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376" r:id="rId2"/>
    <p:sldId id="389" r:id="rId3"/>
    <p:sldId id="390" r:id="rId4"/>
    <p:sldId id="394" r:id="rId5"/>
    <p:sldId id="395" r:id="rId6"/>
    <p:sldId id="391" r:id="rId7"/>
    <p:sldId id="420" r:id="rId8"/>
    <p:sldId id="425" r:id="rId9"/>
    <p:sldId id="426" r:id="rId10"/>
    <p:sldId id="427" r:id="rId11"/>
    <p:sldId id="380" r:id="rId12"/>
    <p:sldId id="316" r:id="rId13"/>
    <p:sldId id="429" r:id="rId14"/>
    <p:sldId id="431" r:id="rId15"/>
    <p:sldId id="430" r:id="rId16"/>
    <p:sldId id="432" r:id="rId17"/>
    <p:sldId id="433" r:id="rId18"/>
    <p:sldId id="434" r:id="rId19"/>
    <p:sldId id="428" r:id="rId20"/>
    <p:sldId id="436" r:id="rId21"/>
    <p:sldId id="435" r:id="rId22"/>
    <p:sldId id="385" r:id="rId23"/>
    <p:sldId id="387" r:id="rId24"/>
    <p:sldId id="437" r:id="rId25"/>
    <p:sldId id="441" r:id="rId26"/>
    <p:sldId id="442" r:id="rId27"/>
    <p:sldId id="443" r:id="rId28"/>
    <p:sldId id="444" r:id="rId29"/>
    <p:sldId id="445" r:id="rId30"/>
    <p:sldId id="446" r:id="rId31"/>
    <p:sldId id="447" r:id="rId32"/>
    <p:sldId id="379" r:id="rId33"/>
    <p:sldId id="448" r:id="rId34"/>
    <p:sldId id="449" r:id="rId35"/>
    <p:sldId id="450" r:id="rId36"/>
    <p:sldId id="392" r:id="rId37"/>
    <p:sldId id="393" r:id="rId38"/>
    <p:sldId id="377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3AE727-0CF1-478B-938D-7D822B940B85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3E9299-66AC-4D0E-A794-CA287B0CC3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5202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CADF0-963C-4D16-8F15-A9AB5EED71B6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F750E-6CB9-43E2-B0AF-279AFE4FFB1E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237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CADF0-963C-4D16-8F15-A9AB5EED71B6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F750E-6CB9-43E2-B0AF-279AFE4FFB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9342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CADF0-963C-4D16-8F15-A9AB5EED71B6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F750E-6CB9-43E2-B0AF-279AFE4FFB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559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CADF0-963C-4D16-8F15-A9AB5EED71B6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F750E-6CB9-43E2-B0AF-279AFE4FFB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8481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CADF0-963C-4D16-8F15-A9AB5EED71B6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F750E-6CB9-43E2-B0AF-279AFE4FFB1E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54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CADF0-963C-4D16-8F15-A9AB5EED71B6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F750E-6CB9-43E2-B0AF-279AFE4FFB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1644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CADF0-963C-4D16-8F15-A9AB5EED71B6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F750E-6CB9-43E2-B0AF-279AFE4FFB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1619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CADF0-963C-4D16-8F15-A9AB5EED71B6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F750E-6CB9-43E2-B0AF-279AFE4FFB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0866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CADF0-963C-4D16-8F15-A9AB5EED71B6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F750E-6CB9-43E2-B0AF-279AFE4FFB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083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D7CADF0-963C-4D16-8F15-A9AB5EED71B6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3F750E-6CB9-43E2-B0AF-279AFE4FFB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1661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CADF0-963C-4D16-8F15-A9AB5EED71B6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F750E-6CB9-43E2-B0AF-279AFE4FFB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095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D7CADF0-963C-4D16-8F15-A9AB5EED71B6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83F750E-6CB9-43E2-B0AF-279AFE4FFB1E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728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mailto:Jonas.walther@uni-tuebingen.de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evaluation.zeq.uni-tuebingen.de/evasys/public/online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25849E-4764-911E-B207-AECDC166B6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Linear mixed models in R</a:t>
            </a:r>
            <a:br>
              <a:rPr lang="en-US" sz="7200" dirty="0"/>
            </a:br>
            <a:r>
              <a:rPr lang="en-US" sz="5400"/>
              <a:t>Day 4</a:t>
            </a:r>
            <a:endParaRPr lang="de-DE" sz="72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F798479-9DCF-BE25-CF72-B6BCB5DE38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Jonas Walther</a:t>
            </a:r>
          </a:p>
        </p:txBody>
      </p:sp>
    </p:spTree>
    <p:extLst>
      <p:ext uri="{BB962C8B-B14F-4D97-AF65-F5344CB8AC3E}">
        <p14:creationId xmlns:p14="http://schemas.microsoft.com/office/powerpoint/2010/main" val="3480125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6DDF3F-CA0D-96CC-2212-12CE0231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Understanding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output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6F8384-1CFD-1E04-AC51-1285A865D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dirty="0">
                <a:latin typeface="Courier"/>
              </a:rPr>
              <a:t>Em1$emmeans</a:t>
            </a:r>
          </a:p>
          <a:p>
            <a:r>
              <a:rPr lang="de-DE" sz="1800" dirty="0">
                <a:latin typeface="Courier"/>
              </a:rPr>
              <a:t>##  Experimental PL         945 23.5 </a:t>
            </a:r>
            <a:r>
              <a:rPr lang="de-DE" sz="1800" dirty="0" err="1">
                <a:latin typeface="Courier"/>
              </a:rPr>
              <a:t>Inf</a:t>
            </a:r>
            <a:r>
              <a:rPr lang="de-DE" sz="1800" dirty="0">
                <a:latin typeface="Courier"/>
              </a:rPr>
              <a:t>       899       991
##  Experimental UK         979 23.4 </a:t>
            </a:r>
            <a:r>
              <a:rPr lang="de-DE" sz="1800" dirty="0" err="1">
                <a:latin typeface="Courier"/>
              </a:rPr>
              <a:t>Inf</a:t>
            </a:r>
            <a:r>
              <a:rPr lang="de-DE" sz="1800" dirty="0">
                <a:latin typeface="Courier"/>
              </a:rPr>
              <a:t>       933      1025 </a:t>
            </a:r>
          </a:p>
          <a:p>
            <a:r>
              <a:rPr lang="de-DE" sz="1800" dirty="0">
                <a:latin typeface="Courier"/>
              </a:rPr>
              <a:t>Em1$contrasts</a:t>
            </a:r>
          </a:p>
          <a:p>
            <a:r>
              <a:rPr lang="de-DE" sz="1800" dirty="0">
                <a:latin typeface="Courier"/>
              </a:rPr>
              <a:t>##  Experimental PL - Experimental UK    -34.4  8.04 </a:t>
            </a:r>
            <a:r>
              <a:rPr lang="de-DE" sz="1800" dirty="0" err="1">
                <a:latin typeface="Courier"/>
              </a:rPr>
              <a:t>Inf</a:t>
            </a:r>
            <a:r>
              <a:rPr lang="de-DE" sz="1800" dirty="0">
                <a:latin typeface="Courier"/>
              </a:rPr>
              <a:t>  -4.282  0.0001</a:t>
            </a:r>
          </a:p>
          <a:p>
            <a:endParaRPr lang="de-DE" sz="1800" dirty="0">
              <a:latin typeface="Courier"/>
            </a:endParaRPr>
          </a:p>
          <a:p>
            <a:r>
              <a:rPr lang="de-DE" sz="1800" dirty="0"/>
              <a:t>945ms – 979ms = -34ms</a:t>
            </a:r>
          </a:p>
          <a:p>
            <a:endParaRPr lang="de-DE" sz="1800" dirty="0">
              <a:latin typeface="Courier"/>
            </a:endParaRPr>
          </a:p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0974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27C2CB-5C76-F24F-183B-21170DA8E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weird</a:t>
            </a:r>
            <a:r>
              <a:rPr lang="de-DE" dirty="0"/>
              <a:t> variable </a:t>
            </a:r>
            <a:r>
              <a:rPr lang="de-DE" dirty="0" err="1"/>
              <a:t>names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54C304-D0FE-E4A4-AB75-E769D5CCA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5440" y="1845734"/>
            <a:ext cx="4460240" cy="4023360"/>
          </a:xfrm>
        </p:spPr>
        <p:txBody>
          <a:bodyPr/>
          <a:lstStyle/>
          <a:p>
            <a:r>
              <a:rPr lang="de-DE" dirty="0"/>
              <a:t>Lme4 </a:t>
            </a:r>
            <a:r>
              <a:rPr lang="de-DE" dirty="0" err="1"/>
              <a:t>uses</a:t>
            </a:r>
            <a:r>
              <a:rPr lang="de-DE" dirty="0"/>
              <a:t> </a:t>
            </a:r>
            <a:r>
              <a:rPr lang="de-DE" dirty="0" err="1"/>
              <a:t>contrast-coding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dummy-coding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categorical</a:t>
            </a:r>
            <a:r>
              <a:rPr lang="de-DE" dirty="0"/>
              <a:t> variables</a:t>
            </a:r>
          </a:p>
          <a:p>
            <a:endParaRPr lang="de-DE" dirty="0"/>
          </a:p>
          <a:p>
            <a:r>
              <a:rPr lang="de-DE" dirty="0" err="1"/>
              <a:t>Contrasts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Control </a:t>
            </a:r>
            <a:r>
              <a:rPr lang="de-DE" dirty="0" err="1"/>
              <a:t>estimate</a:t>
            </a:r>
            <a:r>
              <a:rPr lang="de-DE" dirty="0"/>
              <a:t> </a:t>
            </a:r>
            <a:r>
              <a:rPr lang="de-DE" dirty="0" err="1"/>
              <a:t>calculation</a:t>
            </a:r>
            <a:endParaRPr lang="de-DE" dirty="0"/>
          </a:p>
          <a:p>
            <a:pPr lvl="1"/>
            <a:r>
              <a:rPr lang="de-DE" dirty="0"/>
              <a:t>Handling </a:t>
            </a:r>
            <a:r>
              <a:rPr lang="de-DE" dirty="0" err="1"/>
              <a:t>multilevel</a:t>
            </a:r>
            <a:r>
              <a:rPr lang="de-DE" dirty="0"/>
              <a:t> </a:t>
            </a:r>
            <a:r>
              <a:rPr lang="de-DE" dirty="0" err="1"/>
              <a:t>categories</a:t>
            </a:r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8775AE43-F3F0-FB50-BEB3-DDCA0AD137D6}"/>
              </a:ext>
            </a:extLst>
          </p:cNvPr>
          <p:cNvSpPr txBox="1">
            <a:spLocks/>
          </p:cNvSpPr>
          <p:nvPr/>
        </p:nvSpPr>
        <p:spPr>
          <a:xfrm>
            <a:off x="1097280" y="1845734"/>
            <a:ext cx="5598160" cy="4023360"/>
          </a:xfrm>
          <a:prstGeom prst="rect">
            <a:avLst/>
          </a:prstGeom>
        </p:spPr>
        <p:txBody>
          <a:bodyPr vert="horz" lIns="0" tIns="45720" rIns="0" bIns="45720" numCol="1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Calibri" panose="020F0502020204030204" pitchFamily="34" charset="0"/>
              <a:buNone/>
            </a:pPr>
            <a:r>
              <a:rPr lang="de-DE" sz="1200" dirty="0" err="1">
                <a:solidFill>
                  <a:srgbClr val="06287E"/>
                </a:solidFill>
                <a:latin typeface="Courier"/>
              </a:rPr>
              <a:t>summary</a:t>
            </a:r>
            <a:r>
              <a:rPr lang="de-DE" sz="1200" dirty="0">
                <a:latin typeface="Courier"/>
              </a:rPr>
              <a:t>(model_Large3)</a:t>
            </a:r>
          </a:p>
          <a:p>
            <a:pPr indent="0">
              <a:buFont typeface="Calibri" panose="020F0502020204030204" pitchFamily="34" charset="0"/>
              <a:buNone/>
            </a:pPr>
            <a:r>
              <a:rPr lang="de-DE" sz="1200" dirty="0">
                <a:latin typeface="Courier"/>
              </a:rPr>
              <a:t>## Fixed </a:t>
            </a:r>
            <a:r>
              <a:rPr lang="de-DE" sz="1200" dirty="0" err="1">
                <a:latin typeface="Courier"/>
              </a:rPr>
              <a:t>effects</a:t>
            </a:r>
            <a:r>
              <a:rPr lang="de-DE" sz="1200" dirty="0">
                <a:latin typeface="Courier"/>
              </a:rPr>
              <a:t>:
##                             </a:t>
            </a:r>
            <a:r>
              <a:rPr lang="de-DE" sz="1200" dirty="0" err="1">
                <a:latin typeface="Courier"/>
              </a:rPr>
              <a:t>Estimate</a:t>
            </a:r>
            <a:r>
              <a:rPr lang="de-DE" sz="1200" dirty="0">
                <a:latin typeface="Courier"/>
              </a:rPr>
              <a:t> Std. Error t </a:t>
            </a:r>
            <a:r>
              <a:rPr lang="de-DE" sz="1200" dirty="0" err="1">
                <a:latin typeface="Courier"/>
              </a:rPr>
              <a:t>value</a:t>
            </a:r>
            <a:r>
              <a:rPr lang="de-DE" sz="1200" dirty="0">
                <a:latin typeface="Courier"/>
              </a:rPr>
              <a:t>
## (</a:t>
            </a:r>
            <a:r>
              <a:rPr lang="de-DE" sz="1200" dirty="0" err="1">
                <a:latin typeface="Courier"/>
              </a:rPr>
              <a:t>Intercept</a:t>
            </a:r>
            <a:r>
              <a:rPr lang="de-DE" sz="1200" dirty="0">
                <a:latin typeface="Courier"/>
              </a:rPr>
              <a:t>)                 1020.739     23.344  43.726
## </a:t>
            </a:r>
            <a:r>
              <a:rPr lang="de-DE" sz="1200" dirty="0" err="1">
                <a:latin typeface="Courier"/>
              </a:rPr>
              <a:t>GroupExperimental</a:t>
            </a:r>
            <a:r>
              <a:rPr lang="de-DE" sz="1200" dirty="0">
                <a:latin typeface="Courier"/>
              </a:rPr>
              <a:t>            -76.150     29.565  -2.576
## </a:t>
            </a:r>
            <a:r>
              <a:rPr lang="de-DE" sz="1200" dirty="0" err="1">
                <a:latin typeface="Courier"/>
              </a:rPr>
              <a:t>ContextUK</a:t>
            </a:r>
            <a:r>
              <a:rPr lang="de-DE" sz="1200" dirty="0">
                <a:latin typeface="Courier"/>
              </a:rPr>
              <a:t>                    -18.660      8.471  -2.203
## </a:t>
            </a:r>
            <a:r>
              <a:rPr lang="de-DE" sz="1200" dirty="0" err="1">
                <a:latin typeface="Courier"/>
              </a:rPr>
              <a:t>GroupExperimental:ContextUK</a:t>
            </a:r>
            <a:r>
              <a:rPr lang="de-DE" sz="1200" dirty="0">
                <a:latin typeface="Courier"/>
              </a:rPr>
              <a:t>   53.089     11.706   4.535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751427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DB70A-D8A4-681D-49F6-AC3D3C334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The explanatory variables are related linearly to the response.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3C70FE-6EC3-EE94-3BCA-5E774BC51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76440" cy="4351338"/>
          </a:xfrm>
        </p:spPr>
        <p:txBody>
          <a:bodyPr>
            <a:normAutofit/>
          </a:bodyPr>
          <a:lstStyle/>
          <a:p>
            <a:r>
              <a:rPr lang="en-US" dirty="0"/>
              <a:t>Linear mixed effects models are </a:t>
            </a:r>
            <a:r>
              <a:rPr lang="en-US" b="1" dirty="0"/>
              <a:t>linear</a:t>
            </a:r>
            <a:r>
              <a:rPr lang="en-US" dirty="0"/>
              <a:t> and additive</a:t>
            </a:r>
          </a:p>
          <a:p>
            <a:endParaRPr lang="en-US" dirty="0"/>
          </a:p>
          <a:p>
            <a:r>
              <a:rPr lang="en-US" dirty="0"/>
              <a:t>Categorical variables are treated as 2-level variables</a:t>
            </a:r>
          </a:p>
        </p:txBody>
      </p:sp>
      <p:pic>
        <p:nvPicPr>
          <p:cNvPr id="4" name="Picture 1" descr="LME-Ppx-Code-and-Formulas_files/figure-pptx/unnamed-chunk-2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914640" y="2464275"/>
            <a:ext cx="3224171" cy="258254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2829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D74EC9-4F02-D99C-7333-A20B13079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Contrasts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97457D-6028-A8BE-EE76-F110B5533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Categorical variables are used as factorial predictors, with several categorical levels</a:t>
            </a:r>
          </a:p>
          <a:p>
            <a:r>
              <a:rPr lang="en-US" dirty="0"/>
              <a:t>To estimate their effects, we assign numbers to each of the levels</a:t>
            </a:r>
          </a:p>
          <a:p>
            <a:r>
              <a:rPr lang="en-US" dirty="0"/>
              <a:t>These number are used for calculating comparisons</a:t>
            </a:r>
          </a:p>
          <a:p>
            <a:r>
              <a:rPr lang="en-US" dirty="0"/>
              <a:t>Different contrasts express different hypotheses</a:t>
            </a:r>
          </a:p>
          <a:p>
            <a:r>
              <a:rPr lang="en-US" dirty="0"/>
              <a:t>The underlying model remains the same, only the </a:t>
            </a:r>
            <a:r>
              <a:rPr lang="en-US" dirty="0" err="1"/>
              <a:t>parametrisation</a:t>
            </a:r>
            <a:r>
              <a:rPr lang="en-US" dirty="0"/>
              <a:t> of the effects changes</a:t>
            </a:r>
          </a:p>
          <a:p>
            <a:r>
              <a:rPr lang="en-US" dirty="0"/>
              <a:t>-&gt; The choice of contrasts has no statistical consequence</a:t>
            </a:r>
          </a:p>
          <a:p>
            <a:r>
              <a:rPr lang="en-US" dirty="0"/>
              <a:t>-&gt; It only changes estimate and hypothesis interpretation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721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5B1682-9197-F893-3DB6-D3315F65A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/>
              <a:t>Schad</a:t>
            </a:r>
            <a:r>
              <a:rPr lang="en-US" sz="3600" dirty="0"/>
              <a:t>, D. J., </a:t>
            </a:r>
            <a:r>
              <a:rPr lang="en-US" sz="3600" dirty="0" err="1"/>
              <a:t>Vasishth</a:t>
            </a:r>
            <a:r>
              <a:rPr lang="en-US" sz="3600" dirty="0"/>
              <a:t>, S., Hohenstein, S., &amp; </a:t>
            </a:r>
            <a:r>
              <a:rPr lang="en-US" sz="3600" dirty="0" err="1"/>
              <a:t>Kliegl</a:t>
            </a:r>
            <a:r>
              <a:rPr lang="en-US" sz="3600" dirty="0"/>
              <a:t>, R. (2020). How to capitalize on a priori contrasts in linear (mixed) models: A tutorial.</a:t>
            </a:r>
            <a:endParaRPr lang="de-DE" sz="3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02C285-BE61-3F2D-9F67-3A55FEC0B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Implementing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hypotheses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  <a:p>
            <a:r>
              <a:rPr lang="de-DE" dirty="0" err="1"/>
              <a:t>Contrasts</a:t>
            </a:r>
            <a:r>
              <a:rPr lang="de-DE" dirty="0"/>
              <a:t> </a:t>
            </a:r>
            <a:r>
              <a:rPr lang="de-DE" i="1" dirty="0" err="1"/>
              <a:t>reparametrize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and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interpretation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parameters</a:t>
            </a:r>
            <a:endParaRPr lang="de-DE" dirty="0"/>
          </a:p>
          <a:p>
            <a:r>
              <a:rPr lang="en-US" dirty="0"/>
              <a:t>R by default orders factors alphabetically and uses the first level as the baseline</a:t>
            </a:r>
          </a:p>
          <a:p>
            <a:pPr lvl="1"/>
            <a:r>
              <a:rPr lang="de-DE" dirty="0" err="1"/>
              <a:t>Contrasts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re-ordering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levels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Wide </a:t>
            </a:r>
            <a:r>
              <a:rPr lang="de-DE" dirty="0" err="1"/>
              <a:t>variety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contrast</a:t>
            </a:r>
            <a:r>
              <a:rPr lang="de-DE" dirty="0"/>
              <a:t> </a:t>
            </a:r>
            <a:r>
              <a:rPr lang="de-DE" dirty="0" err="1"/>
              <a:t>types</a:t>
            </a:r>
            <a:endParaRPr lang="de-DE" dirty="0"/>
          </a:p>
          <a:p>
            <a:pPr lvl="1"/>
            <a:r>
              <a:rPr lang="de-DE" dirty="0"/>
              <a:t>Treatment </a:t>
            </a:r>
            <a:r>
              <a:rPr lang="de-DE" dirty="0" err="1"/>
              <a:t>contrasts</a:t>
            </a:r>
            <a:endParaRPr lang="de-DE" dirty="0"/>
          </a:p>
          <a:p>
            <a:pPr lvl="1"/>
            <a:r>
              <a:rPr lang="de-DE" dirty="0" err="1"/>
              <a:t>Sum</a:t>
            </a:r>
            <a:r>
              <a:rPr lang="de-DE" dirty="0"/>
              <a:t> </a:t>
            </a:r>
            <a:r>
              <a:rPr lang="de-DE" dirty="0" err="1"/>
              <a:t>contrasts</a:t>
            </a:r>
            <a:endParaRPr lang="de-DE" dirty="0"/>
          </a:p>
          <a:p>
            <a:pPr lvl="1"/>
            <a:r>
              <a:rPr lang="de-DE" dirty="0" err="1"/>
              <a:t>Repeated</a:t>
            </a:r>
            <a:r>
              <a:rPr lang="de-DE" dirty="0"/>
              <a:t> </a:t>
            </a:r>
            <a:r>
              <a:rPr lang="de-DE" dirty="0" err="1"/>
              <a:t>contrasts</a:t>
            </a:r>
            <a:endParaRPr lang="de-DE" dirty="0"/>
          </a:p>
          <a:p>
            <a:pPr lvl="1"/>
            <a:r>
              <a:rPr lang="de-DE" dirty="0"/>
              <a:t>Polynomial </a:t>
            </a:r>
            <a:r>
              <a:rPr lang="de-DE" dirty="0" err="1"/>
              <a:t>contrasts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7529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5FCCFC-523F-680D-9807-34890F62A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Treatment </a:t>
            </a:r>
            <a:r>
              <a:rPr lang="de-DE" dirty="0" err="1"/>
              <a:t>contrasts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571BF3-1EE6-7EB7-21A1-D33D0E888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setting of R</a:t>
            </a:r>
          </a:p>
          <a:p>
            <a:r>
              <a:rPr lang="en-US" dirty="0"/>
              <a:t>-&gt; Categorical variables are sorted alphabetically and turned into treatment contrasts</a:t>
            </a:r>
          </a:p>
          <a:p>
            <a:r>
              <a:rPr lang="en-US" dirty="0"/>
              <a:t>-&gt; Category levels are ‘dummy-coded’ with 0/1 values</a:t>
            </a:r>
          </a:p>
          <a:p>
            <a:r>
              <a:rPr lang="en-US" dirty="0"/>
              <a:t>-&gt; The level coded as 0 is the ‘reference level’ or ‘baseline level’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007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C94E74-4D02-0B06-32F6-08965A076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Contrast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r>
              <a:rPr lang="de-DE" dirty="0"/>
              <a:t> in 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5020A2-FAAF-4AAC-8E79-678D6670E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indent="0">
              <a:buNone/>
            </a:pPr>
            <a:r>
              <a:rPr lang="de-DE" sz="2000" dirty="0" err="1">
                <a:solidFill>
                  <a:srgbClr val="06287E"/>
                </a:solidFill>
                <a:latin typeface="Courier"/>
              </a:rPr>
              <a:t>contrasts</a:t>
            </a:r>
            <a:r>
              <a:rPr lang="de-DE" sz="2000" dirty="0">
                <a:latin typeface="Courier"/>
              </a:rPr>
              <a:t>(</a:t>
            </a:r>
            <a:r>
              <a:rPr lang="de-DE" sz="2000" dirty="0" err="1">
                <a:latin typeface="Courier"/>
              </a:rPr>
              <a:t>PN_Data</a:t>
            </a:r>
            <a:r>
              <a:rPr lang="de-DE" sz="2000" dirty="0" err="1">
                <a:solidFill>
                  <a:srgbClr val="4070A0"/>
                </a:solidFill>
                <a:latin typeface="Courier"/>
              </a:rPr>
              <a:t>$</a:t>
            </a:r>
            <a:r>
              <a:rPr lang="de-DE" sz="2000" dirty="0" err="1">
                <a:latin typeface="Courier"/>
              </a:rPr>
              <a:t>Context</a:t>
            </a:r>
            <a:r>
              <a:rPr lang="de-DE" sz="2000"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lang="de-DE" sz="2000" dirty="0">
                <a:latin typeface="Courier"/>
              </a:rPr>
              <a:t>##    UK
## PL  0
## UK  1</a:t>
            </a:r>
          </a:p>
          <a:p>
            <a:pPr lvl="0" indent="0">
              <a:buNone/>
            </a:pPr>
            <a:endParaRPr lang="de-DE" dirty="0">
              <a:latin typeface="Courier"/>
            </a:endParaRPr>
          </a:p>
          <a:p>
            <a:pPr lvl="0" indent="0">
              <a:buNone/>
            </a:pPr>
            <a:r>
              <a:rPr lang="de-DE" sz="2000" dirty="0" err="1">
                <a:latin typeface="Courier"/>
              </a:rPr>
              <a:t>PN_Data</a:t>
            </a:r>
            <a:r>
              <a:rPr lang="de-DE" sz="2000" dirty="0" err="1">
                <a:solidFill>
                  <a:srgbClr val="4070A0"/>
                </a:solidFill>
                <a:latin typeface="Courier"/>
              </a:rPr>
              <a:t>$</a:t>
            </a:r>
            <a:r>
              <a:rPr lang="de-DE" sz="2000" dirty="0" err="1">
                <a:latin typeface="Courier"/>
              </a:rPr>
              <a:t>Context</a:t>
            </a:r>
            <a:r>
              <a:rPr lang="de-DE" sz="2000" dirty="0">
                <a:latin typeface="Courier"/>
              </a:rPr>
              <a:t> </a:t>
            </a:r>
            <a:r>
              <a:rPr lang="de-DE" sz="2000" dirty="0">
                <a:solidFill>
                  <a:srgbClr val="007020"/>
                </a:solidFill>
                <a:latin typeface="Courier"/>
              </a:rPr>
              <a:t>&lt;-</a:t>
            </a:r>
            <a:r>
              <a:rPr lang="de-DE" sz="2000" dirty="0">
                <a:latin typeface="Courier"/>
              </a:rPr>
              <a:t> </a:t>
            </a:r>
            <a:r>
              <a:rPr lang="de-DE" sz="2000" dirty="0" err="1">
                <a:solidFill>
                  <a:srgbClr val="06287E"/>
                </a:solidFill>
                <a:latin typeface="Courier"/>
              </a:rPr>
              <a:t>factor</a:t>
            </a:r>
            <a:r>
              <a:rPr lang="de-DE" sz="2000" dirty="0">
                <a:latin typeface="Courier"/>
              </a:rPr>
              <a:t>(</a:t>
            </a:r>
            <a:r>
              <a:rPr lang="de-DE" sz="2000" dirty="0" err="1">
                <a:latin typeface="Courier"/>
              </a:rPr>
              <a:t>PN_Data</a:t>
            </a:r>
            <a:r>
              <a:rPr lang="de-DE" sz="2000" dirty="0" err="1">
                <a:solidFill>
                  <a:srgbClr val="4070A0"/>
                </a:solidFill>
                <a:latin typeface="Courier"/>
              </a:rPr>
              <a:t>$</a:t>
            </a:r>
            <a:r>
              <a:rPr lang="de-DE" sz="2000" dirty="0" err="1">
                <a:latin typeface="Courier"/>
              </a:rPr>
              <a:t>Context,</a:t>
            </a:r>
            <a:r>
              <a:rPr lang="de-DE" sz="2000" dirty="0" err="1">
                <a:solidFill>
                  <a:srgbClr val="7D9029"/>
                </a:solidFill>
                <a:latin typeface="Courier"/>
              </a:rPr>
              <a:t>levels</a:t>
            </a:r>
            <a:r>
              <a:rPr lang="de-DE" sz="2000" dirty="0">
                <a:solidFill>
                  <a:srgbClr val="7D9029"/>
                </a:solidFill>
                <a:latin typeface="Courier"/>
              </a:rPr>
              <a:t> =</a:t>
            </a:r>
            <a:r>
              <a:rPr lang="de-DE" sz="2000" dirty="0">
                <a:latin typeface="Courier"/>
              </a:rPr>
              <a:t> </a:t>
            </a:r>
            <a:r>
              <a:rPr lang="de-DE" sz="2000" dirty="0">
                <a:solidFill>
                  <a:srgbClr val="06287E"/>
                </a:solidFill>
                <a:latin typeface="Courier"/>
              </a:rPr>
              <a:t>c</a:t>
            </a:r>
            <a:r>
              <a:rPr lang="de-DE" sz="2000" dirty="0">
                <a:latin typeface="Courier"/>
              </a:rPr>
              <a:t>(</a:t>
            </a:r>
            <a:r>
              <a:rPr lang="de-DE" sz="2000" dirty="0">
                <a:solidFill>
                  <a:srgbClr val="4070A0"/>
                </a:solidFill>
                <a:latin typeface="Courier"/>
              </a:rPr>
              <a:t>"UK"</a:t>
            </a:r>
            <a:r>
              <a:rPr lang="de-DE" sz="2000" dirty="0">
                <a:latin typeface="Courier"/>
              </a:rPr>
              <a:t>, </a:t>
            </a:r>
            <a:r>
              <a:rPr lang="de-DE" sz="2000" dirty="0">
                <a:solidFill>
                  <a:srgbClr val="4070A0"/>
                </a:solidFill>
                <a:latin typeface="Courier"/>
              </a:rPr>
              <a:t>"PL"</a:t>
            </a:r>
            <a:r>
              <a:rPr lang="de-DE" sz="2000" dirty="0">
                <a:latin typeface="Courier"/>
              </a:rPr>
              <a:t>))</a:t>
            </a:r>
            <a:br>
              <a:rPr lang="de-DE" sz="2000" dirty="0"/>
            </a:br>
            <a:r>
              <a:rPr lang="de-DE" sz="2000" dirty="0" err="1">
                <a:solidFill>
                  <a:srgbClr val="06287E"/>
                </a:solidFill>
                <a:latin typeface="Courier"/>
              </a:rPr>
              <a:t>contrasts</a:t>
            </a:r>
            <a:r>
              <a:rPr lang="de-DE" sz="2000" dirty="0">
                <a:latin typeface="Courier"/>
              </a:rPr>
              <a:t>(</a:t>
            </a:r>
            <a:r>
              <a:rPr lang="de-DE" sz="2000" dirty="0" err="1">
                <a:latin typeface="Courier"/>
              </a:rPr>
              <a:t>PN_Data</a:t>
            </a:r>
            <a:r>
              <a:rPr lang="de-DE" sz="2000" dirty="0" err="1">
                <a:solidFill>
                  <a:srgbClr val="4070A0"/>
                </a:solidFill>
                <a:latin typeface="Courier"/>
              </a:rPr>
              <a:t>$</a:t>
            </a:r>
            <a:r>
              <a:rPr lang="de-DE" sz="2000" dirty="0" err="1">
                <a:latin typeface="Courier"/>
              </a:rPr>
              <a:t>Context</a:t>
            </a:r>
            <a:r>
              <a:rPr lang="de-DE" sz="2000"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lang="de-DE" sz="2000" dirty="0">
                <a:latin typeface="Courier"/>
              </a:rPr>
              <a:t>##    PL
## UK  0
## PL  1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951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C94E74-4D02-0B06-32F6-08965A076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Treatment </a:t>
            </a:r>
            <a:r>
              <a:rPr lang="de-DE" dirty="0" err="1"/>
              <a:t>contrasts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5020A2-FAAF-4AAC-8E79-678D6670E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lvl="0" indent="0">
              <a:buNone/>
            </a:pPr>
            <a:r>
              <a:rPr lang="de-DE" sz="1100" dirty="0">
                <a:latin typeface="Courier"/>
              </a:rPr>
              <a:t>##    UK
## PL  0
## UK  1</a:t>
            </a:r>
          </a:p>
          <a:p>
            <a:pPr lvl="0" indent="0">
              <a:buNone/>
            </a:pPr>
            <a:r>
              <a:rPr lang="de-DE" sz="1100" dirty="0">
                <a:latin typeface="Courier"/>
              </a:rPr>
              <a:t>model_Large8 </a:t>
            </a:r>
            <a:r>
              <a:rPr lang="de-DE" sz="1100" dirty="0">
                <a:solidFill>
                  <a:srgbClr val="007020"/>
                </a:solidFill>
                <a:latin typeface="Courier"/>
              </a:rPr>
              <a:t>=</a:t>
            </a:r>
            <a:r>
              <a:rPr lang="de-DE" sz="1100" dirty="0">
                <a:latin typeface="Courier"/>
              </a:rPr>
              <a:t> </a:t>
            </a:r>
            <a:r>
              <a:rPr lang="de-DE" sz="1100" dirty="0" err="1">
                <a:solidFill>
                  <a:srgbClr val="06287E"/>
                </a:solidFill>
                <a:latin typeface="Courier"/>
              </a:rPr>
              <a:t>lmer</a:t>
            </a:r>
            <a:r>
              <a:rPr lang="de-DE" sz="1100" dirty="0">
                <a:latin typeface="Courier"/>
              </a:rPr>
              <a:t>(RT </a:t>
            </a:r>
            <a:r>
              <a:rPr lang="de-DE" sz="1100" dirty="0">
                <a:solidFill>
                  <a:srgbClr val="4070A0"/>
                </a:solidFill>
                <a:latin typeface="Courier"/>
              </a:rPr>
              <a:t>~</a:t>
            </a:r>
            <a:r>
              <a:rPr lang="de-DE" sz="1100" dirty="0">
                <a:latin typeface="Courier"/>
              </a:rPr>
              <a:t> Group</a:t>
            </a:r>
            <a:r>
              <a:rPr lang="de-DE" sz="1100" dirty="0">
                <a:solidFill>
                  <a:srgbClr val="4070A0"/>
                </a:solidFill>
                <a:latin typeface="Courier"/>
              </a:rPr>
              <a:t>*</a:t>
            </a:r>
            <a:r>
              <a:rPr lang="de-DE" sz="1100" dirty="0" err="1">
                <a:latin typeface="Courier"/>
              </a:rPr>
              <a:t>Context</a:t>
            </a:r>
            <a:r>
              <a:rPr lang="de-DE" sz="1100" dirty="0">
                <a:latin typeface="Courier"/>
              </a:rPr>
              <a:t> </a:t>
            </a:r>
            <a:r>
              <a:rPr lang="de-DE" sz="1100" dirty="0">
                <a:solidFill>
                  <a:srgbClr val="4070A0"/>
                </a:solidFill>
                <a:latin typeface="Courier"/>
              </a:rPr>
              <a:t>+</a:t>
            </a:r>
            <a:r>
              <a:rPr lang="de-DE" sz="1100" dirty="0">
                <a:latin typeface="Courier"/>
              </a:rPr>
              <a:t> (</a:t>
            </a:r>
            <a:r>
              <a:rPr lang="de-DE" sz="11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de-DE" sz="1100" dirty="0">
                <a:latin typeface="Courier"/>
              </a:rPr>
              <a:t> </a:t>
            </a:r>
            <a:r>
              <a:rPr lang="de-DE" sz="1100" dirty="0">
                <a:solidFill>
                  <a:srgbClr val="4070A0"/>
                </a:solidFill>
                <a:latin typeface="Courier"/>
              </a:rPr>
              <a:t>|</a:t>
            </a:r>
            <a:r>
              <a:rPr lang="de-DE" sz="1100" dirty="0">
                <a:latin typeface="Courier"/>
              </a:rPr>
              <a:t> </a:t>
            </a:r>
            <a:r>
              <a:rPr lang="de-DE" sz="1100" dirty="0" err="1">
                <a:latin typeface="Courier"/>
              </a:rPr>
              <a:t>Subject</a:t>
            </a:r>
            <a:r>
              <a:rPr lang="de-DE" sz="1100" dirty="0">
                <a:latin typeface="Courier"/>
              </a:rPr>
              <a:t>) </a:t>
            </a:r>
            <a:r>
              <a:rPr lang="de-DE" sz="1100" dirty="0">
                <a:solidFill>
                  <a:srgbClr val="4070A0"/>
                </a:solidFill>
                <a:latin typeface="Courier"/>
              </a:rPr>
              <a:t>+</a:t>
            </a:r>
            <a:r>
              <a:rPr lang="de-DE" sz="1100" dirty="0">
                <a:latin typeface="Courier"/>
              </a:rPr>
              <a:t>   </a:t>
            </a:r>
            <a:br>
              <a:rPr lang="de-DE" sz="1100" dirty="0"/>
            </a:br>
            <a:r>
              <a:rPr lang="de-DE" sz="1100" dirty="0">
                <a:latin typeface="Courier"/>
              </a:rPr>
              <a:t>                            (</a:t>
            </a:r>
            <a:r>
              <a:rPr lang="de-DE" sz="11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de-DE" sz="1100" dirty="0">
                <a:solidFill>
                  <a:srgbClr val="4070A0"/>
                </a:solidFill>
                <a:latin typeface="Courier"/>
              </a:rPr>
              <a:t>|</a:t>
            </a:r>
            <a:r>
              <a:rPr lang="de-DE" sz="1100" dirty="0">
                <a:latin typeface="Courier"/>
              </a:rPr>
              <a:t> </a:t>
            </a:r>
            <a:r>
              <a:rPr lang="de-DE" sz="1100" dirty="0" err="1">
                <a:latin typeface="Courier"/>
              </a:rPr>
              <a:t>ItemNr</a:t>
            </a:r>
            <a:r>
              <a:rPr lang="de-DE" sz="1100" dirty="0">
                <a:latin typeface="Courier"/>
              </a:rPr>
              <a:t>), </a:t>
            </a:r>
            <a:r>
              <a:rPr lang="de-DE" sz="1100" dirty="0" err="1">
                <a:solidFill>
                  <a:srgbClr val="7D9029"/>
                </a:solidFill>
                <a:latin typeface="Courier"/>
              </a:rPr>
              <a:t>data</a:t>
            </a:r>
            <a:r>
              <a:rPr lang="de-DE" sz="1100" dirty="0">
                <a:solidFill>
                  <a:srgbClr val="7D9029"/>
                </a:solidFill>
                <a:latin typeface="Courier"/>
              </a:rPr>
              <a:t>=</a:t>
            </a:r>
            <a:r>
              <a:rPr lang="de-DE" sz="1100" dirty="0" err="1">
                <a:latin typeface="Courier"/>
              </a:rPr>
              <a:t>PN_Data</a:t>
            </a:r>
            <a:r>
              <a:rPr lang="de-DE" sz="1100" dirty="0">
                <a:latin typeface="Courier"/>
              </a:rPr>
              <a:t>)</a:t>
            </a:r>
            <a:br>
              <a:rPr lang="de-DE" sz="1100" dirty="0"/>
            </a:br>
            <a:r>
              <a:rPr lang="de-DE" sz="1100" dirty="0" err="1">
                <a:solidFill>
                  <a:srgbClr val="06287E"/>
                </a:solidFill>
                <a:latin typeface="Courier"/>
              </a:rPr>
              <a:t>summary</a:t>
            </a:r>
            <a:r>
              <a:rPr lang="de-DE" sz="1100" dirty="0">
                <a:latin typeface="Courier"/>
              </a:rPr>
              <a:t>(model_Large8)
## Fixed </a:t>
            </a:r>
            <a:r>
              <a:rPr lang="de-DE" sz="1100" dirty="0" err="1">
                <a:latin typeface="Courier"/>
              </a:rPr>
              <a:t>effects</a:t>
            </a:r>
            <a:r>
              <a:rPr lang="de-DE" sz="1100" dirty="0">
                <a:latin typeface="Courier"/>
              </a:rPr>
              <a:t>:
##                             </a:t>
            </a:r>
            <a:r>
              <a:rPr lang="de-DE" sz="1100" dirty="0" err="1">
                <a:latin typeface="Courier"/>
              </a:rPr>
              <a:t>Estimate</a:t>
            </a:r>
            <a:r>
              <a:rPr lang="de-DE" sz="1100" dirty="0">
                <a:latin typeface="Courier"/>
              </a:rPr>
              <a:t> Std. Error t </a:t>
            </a:r>
            <a:r>
              <a:rPr lang="de-DE" sz="1100" dirty="0" err="1">
                <a:latin typeface="Courier"/>
              </a:rPr>
              <a:t>value</a:t>
            </a:r>
            <a:r>
              <a:rPr lang="de-DE" sz="1100" dirty="0">
                <a:latin typeface="Courier"/>
              </a:rPr>
              <a:t>
## (</a:t>
            </a:r>
            <a:r>
              <a:rPr lang="de-DE" sz="1100" dirty="0" err="1">
                <a:latin typeface="Courier"/>
              </a:rPr>
              <a:t>Intercept</a:t>
            </a:r>
            <a:r>
              <a:rPr lang="de-DE" sz="1100" dirty="0">
                <a:latin typeface="Courier"/>
              </a:rPr>
              <a:t>)                  1020.81      23.42  43.589
## </a:t>
            </a:r>
            <a:r>
              <a:rPr lang="de-DE" sz="1100" dirty="0" err="1">
                <a:latin typeface="Courier"/>
              </a:rPr>
              <a:t>GroupExperimental</a:t>
            </a:r>
            <a:r>
              <a:rPr lang="de-DE" sz="1100" dirty="0">
                <a:latin typeface="Courier"/>
              </a:rPr>
              <a:t>             -76.20      29.45  -2.587
## </a:t>
            </a:r>
            <a:r>
              <a:rPr lang="de-DE" sz="1100" dirty="0" err="1">
                <a:latin typeface="Courier"/>
              </a:rPr>
              <a:t>ContextUK</a:t>
            </a:r>
            <a:r>
              <a:rPr lang="de-DE" sz="1100" dirty="0">
                <a:latin typeface="Courier"/>
              </a:rPr>
              <a:t>                     -18.74       8.49  -2.208
## </a:t>
            </a:r>
            <a:r>
              <a:rPr lang="de-DE" sz="1100" dirty="0" err="1">
                <a:latin typeface="Courier"/>
              </a:rPr>
              <a:t>GroupExperimental:ContextUK</a:t>
            </a:r>
            <a:r>
              <a:rPr lang="de-DE" sz="1100" dirty="0">
                <a:latin typeface="Courier"/>
              </a:rPr>
              <a:t>    53.00      11.73   4.517</a:t>
            </a:r>
          </a:p>
          <a:p>
            <a:pPr lvl="0" indent="0">
              <a:buNone/>
            </a:pPr>
            <a:endParaRPr lang="de-DE" sz="1100" dirty="0">
              <a:latin typeface="Courier"/>
            </a:endParaRPr>
          </a:p>
          <a:p>
            <a:pPr lvl="0" indent="0">
              <a:buNone/>
            </a:pPr>
            <a:r>
              <a:rPr lang="de-DE" sz="1100" dirty="0">
                <a:latin typeface="Courier"/>
              </a:rPr>
              <a:t>##    PL
## UK  0
## PL  1</a:t>
            </a:r>
          </a:p>
          <a:p>
            <a:pPr lvl="0" indent="0">
              <a:buNone/>
            </a:pPr>
            <a:r>
              <a:rPr lang="de-DE" sz="1100" dirty="0">
                <a:latin typeface="Courier"/>
              </a:rPr>
              <a:t>model_Large8 </a:t>
            </a:r>
            <a:r>
              <a:rPr lang="de-DE" sz="1100" dirty="0">
                <a:solidFill>
                  <a:srgbClr val="007020"/>
                </a:solidFill>
                <a:latin typeface="Courier"/>
              </a:rPr>
              <a:t>=</a:t>
            </a:r>
            <a:r>
              <a:rPr lang="de-DE" sz="1100" dirty="0">
                <a:latin typeface="Courier"/>
              </a:rPr>
              <a:t> </a:t>
            </a:r>
            <a:r>
              <a:rPr lang="de-DE" sz="1100" dirty="0" err="1">
                <a:solidFill>
                  <a:srgbClr val="06287E"/>
                </a:solidFill>
                <a:latin typeface="Courier"/>
              </a:rPr>
              <a:t>lmer</a:t>
            </a:r>
            <a:r>
              <a:rPr lang="de-DE" sz="1100" dirty="0">
                <a:latin typeface="Courier"/>
              </a:rPr>
              <a:t>(RT </a:t>
            </a:r>
            <a:r>
              <a:rPr lang="de-DE" sz="1100" dirty="0">
                <a:solidFill>
                  <a:srgbClr val="4070A0"/>
                </a:solidFill>
                <a:latin typeface="Courier"/>
              </a:rPr>
              <a:t>~</a:t>
            </a:r>
            <a:r>
              <a:rPr lang="de-DE" sz="1100" dirty="0">
                <a:latin typeface="Courier"/>
              </a:rPr>
              <a:t> Group</a:t>
            </a:r>
            <a:r>
              <a:rPr lang="de-DE" sz="1100" dirty="0">
                <a:solidFill>
                  <a:srgbClr val="4070A0"/>
                </a:solidFill>
                <a:latin typeface="Courier"/>
              </a:rPr>
              <a:t>*</a:t>
            </a:r>
            <a:r>
              <a:rPr lang="de-DE" sz="1100" dirty="0" err="1">
                <a:latin typeface="Courier"/>
              </a:rPr>
              <a:t>Context</a:t>
            </a:r>
            <a:r>
              <a:rPr lang="de-DE" sz="1100" dirty="0">
                <a:latin typeface="Courier"/>
              </a:rPr>
              <a:t> </a:t>
            </a:r>
            <a:r>
              <a:rPr lang="de-DE" sz="1100" dirty="0">
                <a:solidFill>
                  <a:srgbClr val="4070A0"/>
                </a:solidFill>
                <a:latin typeface="Courier"/>
              </a:rPr>
              <a:t>+</a:t>
            </a:r>
            <a:r>
              <a:rPr lang="de-DE" sz="1100" dirty="0">
                <a:latin typeface="Courier"/>
              </a:rPr>
              <a:t> (</a:t>
            </a:r>
            <a:r>
              <a:rPr lang="de-DE" sz="11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de-DE" sz="1100" dirty="0">
                <a:latin typeface="Courier"/>
              </a:rPr>
              <a:t> </a:t>
            </a:r>
            <a:r>
              <a:rPr lang="de-DE" sz="1100" dirty="0">
                <a:solidFill>
                  <a:srgbClr val="4070A0"/>
                </a:solidFill>
                <a:latin typeface="Courier"/>
              </a:rPr>
              <a:t>|</a:t>
            </a:r>
            <a:r>
              <a:rPr lang="de-DE" sz="1100" dirty="0">
                <a:latin typeface="Courier"/>
              </a:rPr>
              <a:t> </a:t>
            </a:r>
            <a:r>
              <a:rPr lang="de-DE" sz="1100" dirty="0" err="1">
                <a:latin typeface="Courier"/>
              </a:rPr>
              <a:t>Subject</a:t>
            </a:r>
            <a:r>
              <a:rPr lang="de-DE" sz="1100" dirty="0">
                <a:latin typeface="Courier"/>
              </a:rPr>
              <a:t>) </a:t>
            </a:r>
            <a:r>
              <a:rPr lang="de-DE" sz="1100" dirty="0">
                <a:solidFill>
                  <a:srgbClr val="4070A0"/>
                </a:solidFill>
                <a:latin typeface="Courier"/>
              </a:rPr>
              <a:t>+</a:t>
            </a:r>
            <a:r>
              <a:rPr lang="de-DE" sz="1100" dirty="0">
                <a:latin typeface="Courier"/>
              </a:rPr>
              <a:t>   </a:t>
            </a:r>
            <a:br>
              <a:rPr lang="de-DE" sz="1100" dirty="0"/>
            </a:br>
            <a:r>
              <a:rPr lang="de-DE" sz="1100" dirty="0">
                <a:latin typeface="Courier"/>
              </a:rPr>
              <a:t>                            (</a:t>
            </a:r>
            <a:r>
              <a:rPr lang="de-DE" sz="1100" dirty="0">
                <a:solidFill>
                  <a:srgbClr val="40A070"/>
                </a:solidFill>
                <a:latin typeface="Courier"/>
              </a:rPr>
              <a:t>1</a:t>
            </a:r>
            <a:r>
              <a:rPr lang="de-DE" sz="1100" dirty="0">
                <a:solidFill>
                  <a:srgbClr val="4070A0"/>
                </a:solidFill>
                <a:latin typeface="Courier"/>
              </a:rPr>
              <a:t>|</a:t>
            </a:r>
            <a:r>
              <a:rPr lang="de-DE" sz="1100" dirty="0">
                <a:latin typeface="Courier"/>
              </a:rPr>
              <a:t> </a:t>
            </a:r>
            <a:r>
              <a:rPr lang="de-DE" sz="1100" dirty="0" err="1">
                <a:latin typeface="Courier"/>
              </a:rPr>
              <a:t>ItemNr</a:t>
            </a:r>
            <a:r>
              <a:rPr lang="de-DE" sz="1100" dirty="0">
                <a:latin typeface="Courier"/>
              </a:rPr>
              <a:t>), </a:t>
            </a:r>
            <a:r>
              <a:rPr lang="de-DE" sz="1100" dirty="0" err="1">
                <a:solidFill>
                  <a:srgbClr val="7D9029"/>
                </a:solidFill>
                <a:latin typeface="Courier"/>
              </a:rPr>
              <a:t>data</a:t>
            </a:r>
            <a:r>
              <a:rPr lang="de-DE" sz="1100" dirty="0">
                <a:solidFill>
                  <a:srgbClr val="7D9029"/>
                </a:solidFill>
                <a:latin typeface="Courier"/>
              </a:rPr>
              <a:t>=</a:t>
            </a:r>
            <a:r>
              <a:rPr lang="de-DE" sz="1100" dirty="0" err="1">
                <a:latin typeface="Courier"/>
              </a:rPr>
              <a:t>PN_Data</a:t>
            </a:r>
            <a:r>
              <a:rPr lang="de-DE" sz="1100" dirty="0">
                <a:latin typeface="Courier"/>
              </a:rPr>
              <a:t>)</a:t>
            </a:r>
            <a:br>
              <a:rPr lang="de-DE" sz="1100" dirty="0"/>
            </a:br>
            <a:r>
              <a:rPr lang="de-DE" sz="1100" dirty="0" err="1">
                <a:solidFill>
                  <a:srgbClr val="06287E"/>
                </a:solidFill>
                <a:latin typeface="Courier"/>
              </a:rPr>
              <a:t>summary</a:t>
            </a:r>
            <a:r>
              <a:rPr lang="de-DE" sz="1100" dirty="0">
                <a:latin typeface="Courier"/>
              </a:rPr>
              <a:t>(model_Large8)
## Fixed </a:t>
            </a:r>
            <a:r>
              <a:rPr lang="de-DE" sz="1100" dirty="0" err="1">
                <a:latin typeface="Courier"/>
              </a:rPr>
              <a:t>effects</a:t>
            </a:r>
            <a:r>
              <a:rPr lang="de-DE" sz="1100" dirty="0">
                <a:latin typeface="Courier"/>
              </a:rPr>
              <a:t>:
##                             </a:t>
            </a:r>
            <a:r>
              <a:rPr lang="de-DE" sz="1100" dirty="0" err="1">
                <a:latin typeface="Courier"/>
              </a:rPr>
              <a:t>Estimate</a:t>
            </a:r>
            <a:r>
              <a:rPr lang="de-DE" sz="1100" dirty="0">
                <a:latin typeface="Courier"/>
              </a:rPr>
              <a:t> Std. Error t </a:t>
            </a:r>
            <a:r>
              <a:rPr lang="de-DE" sz="1100" dirty="0" err="1">
                <a:latin typeface="Courier"/>
              </a:rPr>
              <a:t>value</a:t>
            </a:r>
            <a:r>
              <a:rPr lang="de-DE" sz="1100" dirty="0">
                <a:latin typeface="Courier"/>
              </a:rPr>
              <a:t>
## (</a:t>
            </a:r>
            <a:r>
              <a:rPr lang="de-DE" sz="1100" dirty="0" err="1">
                <a:latin typeface="Courier"/>
              </a:rPr>
              <a:t>Intercept</a:t>
            </a:r>
            <a:r>
              <a:rPr lang="de-DE" sz="1100" dirty="0">
                <a:latin typeface="Courier"/>
              </a:rPr>
              <a:t>)                  1002.07      23.36  42.895
## </a:t>
            </a:r>
            <a:r>
              <a:rPr lang="de-DE" sz="1100" dirty="0" err="1">
                <a:latin typeface="Courier"/>
              </a:rPr>
              <a:t>GroupExperimental</a:t>
            </a:r>
            <a:r>
              <a:rPr lang="de-DE" sz="1100" dirty="0">
                <a:latin typeface="Courier"/>
              </a:rPr>
              <a:t>             -23.19      29.40  -0.789
## </a:t>
            </a:r>
            <a:r>
              <a:rPr lang="de-DE" sz="1100" dirty="0" err="1">
                <a:latin typeface="Courier"/>
              </a:rPr>
              <a:t>ContextPL</a:t>
            </a:r>
            <a:r>
              <a:rPr lang="de-DE" sz="1100" dirty="0">
                <a:latin typeface="Courier"/>
              </a:rPr>
              <a:t>                      18.74       8.49   2.208
## </a:t>
            </a:r>
            <a:r>
              <a:rPr lang="de-DE" sz="1100" dirty="0" err="1">
                <a:latin typeface="Courier"/>
              </a:rPr>
              <a:t>GroupExperimental:ContextPL</a:t>
            </a:r>
            <a:r>
              <a:rPr lang="de-DE" sz="1100" dirty="0">
                <a:latin typeface="Courier"/>
              </a:rPr>
              <a:t>   -53.00      11.73  -4.517</a:t>
            </a:r>
          </a:p>
        </p:txBody>
      </p:sp>
    </p:spTree>
    <p:extLst>
      <p:ext uri="{BB962C8B-B14F-4D97-AF65-F5344CB8AC3E}">
        <p14:creationId xmlns:p14="http://schemas.microsoft.com/office/powerpoint/2010/main" val="370206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E80DB8-8BDF-DA47-39F4-78ABB5291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Treatment </a:t>
            </a:r>
            <a:r>
              <a:rPr lang="de-DE" dirty="0" err="1"/>
              <a:t>contrasts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F385EF-8EDC-E605-CE15-D82863300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360506"/>
          </a:xfrm>
        </p:spPr>
        <p:txBody>
          <a:bodyPr>
            <a:noAutofit/>
          </a:bodyPr>
          <a:lstStyle/>
          <a:p>
            <a:pPr lvl="0" indent="0">
              <a:buNone/>
            </a:pPr>
            <a:r>
              <a:rPr lang="de-DE" sz="900" dirty="0">
                <a:latin typeface="Courier"/>
              </a:rPr>
              <a:t>em1</a:t>
            </a:r>
            <a:r>
              <a:rPr lang="de-DE" sz="900" dirty="0">
                <a:solidFill>
                  <a:srgbClr val="4070A0"/>
                </a:solidFill>
                <a:latin typeface="Courier"/>
              </a:rPr>
              <a:t>$</a:t>
            </a:r>
            <a:r>
              <a:rPr lang="de-DE" sz="900" dirty="0">
                <a:latin typeface="Courier"/>
              </a:rPr>
              <a:t>contrasts</a:t>
            </a:r>
          </a:p>
          <a:p>
            <a:pPr lvl="0" indent="0">
              <a:buNone/>
            </a:pPr>
            <a:r>
              <a:rPr lang="de-DE" sz="900" dirty="0">
                <a:latin typeface="Courier"/>
              </a:rPr>
              <a:t>##  </a:t>
            </a:r>
            <a:r>
              <a:rPr lang="de-DE" sz="900" dirty="0" err="1">
                <a:latin typeface="Courier"/>
              </a:rPr>
              <a:t>contrast</a:t>
            </a:r>
            <a:r>
              <a:rPr lang="de-DE" sz="900" dirty="0">
                <a:latin typeface="Courier"/>
              </a:rPr>
              <a:t>                          </a:t>
            </a:r>
            <a:r>
              <a:rPr lang="de-DE" sz="900" dirty="0" err="1">
                <a:latin typeface="Courier"/>
              </a:rPr>
              <a:t>estimate</a:t>
            </a:r>
            <a:r>
              <a:rPr lang="de-DE" sz="900" dirty="0">
                <a:latin typeface="Courier"/>
              </a:rPr>
              <a:t>    SE  </a:t>
            </a:r>
            <a:r>
              <a:rPr lang="de-DE" sz="900" dirty="0" err="1">
                <a:latin typeface="Courier"/>
              </a:rPr>
              <a:t>df</a:t>
            </a:r>
            <a:r>
              <a:rPr lang="de-DE" sz="900" dirty="0">
                <a:latin typeface="Courier"/>
              </a:rPr>
              <a:t> </a:t>
            </a:r>
            <a:r>
              <a:rPr lang="de-DE" sz="900" dirty="0" err="1">
                <a:latin typeface="Courier"/>
              </a:rPr>
              <a:t>z.ratio</a:t>
            </a:r>
            <a:r>
              <a:rPr lang="de-DE" sz="900" dirty="0">
                <a:latin typeface="Courier"/>
              </a:rPr>
              <a:t> </a:t>
            </a:r>
            <a:r>
              <a:rPr lang="de-DE" sz="900" dirty="0" err="1">
                <a:latin typeface="Courier"/>
              </a:rPr>
              <a:t>p.value</a:t>
            </a:r>
            <a:r>
              <a:rPr lang="de-DE" sz="900" dirty="0">
                <a:latin typeface="Courier"/>
              </a:rPr>
              <a:t>
##  Control PL - Experimental PL          76.1 29.57 </a:t>
            </a:r>
            <a:r>
              <a:rPr lang="de-DE" sz="900" dirty="0" err="1">
                <a:latin typeface="Courier"/>
              </a:rPr>
              <a:t>Inf</a:t>
            </a:r>
            <a:r>
              <a:rPr lang="de-DE" sz="900" dirty="0">
                <a:latin typeface="Courier"/>
              </a:rPr>
              <a:t>   2.576  0.0491
##  Control UK - Experimental UK          23.1 29.51 </a:t>
            </a:r>
            <a:r>
              <a:rPr lang="de-DE" sz="900" dirty="0" err="1">
                <a:latin typeface="Courier"/>
              </a:rPr>
              <a:t>Inf</a:t>
            </a:r>
            <a:r>
              <a:rPr lang="de-DE" sz="900" dirty="0">
                <a:latin typeface="Courier"/>
              </a:rPr>
              <a:t>   0.782  0.8629</a:t>
            </a:r>
          </a:p>
          <a:p>
            <a:pPr lvl="0" indent="0">
              <a:buNone/>
            </a:pPr>
            <a:r>
              <a:rPr lang="de-DE" sz="900" dirty="0">
                <a:latin typeface="Courier"/>
              </a:rPr>
              <a:t>em1</a:t>
            </a:r>
            <a:r>
              <a:rPr lang="de-DE" sz="900" dirty="0">
                <a:solidFill>
                  <a:srgbClr val="4070A0"/>
                </a:solidFill>
                <a:latin typeface="Courier"/>
              </a:rPr>
              <a:t>$</a:t>
            </a:r>
            <a:r>
              <a:rPr lang="de-DE" sz="900" dirty="0">
                <a:latin typeface="Courier"/>
              </a:rPr>
              <a:t>emmeans</a:t>
            </a:r>
          </a:p>
          <a:p>
            <a:pPr lvl="0" indent="0">
              <a:buNone/>
            </a:pPr>
            <a:r>
              <a:rPr lang="de-DE" sz="900" dirty="0">
                <a:latin typeface="Courier"/>
              </a:rPr>
              <a:t>##  Group        </a:t>
            </a:r>
            <a:r>
              <a:rPr lang="de-DE" sz="900" dirty="0" err="1">
                <a:latin typeface="Courier"/>
              </a:rPr>
              <a:t>Context</a:t>
            </a:r>
            <a:r>
              <a:rPr lang="de-DE" sz="900" dirty="0">
                <a:latin typeface="Courier"/>
              </a:rPr>
              <a:t> </a:t>
            </a:r>
            <a:r>
              <a:rPr lang="de-DE" sz="900" dirty="0" err="1">
                <a:latin typeface="Courier"/>
              </a:rPr>
              <a:t>emmean</a:t>
            </a:r>
            <a:r>
              <a:rPr lang="de-DE" sz="900" dirty="0">
                <a:latin typeface="Courier"/>
              </a:rPr>
              <a:t>   SE  </a:t>
            </a:r>
            <a:r>
              <a:rPr lang="de-DE" sz="900" dirty="0" err="1">
                <a:latin typeface="Courier"/>
              </a:rPr>
              <a:t>df</a:t>
            </a:r>
            <a:r>
              <a:rPr lang="de-DE" sz="900" dirty="0">
                <a:latin typeface="Courier"/>
              </a:rPr>
              <a:t> </a:t>
            </a:r>
            <a:r>
              <a:rPr lang="de-DE" sz="900" dirty="0" err="1">
                <a:latin typeface="Courier"/>
              </a:rPr>
              <a:t>asymp.LCL</a:t>
            </a:r>
            <a:r>
              <a:rPr lang="de-DE" sz="900" dirty="0">
                <a:latin typeface="Courier"/>
              </a:rPr>
              <a:t> </a:t>
            </a:r>
            <a:r>
              <a:rPr lang="de-DE" sz="900" dirty="0" err="1">
                <a:latin typeface="Courier"/>
              </a:rPr>
              <a:t>asymp.UCL</a:t>
            </a:r>
            <a:r>
              <a:rPr lang="de-DE" sz="900" dirty="0">
                <a:latin typeface="Courier"/>
              </a:rPr>
              <a:t>
##  Control      PL        1021 23.3 </a:t>
            </a:r>
            <a:r>
              <a:rPr lang="de-DE" sz="900" dirty="0" err="1">
                <a:latin typeface="Courier"/>
              </a:rPr>
              <a:t>Inf</a:t>
            </a:r>
            <a:r>
              <a:rPr lang="de-DE" sz="900" dirty="0">
                <a:latin typeface="Courier"/>
              </a:rPr>
              <a:t>       975      1066
##  Control      UK        1002 23.3 </a:t>
            </a:r>
            <a:r>
              <a:rPr lang="de-DE" sz="900" dirty="0" err="1">
                <a:latin typeface="Courier"/>
              </a:rPr>
              <a:t>Inf</a:t>
            </a:r>
            <a:r>
              <a:rPr lang="de-DE" sz="900" dirty="0">
                <a:latin typeface="Courier"/>
              </a:rPr>
              <a:t>       956      1048</a:t>
            </a:r>
            <a:endParaRPr lang="de-DE" sz="900" dirty="0"/>
          </a:p>
          <a:p>
            <a:pPr lvl="0" indent="0">
              <a:buNone/>
            </a:pPr>
            <a:endParaRPr lang="de-DE" sz="900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1EF63184-06E4-AC7F-ECCB-3B564088B007}"/>
              </a:ext>
            </a:extLst>
          </p:cNvPr>
          <p:cNvSpPr txBox="1">
            <a:spLocks/>
          </p:cNvSpPr>
          <p:nvPr/>
        </p:nvSpPr>
        <p:spPr>
          <a:xfrm>
            <a:off x="1097280" y="4287520"/>
            <a:ext cx="10058400" cy="1520614"/>
          </a:xfrm>
          <a:prstGeom prst="rect">
            <a:avLst/>
          </a:prstGeom>
        </p:spPr>
        <p:txBody>
          <a:bodyPr vert="horz" lIns="0" tIns="45720" rIns="0" bIns="45720" numCol="2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Calibri" panose="020F0502020204030204" pitchFamily="34" charset="0"/>
              <a:buNone/>
            </a:pPr>
            <a:r>
              <a:rPr lang="de-DE" sz="1100" dirty="0">
                <a:latin typeface="Courier"/>
              </a:rPr>
              <a:t>## Fixed </a:t>
            </a:r>
            <a:r>
              <a:rPr lang="de-DE" sz="1100" dirty="0" err="1">
                <a:latin typeface="Courier"/>
              </a:rPr>
              <a:t>effects</a:t>
            </a:r>
            <a:r>
              <a:rPr lang="de-DE" sz="1100" dirty="0">
                <a:latin typeface="Courier"/>
              </a:rPr>
              <a:t>:
##                             </a:t>
            </a:r>
            <a:r>
              <a:rPr lang="de-DE" sz="1100" dirty="0" err="1">
                <a:latin typeface="Courier"/>
              </a:rPr>
              <a:t>Estimate</a:t>
            </a:r>
            <a:r>
              <a:rPr lang="de-DE" sz="1100" dirty="0">
                <a:latin typeface="Courier"/>
              </a:rPr>
              <a:t> Std. Error t </a:t>
            </a:r>
            <a:r>
              <a:rPr lang="de-DE" sz="1100" dirty="0" err="1">
                <a:latin typeface="Courier"/>
              </a:rPr>
              <a:t>value</a:t>
            </a:r>
            <a:r>
              <a:rPr lang="de-DE" sz="1100" dirty="0">
                <a:latin typeface="Courier"/>
              </a:rPr>
              <a:t>
## (</a:t>
            </a:r>
            <a:r>
              <a:rPr lang="de-DE" sz="1100" dirty="0" err="1">
                <a:latin typeface="Courier"/>
              </a:rPr>
              <a:t>Intercept</a:t>
            </a:r>
            <a:r>
              <a:rPr lang="de-DE" sz="1100" dirty="0">
                <a:latin typeface="Courier"/>
              </a:rPr>
              <a:t>)                  1020.81      23.42  43.589
## </a:t>
            </a:r>
            <a:r>
              <a:rPr lang="de-DE" sz="1100" dirty="0" err="1">
                <a:latin typeface="Courier"/>
              </a:rPr>
              <a:t>GroupExperimental</a:t>
            </a:r>
            <a:r>
              <a:rPr lang="de-DE" sz="1100" dirty="0">
                <a:latin typeface="Courier"/>
              </a:rPr>
              <a:t>             -76.20      29.45  -2.587
## </a:t>
            </a:r>
            <a:r>
              <a:rPr lang="de-DE" sz="1100" dirty="0" err="1">
                <a:latin typeface="Courier"/>
              </a:rPr>
              <a:t>ContextUK</a:t>
            </a:r>
            <a:r>
              <a:rPr lang="de-DE" sz="1100" dirty="0">
                <a:latin typeface="Courier"/>
              </a:rPr>
              <a:t>                     -18.74       8.49  -2.208
## </a:t>
            </a:r>
            <a:r>
              <a:rPr lang="de-DE" sz="1100" dirty="0" err="1">
                <a:latin typeface="Courier"/>
              </a:rPr>
              <a:t>GroupExperimental:ContextUK</a:t>
            </a:r>
            <a:r>
              <a:rPr lang="de-DE" sz="1100" dirty="0">
                <a:latin typeface="Courier"/>
              </a:rPr>
              <a:t>    53.00      11.73   4.517</a:t>
            </a:r>
          </a:p>
          <a:p>
            <a:pPr indent="0">
              <a:buFont typeface="Calibri" panose="020F0502020204030204" pitchFamily="34" charset="0"/>
              <a:buNone/>
            </a:pPr>
            <a:endParaRPr lang="de-DE" sz="1100" dirty="0">
              <a:latin typeface="Courier"/>
            </a:endParaRPr>
          </a:p>
          <a:p>
            <a:pPr indent="0">
              <a:buFont typeface="Calibri" panose="020F0502020204030204" pitchFamily="34" charset="0"/>
              <a:buNone/>
            </a:pPr>
            <a:r>
              <a:rPr lang="de-DE" sz="1100" dirty="0">
                <a:latin typeface="Courier"/>
              </a:rPr>
              <a:t>## Fixed </a:t>
            </a:r>
            <a:r>
              <a:rPr lang="de-DE" sz="1100" dirty="0" err="1">
                <a:latin typeface="Courier"/>
              </a:rPr>
              <a:t>effects</a:t>
            </a:r>
            <a:r>
              <a:rPr lang="de-DE" sz="1100" dirty="0">
                <a:latin typeface="Courier"/>
              </a:rPr>
              <a:t>:
##                             </a:t>
            </a:r>
            <a:r>
              <a:rPr lang="de-DE" sz="1100" dirty="0" err="1">
                <a:latin typeface="Courier"/>
              </a:rPr>
              <a:t>Estimate</a:t>
            </a:r>
            <a:r>
              <a:rPr lang="de-DE" sz="1100" dirty="0">
                <a:latin typeface="Courier"/>
              </a:rPr>
              <a:t> Std. Error t </a:t>
            </a:r>
            <a:r>
              <a:rPr lang="de-DE" sz="1100" dirty="0" err="1">
                <a:latin typeface="Courier"/>
              </a:rPr>
              <a:t>value</a:t>
            </a:r>
            <a:r>
              <a:rPr lang="de-DE" sz="1100" dirty="0">
                <a:latin typeface="Courier"/>
              </a:rPr>
              <a:t>
## (</a:t>
            </a:r>
            <a:r>
              <a:rPr lang="de-DE" sz="1100" dirty="0" err="1">
                <a:latin typeface="Courier"/>
              </a:rPr>
              <a:t>Intercept</a:t>
            </a:r>
            <a:r>
              <a:rPr lang="de-DE" sz="1100" dirty="0">
                <a:latin typeface="Courier"/>
              </a:rPr>
              <a:t>)                  1002.07      23.36  42.895
## </a:t>
            </a:r>
            <a:r>
              <a:rPr lang="de-DE" sz="1100" dirty="0" err="1">
                <a:latin typeface="Courier"/>
              </a:rPr>
              <a:t>GroupExperimental</a:t>
            </a:r>
            <a:r>
              <a:rPr lang="de-DE" sz="1100" dirty="0">
                <a:latin typeface="Courier"/>
              </a:rPr>
              <a:t>             -23.19      29.40  -0.789
## </a:t>
            </a:r>
            <a:r>
              <a:rPr lang="de-DE" sz="1100" dirty="0" err="1">
                <a:latin typeface="Courier"/>
              </a:rPr>
              <a:t>ContextPL</a:t>
            </a:r>
            <a:r>
              <a:rPr lang="de-DE" sz="1100" dirty="0">
                <a:latin typeface="Courier"/>
              </a:rPr>
              <a:t>                      18.74       8.49   2.208
## </a:t>
            </a:r>
            <a:r>
              <a:rPr lang="de-DE" sz="1100" dirty="0" err="1">
                <a:latin typeface="Courier"/>
              </a:rPr>
              <a:t>GroupExperimental:ContextPL</a:t>
            </a:r>
            <a:r>
              <a:rPr lang="de-DE" sz="1100" dirty="0">
                <a:latin typeface="Courier"/>
              </a:rPr>
              <a:t>   -53.00      11.73  -4.517</a:t>
            </a:r>
          </a:p>
        </p:txBody>
      </p:sp>
    </p:spTree>
    <p:extLst>
      <p:ext uri="{BB962C8B-B14F-4D97-AF65-F5344CB8AC3E}">
        <p14:creationId xmlns:p14="http://schemas.microsoft.com/office/powerpoint/2010/main" val="173924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E696A8-88CB-1950-8565-02F20BEE3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Using</a:t>
            </a:r>
            <a:r>
              <a:rPr lang="de-DE" dirty="0"/>
              <a:t> different </a:t>
            </a:r>
            <a:r>
              <a:rPr lang="de-DE" dirty="0" err="1"/>
              <a:t>contrasts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B99837-4432-526B-B05B-A552A266D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Intercepts estimate the dependent variable when </a:t>
            </a:r>
            <a:r>
              <a:rPr lang="en-US" i="1" dirty="0"/>
              <a:t>all</a:t>
            </a:r>
            <a:r>
              <a:rPr lang="en-US" dirty="0"/>
              <a:t> predictors are at 0</a:t>
            </a:r>
          </a:p>
          <a:p>
            <a:endParaRPr lang="en-US" dirty="0"/>
          </a:p>
          <a:p>
            <a:r>
              <a:rPr lang="en-US" dirty="0"/>
              <a:t>If the ‘distance’ between the levels equals 1, then the slope estimates their difference</a:t>
            </a:r>
          </a:p>
          <a:p>
            <a:r>
              <a:rPr lang="en-US" dirty="0"/>
              <a:t>-&gt;estimates measure the  difference </a:t>
            </a:r>
            <a:r>
              <a:rPr lang="en-US" i="1" dirty="0"/>
              <a:t>per unit</a:t>
            </a:r>
            <a:r>
              <a:rPr lang="en-US" dirty="0"/>
              <a:t> of the predictor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303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78E632-148F-78D3-5F86-93B5A9FCB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Error </a:t>
            </a:r>
            <a:r>
              <a:rPr lang="de-DE" dirty="0" err="1"/>
              <a:t>messages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reduction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39AC49-FD14-E42C-9648-C4D122E54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reducing</a:t>
            </a:r>
            <a:r>
              <a:rPr lang="de-DE" dirty="0"/>
              <a:t> a maximal </a:t>
            </a:r>
            <a:r>
              <a:rPr lang="de-DE" dirty="0" err="1"/>
              <a:t>model</a:t>
            </a:r>
            <a:r>
              <a:rPr lang="de-DE" dirty="0"/>
              <a:t> (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running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in </a:t>
            </a:r>
            <a:r>
              <a:rPr lang="de-DE" dirty="0" err="1"/>
              <a:t>general</a:t>
            </a:r>
            <a:r>
              <a:rPr lang="de-DE" dirty="0"/>
              <a:t>)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encounter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/>
              <a:t>message</a:t>
            </a:r>
            <a:r>
              <a:rPr lang="de-DE" dirty="0"/>
              <a:t>:</a:t>
            </a:r>
          </a:p>
          <a:p>
            <a:endParaRPr lang="de-DE" dirty="0"/>
          </a:p>
          <a:p>
            <a:pPr lvl="0" indent="0">
              <a:buNone/>
            </a:pPr>
            <a:r>
              <a:rPr lang="de-DE" dirty="0">
                <a:latin typeface="Courier"/>
              </a:rPr>
              <a:t>## </a:t>
            </a:r>
            <a:r>
              <a:rPr lang="de-DE" dirty="0" err="1">
                <a:latin typeface="Courier"/>
              </a:rPr>
              <a:t>Warning</a:t>
            </a:r>
            <a:r>
              <a:rPr lang="de-DE" dirty="0">
                <a:latin typeface="Courier"/>
              </a:rPr>
              <a:t> in </a:t>
            </a:r>
            <a:r>
              <a:rPr lang="de-DE" dirty="0" err="1">
                <a:latin typeface="Courier"/>
              </a:rPr>
              <a:t>checkConv</a:t>
            </a:r>
            <a:r>
              <a:rPr lang="de-DE" dirty="0">
                <a:latin typeface="Courier"/>
              </a:rPr>
              <a:t>(</a:t>
            </a:r>
            <a:r>
              <a:rPr lang="de-DE" dirty="0" err="1">
                <a:latin typeface="Courier"/>
              </a:rPr>
              <a:t>attr</a:t>
            </a:r>
            <a:r>
              <a:rPr lang="de-DE" dirty="0">
                <a:latin typeface="Courier"/>
              </a:rPr>
              <a:t>(</a:t>
            </a:r>
            <a:r>
              <a:rPr lang="de-DE" dirty="0" err="1">
                <a:latin typeface="Courier"/>
              </a:rPr>
              <a:t>opt</a:t>
            </a:r>
            <a:r>
              <a:rPr lang="de-DE" dirty="0">
                <a:latin typeface="Courier"/>
              </a:rPr>
              <a:t>, "</a:t>
            </a:r>
            <a:r>
              <a:rPr lang="de-DE" dirty="0" err="1">
                <a:latin typeface="Courier"/>
              </a:rPr>
              <a:t>derivs</a:t>
            </a:r>
            <a:r>
              <a:rPr lang="de-DE" dirty="0">
                <a:latin typeface="Courier"/>
              </a:rPr>
              <a:t>"), </a:t>
            </a:r>
            <a:r>
              <a:rPr lang="de-DE" dirty="0" err="1">
                <a:latin typeface="Courier"/>
              </a:rPr>
              <a:t>opt$par</a:t>
            </a:r>
            <a:r>
              <a:rPr lang="de-DE" dirty="0">
                <a:latin typeface="Courier"/>
              </a:rPr>
              <a:t>, </a:t>
            </a:r>
            <a:r>
              <a:rPr lang="de-DE" dirty="0" err="1">
                <a:latin typeface="Courier"/>
              </a:rPr>
              <a:t>ctrl</a:t>
            </a:r>
            <a:r>
              <a:rPr lang="de-DE" dirty="0">
                <a:latin typeface="Courier"/>
              </a:rPr>
              <a:t> = </a:t>
            </a:r>
            <a:r>
              <a:rPr lang="de-DE" dirty="0" err="1">
                <a:latin typeface="Courier"/>
              </a:rPr>
              <a:t>control$checkConv</a:t>
            </a:r>
            <a:r>
              <a:rPr lang="de-DE" dirty="0">
                <a:latin typeface="Courier"/>
              </a:rPr>
              <a:t>, :
## Model </a:t>
            </a:r>
            <a:r>
              <a:rPr lang="de-DE" dirty="0" err="1">
                <a:latin typeface="Courier"/>
              </a:rPr>
              <a:t>failed</a:t>
            </a:r>
            <a:r>
              <a:rPr lang="de-DE" dirty="0">
                <a:latin typeface="Courier"/>
              </a:rPr>
              <a:t> </a:t>
            </a:r>
            <a:r>
              <a:rPr lang="de-DE" dirty="0" err="1">
                <a:latin typeface="Courier"/>
              </a:rPr>
              <a:t>to</a:t>
            </a:r>
            <a:r>
              <a:rPr lang="de-DE" dirty="0">
                <a:latin typeface="Courier"/>
              </a:rPr>
              <a:t> </a:t>
            </a:r>
            <a:r>
              <a:rPr lang="de-DE" dirty="0" err="1">
                <a:latin typeface="Courier"/>
              </a:rPr>
              <a:t>converge</a:t>
            </a:r>
            <a:r>
              <a:rPr lang="de-DE" dirty="0">
                <a:latin typeface="Courier"/>
              </a:rPr>
              <a:t> </a:t>
            </a:r>
            <a:r>
              <a:rPr lang="de-DE" dirty="0" err="1">
                <a:latin typeface="Courier"/>
              </a:rPr>
              <a:t>with</a:t>
            </a:r>
            <a:r>
              <a:rPr lang="de-DE" dirty="0">
                <a:latin typeface="Courier"/>
              </a:rPr>
              <a:t> </a:t>
            </a:r>
            <a:r>
              <a:rPr lang="de-DE" dirty="0" err="1">
                <a:latin typeface="Courier"/>
              </a:rPr>
              <a:t>max|grad</a:t>
            </a:r>
            <a:r>
              <a:rPr lang="de-DE" dirty="0">
                <a:latin typeface="Courier"/>
              </a:rPr>
              <a:t>| = 0.609847 (</a:t>
            </a:r>
            <a:r>
              <a:rPr lang="de-DE" dirty="0" err="1">
                <a:latin typeface="Courier"/>
              </a:rPr>
              <a:t>tol</a:t>
            </a:r>
            <a:r>
              <a:rPr lang="de-DE" dirty="0">
                <a:latin typeface="Courier"/>
              </a:rPr>
              <a:t> = 0.002, </a:t>
            </a:r>
            <a:r>
              <a:rPr lang="de-DE" dirty="0" err="1">
                <a:latin typeface="Courier"/>
              </a:rPr>
              <a:t>component</a:t>
            </a:r>
            <a:r>
              <a:rPr lang="de-DE" dirty="0">
                <a:latin typeface="Courier"/>
              </a:rPr>
              <a:t> 1)</a:t>
            </a:r>
          </a:p>
          <a:p>
            <a:pPr lvl="0" indent="0">
              <a:buNone/>
            </a:pPr>
            <a:r>
              <a:rPr lang="de-DE" dirty="0">
                <a:latin typeface="Courier"/>
              </a:rPr>
              <a:t>## </a:t>
            </a:r>
            <a:r>
              <a:rPr lang="de-DE" dirty="0" err="1">
                <a:latin typeface="Courier"/>
              </a:rPr>
              <a:t>Warning</a:t>
            </a:r>
            <a:r>
              <a:rPr lang="de-DE" dirty="0">
                <a:latin typeface="Courier"/>
              </a:rPr>
              <a:t> in </a:t>
            </a:r>
            <a:r>
              <a:rPr lang="de-DE" dirty="0" err="1">
                <a:latin typeface="Courier"/>
              </a:rPr>
              <a:t>checkConv</a:t>
            </a:r>
            <a:r>
              <a:rPr lang="de-DE" dirty="0">
                <a:latin typeface="Courier"/>
              </a:rPr>
              <a:t>(</a:t>
            </a:r>
            <a:r>
              <a:rPr lang="de-DE" dirty="0" err="1">
                <a:latin typeface="Courier"/>
              </a:rPr>
              <a:t>attr</a:t>
            </a:r>
            <a:r>
              <a:rPr lang="de-DE" dirty="0">
                <a:latin typeface="Courier"/>
              </a:rPr>
              <a:t>(</a:t>
            </a:r>
            <a:r>
              <a:rPr lang="de-DE" dirty="0" err="1">
                <a:latin typeface="Courier"/>
              </a:rPr>
              <a:t>opt</a:t>
            </a:r>
            <a:r>
              <a:rPr lang="de-DE" dirty="0">
                <a:latin typeface="Courier"/>
              </a:rPr>
              <a:t>, "</a:t>
            </a:r>
            <a:r>
              <a:rPr lang="de-DE" dirty="0" err="1">
                <a:latin typeface="Courier"/>
              </a:rPr>
              <a:t>derivs</a:t>
            </a:r>
            <a:r>
              <a:rPr lang="de-DE" dirty="0">
                <a:latin typeface="Courier"/>
              </a:rPr>
              <a:t>"), </a:t>
            </a:r>
            <a:r>
              <a:rPr lang="de-DE" dirty="0" err="1">
                <a:latin typeface="Courier"/>
              </a:rPr>
              <a:t>opt$par</a:t>
            </a:r>
            <a:r>
              <a:rPr lang="de-DE" dirty="0">
                <a:latin typeface="Courier"/>
              </a:rPr>
              <a:t>, </a:t>
            </a:r>
            <a:r>
              <a:rPr lang="de-DE" dirty="0" err="1">
                <a:latin typeface="Courier"/>
              </a:rPr>
              <a:t>ctrl</a:t>
            </a:r>
            <a:r>
              <a:rPr lang="de-DE" dirty="0">
                <a:latin typeface="Courier"/>
              </a:rPr>
              <a:t> = </a:t>
            </a:r>
            <a:r>
              <a:rPr lang="de-DE" dirty="0" err="1">
                <a:latin typeface="Courier"/>
              </a:rPr>
              <a:t>control$checkConv</a:t>
            </a:r>
            <a:r>
              <a:rPr lang="de-DE" dirty="0">
                <a:latin typeface="Courier"/>
              </a:rPr>
              <a:t>, : Model </a:t>
            </a:r>
            <a:r>
              <a:rPr lang="de-DE" dirty="0" err="1">
                <a:latin typeface="Courier"/>
              </a:rPr>
              <a:t>is</a:t>
            </a:r>
            <a:r>
              <a:rPr lang="de-DE" dirty="0">
                <a:latin typeface="Courier"/>
              </a:rPr>
              <a:t> </a:t>
            </a:r>
            <a:r>
              <a:rPr lang="de-DE" dirty="0" err="1">
                <a:latin typeface="Courier"/>
              </a:rPr>
              <a:t>nearly</a:t>
            </a:r>
            <a:r>
              <a:rPr lang="de-DE" dirty="0">
                <a:latin typeface="Courier"/>
              </a:rPr>
              <a:t> </a:t>
            </a:r>
            <a:r>
              <a:rPr lang="de-DE" dirty="0" err="1">
                <a:latin typeface="Courier"/>
              </a:rPr>
              <a:t>unidentifiable</a:t>
            </a:r>
            <a:r>
              <a:rPr lang="de-DE" dirty="0">
                <a:latin typeface="Courier"/>
              </a:rPr>
              <a:t>: </a:t>
            </a:r>
            <a:r>
              <a:rPr lang="de-DE" dirty="0" err="1">
                <a:latin typeface="Courier"/>
              </a:rPr>
              <a:t>very</a:t>
            </a:r>
            <a:r>
              <a:rPr lang="de-DE" dirty="0">
                <a:latin typeface="Courier"/>
              </a:rPr>
              <a:t> large </a:t>
            </a:r>
            <a:r>
              <a:rPr lang="de-DE" dirty="0" err="1">
                <a:latin typeface="Courier"/>
              </a:rPr>
              <a:t>eigenvalue</a:t>
            </a:r>
            <a:r>
              <a:rPr lang="de-DE" dirty="0">
                <a:latin typeface="Courier"/>
              </a:rPr>
              <a:t>
##  - </a:t>
            </a:r>
            <a:r>
              <a:rPr lang="de-DE" dirty="0" err="1">
                <a:latin typeface="Courier"/>
              </a:rPr>
              <a:t>Rescale</a:t>
            </a:r>
            <a:r>
              <a:rPr lang="de-DE" dirty="0">
                <a:latin typeface="Courier"/>
              </a:rPr>
              <a:t> variables?</a:t>
            </a:r>
          </a:p>
          <a:p>
            <a:endParaRPr lang="de-DE" dirty="0"/>
          </a:p>
          <a:p>
            <a:r>
              <a:rPr lang="de-DE" dirty="0"/>
              <a:t>This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indicate</a:t>
            </a:r>
            <a:r>
              <a:rPr lang="de-DE" dirty="0"/>
              <a:t> a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, </a:t>
            </a:r>
            <a:r>
              <a:rPr lang="de-DE" dirty="0" err="1"/>
              <a:t>usually</a:t>
            </a:r>
            <a:r>
              <a:rPr lang="de-DE" dirty="0"/>
              <a:t> a variable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normally</a:t>
            </a:r>
            <a:r>
              <a:rPr lang="de-DE" dirty="0"/>
              <a:t> </a:t>
            </a:r>
            <a:r>
              <a:rPr lang="de-DE" dirty="0" err="1"/>
              <a:t>distribut</a:t>
            </a:r>
            <a:r>
              <a:rPr lang="de-DE" dirty="0"/>
              <a:t>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457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18EE8F-D23A-345D-85A4-89D8F7E45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Sum</a:t>
            </a:r>
            <a:r>
              <a:rPr lang="de-DE" dirty="0"/>
              <a:t> </a:t>
            </a:r>
            <a:r>
              <a:rPr lang="de-DE" dirty="0" err="1"/>
              <a:t>contrasts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7FBB52-BBE5-7555-BB6D-8574B3BF7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all predictors have their mean at 0, then the intercept estimates the grand-mean (across levels)</a:t>
            </a:r>
          </a:p>
          <a:p>
            <a:r>
              <a:rPr lang="en-US" dirty="0"/>
              <a:t>-&gt; You are centering your predictor on the mean</a:t>
            </a:r>
          </a:p>
          <a:p>
            <a:r>
              <a:rPr lang="en-US" dirty="0"/>
              <a:t>-&gt; Sum contrasts use -0.5/05; -1/1; -2/2 </a:t>
            </a:r>
            <a:r>
              <a:rPr lang="en-US" dirty="0" err="1"/>
              <a:t>etc</a:t>
            </a:r>
            <a:r>
              <a:rPr lang="en-US" dirty="0"/>
              <a:t> for centering</a:t>
            </a:r>
          </a:p>
          <a:p>
            <a:r>
              <a:rPr lang="en-US" dirty="0"/>
              <a:t>-0.5/0.5 also maintains distance between levels at 1</a:t>
            </a:r>
          </a:p>
          <a:p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156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40C31F-5995-BB96-9AD0-97CA2104D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Sum</a:t>
            </a:r>
            <a:r>
              <a:rPr lang="de-DE" dirty="0"/>
              <a:t> </a:t>
            </a:r>
            <a:r>
              <a:rPr lang="de-DE" dirty="0" err="1"/>
              <a:t>contrasts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35902E-44B4-456D-52F2-322C6FF49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920" y="1845734"/>
            <a:ext cx="11277600" cy="4023360"/>
          </a:xfrm>
        </p:spPr>
        <p:txBody>
          <a:bodyPr numCol="2">
            <a:noAutofit/>
          </a:bodyPr>
          <a:lstStyle/>
          <a:p>
            <a:pPr lvl="0" indent="0">
              <a:buNone/>
            </a:pPr>
            <a:r>
              <a:rPr lang="de-DE" sz="1200" dirty="0" err="1">
                <a:solidFill>
                  <a:srgbClr val="06287E"/>
                </a:solidFill>
                <a:latin typeface="Courier"/>
              </a:rPr>
              <a:t>contrasts</a:t>
            </a:r>
            <a:r>
              <a:rPr lang="de-DE" sz="1200" dirty="0">
                <a:latin typeface="Courier"/>
              </a:rPr>
              <a:t>(</a:t>
            </a:r>
            <a:r>
              <a:rPr lang="de-DE" sz="1200" dirty="0" err="1">
                <a:latin typeface="Courier"/>
              </a:rPr>
              <a:t>PN_Data</a:t>
            </a:r>
            <a:r>
              <a:rPr lang="de-DE" sz="1200" dirty="0" err="1">
                <a:solidFill>
                  <a:srgbClr val="4070A0"/>
                </a:solidFill>
                <a:latin typeface="Courier"/>
              </a:rPr>
              <a:t>$</a:t>
            </a:r>
            <a:r>
              <a:rPr lang="de-DE" sz="1200" dirty="0" err="1">
                <a:latin typeface="Courier"/>
              </a:rPr>
              <a:t>Context</a:t>
            </a:r>
            <a:r>
              <a:rPr lang="de-DE" sz="1200" dirty="0">
                <a:latin typeface="Courier"/>
              </a:rPr>
              <a:t>) </a:t>
            </a:r>
            <a:r>
              <a:rPr lang="de-DE" sz="1200" dirty="0">
                <a:solidFill>
                  <a:srgbClr val="007020"/>
                </a:solidFill>
                <a:latin typeface="Courier"/>
              </a:rPr>
              <a:t>&lt;-</a:t>
            </a:r>
            <a:r>
              <a:rPr lang="de-DE" sz="1200" dirty="0">
                <a:latin typeface="Courier"/>
              </a:rPr>
              <a:t>  </a:t>
            </a:r>
            <a:r>
              <a:rPr lang="de-DE" sz="1200" dirty="0" err="1">
                <a:solidFill>
                  <a:srgbClr val="06287E"/>
                </a:solidFill>
                <a:latin typeface="Courier"/>
              </a:rPr>
              <a:t>contr.sum</a:t>
            </a:r>
            <a:r>
              <a:rPr lang="de-DE" sz="1200" dirty="0">
                <a:latin typeface="Courier"/>
              </a:rPr>
              <a:t>(</a:t>
            </a:r>
            <a:r>
              <a:rPr lang="de-DE" sz="1200" dirty="0">
                <a:solidFill>
                  <a:srgbClr val="40A070"/>
                </a:solidFill>
                <a:latin typeface="Courier"/>
              </a:rPr>
              <a:t>2</a:t>
            </a:r>
            <a:r>
              <a:rPr lang="de-DE" sz="1200" dirty="0">
                <a:latin typeface="Courier"/>
              </a:rPr>
              <a:t>)</a:t>
            </a:r>
            <a:r>
              <a:rPr lang="de-DE" sz="1200" dirty="0">
                <a:solidFill>
                  <a:srgbClr val="4070A0"/>
                </a:solidFill>
                <a:latin typeface="Courier"/>
              </a:rPr>
              <a:t>/</a:t>
            </a:r>
            <a:r>
              <a:rPr lang="de-DE" sz="1200" dirty="0">
                <a:solidFill>
                  <a:srgbClr val="40A070"/>
                </a:solidFill>
                <a:latin typeface="Courier"/>
              </a:rPr>
              <a:t>2</a:t>
            </a:r>
            <a:br>
              <a:rPr lang="de-DE" sz="1200" dirty="0"/>
            </a:br>
            <a:r>
              <a:rPr lang="de-DE" sz="1200" dirty="0" err="1">
                <a:solidFill>
                  <a:srgbClr val="06287E"/>
                </a:solidFill>
                <a:latin typeface="Courier"/>
              </a:rPr>
              <a:t>contrasts</a:t>
            </a:r>
            <a:r>
              <a:rPr lang="de-DE" sz="1200" dirty="0">
                <a:latin typeface="Courier"/>
              </a:rPr>
              <a:t>(</a:t>
            </a:r>
            <a:r>
              <a:rPr lang="de-DE" sz="1200" dirty="0" err="1">
                <a:latin typeface="Courier"/>
              </a:rPr>
              <a:t>PN_Data</a:t>
            </a:r>
            <a:r>
              <a:rPr lang="de-DE" sz="1200" dirty="0" err="1">
                <a:solidFill>
                  <a:srgbClr val="4070A0"/>
                </a:solidFill>
                <a:latin typeface="Courier"/>
              </a:rPr>
              <a:t>$</a:t>
            </a:r>
            <a:r>
              <a:rPr lang="de-DE" sz="1200" dirty="0" err="1">
                <a:latin typeface="Courier"/>
              </a:rPr>
              <a:t>Context</a:t>
            </a:r>
            <a:r>
              <a:rPr lang="de-DE" sz="1200"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lang="de-DE" sz="1200" dirty="0">
                <a:latin typeface="Courier"/>
              </a:rPr>
              <a:t>##    [,1]
## UK  0.5
## PL -0.5</a:t>
            </a:r>
          </a:p>
          <a:p>
            <a:pPr lvl="0" indent="0">
              <a:buNone/>
            </a:pPr>
            <a:r>
              <a:rPr lang="de-DE" sz="1200" dirty="0">
                <a:latin typeface="Courier"/>
              </a:rPr>
              <a:t>
## Fixed </a:t>
            </a:r>
            <a:r>
              <a:rPr lang="de-DE" sz="1200" dirty="0" err="1">
                <a:latin typeface="Courier"/>
              </a:rPr>
              <a:t>effects</a:t>
            </a:r>
            <a:r>
              <a:rPr lang="de-DE" sz="1200" dirty="0">
                <a:latin typeface="Courier"/>
              </a:rPr>
              <a:t>:
##                            </a:t>
            </a:r>
            <a:r>
              <a:rPr lang="de-DE" sz="1200" dirty="0" err="1">
                <a:latin typeface="Courier"/>
              </a:rPr>
              <a:t>Estimate</a:t>
            </a:r>
            <a:r>
              <a:rPr lang="de-DE" sz="1200" dirty="0">
                <a:latin typeface="Courier"/>
              </a:rPr>
              <a:t> Std. Error t </a:t>
            </a:r>
            <a:r>
              <a:rPr lang="de-DE" sz="1200" dirty="0" err="1">
                <a:latin typeface="Courier"/>
              </a:rPr>
              <a:t>value</a:t>
            </a:r>
            <a:r>
              <a:rPr lang="de-DE" sz="1200" dirty="0">
                <a:latin typeface="Courier"/>
              </a:rPr>
              <a:t>
## (</a:t>
            </a:r>
            <a:r>
              <a:rPr lang="de-DE" sz="1200" dirty="0" err="1">
                <a:latin typeface="Courier"/>
              </a:rPr>
              <a:t>Intercept</a:t>
            </a:r>
            <a:r>
              <a:rPr lang="de-DE" sz="1200" dirty="0">
                <a:latin typeface="Courier"/>
              </a:rPr>
              <a:t>)                 1011.44      23.00  43.973
## </a:t>
            </a:r>
            <a:r>
              <a:rPr lang="de-DE" sz="1200" dirty="0" err="1">
                <a:latin typeface="Courier"/>
              </a:rPr>
              <a:t>GroupExperimental</a:t>
            </a:r>
            <a:r>
              <a:rPr lang="de-DE" sz="1200" dirty="0">
                <a:latin typeface="Courier"/>
              </a:rPr>
              <a:t>            -49.70      28.84  -1.723
## Context1                     -18.74       8.49  -2.208
## GroupExperimental:Context1    53.00      11.73   4.517</a:t>
            </a:r>
          </a:p>
          <a:p>
            <a:pPr lvl="0" indent="0">
              <a:buNone/>
            </a:pPr>
            <a:endParaRPr lang="de-DE" sz="1200" dirty="0">
              <a:latin typeface="Courier"/>
            </a:endParaRPr>
          </a:p>
          <a:p>
            <a:pPr lvl="0" indent="0">
              <a:buNone/>
            </a:pPr>
            <a:endParaRPr lang="de-DE" sz="1200" dirty="0">
              <a:latin typeface="Courier"/>
            </a:endParaRPr>
          </a:p>
          <a:p>
            <a:pPr lvl="0" indent="0">
              <a:buNone/>
            </a:pPr>
            <a:endParaRPr lang="de-DE" sz="1200" dirty="0">
              <a:latin typeface="Courier"/>
            </a:endParaRPr>
          </a:p>
          <a:p>
            <a:pPr lvl="0" indent="0">
              <a:buNone/>
            </a:pPr>
            <a:r>
              <a:rPr lang="de-DE" sz="1200" dirty="0">
                <a:latin typeface="Courier"/>
              </a:rPr>
              <a:t>##    UK
## PL  0
## UK  1</a:t>
            </a:r>
          </a:p>
          <a:p>
            <a:pPr lvl="0" indent="0">
              <a:buNone/>
            </a:pPr>
            <a:r>
              <a:rPr lang="de-DE" sz="1200" dirty="0">
                <a:latin typeface="Courier"/>
              </a:rPr>
              <a:t>
## Fixed </a:t>
            </a:r>
            <a:r>
              <a:rPr lang="de-DE" sz="1200" dirty="0" err="1">
                <a:latin typeface="Courier"/>
              </a:rPr>
              <a:t>effects</a:t>
            </a:r>
            <a:r>
              <a:rPr lang="de-DE" sz="1200" dirty="0">
                <a:latin typeface="Courier"/>
              </a:rPr>
              <a:t>:
##                             </a:t>
            </a:r>
            <a:r>
              <a:rPr lang="de-DE" sz="1200" dirty="0" err="1">
                <a:latin typeface="Courier"/>
              </a:rPr>
              <a:t>Estimate</a:t>
            </a:r>
            <a:r>
              <a:rPr lang="de-DE" sz="1200" dirty="0">
                <a:latin typeface="Courier"/>
              </a:rPr>
              <a:t> Std. Error t </a:t>
            </a:r>
            <a:r>
              <a:rPr lang="de-DE" sz="1200" dirty="0" err="1">
                <a:latin typeface="Courier"/>
              </a:rPr>
              <a:t>value</a:t>
            </a:r>
            <a:r>
              <a:rPr lang="de-DE" sz="1200" dirty="0">
                <a:latin typeface="Courier"/>
              </a:rPr>
              <a:t>
## (</a:t>
            </a:r>
            <a:r>
              <a:rPr lang="de-DE" sz="1200" dirty="0" err="1">
                <a:latin typeface="Courier"/>
              </a:rPr>
              <a:t>Intercept</a:t>
            </a:r>
            <a:r>
              <a:rPr lang="de-DE" sz="1200" dirty="0">
                <a:latin typeface="Courier"/>
              </a:rPr>
              <a:t>)                  1020.81      23.42  43.589
## </a:t>
            </a:r>
            <a:r>
              <a:rPr lang="de-DE" sz="1200" dirty="0" err="1">
                <a:latin typeface="Courier"/>
              </a:rPr>
              <a:t>GroupExperimental</a:t>
            </a:r>
            <a:r>
              <a:rPr lang="de-DE" sz="1200" dirty="0">
                <a:latin typeface="Courier"/>
              </a:rPr>
              <a:t>             -76.20      29.45  -2.587
## </a:t>
            </a:r>
            <a:r>
              <a:rPr lang="de-DE" sz="1200" dirty="0" err="1">
                <a:latin typeface="Courier"/>
              </a:rPr>
              <a:t>ContextUK</a:t>
            </a:r>
            <a:r>
              <a:rPr lang="de-DE" sz="1200" dirty="0">
                <a:latin typeface="Courier"/>
              </a:rPr>
              <a:t>                     -18.74       8.49  -2.208
## </a:t>
            </a:r>
            <a:r>
              <a:rPr lang="de-DE" sz="1200" dirty="0" err="1">
                <a:latin typeface="Courier"/>
              </a:rPr>
              <a:t>GroupExperimental:ContextUK</a:t>
            </a:r>
            <a:r>
              <a:rPr lang="de-DE" sz="1200" dirty="0">
                <a:latin typeface="Courier"/>
              </a:rPr>
              <a:t>    53.00      11.73   4.517</a:t>
            </a:r>
          </a:p>
          <a:p>
            <a:pPr lvl="0" indent="0">
              <a:buNone/>
            </a:pP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63037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D96C61-4E98-41D9-CE52-A955ED7A1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Treatment and </a:t>
            </a:r>
            <a:r>
              <a:rPr lang="de-DE" dirty="0" err="1"/>
              <a:t>sum</a:t>
            </a:r>
            <a:r>
              <a:rPr lang="de-DE" dirty="0"/>
              <a:t> </a:t>
            </a:r>
            <a:r>
              <a:rPr lang="de-DE" dirty="0" err="1"/>
              <a:t>contrasts</a:t>
            </a:r>
            <a:endParaRPr lang="de-DE" dirty="0"/>
          </a:p>
        </p:txBody>
      </p:sp>
      <p:pic>
        <p:nvPicPr>
          <p:cNvPr id="6" name="Picture 1" descr="LME-Ppx-Code-and-Formulas_files/figure-pptx/unnamed-chunk-50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1980" y="194056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7" name="Picture 1" descr="LME-Ppx-Code-and-Formulas_files/figure-pptx/unnamed-chunk-50-2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26480" y="194056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4080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C44108-703E-4FE0-198E-EEDF61417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Contrasts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multilevel</a:t>
            </a:r>
            <a:r>
              <a:rPr lang="de-DE" dirty="0"/>
              <a:t> </a:t>
            </a:r>
            <a:r>
              <a:rPr lang="de-DE" dirty="0" err="1"/>
              <a:t>categories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F15361-39BC-54B6-3C28-75926CFD0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categories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difficult</a:t>
            </a:r>
            <a:endParaRPr lang="de-DE" dirty="0"/>
          </a:p>
          <a:p>
            <a:r>
              <a:rPr lang="de-DE" dirty="0"/>
              <a:t>-&gt; </a:t>
            </a:r>
            <a:r>
              <a:rPr lang="de-DE" dirty="0" err="1"/>
              <a:t>Contrasts</a:t>
            </a:r>
            <a:r>
              <a:rPr lang="de-DE" dirty="0"/>
              <a:t> </a:t>
            </a:r>
            <a:r>
              <a:rPr lang="de-DE" dirty="0" err="1"/>
              <a:t>include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creation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dummy</a:t>
            </a:r>
            <a:r>
              <a:rPr lang="de-DE" dirty="0"/>
              <a:t> variables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comparing</a:t>
            </a:r>
            <a:r>
              <a:rPr lang="de-DE" dirty="0"/>
              <a:t> all </a:t>
            </a:r>
            <a:r>
              <a:rPr lang="de-DE" dirty="0" err="1"/>
              <a:t>levels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category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endParaRPr lang="de-DE" dirty="0"/>
          </a:p>
          <a:p>
            <a:r>
              <a:rPr lang="de-DE" sz="2000" dirty="0">
                <a:latin typeface="Courier"/>
              </a:rPr>
              <a:t>## Fixed </a:t>
            </a:r>
            <a:r>
              <a:rPr lang="de-DE" sz="2000" dirty="0" err="1">
                <a:latin typeface="Courier"/>
              </a:rPr>
              <a:t>effects</a:t>
            </a:r>
            <a:r>
              <a:rPr lang="de-DE" sz="2000" dirty="0">
                <a:latin typeface="Courier"/>
              </a:rPr>
              <a:t>:
##                            </a:t>
            </a:r>
            <a:r>
              <a:rPr lang="de-DE" sz="2000" dirty="0" err="1">
                <a:latin typeface="Courier"/>
              </a:rPr>
              <a:t>Estimate</a:t>
            </a:r>
            <a:r>
              <a:rPr lang="de-DE" sz="2000" dirty="0">
                <a:latin typeface="Courier"/>
              </a:rPr>
              <a:t> Std. Error t </a:t>
            </a:r>
            <a:r>
              <a:rPr lang="de-DE" sz="2000" dirty="0" err="1">
                <a:latin typeface="Courier"/>
              </a:rPr>
              <a:t>value</a:t>
            </a:r>
            <a:r>
              <a:rPr lang="de-DE" sz="2000" dirty="0">
                <a:latin typeface="Courier"/>
              </a:rPr>
              <a:t>
## (</a:t>
            </a:r>
            <a:r>
              <a:rPr lang="de-DE" sz="2000" dirty="0" err="1">
                <a:latin typeface="Courier"/>
              </a:rPr>
              <a:t>Intercept</a:t>
            </a:r>
            <a:r>
              <a:rPr lang="de-DE" sz="2000" dirty="0">
                <a:latin typeface="Courier"/>
              </a:rPr>
              <a:t>)                 1011.44      23.00  43.973
## Context.1                     -9.74       7.34  </a:t>
            </a:r>
            <a:r>
              <a:rPr lang="de-DE" dirty="0">
                <a:latin typeface="Courier"/>
              </a:rPr>
              <a:t>-1.784
## Context.2                     -2.54       8.75  -2.984
## Context.3                     -11.67      8.63  -2.648</a:t>
            </a:r>
          </a:p>
          <a:p>
            <a:r>
              <a:rPr lang="de-DE" dirty="0"/>
              <a:t>-&gt; R </a:t>
            </a:r>
            <a:r>
              <a:rPr lang="de-DE" dirty="0" err="1"/>
              <a:t>provides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automatically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different </a:t>
            </a:r>
            <a:r>
              <a:rPr lang="de-DE" dirty="0" err="1"/>
              <a:t>contrasts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multiple </a:t>
            </a:r>
            <a:r>
              <a:rPr lang="de-DE" dirty="0" err="1"/>
              <a:t>levels</a:t>
            </a:r>
            <a:endParaRPr lang="de-DE" dirty="0"/>
          </a:p>
          <a:p>
            <a:r>
              <a:rPr lang="de-DE" dirty="0"/>
              <a:t>-&gt; </a:t>
            </a:r>
            <a:r>
              <a:rPr lang="de-DE" dirty="0" err="1"/>
              <a:t>part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MASS </a:t>
            </a:r>
            <a:r>
              <a:rPr lang="de-DE" dirty="0" err="1"/>
              <a:t>package</a:t>
            </a:r>
            <a:endParaRPr lang="de-DE" dirty="0"/>
          </a:p>
          <a:p>
            <a:r>
              <a:rPr lang="de-DE" sz="2000" dirty="0" err="1">
                <a:solidFill>
                  <a:srgbClr val="06287E"/>
                </a:solidFill>
                <a:latin typeface="Courier"/>
              </a:rPr>
              <a:t>library</a:t>
            </a:r>
            <a:r>
              <a:rPr lang="de-DE" sz="2000" dirty="0">
                <a:latin typeface="Courier"/>
              </a:rPr>
              <a:t>(MASS)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82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30CB0A-2830-AC9F-B54D-5D265B58F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Multiple </a:t>
            </a:r>
            <a:r>
              <a:rPr lang="de-DE" dirty="0" err="1"/>
              <a:t>levels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Treatment </a:t>
            </a:r>
            <a:r>
              <a:rPr lang="de-DE" dirty="0" err="1"/>
              <a:t>contrasts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D4712B-7CD4-04D2-976A-420799BFC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56480" cy="4023360"/>
          </a:xfrm>
        </p:spPr>
        <p:txBody>
          <a:bodyPr>
            <a:normAutofit fontScale="92500" lnSpcReduction="20000"/>
          </a:bodyPr>
          <a:lstStyle/>
          <a:p>
            <a:pPr lvl="0" indent="0">
              <a:buNone/>
            </a:pPr>
            <a:r>
              <a:rPr lang="de-DE" sz="2000" dirty="0" err="1">
                <a:solidFill>
                  <a:srgbClr val="06287E"/>
                </a:solidFill>
                <a:latin typeface="Courier"/>
              </a:rPr>
              <a:t>contrasts</a:t>
            </a:r>
            <a:r>
              <a:rPr lang="de-DE" sz="2000" dirty="0">
                <a:solidFill>
                  <a:srgbClr val="06287E"/>
                </a:solidFill>
                <a:latin typeface="Courier"/>
              </a:rPr>
              <a:t>(</a:t>
            </a:r>
            <a:r>
              <a:rPr lang="de-DE" sz="2000" dirty="0" err="1">
                <a:solidFill>
                  <a:srgbClr val="06287E"/>
                </a:solidFill>
                <a:latin typeface="Courier"/>
              </a:rPr>
              <a:t>PN_Data$Context</a:t>
            </a:r>
            <a:r>
              <a:rPr lang="de-DE" sz="2000" dirty="0">
                <a:solidFill>
                  <a:srgbClr val="06287E"/>
                </a:solidFill>
                <a:latin typeface="Courier"/>
              </a:rPr>
              <a:t>) &lt;-  </a:t>
            </a:r>
            <a:r>
              <a:rPr lang="de-DE" sz="2000" dirty="0" err="1">
                <a:solidFill>
                  <a:srgbClr val="06287E"/>
                </a:solidFill>
                <a:latin typeface="Courier"/>
              </a:rPr>
              <a:t>contr.treatment</a:t>
            </a:r>
            <a:r>
              <a:rPr lang="de-DE" sz="2000" dirty="0">
                <a:latin typeface="Courier"/>
              </a:rPr>
              <a:t>(</a:t>
            </a:r>
            <a:r>
              <a:rPr lang="de-DE" sz="2000" dirty="0">
                <a:solidFill>
                  <a:srgbClr val="40A070"/>
                </a:solidFill>
                <a:latin typeface="Courier"/>
              </a:rPr>
              <a:t>5</a:t>
            </a:r>
            <a:r>
              <a:rPr lang="de-DE" sz="2000"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lang="de-DE" sz="2000" dirty="0" err="1">
                <a:solidFill>
                  <a:srgbClr val="06287E"/>
                </a:solidFill>
                <a:latin typeface="Courier"/>
              </a:rPr>
              <a:t>contr.treatment</a:t>
            </a:r>
            <a:r>
              <a:rPr lang="de-DE" sz="2000" dirty="0">
                <a:latin typeface="Courier"/>
              </a:rPr>
              <a:t>(</a:t>
            </a:r>
            <a:r>
              <a:rPr lang="de-DE" sz="2000" dirty="0">
                <a:solidFill>
                  <a:srgbClr val="40A070"/>
                </a:solidFill>
                <a:latin typeface="Courier"/>
              </a:rPr>
              <a:t>5</a:t>
            </a:r>
            <a:r>
              <a:rPr lang="de-DE" sz="2000"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lang="de-DE" sz="2000" dirty="0">
                <a:latin typeface="Courier"/>
              </a:rPr>
              <a:t>##   2 3 4 5
## 1 0 0 0 0
## 2 1 0 0 0
## 3 0 1 0 0
## 4 0 0 1 0
## 5 0 0 0 1</a:t>
            </a:r>
            <a:endParaRPr lang="de-DE" dirty="0"/>
          </a:p>
          <a:p>
            <a:r>
              <a:rPr lang="de-DE" sz="2000" dirty="0" err="1"/>
              <a:t>Rows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group</a:t>
            </a:r>
            <a:r>
              <a:rPr lang="de-DE" sz="2000" dirty="0"/>
              <a:t> </a:t>
            </a:r>
            <a:r>
              <a:rPr lang="de-DE" sz="2000" dirty="0" err="1"/>
              <a:t>levels</a:t>
            </a:r>
            <a:endParaRPr lang="de-DE" sz="2000" dirty="0"/>
          </a:p>
          <a:p>
            <a:r>
              <a:rPr lang="de-DE" sz="2000" dirty="0"/>
              <a:t>Columns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tested</a:t>
            </a:r>
            <a:r>
              <a:rPr lang="de-DE" sz="2000" dirty="0"/>
              <a:t> </a:t>
            </a:r>
            <a:r>
              <a:rPr lang="de-DE" sz="2000" dirty="0" err="1"/>
              <a:t>comparisons</a:t>
            </a:r>
            <a:endParaRPr lang="de-DE" dirty="0"/>
          </a:p>
          <a:p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E4452286-3334-F1F4-68AD-725FC42176D9}"/>
              </a:ext>
            </a:extLst>
          </p:cNvPr>
          <p:cNvSpPr txBox="1">
            <a:spLocks/>
          </p:cNvSpPr>
          <p:nvPr/>
        </p:nvSpPr>
        <p:spPr>
          <a:xfrm>
            <a:off x="5953760" y="1845734"/>
            <a:ext cx="5201920" cy="41757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Control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against</a:t>
            </a:r>
            <a:r>
              <a:rPr lang="de-DE" dirty="0"/>
              <a:t> experimental </a:t>
            </a:r>
            <a:r>
              <a:rPr lang="de-DE" dirty="0" err="1"/>
              <a:t>groups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Default </a:t>
            </a:r>
            <a:r>
              <a:rPr lang="de-DE" dirty="0" err="1"/>
              <a:t>setting</a:t>
            </a:r>
            <a:r>
              <a:rPr lang="de-DE" dirty="0"/>
              <a:t> in R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First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treated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err="1"/>
              <a:t>group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Evers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against</a:t>
            </a:r>
            <a:r>
              <a:rPr lang="de-DE" dirty="0"/>
              <a:t> </a:t>
            </a:r>
            <a:r>
              <a:rPr lang="de-DE" dirty="0" err="1"/>
              <a:t>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2223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30CB0A-2830-AC9F-B54D-5D265B58F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Multiple </a:t>
            </a:r>
            <a:r>
              <a:rPr lang="de-DE" dirty="0" err="1"/>
              <a:t>levels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Sum</a:t>
            </a:r>
            <a:r>
              <a:rPr lang="de-DE" dirty="0"/>
              <a:t> </a:t>
            </a:r>
            <a:r>
              <a:rPr lang="de-DE" dirty="0" err="1"/>
              <a:t>contrasts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D4712B-7CD4-04D2-976A-420799BFC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56480" cy="4023360"/>
          </a:xfrm>
        </p:spPr>
        <p:txBody>
          <a:bodyPr>
            <a:normAutofit/>
          </a:bodyPr>
          <a:lstStyle/>
          <a:p>
            <a:pPr lvl="0" indent="0">
              <a:buNone/>
            </a:pPr>
            <a:r>
              <a:rPr lang="de-DE" dirty="0" err="1">
                <a:solidFill>
                  <a:srgbClr val="06287E"/>
                </a:solidFill>
                <a:latin typeface="Courier"/>
              </a:rPr>
              <a:t>contr.sum</a:t>
            </a:r>
            <a:r>
              <a:rPr lang="de-DE" dirty="0">
                <a:latin typeface="Courier"/>
              </a:rPr>
              <a:t>(</a:t>
            </a:r>
            <a:r>
              <a:rPr lang="de-DE" dirty="0">
                <a:solidFill>
                  <a:srgbClr val="40A070"/>
                </a:solidFill>
                <a:latin typeface="Courier"/>
              </a:rPr>
              <a:t>5</a:t>
            </a:r>
            <a:r>
              <a:rPr lang="de-DE"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lang="de-DE" dirty="0">
                <a:latin typeface="Courier"/>
              </a:rPr>
              <a:t>##   [,1] [,2] [,3] [,4]
## 1    1    0    0    0
## 2    0    1    0    0
## 3    0    0    1    0
## 4    0    0    0    1
## 5   -1   -1   -1   -1</a:t>
            </a:r>
          </a:p>
          <a:p>
            <a:r>
              <a:rPr lang="de-DE" sz="2000" dirty="0" err="1"/>
              <a:t>Rows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group</a:t>
            </a:r>
            <a:r>
              <a:rPr lang="de-DE" sz="2000" dirty="0"/>
              <a:t> </a:t>
            </a:r>
            <a:r>
              <a:rPr lang="de-DE" sz="2000" dirty="0" err="1"/>
              <a:t>levels</a:t>
            </a:r>
            <a:endParaRPr lang="de-DE" sz="2000" dirty="0"/>
          </a:p>
          <a:p>
            <a:r>
              <a:rPr lang="de-DE" sz="2000" dirty="0"/>
              <a:t>Columns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tested</a:t>
            </a:r>
            <a:r>
              <a:rPr lang="de-DE" sz="2000" dirty="0"/>
              <a:t> </a:t>
            </a:r>
            <a:r>
              <a:rPr lang="de-DE" sz="2000" dirty="0" err="1"/>
              <a:t>comparisons</a:t>
            </a:r>
            <a:endParaRPr lang="de-DE" dirty="0"/>
          </a:p>
          <a:p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E4452286-3334-F1F4-68AD-725FC42176D9}"/>
              </a:ext>
            </a:extLst>
          </p:cNvPr>
          <p:cNvSpPr txBox="1">
            <a:spLocks/>
          </p:cNvSpPr>
          <p:nvPr/>
        </p:nvSpPr>
        <p:spPr>
          <a:xfrm>
            <a:off x="5953760" y="1845734"/>
            <a:ext cx="5201920" cy="41757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Experimental </a:t>
            </a:r>
            <a:r>
              <a:rPr lang="de-DE" dirty="0" err="1"/>
              <a:t>groups</a:t>
            </a:r>
            <a:r>
              <a:rPr lang="de-DE" dirty="0"/>
              <a:t> </a:t>
            </a:r>
            <a:r>
              <a:rPr lang="de-DE" dirty="0" err="1"/>
              <a:t>against</a:t>
            </a:r>
            <a:r>
              <a:rPr lang="de-DE" dirty="0"/>
              <a:t> </a:t>
            </a:r>
            <a:r>
              <a:rPr lang="de-DE" dirty="0" err="1"/>
              <a:t>grand</a:t>
            </a:r>
            <a:r>
              <a:rPr lang="de-DE" dirty="0"/>
              <a:t> </a:t>
            </a:r>
            <a:r>
              <a:rPr lang="de-DE" dirty="0" err="1"/>
              <a:t>average</a:t>
            </a:r>
            <a:endParaRPr lang="de-DE" dirty="0"/>
          </a:p>
          <a:p>
            <a:r>
              <a:rPr lang="de-DE" dirty="0"/>
              <a:t>Level </a:t>
            </a:r>
            <a:r>
              <a:rPr lang="de-DE" dirty="0" err="1"/>
              <a:t>with</a:t>
            </a:r>
            <a:r>
              <a:rPr lang="de-DE" dirty="0"/>
              <a:t> 1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always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against</a:t>
            </a:r>
            <a:r>
              <a:rPr lang="de-DE" dirty="0"/>
              <a:t> all </a:t>
            </a:r>
            <a:r>
              <a:rPr lang="de-DE" dirty="0" err="1"/>
              <a:t>others</a:t>
            </a:r>
            <a:endParaRPr lang="de-DE" dirty="0"/>
          </a:p>
          <a:p>
            <a:r>
              <a:rPr lang="de-DE" dirty="0"/>
              <a:t>Level 5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-1,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</a:t>
            </a:r>
            <a:r>
              <a:rPr lang="de-DE" dirty="0" err="1"/>
              <a:t>implicitly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all </a:t>
            </a:r>
            <a:r>
              <a:rPr lang="de-DE" dirty="0" err="1"/>
              <a:t>others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362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30CB0A-2830-AC9F-B54D-5D265B58F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Multiple </a:t>
            </a:r>
            <a:r>
              <a:rPr lang="de-DE" dirty="0" err="1"/>
              <a:t>levels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Sum</a:t>
            </a:r>
            <a:r>
              <a:rPr lang="de-DE" dirty="0"/>
              <a:t> </a:t>
            </a:r>
            <a:r>
              <a:rPr lang="de-DE" dirty="0" err="1"/>
              <a:t>contrasts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D4712B-7CD4-04D2-976A-420799BFC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56480" cy="4023360"/>
          </a:xfrm>
        </p:spPr>
        <p:txBody>
          <a:bodyPr>
            <a:normAutofit/>
          </a:bodyPr>
          <a:lstStyle/>
          <a:p>
            <a:pPr lvl="0" indent="0">
              <a:buNone/>
            </a:pPr>
            <a:r>
              <a:rPr lang="de-DE" dirty="0" err="1">
                <a:solidFill>
                  <a:srgbClr val="06287E"/>
                </a:solidFill>
                <a:latin typeface="Courier"/>
              </a:rPr>
              <a:t>contr.sum</a:t>
            </a:r>
            <a:r>
              <a:rPr lang="de-DE" dirty="0">
                <a:latin typeface="Courier"/>
              </a:rPr>
              <a:t>(</a:t>
            </a:r>
            <a:r>
              <a:rPr lang="de-DE" dirty="0">
                <a:solidFill>
                  <a:srgbClr val="40A070"/>
                </a:solidFill>
                <a:latin typeface="Courier"/>
              </a:rPr>
              <a:t>5</a:t>
            </a:r>
            <a:r>
              <a:rPr lang="de-DE"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lang="de-DE" dirty="0">
                <a:latin typeface="Courier"/>
              </a:rPr>
              <a:t>##   [,1] [,2] [,3] [,4]
## 1    1    0    0    0
## 2    0    1    0    0
## 3    0    0    1    0
## 4    0    0    0    1
## 5   -1   -1   -1   -1</a:t>
            </a:r>
          </a:p>
          <a:p>
            <a:r>
              <a:rPr lang="de-DE" sz="2000" dirty="0" err="1"/>
              <a:t>Rows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group</a:t>
            </a:r>
            <a:r>
              <a:rPr lang="de-DE" sz="2000" dirty="0"/>
              <a:t> </a:t>
            </a:r>
            <a:r>
              <a:rPr lang="de-DE" sz="2000" dirty="0" err="1"/>
              <a:t>levels</a:t>
            </a:r>
            <a:endParaRPr lang="de-DE" sz="2000" dirty="0"/>
          </a:p>
          <a:p>
            <a:r>
              <a:rPr lang="de-DE" sz="2000" dirty="0"/>
              <a:t>Columns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tested</a:t>
            </a:r>
            <a:r>
              <a:rPr lang="de-DE" sz="2000" dirty="0"/>
              <a:t> </a:t>
            </a:r>
            <a:r>
              <a:rPr lang="de-DE" sz="2000" dirty="0" err="1"/>
              <a:t>comparisons</a:t>
            </a:r>
            <a:endParaRPr lang="de-DE" dirty="0"/>
          </a:p>
          <a:p>
            <a:endParaRPr lang="de-DE" dirty="0"/>
          </a:p>
        </p:txBody>
      </p:sp>
      <p:pic>
        <p:nvPicPr>
          <p:cNvPr id="6" name="Grafik 5" descr="Ein Bild, das Text, Kreis, Diagramm, Schrift enthält.&#10;&#10;Automatisch generierte Beschreibung">
            <a:extLst>
              <a:ext uri="{FF2B5EF4-FFF2-40B4-BE49-F238E27FC236}">
                <a16:creationId xmlns:a16="http://schemas.microsoft.com/office/drawing/2014/main" id="{4B2E7AE3-BD5C-DCBF-070D-6B16C2D40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760" y="2377440"/>
            <a:ext cx="4990811" cy="338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7681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30CB0A-2830-AC9F-B54D-5D265B58F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Multiple </a:t>
            </a:r>
            <a:r>
              <a:rPr lang="de-DE" dirty="0" err="1"/>
              <a:t>levels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repeated</a:t>
            </a:r>
            <a:r>
              <a:rPr lang="de-DE" dirty="0"/>
              <a:t> </a:t>
            </a:r>
            <a:r>
              <a:rPr lang="de-DE" dirty="0" err="1"/>
              <a:t>contrasts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D4712B-7CD4-04D2-976A-420799BFC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56480" cy="4023360"/>
          </a:xfrm>
        </p:spPr>
        <p:txBody>
          <a:bodyPr>
            <a:normAutofit/>
          </a:bodyPr>
          <a:lstStyle/>
          <a:p>
            <a:pPr lvl="0" indent="0">
              <a:buNone/>
            </a:pPr>
            <a:r>
              <a:rPr lang="de-DE" dirty="0" err="1">
                <a:solidFill>
                  <a:srgbClr val="06287E"/>
                </a:solidFill>
                <a:latin typeface="Courier"/>
              </a:rPr>
              <a:t>contr.sdif</a:t>
            </a:r>
            <a:r>
              <a:rPr lang="de-DE" dirty="0">
                <a:latin typeface="Courier"/>
              </a:rPr>
              <a:t>(</a:t>
            </a:r>
            <a:r>
              <a:rPr lang="de-DE" dirty="0">
                <a:solidFill>
                  <a:srgbClr val="40A070"/>
                </a:solidFill>
                <a:latin typeface="Courier"/>
              </a:rPr>
              <a:t>5</a:t>
            </a:r>
            <a:r>
              <a:rPr lang="de-DE"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lang="de-DE" dirty="0">
                <a:latin typeface="Courier"/>
              </a:rPr>
              <a:t>##    2-1  3-2  4-3  5-4
## 1 -0.8 -0.6 -0.4 -0.2
## 2  0.2 -0.6 -0.4 -0.2
## 3  0.2  0.4 -0.4 -0.2
## 4  0.2  0.4  0.6 -0.2
## 5  0.2  0.4  0.6  0.8</a:t>
            </a:r>
          </a:p>
          <a:p>
            <a:r>
              <a:rPr lang="de-DE" sz="2000" dirty="0" err="1"/>
              <a:t>Rows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group</a:t>
            </a:r>
            <a:r>
              <a:rPr lang="de-DE" sz="2000" dirty="0"/>
              <a:t> </a:t>
            </a:r>
            <a:r>
              <a:rPr lang="de-DE" sz="2000" dirty="0" err="1"/>
              <a:t>levels</a:t>
            </a:r>
            <a:endParaRPr lang="de-DE" sz="2000" dirty="0"/>
          </a:p>
          <a:p>
            <a:r>
              <a:rPr lang="de-DE" sz="2000" dirty="0"/>
              <a:t>Columns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tested</a:t>
            </a:r>
            <a:r>
              <a:rPr lang="de-DE" sz="2000" dirty="0"/>
              <a:t> </a:t>
            </a:r>
            <a:r>
              <a:rPr lang="de-DE" sz="2000" dirty="0" err="1"/>
              <a:t>comparisons</a:t>
            </a:r>
            <a:endParaRPr lang="de-DE" dirty="0"/>
          </a:p>
          <a:p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E4452286-3334-F1F4-68AD-725FC42176D9}"/>
              </a:ext>
            </a:extLst>
          </p:cNvPr>
          <p:cNvSpPr txBox="1">
            <a:spLocks/>
          </p:cNvSpPr>
          <p:nvPr/>
        </p:nvSpPr>
        <p:spPr>
          <a:xfrm>
            <a:off x="5953760" y="1845734"/>
            <a:ext cx="5201920" cy="41757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Comparisons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made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successive</a:t>
            </a:r>
            <a:r>
              <a:rPr lang="de-DE" dirty="0"/>
              <a:t> </a:t>
            </a:r>
            <a:r>
              <a:rPr lang="de-DE" dirty="0" err="1"/>
              <a:t>neighbouring</a:t>
            </a:r>
            <a:r>
              <a:rPr lang="de-DE" dirty="0"/>
              <a:t> </a:t>
            </a:r>
            <a:r>
              <a:rPr lang="de-DE" dirty="0" err="1"/>
              <a:t>levels</a:t>
            </a:r>
            <a:endParaRPr lang="de-DE" dirty="0"/>
          </a:p>
          <a:p>
            <a:r>
              <a:rPr lang="de-DE" dirty="0" err="1"/>
              <a:t>Requires</a:t>
            </a:r>
            <a:r>
              <a:rPr lang="de-DE" dirty="0"/>
              <a:t> </a:t>
            </a:r>
            <a:r>
              <a:rPr lang="de-DE" dirty="0" err="1"/>
              <a:t>ordered</a:t>
            </a:r>
            <a:r>
              <a:rPr lang="de-DE" dirty="0"/>
              <a:t> </a:t>
            </a:r>
            <a:r>
              <a:rPr lang="de-DE" dirty="0" err="1"/>
              <a:t>categories</a:t>
            </a:r>
            <a:r>
              <a:rPr lang="de-DE" dirty="0"/>
              <a:t>, but not </a:t>
            </a:r>
            <a:r>
              <a:rPr lang="de-DE" dirty="0" err="1"/>
              <a:t>evenly</a:t>
            </a:r>
            <a:r>
              <a:rPr lang="de-DE" dirty="0"/>
              <a:t> </a:t>
            </a:r>
            <a:r>
              <a:rPr lang="de-DE" dirty="0" err="1"/>
              <a:t>spaced</a:t>
            </a:r>
            <a:r>
              <a:rPr lang="de-DE" dirty="0"/>
              <a:t> </a:t>
            </a:r>
            <a:r>
              <a:rPr lang="de-DE" dirty="0" err="1"/>
              <a:t>ones</a:t>
            </a:r>
            <a:endParaRPr lang="de-DE" dirty="0"/>
          </a:p>
          <a:p>
            <a:r>
              <a:rPr lang="de-DE" dirty="0" err="1"/>
              <a:t>Centered</a:t>
            </a:r>
            <a:r>
              <a:rPr lang="de-DE" dirty="0"/>
              <a:t> </a:t>
            </a:r>
            <a:r>
              <a:rPr lang="de-DE" dirty="0" err="1"/>
              <a:t>around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grand</a:t>
            </a:r>
            <a:r>
              <a:rPr lang="de-DE" dirty="0"/>
              <a:t> </a:t>
            </a:r>
            <a:r>
              <a:rPr lang="de-DE" dirty="0" err="1"/>
              <a:t>average</a:t>
            </a:r>
            <a:endParaRPr lang="de-DE" dirty="0"/>
          </a:p>
          <a:p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testing</a:t>
            </a:r>
            <a:r>
              <a:rPr lang="de-DE" dirty="0"/>
              <a:t> „</a:t>
            </a:r>
            <a:r>
              <a:rPr lang="de-DE" dirty="0" err="1"/>
              <a:t>increasing</a:t>
            </a:r>
            <a:r>
              <a:rPr lang="de-DE" dirty="0"/>
              <a:t>“ </a:t>
            </a:r>
            <a:r>
              <a:rPr lang="de-DE" dirty="0" err="1"/>
              <a:t>levels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769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30CB0A-2830-AC9F-B54D-5D265B58F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Multiple </a:t>
            </a:r>
            <a:r>
              <a:rPr lang="de-DE" dirty="0" err="1"/>
              <a:t>levels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polynomial </a:t>
            </a:r>
            <a:r>
              <a:rPr lang="de-DE" dirty="0" err="1"/>
              <a:t>contrasts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D4712B-7CD4-04D2-976A-420799BFC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7162800" cy="4023360"/>
          </a:xfrm>
        </p:spPr>
        <p:txBody>
          <a:bodyPr>
            <a:noAutofit/>
          </a:bodyPr>
          <a:lstStyle/>
          <a:p>
            <a:pPr lvl="0" indent="0">
              <a:buNone/>
            </a:pPr>
            <a:r>
              <a:rPr lang="de-DE" sz="1600" dirty="0" err="1">
                <a:solidFill>
                  <a:srgbClr val="06287E"/>
                </a:solidFill>
                <a:latin typeface="Courier"/>
              </a:rPr>
              <a:t>contr.poly</a:t>
            </a:r>
            <a:r>
              <a:rPr lang="de-DE" sz="1600" dirty="0">
                <a:latin typeface="Courier"/>
              </a:rPr>
              <a:t>(</a:t>
            </a:r>
            <a:r>
              <a:rPr lang="de-DE" sz="1600" dirty="0">
                <a:solidFill>
                  <a:srgbClr val="40A070"/>
                </a:solidFill>
                <a:latin typeface="Courier"/>
              </a:rPr>
              <a:t>5</a:t>
            </a:r>
            <a:r>
              <a:rPr lang="de-DE" sz="1600"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lang="de-DE" sz="1600" dirty="0">
                <a:latin typeface="Courier"/>
              </a:rPr>
              <a:t>##                 .L         .Q            .C         ^4
## [1,] -6.324555e-01  0.5345225 -3.162278e-01  0.1195229
## [2,] -3.162278e-01 -0.2672612  6.324555e-01 -0.4780914
## [3,] -3.510833e-17 -0.5345225  1.755417e-16  0.7171372
## [4,]  3.162278e-01 -0.2672612 -6.324555e-01 -0.4780914
## [5,]  6.324555e-01  0.5345225  3.162278e-01  0.1195229</a:t>
            </a:r>
          </a:p>
          <a:p>
            <a:r>
              <a:rPr lang="de-DE" sz="1600" dirty="0" err="1"/>
              <a:t>Rows</a:t>
            </a:r>
            <a:r>
              <a:rPr lang="de-DE" sz="1600" dirty="0"/>
              <a:t> </a:t>
            </a:r>
            <a:r>
              <a:rPr lang="de-DE" sz="1600" dirty="0" err="1"/>
              <a:t>are</a:t>
            </a:r>
            <a:r>
              <a:rPr lang="de-DE" sz="1600" dirty="0"/>
              <a:t> </a:t>
            </a:r>
            <a:r>
              <a:rPr lang="de-DE" sz="1600" dirty="0" err="1"/>
              <a:t>group</a:t>
            </a:r>
            <a:r>
              <a:rPr lang="de-DE" sz="1600" dirty="0"/>
              <a:t> </a:t>
            </a:r>
            <a:r>
              <a:rPr lang="de-DE" sz="1600" dirty="0" err="1"/>
              <a:t>levels</a:t>
            </a:r>
            <a:endParaRPr lang="de-DE" sz="1600" dirty="0"/>
          </a:p>
          <a:p>
            <a:r>
              <a:rPr lang="de-DE" sz="1600" dirty="0"/>
              <a:t>Columns </a:t>
            </a:r>
            <a:r>
              <a:rPr lang="de-DE" sz="1600" dirty="0" err="1"/>
              <a:t>are</a:t>
            </a:r>
            <a:r>
              <a:rPr lang="de-DE" sz="1600" dirty="0"/>
              <a:t> </a:t>
            </a:r>
            <a:r>
              <a:rPr lang="de-DE" sz="1600" dirty="0" err="1"/>
              <a:t>tested</a:t>
            </a:r>
            <a:r>
              <a:rPr lang="de-DE" sz="1600" dirty="0"/>
              <a:t> </a:t>
            </a:r>
            <a:r>
              <a:rPr lang="de-DE" sz="1600" dirty="0" err="1"/>
              <a:t>comparisons</a:t>
            </a:r>
            <a:endParaRPr lang="de-DE" sz="1600" dirty="0"/>
          </a:p>
          <a:p>
            <a:endParaRPr lang="de-DE" sz="1600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E4452286-3334-F1F4-68AD-725FC42176D9}"/>
              </a:ext>
            </a:extLst>
          </p:cNvPr>
          <p:cNvSpPr txBox="1">
            <a:spLocks/>
          </p:cNvSpPr>
          <p:nvPr/>
        </p:nvSpPr>
        <p:spPr>
          <a:xfrm>
            <a:off x="8463280" y="1845734"/>
            <a:ext cx="2692400" cy="41757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Checking </a:t>
            </a:r>
            <a:r>
              <a:rPr lang="de-DE" dirty="0" err="1"/>
              <a:t>for</a:t>
            </a:r>
            <a:r>
              <a:rPr lang="de-DE" dirty="0"/>
              <a:t> linear, </a:t>
            </a:r>
            <a:r>
              <a:rPr lang="de-DE" dirty="0" err="1"/>
              <a:t>quadratic</a:t>
            </a:r>
            <a:r>
              <a:rPr lang="de-DE" dirty="0"/>
              <a:t>, </a:t>
            </a:r>
            <a:r>
              <a:rPr lang="de-DE" dirty="0" err="1"/>
              <a:t>cubical</a:t>
            </a:r>
            <a:r>
              <a:rPr lang="de-DE" dirty="0"/>
              <a:t> and </a:t>
            </a:r>
            <a:r>
              <a:rPr lang="de-DE" dirty="0" err="1"/>
              <a:t>quartic</a:t>
            </a:r>
            <a:r>
              <a:rPr lang="de-DE" dirty="0"/>
              <a:t> </a:t>
            </a:r>
            <a:r>
              <a:rPr lang="de-DE" dirty="0" err="1"/>
              <a:t>trends</a:t>
            </a:r>
            <a:r>
              <a:rPr lang="de-DE" dirty="0"/>
              <a:t> in </a:t>
            </a:r>
            <a:r>
              <a:rPr lang="de-DE" dirty="0" err="1"/>
              <a:t>categories</a:t>
            </a:r>
            <a:endParaRPr lang="de-DE" dirty="0"/>
          </a:p>
          <a:p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sorted</a:t>
            </a:r>
            <a:r>
              <a:rPr lang="de-DE" dirty="0"/>
              <a:t> and </a:t>
            </a:r>
            <a:r>
              <a:rPr lang="de-DE" dirty="0" err="1"/>
              <a:t>evenly</a:t>
            </a:r>
            <a:r>
              <a:rPr lang="de-DE" dirty="0"/>
              <a:t> </a:t>
            </a:r>
            <a:r>
              <a:rPr lang="de-DE" dirty="0" err="1"/>
              <a:t>spaced</a:t>
            </a:r>
            <a:r>
              <a:rPr lang="de-DE" dirty="0"/>
              <a:t> </a:t>
            </a:r>
            <a:r>
              <a:rPr lang="de-DE" dirty="0" err="1"/>
              <a:t>categories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27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30CB0A-2830-AC9F-B54D-5D265B58F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Multiple </a:t>
            </a:r>
            <a:r>
              <a:rPr lang="de-DE" dirty="0" err="1"/>
              <a:t>levels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Helmert </a:t>
            </a:r>
            <a:r>
              <a:rPr lang="de-DE" dirty="0" err="1"/>
              <a:t>contrasts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D4712B-7CD4-04D2-976A-420799BFC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56480" cy="4023360"/>
          </a:xfrm>
        </p:spPr>
        <p:txBody>
          <a:bodyPr>
            <a:normAutofit/>
          </a:bodyPr>
          <a:lstStyle/>
          <a:p>
            <a:pPr lvl="0" indent="0">
              <a:buNone/>
            </a:pPr>
            <a:r>
              <a:rPr lang="de-DE" dirty="0" err="1">
                <a:solidFill>
                  <a:srgbClr val="06287E"/>
                </a:solidFill>
                <a:latin typeface="Courier"/>
              </a:rPr>
              <a:t>contr.helmert</a:t>
            </a:r>
            <a:r>
              <a:rPr lang="de-DE" dirty="0">
                <a:latin typeface="Courier"/>
              </a:rPr>
              <a:t>(</a:t>
            </a:r>
            <a:r>
              <a:rPr lang="de-DE" dirty="0">
                <a:solidFill>
                  <a:srgbClr val="40A070"/>
                </a:solidFill>
                <a:latin typeface="Courier"/>
              </a:rPr>
              <a:t>5</a:t>
            </a:r>
            <a:r>
              <a:rPr lang="de-DE"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lang="de-DE" dirty="0">
                <a:latin typeface="Courier"/>
              </a:rPr>
              <a:t>##   [,1] [,2] [,3] [,4]
## 1   -1   -1   -1   -1
## 2    1   -1   -1   -1
## 3    0    2   -1   -1
## 4    0    0    3   -1
## 5    0    0    0    4</a:t>
            </a:r>
          </a:p>
          <a:p>
            <a:r>
              <a:rPr lang="de-DE" sz="2000" dirty="0" err="1"/>
              <a:t>Rows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group</a:t>
            </a:r>
            <a:r>
              <a:rPr lang="de-DE" sz="2000" dirty="0"/>
              <a:t> </a:t>
            </a:r>
            <a:r>
              <a:rPr lang="de-DE" sz="2000" dirty="0" err="1"/>
              <a:t>levels</a:t>
            </a:r>
            <a:endParaRPr lang="de-DE" sz="2000" dirty="0"/>
          </a:p>
          <a:p>
            <a:r>
              <a:rPr lang="de-DE" sz="2000" dirty="0"/>
              <a:t>Columns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tested</a:t>
            </a:r>
            <a:r>
              <a:rPr lang="de-DE" sz="2000" dirty="0"/>
              <a:t> </a:t>
            </a:r>
            <a:r>
              <a:rPr lang="de-DE" sz="2000" dirty="0" err="1"/>
              <a:t>comparisons</a:t>
            </a:r>
            <a:endParaRPr lang="de-DE" dirty="0"/>
          </a:p>
          <a:p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E4452286-3334-F1F4-68AD-725FC42176D9}"/>
              </a:ext>
            </a:extLst>
          </p:cNvPr>
          <p:cNvSpPr txBox="1">
            <a:spLocks/>
          </p:cNvSpPr>
          <p:nvPr/>
        </p:nvSpPr>
        <p:spPr>
          <a:xfrm>
            <a:off x="5953760" y="1845734"/>
            <a:ext cx="5201920" cy="41757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Comparisons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all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levels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180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DB3974-D7AE-D42C-8F58-389E2CB90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Common </a:t>
            </a:r>
            <a:r>
              <a:rPr lang="de-DE" dirty="0" err="1"/>
              <a:t>transformations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FBDF13-998A-965E-1551-F6FC99F29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independent</a:t>
            </a:r>
            <a:r>
              <a:rPr lang="de-DE" dirty="0"/>
              <a:t> variables </a:t>
            </a:r>
            <a:r>
              <a:rPr lang="de-DE" dirty="0" err="1"/>
              <a:t>are</a:t>
            </a:r>
            <a:r>
              <a:rPr lang="de-DE" dirty="0"/>
              <a:t> also </a:t>
            </a:r>
            <a:r>
              <a:rPr lang="de-DE" dirty="0" err="1"/>
              <a:t>transformed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in LMEs</a:t>
            </a:r>
          </a:p>
          <a:p>
            <a:r>
              <a:rPr lang="de-DE" dirty="0"/>
              <a:t>Common </a:t>
            </a:r>
            <a:r>
              <a:rPr lang="de-DE" dirty="0" err="1"/>
              <a:t>transformations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independent</a:t>
            </a:r>
            <a:r>
              <a:rPr lang="de-DE" dirty="0"/>
              <a:t> variables </a:t>
            </a:r>
            <a:r>
              <a:rPr lang="de-DE" dirty="0" err="1"/>
              <a:t>are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Lograthmic</a:t>
            </a:r>
            <a:endParaRPr lang="de-DE" dirty="0"/>
          </a:p>
          <a:p>
            <a:pPr lvl="1"/>
            <a:r>
              <a:rPr lang="de-DE" dirty="0" err="1"/>
              <a:t>Reciprocal</a:t>
            </a:r>
            <a:endParaRPr lang="de-DE" dirty="0"/>
          </a:p>
          <a:p>
            <a:pPr lvl="1"/>
            <a:r>
              <a:rPr lang="de-DE" dirty="0" err="1"/>
              <a:t>Scaling</a:t>
            </a:r>
            <a:endParaRPr lang="de-DE" dirty="0"/>
          </a:p>
          <a:p>
            <a:pPr lvl="1"/>
            <a:endParaRPr lang="de-DE" dirty="0"/>
          </a:p>
          <a:p>
            <a:pPr algn="ctr"/>
            <a:r>
              <a:rPr lang="de-DE" dirty="0"/>
              <a:t>BUT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normal </a:t>
            </a:r>
            <a:r>
              <a:rPr lang="de-DE" dirty="0" err="1"/>
              <a:t>distribution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residuals</a:t>
            </a:r>
            <a:r>
              <a:rPr lang="de-DE" dirty="0"/>
              <a:t> (</a:t>
            </a:r>
            <a:r>
              <a:rPr lang="de-DE" dirty="0" err="1"/>
              <a:t>errors</a:t>
            </a:r>
            <a:r>
              <a:rPr lang="de-DE" dirty="0"/>
              <a:t>) and </a:t>
            </a:r>
            <a:r>
              <a:rPr lang="de-DE" dirty="0" err="1"/>
              <a:t>therefore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dependent</a:t>
            </a:r>
            <a:r>
              <a:rPr lang="de-DE" dirty="0"/>
              <a:t> variable (</a:t>
            </a:r>
            <a:r>
              <a:rPr lang="de-DE" dirty="0" err="1"/>
              <a:t>see</a:t>
            </a:r>
            <a:r>
              <a:rPr lang="de-DE" dirty="0"/>
              <a:t> Day 2)!</a:t>
            </a:r>
          </a:p>
        </p:txBody>
      </p:sp>
    </p:spTree>
    <p:extLst>
      <p:ext uri="{BB962C8B-B14F-4D97-AF65-F5344CB8AC3E}">
        <p14:creationId xmlns:p14="http://schemas.microsoft.com/office/powerpoint/2010/main" val="131061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AFB0B8B-DDA3-F4A3-DF00-EB4F5FA4C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928" y="965200"/>
            <a:ext cx="5999002" cy="492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>
                <a:solidFill>
                  <a:schemeClr val="tx2"/>
                </a:solidFill>
              </a:rPr>
              <a:t>LME to-do list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4895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72E6DC-03B5-F88D-FC54-8CCA5EB92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 </a:t>
            </a:r>
            <a:r>
              <a:rPr lang="de-DE" dirty="0" err="1"/>
              <a:t>Hypotheses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B30BEF8-84CC-FBA1-ABBC-747D62A322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de-DE" sz="2800" dirty="0"/>
                  <a:t>Generate </a:t>
                </a:r>
                <a:r>
                  <a:rPr lang="de-DE" sz="2800" dirty="0" err="1"/>
                  <a:t>hypotheses</a:t>
                </a:r>
                <a:r>
                  <a:rPr lang="de-DE" sz="2800" dirty="0"/>
                  <a:t> </a:t>
                </a:r>
                <a:r>
                  <a:rPr lang="de-DE" sz="2800" dirty="0" err="1"/>
                  <a:t>based</a:t>
                </a:r>
                <a:r>
                  <a:rPr lang="de-DE" sz="2800" dirty="0"/>
                  <a:t> on </a:t>
                </a:r>
                <a:r>
                  <a:rPr lang="de-DE" sz="2800" dirty="0" err="1"/>
                  <a:t>previous</a:t>
                </a:r>
                <a:r>
                  <a:rPr lang="de-DE" sz="2800" dirty="0"/>
                  <a:t> </a:t>
                </a:r>
                <a:r>
                  <a:rPr lang="de-DE" sz="2800" dirty="0" err="1"/>
                  <a:t>research</a:t>
                </a:r>
                <a:r>
                  <a:rPr lang="de-DE" sz="2800" dirty="0"/>
                  <a:t> and </a:t>
                </a:r>
                <a:r>
                  <a:rPr lang="de-DE" sz="2800" dirty="0" err="1"/>
                  <a:t>your</a:t>
                </a:r>
                <a:r>
                  <a:rPr lang="de-DE" sz="2800" dirty="0"/>
                  <a:t> </a:t>
                </a:r>
                <a:r>
                  <a:rPr lang="de-DE" sz="2800" dirty="0" err="1"/>
                  <a:t>specific</a:t>
                </a:r>
                <a:r>
                  <a:rPr lang="de-DE" sz="2800" dirty="0"/>
                  <a:t> </a:t>
                </a:r>
                <a:r>
                  <a:rPr lang="de-DE" sz="2800" dirty="0" err="1"/>
                  <a:t>research</a:t>
                </a:r>
                <a:r>
                  <a:rPr lang="de-DE" sz="2800" dirty="0"/>
                  <a:t> </a:t>
                </a:r>
                <a:r>
                  <a:rPr lang="de-DE" sz="2800" dirty="0" err="1"/>
                  <a:t>questions</a:t>
                </a:r>
                <a:endParaRPr lang="de-DE" sz="2800" dirty="0"/>
              </a:p>
              <a:p>
                <a:endParaRPr lang="de-DE" sz="2800" dirty="0"/>
              </a:p>
              <a:p>
                <a:r>
                  <a:rPr lang="de-DE" sz="2800" dirty="0" err="1"/>
                  <a:t>Collect</a:t>
                </a:r>
                <a:r>
                  <a:rPr lang="de-DE" sz="2800" dirty="0"/>
                  <a:t> </a:t>
                </a:r>
                <a:r>
                  <a:rPr lang="de-DE" sz="2800" dirty="0" err="1"/>
                  <a:t>data</a:t>
                </a:r>
                <a:r>
                  <a:rPr lang="de-DE" sz="2800" dirty="0"/>
                  <a:t> </a:t>
                </a:r>
                <a:r>
                  <a:rPr lang="de-DE" sz="2800" dirty="0" err="1"/>
                  <a:t>that</a:t>
                </a:r>
                <a:r>
                  <a:rPr lang="de-DE" sz="2800" dirty="0"/>
                  <a:t> </a:t>
                </a:r>
                <a:r>
                  <a:rPr lang="de-DE" sz="2800" dirty="0" err="1"/>
                  <a:t>might</a:t>
                </a:r>
                <a:r>
                  <a:rPr lang="de-DE" sz="2800" dirty="0"/>
                  <a:t> </a:t>
                </a:r>
                <a:r>
                  <a:rPr lang="de-DE" sz="2800" dirty="0" err="1"/>
                  <a:t>answer</a:t>
                </a:r>
                <a:r>
                  <a:rPr lang="de-DE" sz="2800" dirty="0"/>
                  <a:t> </a:t>
                </a:r>
                <a:r>
                  <a:rPr lang="de-DE" sz="2800" dirty="0" err="1"/>
                  <a:t>those</a:t>
                </a:r>
                <a:r>
                  <a:rPr lang="de-DE" sz="2800" dirty="0"/>
                  <a:t> </a:t>
                </a:r>
                <a:r>
                  <a:rPr lang="de-DE" sz="2800" dirty="0" err="1"/>
                  <a:t>questions</a:t>
                </a:r>
                <a:endParaRPr lang="de-DE" sz="2800" dirty="0"/>
              </a:p>
              <a:p>
                <a:endParaRPr lang="de-DE" sz="2800" dirty="0"/>
              </a:p>
              <a:p>
                <a:r>
                  <a:rPr lang="de-DE" sz="2800" dirty="0" err="1"/>
                  <a:t>Formalize</a:t>
                </a:r>
                <a:r>
                  <a:rPr lang="de-DE" sz="2800" dirty="0"/>
                  <a:t> </a:t>
                </a:r>
                <a:r>
                  <a:rPr lang="de-DE" sz="2800" dirty="0" err="1"/>
                  <a:t>your</a:t>
                </a:r>
                <a:r>
                  <a:rPr lang="de-DE" sz="2800" dirty="0"/>
                  <a:t> </a:t>
                </a:r>
                <a:r>
                  <a:rPr lang="de-DE" sz="2800" dirty="0" err="1"/>
                  <a:t>hypotheses</a:t>
                </a:r>
                <a:r>
                  <a:rPr lang="de-DE" sz="2800" dirty="0"/>
                  <a:t> </a:t>
                </a:r>
                <a:r>
                  <a:rPr lang="de-DE" sz="2800" dirty="0" err="1"/>
                  <a:t>into</a:t>
                </a:r>
                <a:r>
                  <a:rPr lang="de-DE" sz="2800" dirty="0"/>
                  <a:t> </a:t>
                </a:r>
                <a:r>
                  <a:rPr lang="de-DE" sz="2800" dirty="0" err="1"/>
                  <a:t>falsifiable</a:t>
                </a:r>
                <a:r>
                  <a:rPr lang="de-DE" sz="2800" dirty="0"/>
                  <a:t> </a:t>
                </a:r>
                <a:r>
                  <a:rPr lang="de-DE" sz="2800" dirty="0" err="1"/>
                  <a:t>predictions</a:t>
                </a:r>
                <a:endParaRPr lang="de-DE" sz="28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ar-AE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80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ar-AE" sz="28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DE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80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de-DE" sz="2800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B30BEF8-84CC-FBA1-ABBC-747D62A322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2" t="-257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960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9853D3-C63E-10BE-7B18-BF0A05194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 </a:t>
            </a:r>
            <a:r>
              <a:rPr lang="de-DE" dirty="0" err="1"/>
              <a:t>Prepare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E2D9E9-06F3-27E9-0B21-A16D272C6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in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,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prepare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correctly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Use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correct</a:t>
            </a:r>
            <a:r>
              <a:rPr lang="de-DE" dirty="0"/>
              <a:t> variable </a:t>
            </a:r>
            <a:r>
              <a:rPr lang="de-DE" dirty="0" err="1"/>
              <a:t>format</a:t>
            </a:r>
            <a:r>
              <a:rPr lang="de-DE" dirty="0"/>
              <a:t> (</a:t>
            </a:r>
            <a:r>
              <a:rPr lang="de-DE" dirty="0" err="1"/>
              <a:t>numeric</a:t>
            </a:r>
            <a:r>
              <a:rPr lang="de-DE" dirty="0"/>
              <a:t>, </a:t>
            </a:r>
            <a:r>
              <a:rPr lang="de-DE" dirty="0" err="1"/>
              <a:t>factor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Apply</a:t>
            </a:r>
            <a:r>
              <a:rPr lang="de-DE" dirty="0"/>
              <a:t> </a:t>
            </a:r>
            <a:r>
              <a:rPr lang="de-DE" dirty="0" err="1"/>
              <a:t>transformations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necessary</a:t>
            </a:r>
            <a:r>
              <a:rPr lang="de-DE" dirty="0"/>
              <a:t> (log, </a:t>
            </a:r>
            <a:r>
              <a:rPr lang="de-DE" dirty="0" err="1"/>
              <a:t>scaling</a:t>
            </a:r>
            <a:r>
              <a:rPr lang="de-DE" dirty="0"/>
              <a:t>, </a:t>
            </a:r>
            <a:r>
              <a:rPr lang="de-DE" dirty="0" err="1"/>
              <a:t>reciprocal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Apply</a:t>
            </a:r>
            <a:r>
              <a:rPr lang="de-DE" dirty="0"/>
              <a:t> </a:t>
            </a:r>
            <a:r>
              <a:rPr lang="de-DE" dirty="0" err="1"/>
              <a:t>contrasts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answering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 </a:t>
            </a:r>
            <a:r>
              <a:rPr lang="de-DE" dirty="0" err="1"/>
              <a:t>questions</a:t>
            </a:r>
            <a:endParaRPr lang="de-DE" dirty="0"/>
          </a:p>
          <a:p>
            <a:r>
              <a:rPr lang="de-DE" dirty="0" err="1">
                <a:solidFill>
                  <a:srgbClr val="06287E"/>
                </a:solidFill>
                <a:latin typeface="Courier"/>
              </a:rPr>
              <a:t>load</a:t>
            </a:r>
            <a:r>
              <a:rPr lang="de-DE" dirty="0">
                <a:latin typeface="Courier"/>
              </a:rPr>
              <a:t>(</a:t>
            </a:r>
            <a:r>
              <a:rPr lang="de-DE" dirty="0">
                <a:solidFill>
                  <a:srgbClr val="4070A0"/>
                </a:solidFill>
                <a:latin typeface="Courier"/>
              </a:rPr>
              <a:t>"</a:t>
            </a:r>
            <a:r>
              <a:rPr lang="de-DE" dirty="0" err="1">
                <a:solidFill>
                  <a:srgbClr val="4070A0"/>
                </a:solidFill>
                <a:latin typeface="Courier"/>
              </a:rPr>
              <a:t>PictureNaming.RData</a:t>
            </a:r>
            <a:r>
              <a:rPr lang="de-DE" dirty="0">
                <a:solidFill>
                  <a:srgbClr val="4070A0"/>
                </a:solidFill>
                <a:latin typeface="Courier"/>
              </a:rPr>
              <a:t>"</a:t>
            </a:r>
            <a:r>
              <a:rPr lang="de-DE" dirty="0">
                <a:latin typeface="Courier"/>
              </a:rPr>
              <a:t>)</a:t>
            </a:r>
            <a:br>
              <a:rPr lang="de-DE" dirty="0"/>
            </a:br>
            <a:br>
              <a:rPr lang="de-DE" dirty="0"/>
            </a:br>
            <a:r>
              <a:rPr lang="de-DE" dirty="0" err="1">
                <a:latin typeface="Courier"/>
              </a:rPr>
              <a:t>Model_Data</a:t>
            </a:r>
            <a:r>
              <a:rPr lang="de-DE" dirty="0">
                <a:latin typeface="Courier"/>
              </a:rPr>
              <a:t> </a:t>
            </a:r>
            <a:r>
              <a:rPr lang="de-DE" dirty="0">
                <a:solidFill>
                  <a:srgbClr val="007020"/>
                </a:solidFill>
                <a:latin typeface="Courier"/>
              </a:rPr>
              <a:t>&lt;-</a:t>
            </a:r>
            <a:br>
              <a:rPr lang="de-DE" dirty="0"/>
            </a:br>
            <a:r>
              <a:rPr lang="de-DE" dirty="0">
                <a:latin typeface="Courier"/>
              </a:rPr>
              <a:t>  </a:t>
            </a:r>
            <a:r>
              <a:rPr lang="de-DE" dirty="0" err="1">
                <a:latin typeface="Courier"/>
              </a:rPr>
              <a:t>PN_Data</a:t>
            </a:r>
            <a:r>
              <a:rPr lang="de-DE" dirty="0">
                <a:latin typeface="Courier"/>
              </a:rPr>
              <a:t> </a:t>
            </a:r>
            <a:r>
              <a:rPr lang="de-DE" dirty="0">
                <a:solidFill>
                  <a:srgbClr val="4070A0"/>
                </a:solidFill>
                <a:latin typeface="Courier"/>
              </a:rPr>
              <a:t>%&gt;%</a:t>
            </a:r>
            <a:br>
              <a:rPr lang="de-DE" dirty="0"/>
            </a:br>
            <a:r>
              <a:rPr lang="de-DE" dirty="0">
                <a:latin typeface="Courier"/>
              </a:rPr>
              <a:t>  </a:t>
            </a:r>
            <a:r>
              <a:rPr lang="de-DE" dirty="0" err="1">
                <a:solidFill>
                  <a:srgbClr val="06287E"/>
                </a:solidFill>
                <a:latin typeface="Courier"/>
              </a:rPr>
              <a:t>mutate</a:t>
            </a:r>
            <a:r>
              <a:rPr lang="de-DE" dirty="0">
                <a:latin typeface="Courier"/>
              </a:rPr>
              <a:t>(</a:t>
            </a:r>
            <a:r>
              <a:rPr lang="de-DE" dirty="0" err="1">
                <a:solidFill>
                  <a:srgbClr val="7D9029"/>
                </a:solidFill>
                <a:latin typeface="Courier"/>
              </a:rPr>
              <a:t>Context</a:t>
            </a:r>
            <a:r>
              <a:rPr lang="de-DE" dirty="0">
                <a:solidFill>
                  <a:srgbClr val="7D9029"/>
                </a:solidFill>
                <a:latin typeface="Courier"/>
              </a:rPr>
              <a:t> =</a:t>
            </a:r>
            <a:r>
              <a:rPr lang="de-DE" dirty="0">
                <a:latin typeface="Courier"/>
              </a:rPr>
              <a:t> </a:t>
            </a:r>
            <a:r>
              <a:rPr lang="de-DE" dirty="0" err="1">
                <a:solidFill>
                  <a:srgbClr val="06287E"/>
                </a:solidFill>
                <a:latin typeface="Courier"/>
              </a:rPr>
              <a:t>as.factor</a:t>
            </a:r>
            <a:r>
              <a:rPr lang="de-DE" dirty="0">
                <a:latin typeface="Courier"/>
              </a:rPr>
              <a:t>(</a:t>
            </a:r>
            <a:r>
              <a:rPr lang="de-DE" dirty="0" err="1">
                <a:latin typeface="Courier"/>
              </a:rPr>
              <a:t>Context</a:t>
            </a:r>
            <a:r>
              <a:rPr lang="de-DE" dirty="0">
                <a:latin typeface="Courier"/>
              </a:rPr>
              <a:t>)) </a:t>
            </a:r>
            <a:r>
              <a:rPr lang="de-DE" dirty="0">
                <a:solidFill>
                  <a:srgbClr val="4070A0"/>
                </a:solidFill>
                <a:latin typeface="Courier"/>
              </a:rPr>
              <a:t>%&gt;%</a:t>
            </a:r>
            <a:br>
              <a:rPr lang="de-DE" dirty="0"/>
            </a:br>
            <a:r>
              <a:rPr lang="de-DE" dirty="0">
                <a:latin typeface="Courier"/>
              </a:rPr>
              <a:t>  </a:t>
            </a:r>
            <a:r>
              <a:rPr lang="en-US" dirty="0">
                <a:latin typeface="Courier"/>
              </a:rPr>
              <a:t>select(Subject, Context, RT, Trial) %&gt;%</a:t>
            </a:r>
            <a:br>
              <a:rPr lang="en-US" dirty="0">
                <a:latin typeface="Courier"/>
              </a:rPr>
            </a:br>
            <a:r>
              <a:rPr lang="en-US" dirty="0">
                <a:latin typeface="Courier"/>
              </a:rPr>
              <a:t>  </a:t>
            </a:r>
            <a:r>
              <a:rPr lang="de-DE" dirty="0" err="1">
                <a:solidFill>
                  <a:srgbClr val="06287E"/>
                </a:solidFill>
                <a:latin typeface="Courier"/>
              </a:rPr>
              <a:t>mutate</a:t>
            </a:r>
            <a:r>
              <a:rPr lang="de-DE" dirty="0">
                <a:latin typeface="Courier"/>
              </a:rPr>
              <a:t>(</a:t>
            </a:r>
            <a:r>
              <a:rPr lang="de-DE" dirty="0">
                <a:solidFill>
                  <a:srgbClr val="7D9029"/>
                </a:solidFill>
                <a:latin typeface="Courier"/>
              </a:rPr>
              <a:t>Trial =</a:t>
            </a:r>
            <a:r>
              <a:rPr lang="de-DE" dirty="0">
                <a:latin typeface="Courier"/>
              </a:rPr>
              <a:t> </a:t>
            </a:r>
            <a:r>
              <a:rPr lang="de-DE" dirty="0" err="1">
                <a:solidFill>
                  <a:srgbClr val="06287E"/>
                </a:solidFill>
                <a:latin typeface="Courier"/>
              </a:rPr>
              <a:t>as.numeric</a:t>
            </a:r>
            <a:r>
              <a:rPr lang="de-DE" dirty="0">
                <a:latin typeface="Courier"/>
              </a:rPr>
              <a:t>(Trial)) </a:t>
            </a:r>
            <a:r>
              <a:rPr lang="de-DE" dirty="0">
                <a:solidFill>
                  <a:srgbClr val="4070A0"/>
                </a:solidFill>
                <a:latin typeface="Courier"/>
              </a:rPr>
              <a:t>%&gt;%</a:t>
            </a:r>
            <a:br>
              <a:rPr lang="de-DE" dirty="0"/>
            </a:br>
            <a:r>
              <a:rPr lang="de-DE" dirty="0">
                <a:latin typeface="Courier"/>
              </a:rPr>
              <a:t>  </a:t>
            </a:r>
            <a:r>
              <a:rPr lang="de-DE" dirty="0" err="1">
                <a:solidFill>
                  <a:srgbClr val="06287E"/>
                </a:solidFill>
                <a:latin typeface="Courier"/>
              </a:rPr>
              <a:t>mutate</a:t>
            </a:r>
            <a:r>
              <a:rPr lang="de-DE" dirty="0">
                <a:latin typeface="Courier"/>
              </a:rPr>
              <a:t>(</a:t>
            </a:r>
            <a:r>
              <a:rPr lang="de-DE" dirty="0" err="1">
                <a:solidFill>
                  <a:srgbClr val="7D9029"/>
                </a:solidFill>
                <a:latin typeface="Courier"/>
              </a:rPr>
              <a:t>trans_RT</a:t>
            </a:r>
            <a:r>
              <a:rPr lang="de-DE" dirty="0">
                <a:solidFill>
                  <a:srgbClr val="7D9029"/>
                </a:solidFill>
                <a:latin typeface="Courier"/>
              </a:rPr>
              <a:t> =</a:t>
            </a:r>
            <a:r>
              <a:rPr lang="de-DE" dirty="0">
                <a:latin typeface="Courier"/>
              </a:rPr>
              <a:t> </a:t>
            </a:r>
            <a:r>
              <a:rPr lang="de-DE" dirty="0">
                <a:solidFill>
                  <a:srgbClr val="40A070"/>
                </a:solidFill>
                <a:latin typeface="Courier"/>
              </a:rPr>
              <a:t>1</a:t>
            </a:r>
            <a:r>
              <a:rPr lang="de-DE" dirty="0">
                <a:solidFill>
                  <a:srgbClr val="4070A0"/>
                </a:solidFill>
                <a:latin typeface="Courier"/>
              </a:rPr>
              <a:t>/</a:t>
            </a:r>
            <a:r>
              <a:rPr lang="de-DE" dirty="0">
                <a:latin typeface="Courier"/>
              </a:rPr>
              <a:t>RT)</a:t>
            </a:r>
            <a:br>
              <a:rPr lang="de-DE" dirty="0"/>
            </a:br>
            <a:br>
              <a:rPr lang="de-DE" dirty="0"/>
            </a:br>
            <a:r>
              <a:rPr lang="de-DE" dirty="0" err="1">
                <a:solidFill>
                  <a:srgbClr val="06287E"/>
                </a:solidFill>
                <a:latin typeface="Courier"/>
              </a:rPr>
              <a:t>contrasts</a:t>
            </a:r>
            <a:r>
              <a:rPr lang="de-DE" dirty="0">
                <a:latin typeface="Courier"/>
              </a:rPr>
              <a:t>(</a:t>
            </a:r>
            <a:r>
              <a:rPr lang="de-DE" dirty="0" err="1">
                <a:latin typeface="Courier"/>
              </a:rPr>
              <a:t>Model_Data</a:t>
            </a:r>
            <a:r>
              <a:rPr lang="de-DE" dirty="0" err="1">
                <a:solidFill>
                  <a:srgbClr val="4070A0"/>
                </a:solidFill>
                <a:latin typeface="Courier"/>
              </a:rPr>
              <a:t>$</a:t>
            </a:r>
            <a:r>
              <a:rPr lang="de-DE" dirty="0" err="1">
                <a:latin typeface="Courier"/>
              </a:rPr>
              <a:t>Context</a:t>
            </a:r>
            <a:r>
              <a:rPr lang="de-DE" dirty="0">
                <a:latin typeface="Courier"/>
              </a:rPr>
              <a:t>) </a:t>
            </a:r>
            <a:r>
              <a:rPr lang="de-DE" dirty="0">
                <a:solidFill>
                  <a:srgbClr val="007020"/>
                </a:solidFill>
                <a:latin typeface="Courier"/>
              </a:rPr>
              <a:t>&lt;-</a:t>
            </a:r>
            <a:r>
              <a:rPr lang="de-DE" dirty="0">
                <a:latin typeface="Courier"/>
              </a:rPr>
              <a:t>  </a:t>
            </a:r>
            <a:r>
              <a:rPr lang="de-DE" dirty="0" err="1">
                <a:solidFill>
                  <a:srgbClr val="06287E"/>
                </a:solidFill>
                <a:latin typeface="Courier"/>
              </a:rPr>
              <a:t>contr.sum</a:t>
            </a:r>
            <a:r>
              <a:rPr lang="de-DE" dirty="0">
                <a:latin typeface="Courier"/>
              </a:rPr>
              <a:t>(</a:t>
            </a:r>
            <a:r>
              <a:rPr lang="de-DE" dirty="0">
                <a:solidFill>
                  <a:srgbClr val="40A070"/>
                </a:solidFill>
                <a:latin typeface="Courier"/>
              </a:rPr>
              <a:t>2</a:t>
            </a:r>
            <a:r>
              <a:rPr lang="de-DE" dirty="0">
                <a:latin typeface="Courier"/>
              </a:rPr>
              <a:t>)</a:t>
            </a:r>
            <a:r>
              <a:rPr lang="de-DE" dirty="0">
                <a:solidFill>
                  <a:srgbClr val="4070A0"/>
                </a:solidFill>
                <a:latin typeface="Courier"/>
              </a:rPr>
              <a:t>/</a:t>
            </a:r>
            <a:r>
              <a:rPr lang="de-DE" dirty="0">
                <a:solidFill>
                  <a:srgbClr val="40A070"/>
                </a:solidFill>
                <a:latin typeface="Courier"/>
              </a:rPr>
              <a:t>2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06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44E98E-3D73-437A-BA19-D8A80A1B6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F7374B-7D19-D4AD-7AC3-A5FA83833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Create </a:t>
            </a:r>
            <a:r>
              <a:rPr lang="de-DE" sz="2800" dirty="0" err="1"/>
              <a:t>the</a:t>
            </a:r>
            <a:r>
              <a:rPr lang="de-DE" sz="2800" dirty="0"/>
              <a:t> maximal </a:t>
            </a:r>
            <a:r>
              <a:rPr lang="de-DE" sz="2800" dirty="0" err="1"/>
              <a:t>model</a:t>
            </a:r>
            <a:r>
              <a:rPr lang="de-DE" sz="2800" dirty="0"/>
              <a:t> </a:t>
            </a:r>
            <a:r>
              <a:rPr lang="de-DE" sz="2800" dirty="0" err="1"/>
              <a:t>based</a:t>
            </a:r>
            <a:r>
              <a:rPr lang="de-DE" sz="2800" dirty="0"/>
              <a:t> on </a:t>
            </a:r>
            <a:r>
              <a:rPr lang="de-DE" sz="2800" dirty="0" err="1"/>
              <a:t>your</a:t>
            </a:r>
            <a:r>
              <a:rPr lang="de-DE" sz="2800" dirty="0"/>
              <a:t> </a:t>
            </a:r>
            <a:r>
              <a:rPr lang="de-DE" sz="2800" dirty="0" err="1"/>
              <a:t>data</a:t>
            </a:r>
            <a:r>
              <a:rPr lang="de-DE" sz="2800" dirty="0"/>
              <a:t> </a:t>
            </a:r>
            <a:r>
              <a:rPr lang="de-DE" sz="2800" dirty="0" err="1"/>
              <a:t>structure</a:t>
            </a:r>
            <a:r>
              <a:rPr lang="de-DE" sz="2800" dirty="0"/>
              <a:t> (</a:t>
            </a:r>
            <a:r>
              <a:rPr lang="de-DE" sz="2800" dirty="0" err="1"/>
              <a:t>clustering</a:t>
            </a:r>
            <a:r>
              <a:rPr lang="de-DE" sz="2800" dirty="0"/>
              <a:t> variables) and all </a:t>
            </a:r>
            <a:r>
              <a:rPr lang="de-DE" sz="2800" dirty="0" err="1"/>
              <a:t>available</a:t>
            </a:r>
            <a:r>
              <a:rPr lang="de-DE" sz="2800" dirty="0"/>
              <a:t> sensible </a:t>
            </a:r>
            <a:r>
              <a:rPr lang="de-DE" sz="2800" dirty="0" err="1"/>
              <a:t>data</a:t>
            </a:r>
            <a:endParaRPr lang="de-DE" sz="2800" dirty="0"/>
          </a:p>
          <a:p>
            <a:r>
              <a:rPr lang="de-DE" sz="2800" dirty="0" err="1"/>
              <a:t>Reduce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model</a:t>
            </a:r>
            <a:r>
              <a:rPr lang="de-DE" sz="2800" dirty="0"/>
              <a:t> </a:t>
            </a:r>
            <a:r>
              <a:rPr lang="de-DE" sz="2800" dirty="0" err="1"/>
              <a:t>according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Barr et al (2013)</a:t>
            </a:r>
          </a:p>
          <a:p>
            <a:r>
              <a:rPr lang="de-DE" sz="2800" dirty="0"/>
              <a:t>Check </a:t>
            </a:r>
            <a:r>
              <a:rPr lang="de-DE" sz="2800" dirty="0" err="1"/>
              <a:t>your</a:t>
            </a:r>
            <a:r>
              <a:rPr lang="de-DE" sz="2800" dirty="0"/>
              <a:t> </a:t>
            </a:r>
            <a:r>
              <a:rPr lang="de-DE" sz="2800" dirty="0" err="1"/>
              <a:t>model</a:t>
            </a:r>
            <a:r>
              <a:rPr lang="de-DE" sz="2800" dirty="0"/>
              <a:t> </a:t>
            </a:r>
            <a:r>
              <a:rPr lang="de-DE" sz="2800" dirty="0" err="1"/>
              <a:t>assumptions</a:t>
            </a:r>
            <a:endParaRPr lang="de-DE" sz="2800" dirty="0"/>
          </a:p>
          <a:p>
            <a:pPr lvl="1"/>
            <a:r>
              <a:rPr lang="de-DE" sz="2600" dirty="0" err="1"/>
              <a:t>Linearity</a:t>
            </a:r>
            <a:endParaRPr lang="de-DE" sz="2600" dirty="0"/>
          </a:p>
          <a:p>
            <a:pPr lvl="1"/>
            <a:r>
              <a:rPr lang="de-DE" sz="2600" dirty="0"/>
              <a:t>Constant </a:t>
            </a:r>
            <a:r>
              <a:rPr lang="de-DE" sz="2600" dirty="0" err="1"/>
              <a:t>variance</a:t>
            </a:r>
            <a:r>
              <a:rPr lang="de-DE" sz="2600" dirty="0"/>
              <a:t> </a:t>
            </a:r>
            <a:r>
              <a:rPr lang="de-DE" sz="2600" dirty="0" err="1"/>
              <a:t>for</a:t>
            </a:r>
            <a:r>
              <a:rPr lang="de-DE" sz="2600" dirty="0"/>
              <a:t> </a:t>
            </a:r>
            <a:r>
              <a:rPr lang="de-DE" sz="2600" dirty="0" err="1"/>
              <a:t>residuals</a:t>
            </a:r>
            <a:endParaRPr lang="de-DE" sz="2600" dirty="0"/>
          </a:p>
          <a:p>
            <a:pPr lvl="1"/>
            <a:r>
              <a:rPr lang="de-DE" sz="2600" dirty="0"/>
              <a:t>Normal </a:t>
            </a:r>
            <a:r>
              <a:rPr lang="de-DE" sz="2600" dirty="0" err="1"/>
              <a:t>distribution</a:t>
            </a:r>
            <a:r>
              <a:rPr lang="de-DE" sz="2600" dirty="0"/>
              <a:t> </a:t>
            </a:r>
            <a:r>
              <a:rPr lang="de-DE" sz="2600" dirty="0" err="1"/>
              <a:t>of</a:t>
            </a:r>
            <a:r>
              <a:rPr lang="de-DE" sz="2600" dirty="0"/>
              <a:t> </a:t>
            </a:r>
            <a:r>
              <a:rPr lang="de-DE" sz="2600" dirty="0" err="1"/>
              <a:t>residuals</a:t>
            </a:r>
            <a:endParaRPr lang="de-DE" sz="2600" dirty="0"/>
          </a:p>
          <a:p>
            <a:pPr lvl="1"/>
            <a:r>
              <a:rPr lang="de-DE" sz="2600" dirty="0" err="1"/>
              <a:t>If</a:t>
            </a:r>
            <a:r>
              <a:rPr lang="de-DE" sz="2600" dirty="0"/>
              <a:t> </a:t>
            </a:r>
            <a:r>
              <a:rPr lang="de-DE" sz="2600" dirty="0" err="1"/>
              <a:t>necessary</a:t>
            </a:r>
            <a:r>
              <a:rPr lang="de-DE" sz="2600" dirty="0"/>
              <a:t> </a:t>
            </a:r>
            <a:r>
              <a:rPr lang="de-DE" sz="2600" dirty="0" err="1"/>
              <a:t>go</a:t>
            </a:r>
            <a:r>
              <a:rPr lang="de-DE" sz="2600" dirty="0"/>
              <a:t> back </a:t>
            </a:r>
            <a:r>
              <a:rPr lang="de-DE" sz="2600" dirty="0" err="1"/>
              <a:t>to</a:t>
            </a:r>
            <a:r>
              <a:rPr lang="de-DE" sz="2600" dirty="0"/>
              <a:t> </a:t>
            </a:r>
            <a:r>
              <a:rPr lang="de-DE" sz="2600" dirty="0" err="1"/>
              <a:t>step</a:t>
            </a:r>
            <a:r>
              <a:rPr lang="de-DE" sz="26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61751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8381EF-43EC-F39E-6F20-6CDD6C57A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 Analyse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69F159-8EDB-D8D3-F8EA-C303E8C86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Use </a:t>
            </a:r>
            <a:r>
              <a:rPr lang="de-DE" sz="2800" dirty="0" err="1"/>
              <a:t>summary</a:t>
            </a:r>
            <a:r>
              <a:rPr lang="de-DE" sz="2800" dirty="0"/>
              <a:t>()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get</a:t>
            </a:r>
            <a:r>
              <a:rPr lang="de-DE" sz="2800" dirty="0"/>
              <a:t> </a:t>
            </a:r>
            <a:r>
              <a:rPr lang="de-DE" sz="2800" dirty="0" err="1"/>
              <a:t>your</a:t>
            </a:r>
            <a:r>
              <a:rPr lang="de-DE" sz="2800" dirty="0"/>
              <a:t> </a:t>
            </a:r>
            <a:r>
              <a:rPr lang="de-DE" sz="2800" dirty="0" err="1"/>
              <a:t>model</a:t>
            </a:r>
            <a:r>
              <a:rPr lang="de-DE" sz="2800" dirty="0"/>
              <a:t> </a:t>
            </a:r>
            <a:r>
              <a:rPr lang="de-DE" sz="2800" dirty="0" err="1"/>
              <a:t>output</a:t>
            </a:r>
            <a:endParaRPr lang="de-DE" sz="2800" dirty="0"/>
          </a:p>
          <a:p>
            <a:pPr lvl="1"/>
            <a:r>
              <a:rPr lang="de-DE" sz="2400" dirty="0" err="1"/>
              <a:t>If</a:t>
            </a:r>
            <a:r>
              <a:rPr lang="de-DE" sz="2400" dirty="0"/>
              <a:t> </a:t>
            </a:r>
            <a:r>
              <a:rPr lang="de-DE" sz="2400" dirty="0" err="1"/>
              <a:t>desired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p-</a:t>
            </a:r>
            <a:r>
              <a:rPr lang="de-DE" sz="2400" dirty="0" err="1"/>
              <a:t>values</a:t>
            </a:r>
            <a:r>
              <a:rPr lang="de-DE" sz="2400" dirty="0"/>
              <a:t> </a:t>
            </a:r>
            <a:r>
              <a:rPr lang="de-DE" sz="2400" dirty="0" err="1"/>
              <a:t>using</a:t>
            </a:r>
            <a:r>
              <a:rPr lang="de-DE" sz="2400" dirty="0"/>
              <a:t> </a:t>
            </a:r>
            <a:r>
              <a:rPr lang="de-DE" sz="2400" dirty="0" err="1"/>
              <a:t>lmerTest</a:t>
            </a:r>
            <a:endParaRPr lang="de-DE" sz="2400" dirty="0"/>
          </a:p>
          <a:p>
            <a:r>
              <a:rPr lang="de-DE" sz="2800" dirty="0" err="1"/>
              <a:t>Understand</a:t>
            </a:r>
            <a:r>
              <a:rPr lang="de-DE" sz="2800" dirty="0"/>
              <a:t> and </a:t>
            </a:r>
            <a:r>
              <a:rPr lang="de-DE" sz="2800" dirty="0" err="1"/>
              <a:t>interpret</a:t>
            </a:r>
            <a:r>
              <a:rPr lang="de-DE" sz="2800" dirty="0"/>
              <a:t> </a:t>
            </a:r>
            <a:r>
              <a:rPr lang="de-DE" sz="2800" dirty="0" err="1"/>
              <a:t>your</a:t>
            </a:r>
            <a:r>
              <a:rPr lang="de-DE" sz="2800" dirty="0"/>
              <a:t> </a:t>
            </a:r>
            <a:r>
              <a:rPr lang="de-DE" sz="2800" dirty="0" err="1"/>
              <a:t>estimates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all </a:t>
            </a:r>
            <a:r>
              <a:rPr lang="de-DE" sz="2800" dirty="0" err="1"/>
              <a:t>fixed</a:t>
            </a:r>
            <a:r>
              <a:rPr lang="de-DE" sz="2800" dirty="0"/>
              <a:t> </a:t>
            </a:r>
            <a:r>
              <a:rPr lang="de-DE" sz="2800" dirty="0" err="1"/>
              <a:t>effects</a:t>
            </a:r>
            <a:endParaRPr lang="de-DE" sz="2800" dirty="0"/>
          </a:p>
          <a:p>
            <a:r>
              <a:rPr lang="de-DE" sz="2800" dirty="0"/>
              <a:t>Perform post-hoc </a:t>
            </a:r>
            <a:r>
              <a:rPr lang="de-DE" sz="2800" dirty="0" err="1"/>
              <a:t>test</a:t>
            </a:r>
            <a:r>
              <a:rPr lang="de-DE" sz="2800" dirty="0"/>
              <a:t> </a:t>
            </a:r>
            <a:r>
              <a:rPr lang="de-DE" sz="2800" dirty="0" err="1"/>
              <a:t>for</a:t>
            </a:r>
            <a:r>
              <a:rPr lang="de-DE" sz="2800" dirty="0"/>
              <a:t> (</a:t>
            </a:r>
            <a:r>
              <a:rPr lang="de-DE" sz="2800" dirty="0" err="1"/>
              <a:t>significant</a:t>
            </a:r>
            <a:r>
              <a:rPr lang="de-DE" sz="2800" dirty="0"/>
              <a:t>) </a:t>
            </a:r>
            <a:r>
              <a:rPr lang="de-DE" sz="2800" dirty="0" err="1"/>
              <a:t>interactions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understand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underlying</a:t>
            </a:r>
            <a:r>
              <a:rPr lang="de-DE" sz="2800" dirty="0"/>
              <a:t> </a:t>
            </a:r>
            <a:r>
              <a:rPr lang="de-DE" sz="2800" dirty="0" err="1"/>
              <a:t>driving</a:t>
            </a:r>
            <a:r>
              <a:rPr lang="de-DE" sz="2800" dirty="0"/>
              <a:t> </a:t>
            </a:r>
            <a:r>
              <a:rPr lang="de-DE" sz="2800" dirty="0" err="1"/>
              <a:t>effect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72927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37FAC6-23F4-0589-D845-D5BF5453E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5 Report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60A796-CFD6-6934-7CE2-876C988D9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err="1"/>
              <a:t>Describe</a:t>
            </a:r>
            <a:r>
              <a:rPr lang="de-DE" sz="2800" dirty="0"/>
              <a:t> </a:t>
            </a:r>
            <a:r>
              <a:rPr lang="de-DE" sz="2800" dirty="0" err="1"/>
              <a:t>your</a:t>
            </a:r>
            <a:r>
              <a:rPr lang="de-DE" sz="2800" dirty="0"/>
              <a:t> </a:t>
            </a:r>
            <a:r>
              <a:rPr lang="de-DE" sz="2800" dirty="0" err="1"/>
              <a:t>data</a:t>
            </a:r>
            <a:r>
              <a:rPr lang="de-DE" sz="2800" dirty="0"/>
              <a:t>, </a:t>
            </a:r>
            <a:r>
              <a:rPr lang="de-DE" sz="2800" dirty="0" err="1"/>
              <a:t>your</a:t>
            </a:r>
            <a:r>
              <a:rPr lang="de-DE" sz="2800" dirty="0"/>
              <a:t> maximal and final </a:t>
            </a:r>
            <a:r>
              <a:rPr lang="de-DE" sz="2800" dirty="0" err="1"/>
              <a:t>model</a:t>
            </a:r>
            <a:r>
              <a:rPr lang="de-DE" sz="2800" dirty="0"/>
              <a:t> and </a:t>
            </a:r>
            <a:r>
              <a:rPr lang="de-DE" sz="2800" dirty="0" err="1"/>
              <a:t>your</a:t>
            </a:r>
            <a:r>
              <a:rPr lang="de-DE" sz="2800" dirty="0"/>
              <a:t> final </a:t>
            </a:r>
            <a:r>
              <a:rPr lang="de-DE" sz="2800" dirty="0" err="1"/>
              <a:t>statistical</a:t>
            </a:r>
            <a:r>
              <a:rPr lang="de-DE" sz="2800" dirty="0"/>
              <a:t> </a:t>
            </a:r>
            <a:r>
              <a:rPr lang="de-DE" sz="2800" dirty="0" err="1"/>
              <a:t>analyses</a:t>
            </a:r>
            <a:endParaRPr lang="de-DE" sz="2800" dirty="0"/>
          </a:p>
          <a:p>
            <a:r>
              <a:rPr lang="de-DE" sz="2800" dirty="0"/>
              <a:t>Create </a:t>
            </a:r>
            <a:r>
              <a:rPr lang="de-DE" sz="2800" dirty="0" err="1"/>
              <a:t>plots</a:t>
            </a:r>
            <a:r>
              <a:rPr lang="de-DE" sz="2800" dirty="0"/>
              <a:t> </a:t>
            </a:r>
            <a:r>
              <a:rPr lang="de-DE" sz="2800" dirty="0" err="1"/>
              <a:t>based</a:t>
            </a:r>
            <a:r>
              <a:rPr lang="de-DE" sz="2800" dirty="0"/>
              <a:t> on </a:t>
            </a:r>
            <a:r>
              <a:rPr lang="de-DE" sz="2800" dirty="0" err="1"/>
              <a:t>your</a:t>
            </a:r>
            <a:r>
              <a:rPr lang="de-DE" sz="2800" dirty="0"/>
              <a:t> </a:t>
            </a:r>
            <a:r>
              <a:rPr lang="de-DE" sz="2800" dirty="0" err="1"/>
              <a:t>model</a:t>
            </a:r>
            <a:r>
              <a:rPr lang="de-DE" sz="2800" dirty="0"/>
              <a:t> </a:t>
            </a:r>
            <a:r>
              <a:rPr lang="de-DE" sz="2800" dirty="0" err="1"/>
              <a:t>output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49656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183DA8-E067-8A69-3740-0A92ADDE0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Questions and </a:t>
            </a:r>
            <a:r>
              <a:rPr lang="de-DE" dirty="0" err="1"/>
              <a:t>discussions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7B127D-CAD7-A39A-ECD0-71B07CDC7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anymore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regarding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lectures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own </a:t>
            </a:r>
            <a:r>
              <a:rPr lang="de-DE" dirty="0" err="1"/>
              <a:t>research</a:t>
            </a:r>
            <a:r>
              <a:rPr lang="de-DE" dirty="0"/>
              <a:t>, </a:t>
            </a:r>
            <a:r>
              <a:rPr lang="de-DE" dirty="0" err="1"/>
              <a:t>please</a:t>
            </a:r>
            <a:r>
              <a:rPr lang="de-DE" dirty="0"/>
              <a:t> send </a:t>
            </a:r>
            <a:r>
              <a:rPr lang="de-DE" dirty="0" err="1"/>
              <a:t>me</a:t>
            </a:r>
            <a:r>
              <a:rPr lang="de-DE" dirty="0"/>
              <a:t> a mail </a:t>
            </a:r>
            <a:r>
              <a:rPr lang="de-DE" dirty="0" err="1"/>
              <a:t>to</a:t>
            </a:r>
            <a:r>
              <a:rPr lang="de-DE" dirty="0"/>
              <a:t>:</a:t>
            </a:r>
          </a:p>
          <a:p>
            <a:pPr algn="ctr"/>
            <a:r>
              <a:rPr lang="de-DE" dirty="0">
                <a:hlinkClick r:id="rId2"/>
              </a:rPr>
              <a:t>Jonas.walther@uni-tuebingen.de</a:t>
            </a:r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discuss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course</a:t>
            </a:r>
            <a:r>
              <a:rPr lang="de-DE" dirty="0"/>
              <a:t> on Friday.</a:t>
            </a:r>
          </a:p>
        </p:txBody>
      </p:sp>
    </p:spTree>
    <p:extLst>
      <p:ext uri="{BB962C8B-B14F-4D97-AF65-F5344CB8AC3E}">
        <p14:creationId xmlns:p14="http://schemas.microsoft.com/office/powerpoint/2010/main" val="17685539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DDECB4-7B9B-12A3-363A-6DBD2F3B0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5E77F4-83DA-ABFB-7FC5-8884C485A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err="1"/>
              <a:t>Please</a:t>
            </a:r>
            <a:r>
              <a:rPr lang="de-DE" sz="2800" dirty="0"/>
              <a:t> </a:t>
            </a:r>
            <a:r>
              <a:rPr lang="de-DE" sz="2800" dirty="0" err="1"/>
              <a:t>give</a:t>
            </a:r>
            <a:r>
              <a:rPr lang="de-DE" sz="2800" dirty="0"/>
              <a:t> </a:t>
            </a:r>
            <a:r>
              <a:rPr lang="de-DE" sz="2800" dirty="0" err="1"/>
              <a:t>your</a:t>
            </a:r>
            <a:r>
              <a:rPr lang="de-DE" sz="2800" dirty="0"/>
              <a:t> </a:t>
            </a:r>
            <a:r>
              <a:rPr lang="de-DE" sz="2800" dirty="0" err="1"/>
              <a:t>feedback</a:t>
            </a:r>
            <a:r>
              <a:rPr lang="de-DE" sz="2800" dirty="0"/>
              <a:t> </a:t>
            </a:r>
            <a:r>
              <a:rPr lang="de-DE" sz="2800" dirty="0" err="1"/>
              <a:t>for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course</a:t>
            </a:r>
            <a:r>
              <a:rPr lang="de-DE" sz="2800" dirty="0"/>
              <a:t> at:</a:t>
            </a:r>
          </a:p>
          <a:p>
            <a:endParaRPr lang="de-DE" sz="2800" dirty="0"/>
          </a:p>
          <a:p>
            <a:r>
              <a:rPr lang="de-DE" sz="2800" dirty="0">
                <a:hlinkClick r:id="rId2"/>
              </a:rPr>
              <a:t>https://evaluation.zeq.uni-tuebingen.de/evasys/public/online/</a:t>
            </a:r>
            <a:endParaRPr lang="de-DE" sz="2800" dirty="0"/>
          </a:p>
          <a:p>
            <a:endParaRPr lang="de-DE" sz="2800" dirty="0"/>
          </a:p>
          <a:p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9040052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16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AF9F818-171E-57C9-EA2B-831486B1A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>
                <a:solidFill>
                  <a:schemeClr val="tx1">
                    <a:lumMod val="85000"/>
                    <a:lumOff val="15000"/>
                  </a:schemeClr>
                </a:solidFill>
              </a:rPr>
              <a:t>Thank you for your attention!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59526974-B554-248D-5E7A-99E206047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3029" y="640081"/>
            <a:ext cx="5054156" cy="5054156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740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777827-1829-CE07-361C-75C3F4451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Common </a:t>
            </a:r>
            <a:r>
              <a:rPr lang="de-DE" dirty="0" err="1"/>
              <a:t>transformations</a:t>
            </a:r>
            <a:endParaRPr lang="de-DE" dirty="0"/>
          </a:p>
        </p:txBody>
      </p:sp>
      <p:pic>
        <p:nvPicPr>
          <p:cNvPr id="4" name="Picture 1" descr="LME-Ppx-Code-and-Formulas_files/figure-pptx/unnamed-chunk-4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1785" y="2000187"/>
            <a:ext cx="2803221" cy="224536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8" name="Picture 1" descr="LME-Ppx-Code-and-Formulas_files/figure-pptx/unnamed-chunk-44-5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119111" y="2000188"/>
            <a:ext cx="2803218" cy="224536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9" name="Picture 1" descr="LME-Ppx-Code-and-Formulas_files/figure-pptx/unnamed-chunk-44-6.png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8119109" y="4334723"/>
            <a:ext cx="2803220" cy="224536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7" name="Picture 1" descr="LME-Ppx-Code-and-Formulas_files/figure-pptx/unnamed-chunk-44-4.png"/>
          <p:cNvPicPr>
            <a:picLocks noGrp="1"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1024462" y="4334724"/>
            <a:ext cx="2803217" cy="224536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6" name="Picture 1" descr="LME-Ppx-Code-and-Formulas_files/figure-pptx/unnamed-chunk-44-3.png"/>
          <p:cNvPicPr>
            <a:picLocks noGrp="1" noChangeAspect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1024463" y="2000189"/>
            <a:ext cx="2803216" cy="224536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5" name="Picture 1" descr="LME-Ppx-Code-and-Formulas_files/figure-pptx/unnamed-chunk-44-2.png"/>
          <p:cNvPicPr>
            <a:picLocks noGrp="1" noChangeAspect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4571787" y="4334725"/>
            <a:ext cx="2803215" cy="224536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5571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>
            <a:extLst>
              <a:ext uri="{FF2B5EF4-FFF2-40B4-BE49-F238E27FC236}">
                <a16:creationId xmlns:a16="http://schemas.microsoft.com/office/drawing/2014/main" id="{23623E33-ABC0-6C16-E51A-F1D1C1721BC0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28056" y="4670210"/>
            <a:ext cx="2800848" cy="224536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6" name="Picture 1">
            <a:extLst>
              <a:ext uri="{FF2B5EF4-FFF2-40B4-BE49-F238E27FC236}">
                <a16:creationId xmlns:a16="http://schemas.microsoft.com/office/drawing/2014/main" id="{850F269C-222E-768B-3D96-E7A489562B35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70289" y="4670212"/>
            <a:ext cx="2800846" cy="224536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29F7ADA-CD92-64AC-5BB4-644429721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Shapiro-Wilk Test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1D6907-602E-CBEB-A25C-4B9E3B281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Statistical test for checking if a variable is normally distributed</a:t>
            </a:r>
          </a:p>
          <a:p>
            <a:r>
              <a:rPr lang="en-US" dirty="0"/>
              <a:t>The sample size must be between 3 and 5,000</a:t>
            </a:r>
          </a:p>
          <a:p>
            <a:r>
              <a:rPr lang="de-DE" dirty="0"/>
              <a:t>P-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below</a:t>
            </a:r>
            <a:r>
              <a:rPr lang="de-DE" dirty="0"/>
              <a:t> 0.05 </a:t>
            </a:r>
            <a:r>
              <a:rPr lang="de-DE" dirty="0" err="1"/>
              <a:t>indicates</a:t>
            </a:r>
            <a:r>
              <a:rPr lang="de-DE" dirty="0"/>
              <a:t> non-</a:t>
            </a:r>
            <a:r>
              <a:rPr lang="de-DE" dirty="0" err="1"/>
              <a:t>normally</a:t>
            </a:r>
            <a:r>
              <a:rPr lang="de-DE" dirty="0"/>
              <a:t> </a:t>
            </a:r>
            <a:r>
              <a:rPr lang="de-DE" dirty="0" err="1"/>
              <a:t>distributed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546C7CAE-E582-E7FD-063B-2663A27AC13D}"/>
              </a:ext>
            </a:extLst>
          </p:cNvPr>
          <p:cNvSpPr txBox="1">
            <a:spLocks/>
          </p:cNvSpPr>
          <p:nvPr/>
        </p:nvSpPr>
        <p:spPr>
          <a:xfrm>
            <a:off x="1097280" y="3251200"/>
            <a:ext cx="10058400" cy="1815254"/>
          </a:xfrm>
          <a:prstGeom prst="rect">
            <a:avLst/>
          </a:prstGeom>
        </p:spPr>
        <p:txBody>
          <a:bodyPr vert="horz" lIns="0" tIns="45720" rIns="0" bIns="45720" numCol="2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indent="0">
              <a:buNone/>
            </a:pPr>
            <a:r>
              <a:rPr lang="de-DE" dirty="0" err="1">
                <a:solidFill>
                  <a:srgbClr val="06287E"/>
                </a:solidFill>
                <a:latin typeface="Courier"/>
              </a:rPr>
              <a:t>shapiro.test</a:t>
            </a:r>
            <a:r>
              <a:rPr lang="de-DE" dirty="0">
                <a:latin typeface="Courier"/>
              </a:rPr>
              <a:t>(</a:t>
            </a:r>
            <a:r>
              <a:rPr lang="de-DE" dirty="0" err="1">
                <a:solidFill>
                  <a:srgbClr val="06287E"/>
                </a:solidFill>
                <a:latin typeface="Courier"/>
              </a:rPr>
              <a:t>unique</a:t>
            </a:r>
            <a:r>
              <a:rPr lang="de-DE" dirty="0">
                <a:latin typeface="Courier"/>
              </a:rPr>
              <a:t>(PN_Data3</a:t>
            </a:r>
            <a:r>
              <a:rPr lang="de-DE" dirty="0">
                <a:solidFill>
                  <a:srgbClr val="4070A0"/>
                </a:solidFill>
                <a:latin typeface="Courier"/>
              </a:rPr>
              <a:t>$</a:t>
            </a:r>
            <a:r>
              <a:rPr lang="de-DE" dirty="0">
                <a:latin typeface="Courier"/>
              </a:rPr>
              <a:t>lg.freq))</a:t>
            </a:r>
          </a:p>
          <a:p>
            <a:pPr lvl="0" indent="0">
              <a:buNone/>
            </a:pPr>
            <a:r>
              <a:rPr lang="de-DE" dirty="0">
                <a:latin typeface="Courier"/>
              </a:rPr>
              <a:t>## 
##  Shapiro-Wilk </a:t>
            </a:r>
            <a:r>
              <a:rPr lang="de-DE" dirty="0" err="1">
                <a:latin typeface="Courier"/>
              </a:rPr>
              <a:t>normality</a:t>
            </a:r>
            <a:r>
              <a:rPr lang="de-DE" dirty="0">
                <a:latin typeface="Courier"/>
              </a:rPr>
              <a:t> </a:t>
            </a:r>
            <a:r>
              <a:rPr lang="de-DE" dirty="0" err="1">
                <a:latin typeface="Courier"/>
              </a:rPr>
              <a:t>test</a:t>
            </a:r>
            <a:r>
              <a:rPr lang="de-DE" dirty="0">
                <a:latin typeface="Courier"/>
              </a:rPr>
              <a:t>
## </a:t>
            </a:r>
            <a:r>
              <a:rPr lang="de-DE" dirty="0" err="1">
                <a:latin typeface="Courier"/>
              </a:rPr>
              <a:t>data</a:t>
            </a:r>
            <a:r>
              <a:rPr lang="de-DE" dirty="0">
                <a:latin typeface="Courier"/>
              </a:rPr>
              <a:t>:  </a:t>
            </a:r>
            <a:r>
              <a:rPr lang="de-DE" dirty="0" err="1">
                <a:latin typeface="Courier"/>
              </a:rPr>
              <a:t>unique</a:t>
            </a:r>
            <a:r>
              <a:rPr lang="de-DE" dirty="0">
                <a:latin typeface="Courier"/>
              </a:rPr>
              <a:t>(PN_Data3$lg.freq)
## W = 0.98921, p-</a:t>
            </a:r>
            <a:r>
              <a:rPr lang="de-DE" dirty="0" err="1">
                <a:latin typeface="Courier"/>
              </a:rPr>
              <a:t>value</a:t>
            </a:r>
            <a:r>
              <a:rPr lang="de-DE" dirty="0">
                <a:latin typeface="Courier"/>
              </a:rPr>
              <a:t> = 0.1534</a:t>
            </a:r>
          </a:p>
          <a:p>
            <a:pPr lvl="0" indent="0">
              <a:buNone/>
            </a:pPr>
            <a:r>
              <a:rPr lang="de-DE" dirty="0" err="1">
                <a:solidFill>
                  <a:srgbClr val="06287E"/>
                </a:solidFill>
                <a:latin typeface="Courier"/>
              </a:rPr>
              <a:t>shapiro.test</a:t>
            </a:r>
            <a:r>
              <a:rPr lang="de-DE" dirty="0">
                <a:latin typeface="Courier"/>
              </a:rPr>
              <a:t>(</a:t>
            </a:r>
            <a:r>
              <a:rPr lang="de-DE" dirty="0" err="1">
                <a:solidFill>
                  <a:srgbClr val="06287E"/>
                </a:solidFill>
                <a:latin typeface="Courier"/>
              </a:rPr>
              <a:t>unique</a:t>
            </a:r>
            <a:r>
              <a:rPr lang="de-DE" dirty="0">
                <a:latin typeface="Courier"/>
              </a:rPr>
              <a:t>(PN_Data3</a:t>
            </a:r>
            <a:r>
              <a:rPr lang="de-DE" dirty="0">
                <a:solidFill>
                  <a:srgbClr val="4070A0"/>
                </a:solidFill>
                <a:latin typeface="Courier"/>
              </a:rPr>
              <a:t>$</a:t>
            </a:r>
            <a:r>
              <a:rPr lang="de-DE" dirty="0">
                <a:latin typeface="Courier"/>
              </a:rPr>
              <a:t>Trial))</a:t>
            </a:r>
          </a:p>
          <a:p>
            <a:pPr lvl="0" indent="0">
              <a:buNone/>
            </a:pPr>
            <a:r>
              <a:rPr lang="de-DE" dirty="0">
                <a:latin typeface="Courier"/>
              </a:rPr>
              <a:t>## 
##  Shapiro-Wilk </a:t>
            </a:r>
            <a:r>
              <a:rPr lang="de-DE" dirty="0" err="1">
                <a:latin typeface="Courier"/>
              </a:rPr>
              <a:t>normality</a:t>
            </a:r>
            <a:r>
              <a:rPr lang="de-DE" dirty="0">
                <a:latin typeface="Courier"/>
              </a:rPr>
              <a:t> </a:t>
            </a:r>
            <a:r>
              <a:rPr lang="de-DE" dirty="0" err="1">
                <a:latin typeface="Courier"/>
              </a:rPr>
              <a:t>test</a:t>
            </a:r>
            <a:r>
              <a:rPr lang="de-DE" dirty="0">
                <a:latin typeface="Courier"/>
              </a:rPr>
              <a:t>
## </a:t>
            </a:r>
            <a:r>
              <a:rPr lang="de-DE" dirty="0" err="1">
                <a:latin typeface="Courier"/>
              </a:rPr>
              <a:t>data</a:t>
            </a:r>
            <a:r>
              <a:rPr lang="de-DE" dirty="0">
                <a:latin typeface="Courier"/>
              </a:rPr>
              <a:t>:  </a:t>
            </a:r>
            <a:r>
              <a:rPr lang="de-DE" dirty="0" err="1">
                <a:latin typeface="Courier"/>
              </a:rPr>
              <a:t>unique</a:t>
            </a:r>
            <a:r>
              <a:rPr lang="de-DE" dirty="0">
                <a:latin typeface="Courier"/>
              </a:rPr>
              <a:t>(PN_Data3$Trial)
## W = 0.95542, p-</a:t>
            </a:r>
            <a:r>
              <a:rPr lang="de-DE" dirty="0" err="1">
                <a:latin typeface="Courier"/>
              </a:rPr>
              <a:t>value</a:t>
            </a:r>
            <a:r>
              <a:rPr lang="de-DE" dirty="0">
                <a:latin typeface="Courier"/>
              </a:rPr>
              <a:t> = 0.04305</a:t>
            </a:r>
          </a:p>
        </p:txBody>
      </p:sp>
    </p:spTree>
    <p:extLst>
      <p:ext uri="{BB962C8B-B14F-4D97-AF65-F5344CB8AC3E}">
        <p14:creationId xmlns:p14="http://schemas.microsoft.com/office/powerpoint/2010/main" val="348519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4DF7AF-721D-3CC0-AE8A-210BADD79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Lo and Andrews (2015)  To transform or not to transform: using generalized linear mixed models to </a:t>
            </a:r>
            <a:r>
              <a:rPr lang="en-US" sz="3600" dirty="0" err="1"/>
              <a:t>analyse</a:t>
            </a:r>
            <a:r>
              <a:rPr lang="en-US" sz="3600" dirty="0"/>
              <a:t> reaction time data</a:t>
            </a:r>
            <a:endParaRPr lang="de-DE" sz="3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42A25D-E477-4DFE-2D89-A3420616F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 err="1"/>
              <a:t>Transforming</a:t>
            </a:r>
            <a:r>
              <a:rPr lang="de-DE" sz="2400" dirty="0"/>
              <a:t> </a:t>
            </a:r>
            <a:r>
              <a:rPr lang="de-DE" sz="2400" dirty="0" err="1"/>
              <a:t>your</a:t>
            </a:r>
            <a:r>
              <a:rPr lang="de-DE" sz="2400" dirty="0"/>
              <a:t> </a:t>
            </a:r>
            <a:r>
              <a:rPr lang="de-DE" sz="2400" dirty="0" err="1"/>
              <a:t>data</a:t>
            </a:r>
            <a:r>
              <a:rPr lang="de-DE" sz="2400" dirty="0"/>
              <a:t> </a:t>
            </a:r>
            <a:r>
              <a:rPr lang="de-DE" sz="2400" dirty="0" err="1"/>
              <a:t>can</a:t>
            </a:r>
            <a:r>
              <a:rPr lang="de-DE" sz="2400" dirty="0"/>
              <a:t> </a:t>
            </a:r>
            <a:r>
              <a:rPr lang="de-DE" sz="2400" dirty="0" err="1"/>
              <a:t>obscure</a:t>
            </a:r>
            <a:r>
              <a:rPr lang="de-DE" sz="2400" dirty="0"/>
              <a:t> </a:t>
            </a:r>
            <a:r>
              <a:rPr lang="de-DE" sz="2400" dirty="0" err="1"/>
              <a:t>or</a:t>
            </a:r>
            <a:r>
              <a:rPr lang="de-DE" sz="2400" dirty="0"/>
              <a:t> </a:t>
            </a:r>
            <a:r>
              <a:rPr lang="de-DE" sz="2400" dirty="0" err="1"/>
              <a:t>create</a:t>
            </a:r>
            <a:r>
              <a:rPr lang="de-DE" sz="2400" dirty="0"/>
              <a:t> </a:t>
            </a:r>
            <a:r>
              <a:rPr lang="de-DE" sz="2400" dirty="0" err="1"/>
              <a:t>effects</a:t>
            </a:r>
            <a:r>
              <a:rPr lang="de-DE" sz="2400" dirty="0"/>
              <a:t> in </a:t>
            </a:r>
            <a:r>
              <a:rPr lang="de-DE" sz="2400" dirty="0" err="1"/>
              <a:t>your</a:t>
            </a:r>
            <a:r>
              <a:rPr lang="de-DE" sz="2400" dirty="0"/>
              <a:t> </a:t>
            </a:r>
            <a:r>
              <a:rPr lang="de-DE" sz="2400" dirty="0" err="1"/>
              <a:t>model</a:t>
            </a:r>
            <a:r>
              <a:rPr lang="de-DE" sz="2400" dirty="0"/>
              <a:t> </a:t>
            </a:r>
            <a:r>
              <a:rPr lang="de-DE" sz="2400" dirty="0" err="1"/>
              <a:t>results</a:t>
            </a:r>
            <a:endParaRPr lang="de-DE" sz="2400" dirty="0"/>
          </a:p>
          <a:p>
            <a:pPr marL="0" indent="0">
              <a:buNone/>
            </a:pPr>
            <a:endParaRPr lang="de-DE" sz="2400" dirty="0"/>
          </a:p>
          <a:p>
            <a:pPr marL="0" indent="0">
              <a:buNone/>
            </a:pPr>
            <a:r>
              <a:rPr lang="de-DE" sz="2400" dirty="0"/>
              <a:t>GLMs </a:t>
            </a:r>
            <a:r>
              <a:rPr lang="de-DE" sz="2400" dirty="0" err="1"/>
              <a:t>might</a:t>
            </a:r>
            <a:r>
              <a:rPr lang="de-DE" sz="2400" dirty="0"/>
              <a:t> </a:t>
            </a:r>
            <a:r>
              <a:rPr lang="de-DE" sz="2400" dirty="0" err="1"/>
              <a:t>be</a:t>
            </a:r>
            <a:r>
              <a:rPr lang="de-DE" sz="2400" dirty="0"/>
              <a:t> a </a:t>
            </a:r>
            <a:r>
              <a:rPr lang="de-DE" sz="2400" dirty="0" err="1"/>
              <a:t>better</a:t>
            </a:r>
            <a:r>
              <a:rPr lang="de-DE" sz="2400" dirty="0"/>
              <a:t> </a:t>
            </a:r>
            <a:r>
              <a:rPr lang="de-DE" sz="2400" dirty="0" err="1"/>
              <a:t>tool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account</a:t>
            </a:r>
            <a:r>
              <a:rPr lang="de-DE" sz="2400" dirty="0"/>
              <a:t> </a:t>
            </a:r>
            <a:r>
              <a:rPr lang="de-DE" sz="2400" dirty="0" err="1"/>
              <a:t>for</a:t>
            </a:r>
            <a:r>
              <a:rPr lang="de-DE" sz="2400" dirty="0"/>
              <a:t> non-normal </a:t>
            </a:r>
            <a:r>
              <a:rPr lang="de-DE" sz="2400" dirty="0" err="1"/>
              <a:t>distributed</a:t>
            </a:r>
            <a:r>
              <a:rPr lang="de-DE" sz="2400" dirty="0"/>
              <a:t> </a:t>
            </a:r>
            <a:r>
              <a:rPr lang="de-DE" sz="2400" dirty="0" err="1"/>
              <a:t>data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70179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20F1B7-78AB-F698-332D-EA80F53A3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Understanding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output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F3BC21-DDFA-207B-9C94-63763AA72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598160" cy="4023360"/>
          </a:xfrm>
        </p:spPr>
        <p:txBody>
          <a:bodyPr numCol="1">
            <a:normAutofit/>
          </a:bodyPr>
          <a:lstStyle/>
          <a:p>
            <a:pPr lvl="0" indent="0">
              <a:buNone/>
            </a:pPr>
            <a:r>
              <a:rPr lang="de-DE" sz="1200" dirty="0" err="1">
                <a:solidFill>
                  <a:srgbClr val="06287E"/>
                </a:solidFill>
                <a:latin typeface="Courier"/>
              </a:rPr>
              <a:t>summary</a:t>
            </a:r>
            <a:r>
              <a:rPr lang="de-DE" sz="1200" dirty="0">
                <a:latin typeface="Courier"/>
              </a:rPr>
              <a:t>(model_Large3)</a:t>
            </a:r>
          </a:p>
          <a:p>
            <a:pPr lvl="0" indent="0">
              <a:buNone/>
            </a:pPr>
            <a:r>
              <a:rPr lang="de-DE" sz="1200" dirty="0">
                <a:latin typeface="Courier"/>
              </a:rPr>
              <a:t>## Fixed </a:t>
            </a:r>
            <a:r>
              <a:rPr lang="de-DE" sz="1200" dirty="0" err="1">
                <a:latin typeface="Courier"/>
              </a:rPr>
              <a:t>effects</a:t>
            </a:r>
            <a:r>
              <a:rPr lang="de-DE" sz="1200" dirty="0">
                <a:latin typeface="Courier"/>
              </a:rPr>
              <a:t>:
##                             </a:t>
            </a:r>
            <a:r>
              <a:rPr lang="de-DE" sz="1200" dirty="0" err="1">
                <a:latin typeface="Courier"/>
              </a:rPr>
              <a:t>Estimate</a:t>
            </a:r>
            <a:r>
              <a:rPr lang="de-DE" sz="1200" dirty="0">
                <a:latin typeface="Courier"/>
              </a:rPr>
              <a:t> Std. Error t </a:t>
            </a:r>
            <a:r>
              <a:rPr lang="de-DE" sz="1200" dirty="0" err="1">
                <a:latin typeface="Courier"/>
              </a:rPr>
              <a:t>value</a:t>
            </a:r>
            <a:r>
              <a:rPr lang="de-DE" sz="1200" dirty="0">
                <a:latin typeface="Courier"/>
              </a:rPr>
              <a:t>
## (</a:t>
            </a:r>
            <a:r>
              <a:rPr lang="de-DE" sz="1200" dirty="0" err="1">
                <a:latin typeface="Courier"/>
              </a:rPr>
              <a:t>Intercept</a:t>
            </a:r>
            <a:r>
              <a:rPr lang="de-DE" sz="1200" dirty="0">
                <a:latin typeface="Courier"/>
              </a:rPr>
              <a:t>)                 1020.739     23.344  43.726
## </a:t>
            </a:r>
            <a:r>
              <a:rPr lang="de-DE" sz="1200" dirty="0" err="1">
                <a:latin typeface="Courier"/>
              </a:rPr>
              <a:t>GroupExperimental</a:t>
            </a:r>
            <a:r>
              <a:rPr lang="de-DE" sz="1200" dirty="0">
                <a:latin typeface="Courier"/>
              </a:rPr>
              <a:t>            -76.150     29.565  -2.576
## </a:t>
            </a:r>
            <a:r>
              <a:rPr lang="de-DE" sz="1200" dirty="0" err="1">
                <a:latin typeface="Courier"/>
              </a:rPr>
              <a:t>ContextUK</a:t>
            </a:r>
            <a:r>
              <a:rPr lang="de-DE" sz="1200" dirty="0">
                <a:latin typeface="Courier"/>
              </a:rPr>
              <a:t>                    -18.660      8.471  -2.203
## </a:t>
            </a:r>
            <a:r>
              <a:rPr lang="de-DE" sz="1200" dirty="0" err="1">
                <a:latin typeface="Courier"/>
              </a:rPr>
              <a:t>GroupExperimental:ContextUK</a:t>
            </a:r>
            <a:r>
              <a:rPr lang="de-DE" sz="1200" dirty="0">
                <a:latin typeface="Courier"/>
              </a:rPr>
              <a:t>   53.089     11.706   4.535</a:t>
            </a:r>
            <a:endParaRPr lang="de-DE" sz="1200" dirty="0"/>
          </a:p>
        </p:txBody>
      </p:sp>
      <p:graphicFrame>
        <p:nvGraphicFramePr>
          <p:cNvPr id="6" name="Inhaltsplatzhalter 3">
            <a:extLst>
              <a:ext uri="{FF2B5EF4-FFF2-40B4-BE49-F238E27FC236}">
                <a16:creationId xmlns:a16="http://schemas.microsoft.com/office/drawing/2014/main" id="{6C27BACD-C96F-CE71-78A3-56423AAE22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928662"/>
              </p:ext>
            </p:extLst>
          </p:nvPr>
        </p:nvGraphicFramePr>
        <p:xfrm>
          <a:off x="7355840" y="2143760"/>
          <a:ext cx="4304598" cy="273304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34866">
                  <a:extLst>
                    <a:ext uri="{9D8B030D-6E8A-4147-A177-3AD203B41FA5}">
                      <a16:colId xmlns:a16="http://schemas.microsoft.com/office/drawing/2014/main" val="1191252957"/>
                    </a:ext>
                  </a:extLst>
                </a:gridCol>
                <a:gridCol w="1434866">
                  <a:extLst>
                    <a:ext uri="{9D8B030D-6E8A-4147-A177-3AD203B41FA5}">
                      <a16:colId xmlns:a16="http://schemas.microsoft.com/office/drawing/2014/main" val="1059300272"/>
                    </a:ext>
                  </a:extLst>
                </a:gridCol>
                <a:gridCol w="1434866">
                  <a:extLst>
                    <a:ext uri="{9D8B030D-6E8A-4147-A177-3AD203B41FA5}">
                      <a16:colId xmlns:a16="http://schemas.microsoft.com/office/drawing/2014/main" val="3948183947"/>
                    </a:ext>
                  </a:extLst>
                </a:gridCol>
              </a:tblGrid>
              <a:tr h="693041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PL </a:t>
                      </a:r>
                      <a:r>
                        <a:rPr lang="de-DE" dirty="0" err="1"/>
                        <a:t>Context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UK </a:t>
                      </a:r>
                      <a:r>
                        <a:rPr lang="de-DE" dirty="0" err="1"/>
                        <a:t>Context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96636"/>
                  </a:ext>
                </a:extLst>
              </a:tr>
              <a:tr h="1020000">
                <a:tc>
                  <a:txBody>
                    <a:bodyPr/>
                    <a:lstStyle/>
                    <a:p>
                      <a:r>
                        <a:rPr lang="de-DE" dirty="0"/>
                        <a:t>Experimental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601426"/>
                  </a:ext>
                </a:extLst>
              </a:tr>
              <a:tr h="1020000">
                <a:tc>
                  <a:txBody>
                    <a:bodyPr/>
                    <a:lstStyle/>
                    <a:p>
                      <a:r>
                        <a:rPr lang="de-DE" dirty="0"/>
                        <a:t>Control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359812"/>
                  </a:ext>
                </a:extLst>
              </a:tr>
            </a:tbl>
          </a:graphicData>
        </a:graphic>
      </p:graphicFrame>
      <p:sp>
        <p:nvSpPr>
          <p:cNvPr id="7" name="Pfeil: nach links und rechts 6">
            <a:extLst>
              <a:ext uri="{FF2B5EF4-FFF2-40B4-BE49-F238E27FC236}">
                <a16:creationId xmlns:a16="http://schemas.microsoft.com/office/drawing/2014/main" id="{8A33640C-7137-6586-A712-BE2847D83546}"/>
              </a:ext>
            </a:extLst>
          </p:cNvPr>
          <p:cNvSpPr/>
          <p:nvPr/>
        </p:nvSpPr>
        <p:spPr>
          <a:xfrm>
            <a:off x="9952452" y="3216586"/>
            <a:ext cx="528055" cy="293694"/>
          </a:xfrm>
          <a:prstGeom prst="left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Pfeil: nach links und rechts 7">
            <a:extLst>
              <a:ext uri="{FF2B5EF4-FFF2-40B4-BE49-F238E27FC236}">
                <a16:creationId xmlns:a16="http://schemas.microsoft.com/office/drawing/2014/main" id="{3E723BDA-BCCC-80CE-B9B7-7C7DAFFA8839}"/>
              </a:ext>
            </a:extLst>
          </p:cNvPr>
          <p:cNvSpPr/>
          <p:nvPr/>
        </p:nvSpPr>
        <p:spPr>
          <a:xfrm>
            <a:off x="9952452" y="4126852"/>
            <a:ext cx="528055" cy="293694"/>
          </a:xfrm>
          <a:prstGeom prst="left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Pfeil: nach links und rechts 8">
            <a:extLst>
              <a:ext uri="{FF2B5EF4-FFF2-40B4-BE49-F238E27FC236}">
                <a16:creationId xmlns:a16="http://schemas.microsoft.com/office/drawing/2014/main" id="{E43D9576-0BF2-FA58-A8DF-AF72FB1D4A5B}"/>
              </a:ext>
            </a:extLst>
          </p:cNvPr>
          <p:cNvSpPr/>
          <p:nvPr/>
        </p:nvSpPr>
        <p:spPr>
          <a:xfrm rot="16200000">
            <a:off x="10499929" y="3703351"/>
            <a:ext cx="574238" cy="270072"/>
          </a:xfrm>
          <a:prstGeom prst="left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: nach links und rechts 9">
            <a:extLst>
              <a:ext uri="{FF2B5EF4-FFF2-40B4-BE49-F238E27FC236}">
                <a16:creationId xmlns:a16="http://schemas.microsoft.com/office/drawing/2014/main" id="{90A18C21-AA5A-09F5-1381-E5FFF97F34B6}"/>
              </a:ext>
            </a:extLst>
          </p:cNvPr>
          <p:cNvSpPr/>
          <p:nvPr/>
        </p:nvSpPr>
        <p:spPr>
          <a:xfrm rot="16200000">
            <a:off x="9395158" y="3703351"/>
            <a:ext cx="574238" cy="270072"/>
          </a:xfrm>
          <a:prstGeom prst="left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541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197CE5-4C47-151E-25AC-293C0E96B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Emmeans-package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C0034F-F6EC-753C-3425-7C4DFED46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indent="0">
              <a:buNone/>
            </a:pPr>
            <a:r>
              <a:rPr lang="de-DE" sz="1200" dirty="0" err="1">
                <a:solidFill>
                  <a:srgbClr val="06287E"/>
                </a:solidFill>
                <a:latin typeface="Courier"/>
              </a:rPr>
              <a:t>library</a:t>
            </a:r>
            <a:r>
              <a:rPr lang="de-DE" sz="1200" dirty="0">
                <a:latin typeface="Courier"/>
              </a:rPr>
              <a:t>(</a:t>
            </a:r>
            <a:r>
              <a:rPr lang="de-DE" sz="1200" dirty="0" err="1">
                <a:latin typeface="Courier"/>
              </a:rPr>
              <a:t>emmeans</a:t>
            </a:r>
            <a:r>
              <a:rPr lang="de-DE" sz="1200"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lang="de-DE" sz="1200" dirty="0">
                <a:latin typeface="Courier"/>
              </a:rPr>
              <a:t>em1 </a:t>
            </a:r>
            <a:r>
              <a:rPr lang="de-DE" sz="1200" dirty="0">
                <a:solidFill>
                  <a:srgbClr val="007020"/>
                </a:solidFill>
                <a:latin typeface="Courier"/>
              </a:rPr>
              <a:t>&lt;-</a:t>
            </a:r>
            <a:r>
              <a:rPr lang="de-DE" sz="1200" dirty="0">
                <a:latin typeface="Courier"/>
              </a:rPr>
              <a:t> </a:t>
            </a:r>
            <a:r>
              <a:rPr lang="de-DE" sz="1200" dirty="0" err="1">
                <a:solidFill>
                  <a:srgbClr val="06287E"/>
                </a:solidFill>
                <a:latin typeface="Courier"/>
              </a:rPr>
              <a:t>emmeans</a:t>
            </a:r>
            <a:r>
              <a:rPr lang="de-DE" sz="1200" dirty="0">
                <a:latin typeface="Courier"/>
              </a:rPr>
              <a:t>(model_Large3, </a:t>
            </a:r>
            <a:r>
              <a:rPr lang="de-DE" sz="1200" dirty="0" err="1">
                <a:solidFill>
                  <a:srgbClr val="7D9029"/>
                </a:solidFill>
                <a:latin typeface="Courier"/>
              </a:rPr>
              <a:t>specs</a:t>
            </a:r>
            <a:r>
              <a:rPr lang="de-DE" sz="1200" dirty="0">
                <a:solidFill>
                  <a:srgbClr val="7D9029"/>
                </a:solidFill>
                <a:latin typeface="Courier"/>
              </a:rPr>
              <a:t> =</a:t>
            </a:r>
            <a:r>
              <a:rPr lang="de-DE" sz="1200" dirty="0">
                <a:latin typeface="Courier"/>
              </a:rPr>
              <a:t> </a:t>
            </a:r>
            <a:r>
              <a:rPr lang="de-DE" sz="1200" dirty="0" err="1">
                <a:latin typeface="Courier"/>
              </a:rPr>
              <a:t>pairwise</a:t>
            </a:r>
            <a:r>
              <a:rPr lang="de-DE" sz="1200" dirty="0">
                <a:latin typeface="Courier"/>
              </a:rPr>
              <a:t> </a:t>
            </a:r>
            <a:r>
              <a:rPr lang="de-DE" sz="1200" dirty="0">
                <a:solidFill>
                  <a:srgbClr val="4070A0"/>
                </a:solidFill>
                <a:latin typeface="Courier"/>
              </a:rPr>
              <a:t>~</a:t>
            </a:r>
            <a:r>
              <a:rPr lang="de-DE" sz="1200" dirty="0">
                <a:latin typeface="Courier"/>
              </a:rPr>
              <a:t> </a:t>
            </a:r>
            <a:r>
              <a:rPr lang="de-DE" sz="1200" dirty="0" err="1">
                <a:latin typeface="Courier"/>
              </a:rPr>
              <a:t>Group</a:t>
            </a:r>
            <a:r>
              <a:rPr lang="de-DE" sz="1200" dirty="0" err="1">
                <a:solidFill>
                  <a:srgbClr val="4070A0"/>
                </a:solidFill>
                <a:latin typeface="Courier"/>
              </a:rPr>
              <a:t>:</a:t>
            </a:r>
            <a:r>
              <a:rPr lang="de-DE" sz="1200" dirty="0" err="1">
                <a:latin typeface="Courier"/>
              </a:rPr>
              <a:t>Context</a:t>
            </a:r>
            <a:r>
              <a:rPr lang="de-DE" sz="1200" dirty="0">
                <a:latin typeface="Courier"/>
              </a:rPr>
              <a:t>)</a:t>
            </a:r>
          </a:p>
          <a:p>
            <a:pPr lvl="0" indent="0">
              <a:buNone/>
            </a:pPr>
            <a:endParaRPr lang="de-DE" sz="1200" dirty="0">
              <a:latin typeface="Courier"/>
            </a:endParaRPr>
          </a:p>
          <a:p>
            <a:pPr lvl="0" indent="0">
              <a:buNone/>
            </a:pPr>
            <a:r>
              <a:rPr lang="de-DE" sz="1200" dirty="0">
                <a:latin typeface="Courier"/>
              </a:rPr>
              <a:t>em1</a:t>
            </a:r>
            <a:r>
              <a:rPr lang="de-DE" sz="1200" dirty="0">
                <a:solidFill>
                  <a:srgbClr val="4070A0"/>
                </a:solidFill>
                <a:latin typeface="Courier"/>
              </a:rPr>
              <a:t>$</a:t>
            </a:r>
            <a:r>
              <a:rPr lang="de-DE" sz="1200" dirty="0">
                <a:latin typeface="Courier"/>
              </a:rPr>
              <a:t>emmeans</a:t>
            </a:r>
          </a:p>
          <a:p>
            <a:pPr lvl="0" indent="0">
              <a:buNone/>
            </a:pPr>
            <a:r>
              <a:rPr lang="de-DE" sz="1200" dirty="0">
                <a:latin typeface="Courier"/>
              </a:rPr>
              <a:t>##  Group        </a:t>
            </a:r>
            <a:r>
              <a:rPr lang="de-DE" sz="1200" dirty="0" err="1">
                <a:latin typeface="Courier"/>
              </a:rPr>
              <a:t>Context</a:t>
            </a:r>
            <a:r>
              <a:rPr lang="de-DE" sz="1200" dirty="0">
                <a:latin typeface="Courier"/>
              </a:rPr>
              <a:t> </a:t>
            </a:r>
            <a:r>
              <a:rPr lang="de-DE" sz="1200" dirty="0" err="1">
                <a:latin typeface="Courier"/>
              </a:rPr>
              <a:t>emmean</a:t>
            </a:r>
            <a:r>
              <a:rPr lang="de-DE" sz="1200" dirty="0">
                <a:latin typeface="Courier"/>
              </a:rPr>
              <a:t>   SE  </a:t>
            </a:r>
            <a:r>
              <a:rPr lang="de-DE" sz="1200" dirty="0" err="1">
                <a:latin typeface="Courier"/>
              </a:rPr>
              <a:t>df</a:t>
            </a:r>
            <a:r>
              <a:rPr lang="de-DE" sz="1200" dirty="0">
                <a:latin typeface="Courier"/>
              </a:rPr>
              <a:t> </a:t>
            </a:r>
            <a:r>
              <a:rPr lang="de-DE" sz="1200" dirty="0" err="1">
                <a:latin typeface="Courier"/>
              </a:rPr>
              <a:t>asymp.LCL</a:t>
            </a:r>
            <a:r>
              <a:rPr lang="de-DE" sz="1200" dirty="0">
                <a:latin typeface="Courier"/>
              </a:rPr>
              <a:t> </a:t>
            </a:r>
            <a:r>
              <a:rPr lang="de-DE" sz="1200" dirty="0" err="1">
                <a:latin typeface="Courier"/>
              </a:rPr>
              <a:t>asymp.UCL</a:t>
            </a:r>
            <a:r>
              <a:rPr lang="de-DE" sz="1200" dirty="0">
                <a:latin typeface="Courier"/>
              </a:rPr>
              <a:t>
##  Control      PL        1021 23.3 </a:t>
            </a:r>
            <a:r>
              <a:rPr lang="de-DE" sz="1200" dirty="0" err="1">
                <a:latin typeface="Courier"/>
              </a:rPr>
              <a:t>Inf</a:t>
            </a:r>
            <a:r>
              <a:rPr lang="de-DE" sz="1200" dirty="0">
                <a:latin typeface="Courier"/>
              </a:rPr>
              <a:t>       975      1066
##  Experimental PL         945 23.5 </a:t>
            </a:r>
            <a:r>
              <a:rPr lang="de-DE" sz="1200" dirty="0" err="1">
                <a:latin typeface="Courier"/>
              </a:rPr>
              <a:t>Inf</a:t>
            </a:r>
            <a:r>
              <a:rPr lang="de-DE" sz="1200" dirty="0">
                <a:latin typeface="Courier"/>
              </a:rPr>
              <a:t>       899       991
##  Control      UK        1002 23.3 </a:t>
            </a:r>
            <a:r>
              <a:rPr lang="de-DE" sz="1200" dirty="0" err="1">
                <a:latin typeface="Courier"/>
              </a:rPr>
              <a:t>Inf</a:t>
            </a:r>
            <a:r>
              <a:rPr lang="de-DE" sz="1200" dirty="0">
                <a:latin typeface="Courier"/>
              </a:rPr>
              <a:t>       956      1048
##  Experimental UK         979 23.4 </a:t>
            </a:r>
            <a:r>
              <a:rPr lang="de-DE" sz="1200" dirty="0" err="1">
                <a:latin typeface="Courier"/>
              </a:rPr>
              <a:t>Inf</a:t>
            </a:r>
            <a:r>
              <a:rPr lang="de-DE" sz="1200" dirty="0">
                <a:latin typeface="Courier"/>
              </a:rPr>
              <a:t>       933      1025
## 
## Degrees-</a:t>
            </a:r>
            <a:r>
              <a:rPr lang="de-DE" sz="1200" dirty="0" err="1">
                <a:latin typeface="Courier"/>
              </a:rPr>
              <a:t>of</a:t>
            </a:r>
            <a:r>
              <a:rPr lang="de-DE" sz="1200" dirty="0">
                <a:latin typeface="Courier"/>
              </a:rPr>
              <a:t>-</a:t>
            </a:r>
            <a:r>
              <a:rPr lang="de-DE" sz="1200" dirty="0" err="1">
                <a:latin typeface="Courier"/>
              </a:rPr>
              <a:t>freedom</a:t>
            </a:r>
            <a:r>
              <a:rPr lang="de-DE" sz="1200" dirty="0">
                <a:latin typeface="Courier"/>
              </a:rPr>
              <a:t> </a:t>
            </a:r>
            <a:r>
              <a:rPr lang="de-DE" sz="1200" dirty="0" err="1">
                <a:latin typeface="Courier"/>
              </a:rPr>
              <a:t>method</a:t>
            </a:r>
            <a:r>
              <a:rPr lang="de-DE" sz="1200" dirty="0">
                <a:latin typeface="Courier"/>
              </a:rPr>
              <a:t>: </a:t>
            </a:r>
            <a:r>
              <a:rPr lang="de-DE" sz="1200" dirty="0" err="1">
                <a:latin typeface="Courier"/>
              </a:rPr>
              <a:t>asymptotic</a:t>
            </a:r>
            <a:r>
              <a:rPr lang="de-DE" sz="1200" dirty="0">
                <a:latin typeface="Courier"/>
              </a:rPr>
              <a:t> 
## Confidence </a:t>
            </a:r>
            <a:r>
              <a:rPr lang="de-DE" sz="1200" dirty="0" err="1">
                <a:latin typeface="Courier"/>
              </a:rPr>
              <a:t>level</a:t>
            </a:r>
            <a:r>
              <a:rPr lang="de-DE" sz="1200" dirty="0">
                <a:latin typeface="Courier"/>
              </a:rPr>
              <a:t> </a:t>
            </a:r>
            <a:r>
              <a:rPr lang="de-DE" sz="1200" dirty="0" err="1">
                <a:latin typeface="Courier"/>
              </a:rPr>
              <a:t>used</a:t>
            </a:r>
            <a:r>
              <a:rPr lang="de-DE" sz="1200" dirty="0">
                <a:latin typeface="Courier"/>
              </a:rPr>
              <a:t>: 0.95</a:t>
            </a:r>
            <a:endParaRPr lang="de-DE" sz="1200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471E59A0-D601-7246-CC6F-17BC0DEED87A}"/>
              </a:ext>
            </a:extLst>
          </p:cNvPr>
          <p:cNvSpPr txBox="1">
            <a:spLocks/>
          </p:cNvSpPr>
          <p:nvPr/>
        </p:nvSpPr>
        <p:spPr>
          <a:xfrm>
            <a:off x="7112000" y="1998134"/>
            <a:ext cx="419608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Computes estimated marginal means (EMMs) for specified factors or factor combinations in a linear model and comparisons or contrasts among them</a:t>
            </a:r>
          </a:p>
          <a:p>
            <a:r>
              <a:rPr lang="en-US"/>
              <a:t>EMMs are also known as least-squares means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044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197CE5-4C47-151E-25AC-293C0E96B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Emmeans-package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C0034F-F6EC-753C-3425-7C4DFED46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 indent="0">
              <a:buNone/>
            </a:pPr>
            <a:r>
              <a:rPr lang="de-DE" sz="2000" dirty="0">
                <a:latin typeface="Courier"/>
              </a:rPr>
              <a:t>em1</a:t>
            </a:r>
            <a:r>
              <a:rPr lang="de-DE" sz="2000" dirty="0">
                <a:solidFill>
                  <a:srgbClr val="4070A0"/>
                </a:solidFill>
                <a:latin typeface="Courier"/>
              </a:rPr>
              <a:t>$</a:t>
            </a:r>
            <a:r>
              <a:rPr lang="de-DE" sz="2000" dirty="0">
                <a:latin typeface="Courier"/>
              </a:rPr>
              <a:t>contrasts</a:t>
            </a:r>
          </a:p>
          <a:p>
            <a:pPr lvl="0" indent="0">
              <a:buNone/>
            </a:pPr>
            <a:r>
              <a:rPr lang="de-DE" sz="2000" dirty="0">
                <a:latin typeface="Courier"/>
              </a:rPr>
              <a:t>##  </a:t>
            </a:r>
            <a:r>
              <a:rPr lang="de-DE" sz="2000" dirty="0" err="1">
                <a:latin typeface="Courier"/>
              </a:rPr>
              <a:t>contrast</a:t>
            </a:r>
            <a:r>
              <a:rPr lang="de-DE" sz="2000" dirty="0">
                <a:latin typeface="Courier"/>
              </a:rPr>
              <a:t>                          </a:t>
            </a:r>
            <a:r>
              <a:rPr lang="de-DE" sz="2000" dirty="0" err="1">
                <a:latin typeface="Courier"/>
              </a:rPr>
              <a:t>estimate</a:t>
            </a:r>
            <a:r>
              <a:rPr lang="de-DE" sz="2000" dirty="0">
                <a:latin typeface="Courier"/>
              </a:rPr>
              <a:t>    SE  </a:t>
            </a:r>
            <a:r>
              <a:rPr lang="de-DE" sz="2000" dirty="0" err="1">
                <a:latin typeface="Courier"/>
              </a:rPr>
              <a:t>df</a:t>
            </a:r>
            <a:r>
              <a:rPr lang="de-DE" sz="2000" dirty="0">
                <a:latin typeface="Courier"/>
              </a:rPr>
              <a:t> </a:t>
            </a:r>
            <a:r>
              <a:rPr lang="de-DE" sz="2000" dirty="0" err="1">
                <a:latin typeface="Courier"/>
              </a:rPr>
              <a:t>z.ratio</a:t>
            </a:r>
            <a:r>
              <a:rPr lang="de-DE" sz="2000" dirty="0">
                <a:latin typeface="Courier"/>
              </a:rPr>
              <a:t> </a:t>
            </a:r>
            <a:r>
              <a:rPr lang="de-DE" sz="2000" dirty="0" err="1">
                <a:latin typeface="Courier"/>
              </a:rPr>
              <a:t>p.value</a:t>
            </a:r>
            <a:r>
              <a:rPr lang="de-DE" sz="2000" dirty="0">
                <a:latin typeface="Courier"/>
              </a:rPr>
              <a:t>
##  Control PL - Experimental PL          76.1 29.57 </a:t>
            </a:r>
            <a:r>
              <a:rPr lang="de-DE" sz="2000" dirty="0" err="1">
                <a:latin typeface="Courier"/>
              </a:rPr>
              <a:t>Inf</a:t>
            </a:r>
            <a:r>
              <a:rPr lang="de-DE" sz="2000" dirty="0">
                <a:latin typeface="Courier"/>
              </a:rPr>
              <a:t>   2.576  0.0491
##  Control PL - Control UK               18.7  8.47 </a:t>
            </a:r>
            <a:r>
              <a:rPr lang="de-DE" sz="2000" dirty="0" err="1">
                <a:latin typeface="Courier"/>
              </a:rPr>
              <a:t>Inf</a:t>
            </a:r>
            <a:r>
              <a:rPr lang="de-DE" sz="2000" dirty="0">
                <a:latin typeface="Courier"/>
              </a:rPr>
              <a:t>   2.203  0.1224
##  Control PL - Experimental UK          41.7 29.55 </a:t>
            </a:r>
            <a:r>
              <a:rPr lang="de-DE" sz="2000" dirty="0" err="1">
                <a:latin typeface="Courier"/>
              </a:rPr>
              <a:t>Inf</a:t>
            </a:r>
            <a:r>
              <a:rPr lang="de-DE" sz="2000" dirty="0">
                <a:latin typeface="Courier"/>
              </a:rPr>
              <a:t>   1.412  0.4919
##  Experimental PL - Control UK         -57.5 29.51 </a:t>
            </a:r>
            <a:r>
              <a:rPr lang="de-DE" sz="2000" dirty="0" err="1">
                <a:latin typeface="Courier"/>
              </a:rPr>
              <a:t>Inf</a:t>
            </a:r>
            <a:r>
              <a:rPr lang="de-DE" sz="2000" dirty="0">
                <a:latin typeface="Courier"/>
              </a:rPr>
              <a:t>  -1.948  0.2080
##  Experimental PL - Experimental UK    -34.4  8.04 </a:t>
            </a:r>
            <a:r>
              <a:rPr lang="de-DE" sz="2000" dirty="0" err="1">
                <a:latin typeface="Courier"/>
              </a:rPr>
              <a:t>Inf</a:t>
            </a:r>
            <a:r>
              <a:rPr lang="de-DE" sz="2000" dirty="0">
                <a:latin typeface="Courier"/>
              </a:rPr>
              <a:t>  -4.282  0.0001
##  Control UK - Experimental UK          23.1 29.51 </a:t>
            </a:r>
            <a:r>
              <a:rPr lang="de-DE" sz="2000" dirty="0" err="1">
                <a:latin typeface="Courier"/>
              </a:rPr>
              <a:t>Inf</a:t>
            </a:r>
            <a:r>
              <a:rPr lang="de-DE" sz="2000" dirty="0">
                <a:latin typeface="Courier"/>
              </a:rPr>
              <a:t>   0.782  0.8629
## 
## Degrees-</a:t>
            </a:r>
            <a:r>
              <a:rPr lang="de-DE" sz="2000" dirty="0" err="1">
                <a:latin typeface="Courier"/>
              </a:rPr>
              <a:t>of</a:t>
            </a:r>
            <a:r>
              <a:rPr lang="de-DE" sz="2000" dirty="0">
                <a:latin typeface="Courier"/>
              </a:rPr>
              <a:t>-</a:t>
            </a:r>
            <a:r>
              <a:rPr lang="de-DE" sz="2000" dirty="0" err="1">
                <a:latin typeface="Courier"/>
              </a:rPr>
              <a:t>freedom</a:t>
            </a:r>
            <a:r>
              <a:rPr lang="de-DE" sz="2000" dirty="0">
                <a:latin typeface="Courier"/>
              </a:rPr>
              <a:t> </a:t>
            </a:r>
            <a:r>
              <a:rPr lang="de-DE" sz="2000" dirty="0" err="1">
                <a:latin typeface="Courier"/>
              </a:rPr>
              <a:t>method</a:t>
            </a:r>
            <a:r>
              <a:rPr lang="de-DE" sz="2000" dirty="0">
                <a:latin typeface="Courier"/>
              </a:rPr>
              <a:t>: </a:t>
            </a:r>
            <a:r>
              <a:rPr lang="de-DE" sz="2000" dirty="0" err="1">
                <a:latin typeface="Courier"/>
              </a:rPr>
              <a:t>asymptotic</a:t>
            </a:r>
            <a:r>
              <a:rPr lang="de-DE" sz="2000" dirty="0">
                <a:latin typeface="Courier"/>
              </a:rPr>
              <a:t> 
## P </a:t>
            </a:r>
            <a:r>
              <a:rPr lang="de-DE" sz="2000" dirty="0" err="1">
                <a:latin typeface="Courier"/>
              </a:rPr>
              <a:t>value</a:t>
            </a:r>
            <a:r>
              <a:rPr lang="de-DE" sz="2000" dirty="0">
                <a:latin typeface="Courier"/>
              </a:rPr>
              <a:t> </a:t>
            </a:r>
            <a:r>
              <a:rPr lang="de-DE" sz="2000" dirty="0" err="1">
                <a:latin typeface="Courier"/>
              </a:rPr>
              <a:t>adjustment</a:t>
            </a:r>
            <a:r>
              <a:rPr lang="de-DE" sz="2000" dirty="0">
                <a:latin typeface="Courier"/>
              </a:rPr>
              <a:t>: </a:t>
            </a:r>
            <a:r>
              <a:rPr lang="de-DE" sz="2000" dirty="0" err="1">
                <a:latin typeface="Courier"/>
              </a:rPr>
              <a:t>tukey</a:t>
            </a:r>
            <a:r>
              <a:rPr lang="de-DE" sz="2000" dirty="0">
                <a:latin typeface="Courier"/>
              </a:rPr>
              <a:t> </a:t>
            </a:r>
            <a:r>
              <a:rPr lang="de-DE" sz="2000" dirty="0" err="1">
                <a:latin typeface="Courier"/>
              </a:rPr>
              <a:t>method</a:t>
            </a:r>
            <a:r>
              <a:rPr lang="de-DE" sz="2000" dirty="0">
                <a:latin typeface="Courier"/>
              </a:rPr>
              <a:t> </a:t>
            </a:r>
            <a:r>
              <a:rPr lang="de-DE" sz="2000" dirty="0" err="1">
                <a:latin typeface="Courier"/>
              </a:rPr>
              <a:t>for</a:t>
            </a:r>
            <a:r>
              <a:rPr lang="de-DE" sz="2000" dirty="0">
                <a:latin typeface="Courier"/>
              </a:rPr>
              <a:t> </a:t>
            </a:r>
            <a:r>
              <a:rPr lang="de-DE" sz="2000" dirty="0" err="1">
                <a:latin typeface="Courier"/>
              </a:rPr>
              <a:t>comparing</a:t>
            </a:r>
            <a:r>
              <a:rPr lang="de-DE" sz="2000" dirty="0">
                <a:latin typeface="Courier"/>
              </a:rPr>
              <a:t> a </a:t>
            </a:r>
            <a:r>
              <a:rPr lang="de-DE" sz="2000" dirty="0" err="1">
                <a:latin typeface="Courier"/>
              </a:rPr>
              <a:t>family</a:t>
            </a:r>
            <a:r>
              <a:rPr lang="de-DE" sz="2000" dirty="0">
                <a:latin typeface="Courier"/>
              </a:rPr>
              <a:t> </a:t>
            </a:r>
            <a:r>
              <a:rPr lang="de-DE" sz="2000" dirty="0" err="1">
                <a:latin typeface="Courier"/>
              </a:rPr>
              <a:t>of</a:t>
            </a:r>
            <a:r>
              <a:rPr lang="de-DE" sz="2000" dirty="0">
                <a:latin typeface="Courier"/>
              </a:rPr>
              <a:t> 4 </a:t>
            </a:r>
            <a:r>
              <a:rPr lang="de-DE" sz="2000" dirty="0" err="1">
                <a:latin typeface="Courier"/>
              </a:rPr>
              <a:t>estimates</a:t>
            </a:r>
            <a:endParaRPr lang="de-DE" sz="2000" dirty="0">
              <a:latin typeface="Courier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244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2639</Words>
  <Application>Microsoft Office PowerPoint</Application>
  <PresentationFormat>Breitbild</PresentationFormat>
  <Paragraphs>228</Paragraphs>
  <Slides>38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38</vt:i4>
      </vt:variant>
    </vt:vector>
  </HeadingPairs>
  <TitlesOfParts>
    <vt:vector size="44" baseType="lpstr">
      <vt:lpstr>Aptos</vt:lpstr>
      <vt:lpstr>Calibri</vt:lpstr>
      <vt:lpstr>Calibri Light</vt:lpstr>
      <vt:lpstr>Cambria Math</vt:lpstr>
      <vt:lpstr>Courier</vt:lpstr>
      <vt:lpstr>Rückblick</vt:lpstr>
      <vt:lpstr>Linear mixed models in R Day 4</vt:lpstr>
      <vt:lpstr>Error messages during model reduction</vt:lpstr>
      <vt:lpstr>Common transformations</vt:lpstr>
      <vt:lpstr>Common transformations</vt:lpstr>
      <vt:lpstr>Shapiro-Wilk Test</vt:lpstr>
      <vt:lpstr>Lo and Andrews (2015)  To transform or not to transform: using generalized linear mixed models to analyse reaction time data</vt:lpstr>
      <vt:lpstr>Understanding model output</vt:lpstr>
      <vt:lpstr>Emmeans-package</vt:lpstr>
      <vt:lpstr>Emmeans-package</vt:lpstr>
      <vt:lpstr>Understanding model output</vt:lpstr>
      <vt:lpstr>Why the weird variable names?</vt:lpstr>
      <vt:lpstr>The explanatory variables are related linearly to the response.</vt:lpstr>
      <vt:lpstr>Contrasts</vt:lpstr>
      <vt:lpstr>Schad, D. J., Vasishth, S., Hohenstein, S., &amp; Kliegl, R. (2020). How to capitalize on a priori contrasts in linear (mixed) models: A tutorial.</vt:lpstr>
      <vt:lpstr>Treatment contrasts</vt:lpstr>
      <vt:lpstr>Contrast implementation in R</vt:lpstr>
      <vt:lpstr>Treatment contrasts</vt:lpstr>
      <vt:lpstr>Treatment contrasts</vt:lpstr>
      <vt:lpstr>Using different contrasts</vt:lpstr>
      <vt:lpstr>Sum contrasts</vt:lpstr>
      <vt:lpstr>Sum contrasts</vt:lpstr>
      <vt:lpstr>Treatment and sum contrasts</vt:lpstr>
      <vt:lpstr>Contrasts for multilevel categories</vt:lpstr>
      <vt:lpstr>Multiple levels with Treatment contrasts</vt:lpstr>
      <vt:lpstr>Multiple levels with Sum contrasts</vt:lpstr>
      <vt:lpstr>Multiple levels with Sum contrasts</vt:lpstr>
      <vt:lpstr>Multiple levels with repeated contrasts</vt:lpstr>
      <vt:lpstr>Multiple levels with polynomial contrasts</vt:lpstr>
      <vt:lpstr>Multiple levels with Helmert contrasts</vt:lpstr>
      <vt:lpstr>LME to-do list</vt:lpstr>
      <vt:lpstr>1 Hypotheses</vt:lpstr>
      <vt:lpstr>2 Prepare your data</vt:lpstr>
      <vt:lpstr>3 Build your model</vt:lpstr>
      <vt:lpstr>4 Analyse your model</vt:lpstr>
      <vt:lpstr>5 Report your results</vt:lpstr>
      <vt:lpstr>Questions and discussions</vt:lpstr>
      <vt:lpstr>Evaluation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Jonas Walther</dc:creator>
  <cp:lastModifiedBy>Jonas Walther</cp:lastModifiedBy>
  <cp:revision>11</cp:revision>
  <dcterms:created xsi:type="dcterms:W3CDTF">2025-05-23T11:12:18Z</dcterms:created>
  <dcterms:modified xsi:type="dcterms:W3CDTF">2025-06-05T06:21:05Z</dcterms:modified>
</cp:coreProperties>
</file>