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30" r:id="rId2"/>
    <p:sldId id="431" r:id="rId3"/>
    <p:sldId id="463" r:id="rId4"/>
    <p:sldId id="464" r:id="rId5"/>
    <p:sldId id="465" r:id="rId6"/>
    <p:sldId id="466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4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E0000"/>
    <a:srgbClr val="CC00FF"/>
    <a:srgbClr val="008000"/>
    <a:srgbClr val="FF6600"/>
    <a:srgbClr val="0000CC"/>
    <a:srgbClr val="000000"/>
    <a:srgbClr val="FDAC35"/>
    <a:srgbClr val="0066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40" autoAdjust="0"/>
    <p:restoredTop sz="93143" autoAdjust="0"/>
  </p:normalViewPr>
  <p:slideViewPr>
    <p:cSldViewPr>
      <p:cViewPr varScale="1">
        <p:scale>
          <a:sx n="68" d="100"/>
          <a:sy n="68" d="100"/>
        </p:scale>
        <p:origin x="-18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3269F-9E4F-414A-90A5-CFE999613A79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2CCB2-A25B-411E-9064-98A497EFB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5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F21D2-48CC-41D3-9D1E-1764E36C135F}" type="datetime1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2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3A7A-4F92-4E09-B5F3-8AD731F070F4}" type="datetime1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7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7E0D-47BB-4ECA-AFD5-8EE55B8EC179}" type="datetime1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5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D160-6705-4B7A-9818-2D8C1D2FC2AB}" type="datetime1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8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55BA-7737-48E9-8A70-C1C434989387}" type="datetime1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7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9D06-FDDA-49FF-B72F-A8EF2EBD9717}" type="datetime1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7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AB92-3B69-4743-83C2-937CF7AF1E07}" type="datetime1">
              <a:rPr lang="en-US" smtClean="0"/>
              <a:t>12/6/2015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1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3092-27DC-4C60-92AC-B5BEBA5A3A5E}" type="datetime1">
              <a:rPr lang="en-US" smtClean="0"/>
              <a:t>12/6/2015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0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23E5-586D-48AE-BAA2-6A5BFF3E96ED}" type="datetime1">
              <a:rPr lang="en-US" smtClean="0"/>
              <a:t>12/6/2015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7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30B-7B38-4932-8543-E7E50AC37C0E}" type="datetime1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6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ADDF-664D-4870-81DD-E11505D166F1}" type="datetime1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2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B71C0-2AFE-431D-94A5-24479BE51119}" type="datetime1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1EE22-C4C2-482C-B3A9-AFE3A974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9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0.png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8"/>
          <a:stretch/>
        </p:blipFill>
        <p:spPr>
          <a:xfrm>
            <a:off x="1267819" y="677047"/>
            <a:ext cx="7876181" cy="61809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5600" y="0"/>
            <a:ext cx="3222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Ba</a:t>
            </a:r>
            <a:r>
              <a:rPr lang="en-US" sz="3200" baseline="30000" dirty="0" smtClean="0"/>
              <a:t>+</a:t>
            </a:r>
            <a:r>
              <a:rPr lang="en-US" sz="3200" dirty="0" smtClean="0"/>
              <a:t>/Ba Deposition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78442" y="2336292"/>
            <a:ext cx="8229600" cy="90794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1660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rgbClr val="0000CC"/>
                </a:solidFill>
              </a:rPr>
              <a:t>Requires: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Position of 2</a:t>
            </a:r>
            <a:r>
              <a:rPr lang="el-GR" sz="2800" dirty="0" smtClean="0"/>
              <a:t>β</a:t>
            </a:r>
            <a:r>
              <a:rPr lang="en-US" sz="2800" dirty="0" smtClean="0"/>
              <a:t> decay known (TPC)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Understanding of Ba/Ba</a:t>
            </a:r>
            <a:r>
              <a:rPr lang="en-US" sz="2800" b="1" baseline="30000" dirty="0" smtClean="0"/>
              <a:t>+</a:t>
            </a:r>
            <a:r>
              <a:rPr lang="en-US" sz="2800" dirty="0" smtClean="0"/>
              <a:t> fluorescence in solid xenon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Detection sensitivity at single atom/ion level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429000"/>
            <a:ext cx="1251602" cy="1745656"/>
          </a:xfrm>
          <a:prstGeom prst="rect">
            <a:avLst/>
          </a:prstGeom>
          <a:ln w="31750">
            <a:solidFill>
              <a:srgbClr val="0066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801871" y="158395"/>
            <a:ext cx="5963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Barium Tagging in Solid Xenon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4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82319" y="0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Bleaching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6800" y="851139"/>
            <a:ext cx="40953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Rates in vacuum: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en-US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21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=1.2x10</a:t>
            </a:r>
            <a:r>
              <a:rPr lang="en-US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8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</a:t>
            </a:r>
            <a:r>
              <a:rPr lang="en-US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-1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</a:t>
            </a:r>
            <a:r>
              <a:rPr lang="en-US" baseline="-25000" dirty="0" smtClean="0">
                <a:solidFill>
                  <a:srgbClr val="C00000"/>
                </a:solidFill>
              </a:rPr>
              <a:t>23</a:t>
            </a:r>
            <a:r>
              <a:rPr lang="en-US" dirty="0" smtClean="0">
                <a:solidFill>
                  <a:srgbClr val="C00000"/>
                </a:solidFill>
              </a:rPr>
              <a:t>=2.5x10</a:t>
            </a:r>
            <a:r>
              <a:rPr lang="en-US" baseline="30000" dirty="0">
                <a:solidFill>
                  <a:srgbClr val="C00000"/>
                </a:solidFill>
              </a:rPr>
              <a:t>5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baseline="30000" dirty="0">
                <a:solidFill>
                  <a:srgbClr val="C00000"/>
                </a:solidFill>
              </a:rPr>
              <a:t>-1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</a:t>
            </a:r>
            <a:r>
              <a:rPr lang="en-US" baseline="-25000" dirty="0" smtClean="0">
                <a:solidFill>
                  <a:srgbClr val="C00000"/>
                </a:solidFill>
              </a:rPr>
              <a:t>24</a:t>
            </a:r>
            <a:r>
              <a:rPr lang="en-US" dirty="0" smtClean="0">
                <a:solidFill>
                  <a:srgbClr val="C00000"/>
                </a:solidFill>
              </a:rPr>
              <a:t>=1.1x10</a:t>
            </a:r>
            <a:r>
              <a:rPr lang="en-US" baseline="30000" dirty="0">
                <a:solidFill>
                  <a:srgbClr val="C00000"/>
                </a:solidFill>
              </a:rPr>
              <a:t>5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baseline="30000" dirty="0">
                <a:solidFill>
                  <a:srgbClr val="C00000"/>
                </a:solidFill>
              </a:rPr>
              <a:t>-</a:t>
            </a:r>
            <a:r>
              <a:rPr lang="en-US" baseline="30000" dirty="0" smtClean="0">
                <a:solidFill>
                  <a:srgbClr val="C00000"/>
                </a:solidFill>
              </a:rPr>
              <a:t>1          </a:t>
            </a:r>
            <a:r>
              <a:rPr lang="en-US" i="1" dirty="0" smtClean="0">
                <a:solidFill>
                  <a:srgbClr val="C00000"/>
                </a:solidFill>
              </a:rPr>
              <a:t>branching ratio 0.003</a:t>
            </a:r>
            <a:endParaRPr lang="en-US" i="1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A</a:t>
            </a:r>
            <a:r>
              <a:rPr lang="en-US" baseline="-25000" dirty="0" smtClean="0">
                <a:solidFill>
                  <a:srgbClr val="C00000"/>
                </a:solidFill>
              </a:rPr>
              <a:t>25</a:t>
            </a:r>
            <a:r>
              <a:rPr lang="en-US" dirty="0" smtClean="0">
                <a:solidFill>
                  <a:srgbClr val="C00000"/>
                </a:solidFill>
              </a:rPr>
              <a:t>=3.1x10</a:t>
            </a:r>
            <a:r>
              <a:rPr lang="en-US" baseline="30000" dirty="0">
                <a:solidFill>
                  <a:srgbClr val="C00000"/>
                </a:solidFill>
              </a:rPr>
              <a:t>3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baseline="30000" dirty="0">
                <a:solidFill>
                  <a:srgbClr val="C00000"/>
                </a:solidFill>
              </a:rPr>
              <a:t>-1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A</a:t>
            </a:r>
            <a:r>
              <a:rPr lang="en-US" baseline="-25000" dirty="0" smtClean="0">
                <a:solidFill>
                  <a:srgbClr val="FF6600"/>
                </a:solidFill>
              </a:rPr>
              <a:t>31</a:t>
            </a:r>
            <a:r>
              <a:rPr lang="en-US" dirty="0" smtClean="0">
                <a:solidFill>
                  <a:srgbClr val="FF6600"/>
                </a:solidFill>
              </a:rPr>
              <a:t>=5 </a:t>
            </a:r>
            <a:r>
              <a:rPr lang="en-US" dirty="0">
                <a:solidFill>
                  <a:srgbClr val="FF6600"/>
                </a:solidFill>
              </a:rPr>
              <a:t>s</a:t>
            </a:r>
            <a:r>
              <a:rPr lang="en-US" baseline="30000" dirty="0">
                <a:solidFill>
                  <a:srgbClr val="FF6600"/>
                </a:solidFill>
              </a:rPr>
              <a:t>-1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A</a:t>
            </a:r>
            <a:r>
              <a:rPr lang="en-US" baseline="-25000" dirty="0" smtClean="0">
                <a:solidFill>
                  <a:srgbClr val="FF6600"/>
                </a:solidFill>
              </a:rPr>
              <a:t>41</a:t>
            </a:r>
            <a:r>
              <a:rPr lang="en-US" dirty="0" smtClean="0">
                <a:solidFill>
                  <a:srgbClr val="FF6600"/>
                </a:solidFill>
              </a:rPr>
              <a:t>=0.014 </a:t>
            </a:r>
            <a:r>
              <a:rPr lang="en-US" dirty="0">
                <a:solidFill>
                  <a:srgbClr val="FF6600"/>
                </a:solidFill>
              </a:rPr>
              <a:t>s</a:t>
            </a:r>
            <a:r>
              <a:rPr lang="en-US" baseline="30000" dirty="0">
                <a:solidFill>
                  <a:srgbClr val="FF6600"/>
                </a:solidFill>
              </a:rPr>
              <a:t>-</a:t>
            </a:r>
            <a:r>
              <a:rPr lang="en-US" i="1" baseline="30000" dirty="0" smtClean="0">
                <a:solidFill>
                  <a:srgbClr val="FF6600"/>
                </a:solidFill>
              </a:rPr>
              <a:t>1 </a:t>
            </a:r>
            <a:r>
              <a:rPr lang="en-US" i="1" dirty="0" smtClean="0">
                <a:solidFill>
                  <a:srgbClr val="FF6600"/>
                </a:solidFill>
              </a:rPr>
              <a:t> very slow metastable decay</a:t>
            </a:r>
            <a:endParaRPr lang="en-US" i="1" dirty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rgbClr val="FF6600"/>
                </a:solidFill>
              </a:rPr>
              <a:t>A</a:t>
            </a:r>
            <a:r>
              <a:rPr lang="en-US" baseline="-25000" dirty="0" smtClean="0">
                <a:solidFill>
                  <a:srgbClr val="FF6600"/>
                </a:solidFill>
              </a:rPr>
              <a:t>51</a:t>
            </a:r>
            <a:r>
              <a:rPr lang="en-US" dirty="0" smtClean="0">
                <a:solidFill>
                  <a:srgbClr val="FF6600"/>
                </a:solidFill>
              </a:rPr>
              <a:t>=0.017 s</a:t>
            </a:r>
            <a:r>
              <a:rPr lang="en-US" baseline="30000" dirty="0" smtClean="0">
                <a:solidFill>
                  <a:srgbClr val="FF6600"/>
                </a:solidFill>
              </a:rPr>
              <a:t>-1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57322" y="597570"/>
            <a:ext cx="4038478" cy="2983830"/>
            <a:chOff x="32158" y="513386"/>
            <a:chExt cx="4038478" cy="29838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2158" y="513386"/>
                  <a:ext cx="4038478" cy="298383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𝑑𝑁</m:t>
                          </m:r>
                          <m:r>
                            <a:rPr lang="en-US" sz="1600" b="0" i="1" baseline="-2500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/>
                        </a:rPr>
                        <m:t>=−</m:t>
                      </m:r>
                      <m:r>
                        <a:rPr lang="en-US" sz="1600" b="0" i="1" smtClean="0">
                          <a:latin typeface="Cambria Math"/>
                        </a:rPr>
                        <m:t>𝑊</m:t>
                      </m:r>
                      <m:r>
                        <a:rPr lang="en-US" sz="1600" b="0" i="1" baseline="-25000" smtClean="0">
                          <a:latin typeface="Cambria Math"/>
                        </a:rPr>
                        <m:t>12</m:t>
                      </m:r>
                    </m:oMath>
                  </a14:m>
                  <a:r>
                    <a:rPr lang="en-US" sz="1600" dirty="0" smtClean="0"/>
                    <a:t>N</a:t>
                  </a:r>
                  <a:r>
                    <a:rPr lang="en-US" sz="1600" baseline="-25000" dirty="0" smtClean="0"/>
                    <a:t>1</a:t>
                  </a:r>
                  <a:r>
                    <a:rPr lang="en-US" sz="1600" dirty="0" smtClean="0"/>
                    <a:t> + A</a:t>
                  </a:r>
                  <a:r>
                    <a:rPr lang="en-US" sz="1600" baseline="-25000" dirty="0" smtClean="0"/>
                    <a:t>21</a:t>
                  </a:r>
                  <a:r>
                    <a:rPr lang="en-US" sz="1600" dirty="0" smtClean="0"/>
                    <a:t>N</a:t>
                  </a:r>
                  <a:r>
                    <a:rPr lang="en-US" sz="1600" baseline="-25000" dirty="0" smtClean="0"/>
                    <a:t>2</a:t>
                  </a:r>
                  <a:r>
                    <a:rPr lang="en-US" sz="1600" dirty="0" smtClean="0"/>
                    <a:t> + A</a:t>
                  </a:r>
                  <a:r>
                    <a:rPr lang="en-US" sz="1600" baseline="-25000" dirty="0" smtClean="0"/>
                    <a:t>31</a:t>
                  </a:r>
                  <a:r>
                    <a:rPr lang="en-US" sz="1600" dirty="0" smtClean="0"/>
                    <a:t>N</a:t>
                  </a:r>
                  <a:r>
                    <a:rPr lang="en-US" sz="1600" baseline="-25000" dirty="0" smtClean="0"/>
                    <a:t>3</a:t>
                  </a:r>
                  <a:r>
                    <a:rPr lang="en-US" sz="1600" dirty="0" smtClean="0"/>
                    <a:t> + A</a:t>
                  </a:r>
                  <a:r>
                    <a:rPr lang="en-US" sz="1600" baseline="-25000" dirty="0" smtClean="0"/>
                    <a:t>41</a:t>
                  </a:r>
                  <a:r>
                    <a:rPr lang="en-US" sz="1600" dirty="0" smtClean="0"/>
                    <a:t>N</a:t>
                  </a:r>
                  <a:r>
                    <a:rPr lang="en-US" sz="1600" baseline="-25000" dirty="0" smtClean="0"/>
                    <a:t>4</a:t>
                  </a:r>
                  <a:r>
                    <a:rPr lang="en-US" sz="1600" dirty="0" smtClean="0"/>
                    <a:t> + A</a:t>
                  </a:r>
                  <a:r>
                    <a:rPr lang="en-US" sz="1600" baseline="-25000" dirty="0" smtClean="0"/>
                    <a:t>51</a:t>
                  </a:r>
                  <a:r>
                    <a:rPr lang="en-US" sz="1600" dirty="0" smtClean="0"/>
                    <a:t>N</a:t>
                  </a:r>
                  <a:r>
                    <a:rPr lang="en-US" sz="1600" baseline="-25000" dirty="0" smtClean="0"/>
                    <a:t>5</a:t>
                  </a:r>
                </a:p>
                <a:p>
                  <a:endParaRPr lang="en-US" sz="1600" baseline="-25000" dirty="0" smtClean="0"/>
                </a:p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𝑑𝑁</m:t>
                          </m:r>
                          <m:r>
                            <a:rPr lang="en-US" sz="1600" b="0" i="1" baseline="-25000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𝑊</m:t>
                      </m:r>
                      <m:r>
                        <a:rPr lang="en-US" sz="1600" i="1" baseline="-25000">
                          <a:latin typeface="Cambria Math"/>
                        </a:rPr>
                        <m:t>12</m:t>
                      </m:r>
                    </m:oMath>
                  </a14:m>
                  <a:r>
                    <a:rPr lang="en-US" sz="1600" dirty="0"/>
                    <a:t>N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 </a:t>
                  </a:r>
                  <a:r>
                    <a:rPr lang="en-US" sz="1600" dirty="0" smtClean="0"/>
                    <a:t>– (A</a:t>
                  </a:r>
                  <a:r>
                    <a:rPr lang="en-US" sz="1600" baseline="-25000" dirty="0" smtClean="0"/>
                    <a:t>21</a:t>
                  </a:r>
                  <a:r>
                    <a:rPr lang="en-US" sz="1600" dirty="0" smtClean="0"/>
                    <a:t> + A</a:t>
                  </a:r>
                  <a:r>
                    <a:rPr lang="en-US" sz="1600" baseline="-25000" dirty="0" smtClean="0"/>
                    <a:t>23</a:t>
                  </a:r>
                  <a:r>
                    <a:rPr lang="en-US" sz="1600" dirty="0" smtClean="0"/>
                    <a:t> </a:t>
                  </a:r>
                  <a:r>
                    <a:rPr lang="en-US" sz="1600" dirty="0"/>
                    <a:t>+ </a:t>
                  </a:r>
                  <a:r>
                    <a:rPr lang="en-US" sz="1600" dirty="0" smtClean="0"/>
                    <a:t>A</a:t>
                  </a:r>
                  <a:r>
                    <a:rPr lang="en-US" sz="1600" baseline="-25000" dirty="0" smtClean="0"/>
                    <a:t>24</a:t>
                  </a:r>
                  <a:r>
                    <a:rPr lang="en-US" sz="1600" dirty="0" smtClean="0"/>
                    <a:t> </a:t>
                  </a:r>
                  <a:r>
                    <a:rPr lang="en-US" sz="1600" dirty="0"/>
                    <a:t>+ </a:t>
                  </a:r>
                  <a:r>
                    <a:rPr lang="en-US" sz="1600" dirty="0" smtClean="0"/>
                    <a:t>A</a:t>
                  </a:r>
                  <a:r>
                    <a:rPr lang="en-US" sz="1600" baseline="-25000" dirty="0" smtClean="0"/>
                    <a:t>25</a:t>
                  </a:r>
                  <a:r>
                    <a:rPr lang="en-US" sz="1600" dirty="0" smtClean="0"/>
                    <a:t>) N</a:t>
                  </a:r>
                  <a:r>
                    <a:rPr lang="en-US" sz="1600" baseline="-25000" dirty="0" smtClean="0"/>
                    <a:t>2</a:t>
                  </a:r>
                </a:p>
                <a:p>
                  <a:endParaRPr lang="en-US" sz="1600" baseline="-25000" dirty="0" smtClean="0"/>
                </a:p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𝑑𝑁</m:t>
                          </m:r>
                          <m:r>
                            <a:rPr lang="en-US" sz="1600" i="1" baseline="-2500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= </m:t>
                      </m:r>
                    </m:oMath>
                  </a14:m>
                  <a:r>
                    <a:rPr lang="en-US" sz="1600" dirty="0"/>
                    <a:t>A</a:t>
                  </a:r>
                  <a:r>
                    <a:rPr lang="en-US" sz="1600" baseline="-25000" dirty="0"/>
                    <a:t>23</a:t>
                  </a:r>
                  <a:r>
                    <a:rPr lang="en-US" sz="1600" dirty="0"/>
                    <a:t>N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 – </a:t>
                  </a:r>
                  <a:r>
                    <a:rPr lang="en-US" sz="1600" dirty="0" smtClean="0"/>
                    <a:t>A</a:t>
                  </a:r>
                  <a:r>
                    <a:rPr lang="en-US" sz="1600" baseline="-25000" dirty="0" smtClean="0"/>
                    <a:t>31</a:t>
                  </a:r>
                  <a:r>
                    <a:rPr lang="en-US" sz="1600" dirty="0" smtClean="0"/>
                    <a:t>N</a:t>
                  </a:r>
                  <a:r>
                    <a:rPr lang="en-US" sz="1600" baseline="-25000" dirty="0" smtClean="0"/>
                    <a:t>3</a:t>
                  </a:r>
                </a:p>
                <a:p>
                  <a:endParaRPr lang="en-US" sz="1600" baseline="-25000" dirty="0" smtClean="0"/>
                </a:p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𝑑𝑁</m:t>
                          </m:r>
                          <m:r>
                            <a:rPr lang="en-US" sz="1600" b="0" i="1" baseline="-25000" smtClean="0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= </m:t>
                      </m:r>
                    </m:oMath>
                  </a14:m>
                  <a:r>
                    <a:rPr lang="en-US" sz="1600" dirty="0" smtClean="0"/>
                    <a:t>A</a:t>
                  </a:r>
                  <a:r>
                    <a:rPr lang="en-US" sz="1600" baseline="-25000" dirty="0" smtClean="0"/>
                    <a:t>24</a:t>
                  </a:r>
                  <a:r>
                    <a:rPr lang="en-US" sz="1600" dirty="0" smtClean="0"/>
                    <a:t>N</a:t>
                  </a:r>
                  <a:r>
                    <a:rPr lang="en-US" sz="1600" baseline="-25000" dirty="0" smtClean="0"/>
                    <a:t>2</a:t>
                  </a:r>
                  <a:r>
                    <a:rPr lang="en-US" sz="1600" dirty="0" smtClean="0"/>
                    <a:t> </a:t>
                  </a:r>
                  <a:r>
                    <a:rPr lang="en-US" sz="1600" dirty="0"/>
                    <a:t>– </a:t>
                  </a:r>
                  <a:r>
                    <a:rPr lang="en-US" sz="1600" dirty="0" smtClean="0"/>
                    <a:t>A</a:t>
                  </a:r>
                  <a:r>
                    <a:rPr lang="en-US" sz="1600" baseline="-25000" dirty="0" smtClean="0"/>
                    <a:t>41</a:t>
                  </a:r>
                  <a:r>
                    <a:rPr lang="en-US" sz="1600" dirty="0" smtClean="0"/>
                    <a:t>N</a:t>
                  </a:r>
                  <a:r>
                    <a:rPr lang="en-US" sz="1600" baseline="-25000" dirty="0" smtClean="0"/>
                    <a:t>4</a:t>
                  </a:r>
                </a:p>
                <a:p>
                  <a:endParaRPr lang="en-US" sz="1600" baseline="-25000" dirty="0"/>
                </a:p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𝑑𝑁</m:t>
                          </m:r>
                          <m:r>
                            <a:rPr lang="en-US" sz="1600" b="0" i="1" baseline="-25000" smtClean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= </m:t>
                      </m:r>
                    </m:oMath>
                  </a14:m>
                  <a:r>
                    <a:rPr lang="en-US" sz="1600" dirty="0" smtClean="0"/>
                    <a:t>A</a:t>
                  </a:r>
                  <a:r>
                    <a:rPr lang="en-US" sz="1600" baseline="-25000" dirty="0" smtClean="0"/>
                    <a:t>25</a:t>
                  </a:r>
                  <a:r>
                    <a:rPr lang="en-US" sz="1600" dirty="0" smtClean="0"/>
                    <a:t>N</a:t>
                  </a:r>
                  <a:r>
                    <a:rPr lang="en-US" sz="1600" baseline="-25000" dirty="0" smtClean="0"/>
                    <a:t>2</a:t>
                  </a:r>
                  <a:r>
                    <a:rPr lang="en-US" sz="1600" dirty="0" smtClean="0"/>
                    <a:t> </a:t>
                  </a:r>
                  <a:r>
                    <a:rPr lang="en-US" sz="1600" dirty="0"/>
                    <a:t>– </a:t>
                  </a:r>
                  <a:r>
                    <a:rPr lang="en-US" sz="1600" dirty="0" smtClean="0"/>
                    <a:t>A</a:t>
                  </a:r>
                  <a:r>
                    <a:rPr lang="en-US" sz="1600" baseline="-25000" dirty="0" smtClean="0"/>
                    <a:t>51</a:t>
                  </a:r>
                  <a:r>
                    <a:rPr lang="en-US" sz="1600" dirty="0" smtClean="0"/>
                    <a:t>N</a:t>
                  </a:r>
                  <a:r>
                    <a:rPr lang="en-US" sz="1600" baseline="-25000" dirty="0" smtClean="0"/>
                    <a:t>5</a:t>
                  </a:r>
                </a:p>
                <a:p>
                  <a:endParaRPr lang="en-US" sz="1600" baseline="-25000" dirty="0" smtClean="0"/>
                </a:p>
                <a:p>
                  <a:r>
                    <a:rPr lang="en-US" sz="1600" dirty="0"/>
                    <a:t>N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 </a:t>
                  </a:r>
                  <a:r>
                    <a:rPr lang="en-US" sz="1600" dirty="0" smtClean="0"/>
                    <a:t>+ N</a:t>
                  </a:r>
                  <a:r>
                    <a:rPr lang="en-US" sz="1600" baseline="-25000" dirty="0" smtClean="0"/>
                    <a:t>2</a:t>
                  </a:r>
                  <a:r>
                    <a:rPr lang="en-US" sz="1600" dirty="0" smtClean="0"/>
                    <a:t> + N</a:t>
                  </a:r>
                  <a:r>
                    <a:rPr lang="en-US" sz="1600" baseline="-25000" dirty="0" smtClean="0"/>
                    <a:t>3</a:t>
                  </a:r>
                  <a:r>
                    <a:rPr lang="en-US" sz="1600" dirty="0" smtClean="0"/>
                    <a:t> + N</a:t>
                  </a:r>
                  <a:r>
                    <a:rPr lang="en-US" sz="1600" baseline="-25000" dirty="0" smtClean="0"/>
                    <a:t>4</a:t>
                  </a:r>
                  <a:r>
                    <a:rPr lang="en-US" sz="1600" dirty="0" smtClean="0"/>
                    <a:t> + N</a:t>
                  </a:r>
                  <a:r>
                    <a:rPr lang="en-US" sz="1600" baseline="-25000" dirty="0" smtClean="0"/>
                    <a:t>5</a:t>
                  </a:r>
                  <a:r>
                    <a:rPr lang="en-US" sz="1600" dirty="0" smtClean="0"/>
                    <a:t> = </a:t>
                  </a:r>
                  <a:r>
                    <a:rPr lang="en-US" sz="1600" dirty="0" err="1" smtClean="0"/>
                    <a:t>N</a:t>
                  </a:r>
                  <a:r>
                    <a:rPr lang="en-US" sz="1600" baseline="-25000" dirty="0" err="1" smtClean="0"/>
                    <a:t>atoms</a:t>
                  </a:r>
                  <a:endParaRPr lang="en-US" sz="1600" baseline="-25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58" y="513386"/>
                  <a:ext cx="4038478" cy="298383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0679" y="1483369"/>
              <a:ext cx="1849844" cy="16426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9" name="Group 8"/>
          <p:cNvGrpSpPr/>
          <p:nvPr/>
        </p:nvGrpSpPr>
        <p:grpSpPr>
          <a:xfrm>
            <a:off x="2027208" y="3950732"/>
            <a:ext cx="3910856" cy="2924330"/>
            <a:chOff x="2654010" y="3733800"/>
            <a:chExt cx="4076246" cy="3048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4010" y="3733800"/>
              <a:ext cx="4076246" cy="28956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114800" y="6412468"/>
              <a:ext cx="13559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# Excitations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6200" y="3656901"/>
            <a:ext cx="9038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numerical solution to above equations (normalized) to 591-nm Ba fluorescence data: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" y="5087034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Agreement for first ~200 excitations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71678" y="5410200"/>
            <a:ext cx="762000" cy="4572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866839" y="5486400"/>
            <a:ext cx="1104839" cy="7187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800478" y="4934635"/>
            <a:ext cx="990600" cy="3626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91078" y="4475534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Disagreement may be due to altered rates in SXe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88981" y="5412581"/>
            <a:ext cx="3124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Still, re-pump lasers may eliminate/reduce bleaching.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8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038" y="4191000"/>
            <a:ext cx="2953162" cy="21910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02167" y="76200"/>
            <a:ext cx="208903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600" dirty="0" smtClean="0"/>
              <a:t>Neutrinos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2514600" y="1101881"/>
            <a:ext cx="4560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First indications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~</a:t>
            </a:r>
            <a:r>
              <a:rPr lang="en-US" dirty="0" smtClean="0">
                <a:solidFill>
                  <a:srgbClr val="0000CC"/>
                </a:solidFill>
              </a:rPr>
              <a:t>1930:</a:t>
            </a:r>
            <a:r>
              <a:rPr lang="en-US" b="1" dirty="0" smtClean="0">
                <a:solidFill>
                  <a:srgbClr val="0000CC"/>
                </a:solidFill>
              </a:rPr>
              <a:t>  beta decay spectrum</a:t>
            </a:r>
            <a:endParaRPr lang="en-US" b="1" dirty="0">
              <a:solidFill>
                <a:srgbClr val="0000CC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368" y="1747395"/>
            <a:ext cx="3821032" cy="24436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12</a:t>
            </a:fld>
            <a:endParaRPr lang="en-US"/>
          </a:p>
        </p:txBody>
      </p:sp>
      <p:sp>
        <p:nvSpPr>
          <p:cNvPr id="7" name="Left Brace 6"/>
          <p:cNvSpPr/>
          <p:nvPr/>
        </p:nvSpPr>
        <p:spPr>
          <a:xfrm rot="16200000">
            <a:off x="4267003" y="3131514"/>
            <a:ext cx="457200" cy="2286393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800600" y="4916269"/>
            <a:ext cx="2819400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broad e</a:t>
            </a:r>
            <a:r>
              <a:rPr lang="en-US" baseline="30000" dirty="0" smtClean="0">
                <a:solidFill>
                  <a:srgbClr val="C00000"/>
                </a:solidFill>
              </a:rPr>
              <a:t>-</a:t>
            </a:r>
            <a:r>
              <a:rPr lang="en-US" dirty="0" smtClean="0">
                <a:solidFill>
                  <a:srgbClr val="C00000"/>
                </a:solidFill>
              </a:rPr>
              <a:t> energy distribution indicated “missing” energy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495603" y="4648200"/>
            <a:ext cx="0" cy="10668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096000" y="2969197"/>
            <a:ext cx="0" cy="818882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86400" y="2304380"/>
            <a:ext cx="24384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</a:t>
            </a:r>
            <a:r>
              <a:rPr lang="en-US" baseline="30000" dirty="0" smtClean="0">
                <a:solidFill>
                  <a:srgbClr val="C00000"/>
                </a:solidFill>
              </a:rPr>
              <a:t>-</a:t>
            </a:r>
            <a:r>
              <a:rPr lang="en-US" dirty="0" smtClean="0">
                <a:solidFill>
                  <a:srgbClr val="C00000"/>
                </a:solidFill>
              </a:rPr>
              <a:t> energy expected here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29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02167" y="76200"/>
            <a:ext cx="208903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600" dirty="0" smtClean="0"/>
              <a:t>Neutrinos</a:t>
            </a:r>
            <a:endParaRPr lang="en-US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368" y="1747395"/>
            <a:ext cx="3821032" cy="24436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038" y="4191000"/>
            <a:ext cx="2953162" cy="21910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4600" y="1101881"/>
            <a:ext cx="4560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First indications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~</a:t>
            </a:r>
            <a:r>
              <a:rPr lang="en-US" dirty="0" smtClean="0">
                <a:solidFill>
                  <a:srgbClr val="0000CC"/>
                </a:solidFill>
              </a:rPr>
              <a:t>1930:</a:t>
            </a:r>
            <a:r>
              <a:rPr lang="en-US" b="1" dirty="0" smtClean="0">
                <a:solidFill>
                  <a:srgbClr val="0000CC"/>
                </a:solidFill>
              </a:rPr>
              <a:t>  beta decay spectrum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886200" y="4343400"/>
            <a:ext cx="908479" cy="908479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24730" y="4468292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Pauli predicted another particle emitted which is not detected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061" y="3708633"/>
            <a:ext cx="2844561" cy="2768367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4926706" y="3745123"/>
            <a:ext cx="4131900" cy="30366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56043" y="49237"/>
            <a:ext cx="5031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First Attempts at Scanned Images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4013433"/>
            <a:ext cx="2339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Step-to-step variation in surface BG competes w/ single-atom signal level: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0" y="550923"/>
            <a:ext cx="9144000" cy="2157657"/>
            <a:chOff x="0" y="550923"/>
            <a:chExt cx="9144000" cy="2157657"/>
          </a:xfrm>
        </p:grpSpPr>
        <p:grpSp>
          <p:nvGrpSpPr>
            <p:cNvPr id="18" name="Group 17"/>
            <p:cNvGrpSpPr/>
            <p:nvPr/>
          </p:nvGrpSpPr>
          <p:grpSpPr>
            <a:xfrm>
              <a:off x="0" y="609600"/>
              <a:ext cx="9144000" cy="2098980"/>
              <a:chOff x="0" y="609600"/>
              <a:chExt cx="9144000" cy="209898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609600"/>
                <a:ext cx="2156061" cy="2098309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39" y="609600"/>
                <a:ext cx="2156061" cy="2098309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8200" y="610271"/>
                <a:ext cx="2156061" cy="2098309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87939" y="609600"/>
                <a:ext cx="2156061" cy="2098309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152400" y="685800"/>
                <a:ext cx="304800" cy="381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514600" y="685800"/>
                <a:ext cx="228600" cy="381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800600" y="685800"/>
                <a:ext cx="228600" cy="381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239000" y="774342"/>
                <a:ext cx="228600" cy="381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18077" y="572457"/>
              <a:ext cx="1534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≤ 0.48 Ba/step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50923"/>
              <a:ext cx="1534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≤ 0.63 Ba/step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47586" y="550923"/>
              <a:ext cx="1417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≤ 5.7 Ba/step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43200" y="572457"/>
              <a:ext cx="887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CC"/>
                  </a:solidFill>
                </a:rPr>
                <a:t>Xe-only</a:t>
              </a:r>
              <a:endParaRPr lang="en-US" dirty="0">
                <a:solidFill>
                  <a:srgbClr val="0000CC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073625" y="3047931"/>
            <a:ext cx="3113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Trend-line single-Ba signal level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810000" y="3417263"/>
            <a:ext cx="0" cy="39273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30487" y="3276600"/>
            <a:ext cx="163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(10-s exposure)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26706" y="3745123"/>
            <a:ext cx="4131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Need to reduce surface background:</a:t>
            </a:r>
          </a:p>
          <a:p>
            <a:pPr marL="342900" indent="-342900">
              <a:buAutoNum type="arabicParenR"/>
            </a:pPr>
            <a:r>
              <a:rPr lang="en-US" dirty="0" smtClean="0"/>
              <a:t>Separation by fluorescence lifetimes</a:t>
            </a:r>
          </a:p>
          <a:p>
            <a:pPr marL="342900" indent="-342900">
              <a:buAutoNum type="arabicParenR"/>
            </a:pPr>
            <a:r>
              <a:rPr lang="en-US" dirty="0" smtClean="0"/>
              <a:t>Acid etching</a:t>
            </a:r>
          </a:p>
          <a:p>
            <a:pPr marL="342900" indent="-342900">
              <a:buAutoNum type="arabicParenR"/>
            </a:pPr>
            <a:r>
              <a:rPr lang="en-US" dirty="0" smtClean="0"/>
              <a:t>Synchronize laser gating w/ vibrations: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8" b="7379"/>
          <a:stretch/>
        </p:blipFill>
        <p:spPr>
          <a:xfrm>
            <a:off x="5643038" y="4964434"/>
            <a:ext cx="2586562" cy="167162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0" name="Oval 29"/>
          <p:cNvSpPr/>
          <p:nvPr/>
        </p:nvSpPr>
        <p:spPr>
          <a:xfrm rot="618575">
            <a:off x="7221898" y="5558845"/>
            <a:ext cx="876300" cy="73948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096000" y="5029200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×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1969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656" y="0"/>
            <a:ext cx="6651744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1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90600" y="1395864"/>
            <a:ext cx="2675693" cy="2481170"/>
            <a:chOff x="304800" y="1066800"/>
            <a:chExt cx="3826130" cy="354797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84"/>
            <a:stretch/>
          </p:blipFill>
          <p:spPr>
            <a:xfrm>
              <a:off x="304800" y="1066800"/>
              <a:ext cx="3826130" cy="354797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09800" y="2590800"/>
              <a:ext cx="144335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00600" y="1464125"/>
            <a:ext cx="3048000" cy="2165175"/>
            <a:chOff x="64048" y="2209800"/>
            <a:chExt cx="3136352" cy="222793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48" y="2209800"/>
              <a:ext cx="3136352" cy="222793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371600" y="2385137"/>
              <a:ext cx="3810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92174" y="792163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of fluorescence by semi-focused laser: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6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228600"/>
            <a:ext cx="796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Summary: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optimal conditions for observing Ba in SXe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1219200"/>
            <a:ext cx="379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  Deposit at 50 ± 5 K, observe at 11 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3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968" y="3810000"/>
            <a:ext cx="1749747" cy="1298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1851" y="76200"/>
            <a:ext cx="208903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600" dirty="0" smtClean="0"/>
              <a:t>Neutrinos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1524001"/>
            <a:ext cx="3571779" cy="342176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078126" y="1101881"/>
            <a:ext cx="380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First indications:</a:t>
            </a:r>
            <a:r>
              <a:rPr lang="en-US" b="1" dirty="0" smtClean="0">
                <a:solidFill>
                  <a:srgbClr val="0000CC"/>
                </a:solidFill>
              </a:rPr>
              <a:t>  beta decay spectrum</a:t>
            </a:r>
            <a:endParaRPr lang="en-US" b="1" dirty="0">
              <a:solidFill>
                <a:srgbClr val="0000CC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398" y="1471213"/>
            <a:ext cx="2974634" cy="19023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810000"/>
            <a:ext cx="2224755" cy="14950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2200" y="5562600"/>
            <a:ext cx="56839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Interact only via Weak Force (and Gravity)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Very small mass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4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5341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540669" y="504444"/>
            <a:ext cx="8321674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1115" y="484850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 smtClean="0">
                <a:solidFill>
                  <a:schemeClr val="bg1"/>
                </a:solidFill>
              </a:rPr>
              <a:t>ν</a:t>
            </a:r>
            <a:r>
              <a:rPr lang="en-US" sz="2400" b="1" baseline="-25000" dirty="0" smtClean="0">
                <a:solidFill>
                  <a:schemeClr val="bg1"/>
                </a:solidFill>
              </a:rPr>
              <a:t>e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46579" y="489041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 smtClean="0">
                <a:solidFill>
                  <a:schemeClr val="bg1"/>
                </a:solidFill>
              </a:rPr>
              <a:t>ν</a:t>
            </a:r>
            <a:r>
              <a:rPr lang="el-GR" sz="2400" b="1" baseline="-25000" dirty="0" smtClean="0">
                <a:solidFill>
                  <a:schemeClr val="bg1"/>
                </a:solidFill>
              </a:rPr>
              <a:t>μ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88044" y="181278"/>
            <a:ext cx="3971472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sz="3600" dirty="0" smtClean="0"/>
              <a:t>Neutrino oscillation</a:t>
            </a:r>
            <a:endParaRPr lang="en-US" sz="3600" dirty="0"/>
          </a:p>
        </p:txBody>
      </p:sp>
      <p:sp>
        <p:nvSpPr>
          <p:cNvPr id="25" name="TextBox 24"/>
          <p:cNvSpPr txBox="1"/>
          <p:nvPr/>
        </p:nvSpPr>
        <p:spPr>
          <a:xfrm>
            <a:off x="370115" y="4527562"/>
            <a:ext cx="86214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s</a:t>
            </a:r>
            <a:r>
              <a:rPr lang="en-US" sz="2400" baseline="-25000" dirty="0" err="1" smtClean="0"/>
              <a:t>ij</a:t>
            </a:r>
            <a:r>
              <a:rPr lang="en-US" sz="2400" dirty="0" smtClean="0"/>
              <a:t> = </a:t>
            </a:r>
            <a:r>
              <a:rPr lang="en-US" sz="2400" i="1" dirty="0" smtClean="0"/>
              <a:t>sin </a:t>
            </a:r>
            <a:r>
              <a:rPr lang="el-GR" sz="2400" dirty="0" smtClean="0"/>
              <a:t>θ</a:t>
            </a:r>
            <a:r>
              <a:rPr lang="en-US" sz="2400" baseline="-25000" dirty="0" err="1" smtClean="0"/>
              <a:t>ij</a:t>
            </a:r>
            <a:r>
              <a:rPr lang="en-US" sz="2400" dirty="0" smtClean="0"/>
              <a:t>, </a:t>
            </a:r>
            <a:r>
              <a:rPr lang="en-US" sz="2400" i="1" dirty="0" err="1" smtClean="0"/>
              <a:t>c</a:t>
            </a:r>
            <a:r>
              <a:rPr lang="en-US" sz="2400" baseline="-25000" dirty="0" err="1" smtClean="0"/>
              <a:t>ij</a:t>
            </a:r>
            <a:r>
              <a:rPr lang="en-US" sz="2400" dirty="0" smtClean="0"/>
              <a:t> = </a:t>
            </a:r>
            <a:r>
              <a:rPr lang="en-US" sz="2400" i="1" dirty="0" smtClean="0"/>
              <a:t>cos </a:t>
            </a:r>
            <a:r>
              <a:rPr lang="el-GR" sz="2400" dirty="0" smtClean="0"/>
              <a:t>θ</a:t>
            </a:r>
            <a:r>
              <a:rPr lang="en-US" sz="2400" baseline="-25000" dirty="0" err="1" smtClean="0"/>
              <a:t>ij</a:t>
            </a:r>
            <a:r>
              <a:rPr lang="en-US" sz="2400" dirty="0" smtClean="0"/>
              <a:t>, and </a:t>
            </a:r>
            <a:r>
              <a:rPr lang="el-GR" sz="2400" dirty="0" smtClean="0"/>
              <a:t>δ</a:t>
            </a:r>
            <a:r>
              <a:rPr lang="en-US" sz="2400" dirty="0" smtClean="0"/>
              <a:t>, </a:t>
            </a:r>
            <a:r>
              <a:rPr lang="el-GR" sz="2400" dirty="0" smtClean="0"/>
              <a:t>α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l-GR" sz="2400" dirty="0" smtClean="0"/>
              <a:t>α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are CP-violating phases.</a:t>
            </a:r>
          </a:p>
          <a:p>
            <a:endParaRPr lang="en-US" sz="2400" dirty="0" smtClean="0"/>
          </a:p>
          <a:p>
            <a:r>
              <a:rPr lang="en-US" sz="2400" dirty="0" smtClean="0"/>
              <a:t>With m</a:t>
            </a:r>
            <a:r>
              <a:rPr lang="el-GR" sz="2400" baseline="-25000" dirty="0" smtClean="0"/>
              <a:t>ν</a:t>
            </a:r>
            <a:r>
              <a:rPr lang="en-US" sz="2400" dirty="0" smtClean="0"/>
              <a:t> &lt;&lt; p</a:t>
            </a:r>
            <a:r>
              <a:rPr lang="el-GR" sz="2400" baseline="-25000" dirty="0" smtClean="0"/>
              <a:t>ν</a:t>
            </a:r>
            <a:r>
              <a:rPr lang="en-US" sz="2400" dirty="0" smtClean="0"/>
              <a:t>, time-evolution is determined by mass squared differences </a:t>
            </a:r>
            <a:r>
              <a:rPr lang="el-GR" sz="2400" dirty="0" smtClean="0"/>
              <a:t>Δ</a:t>
            </a:r>
            <a:r>
              <a:rPr lang="en-US" sz="2400" dirty="0" smtClean="0"/>
              <a:t>m</a:t>
            </a:r>
            <a:r>
              <a:rPr lang="en-US" sz="2400" baseline="-25000" dirty="0"/>
              <a:t>21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= m</a:t>
            </a:r>
            <a:r>
              <a:rPr lang="en-US" sz="2400" baseline="-25000" dirty="0"/>
              <a:t>2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– m</a:t>
            </a:r>
            <a:r>
              <a:rPr lang="en-US" sz="2400" baseline="-25000" dirty="0"/>
              <a:t>1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and </a:t>
            </a:r>
            <a:r>
              <a:rPr lang="el-GR" sz="2400" dirty="0"/>
              <a:t>Δ</a:t>
            </a:r>
            <a:r>
              <a:rPr lang="en-US" sz="2400" dirty="0" smtClean="0"/>
              <a:t>m</a:t>
            </a:r>
            <a:r>
              <a:rPr lang="en-US" sz="2400" baseline="-25000" dirty="0" smtClean="0"/>
              <a:t>31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m</a:t>
            </a:r>
            <a:r>
              <a:rPr lang="en-US" sz="2400" baseline="-25000" dirty="0" smtClean="0"/>
              <a:t>3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en-US" sz="2400" dirty="0" smtClean="0"/>
              <a:t>m</a:t>
            </a:r>
            <a:r>
              <a:rPr lang="en-US" sz="2400" baseline="-25000" dirty="0" smtClean="0"/>
              <a:t>1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.</a:t>
            </a:r>
          </a:p>
          <a:p>
            <a:r>
              <a:rPr lang="en-US" sz="2400" i="1" dirty="0" smtClean="0">
                <a:solidFill>
                  <a:srgbClr val="C00000"/>
                </a:solidFill>
              </a:rPr>
              <a:t>Neutrino oscillation requires non-zero mass squared differences.</a:t>
            </a:r>
            <a:endParaRPr lang="en-US" sz="2400" i="1" dirty="0">
              <a:solidFill>
                <a:srgbClr val="C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053411"/>
            <a:ext cx="9144000" cy="687521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8411"/>
            <a:ext cx="9144000" cy="19918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0114" y="1447800"/>
                <a:ext cx="86214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Neutrinos interact as flavor states </a:t>
                </a:r>
                <a:r>
                  <a:rPr lang="en-US" sz="2400" dirty="0">
                    <a:solidFill>
                      <a:srgbClr val="C00000"/>
                    </a:solidFill>
                  </a:rPr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l-GR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𝜈</m:t>
                        </m:r>
                        <m:r>
                          <a:rPr lang="en-US" sz="2400" i="1" baseline="-2500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sz="2400" i="1" dirty="0" smtClean="0">
                    <a:solidFill>
                      <a:srgbClr val="C00000"/>
                    </a:solidFill>
                  </a:rPr>
                  <a:t>,</a:t>
                </a:r>
                <a:r>
                  <a:rPr lang="en-US" sz="2400" dirty="0">
                    <a:solidFill>
                      <a:srgbClr val="C00000"/>
                    </a:solidFill>
                  </a:rPr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l-GR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𝜈</m:t>
                        </m:r>
                        <m:r>
                          <m:rPr>
                            <m:sty m:val="p"/>
                          </m:rPr>
                          <a:rPr lang="el-GR" sz="2400" i="1" baseline="-2500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μ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,</a:t>
                </a:r>
                <a:r>
                  <a:rPr lang="en-US" sz="2400" dirty="0">
                    <a:solidFill>
                      <a:srgbClr val="C00000"/>
                    </a:solidFill>
                  </a:rPr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l-GR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𝜈</m:t>
                        </m:r>
                        <m:r>
                          <m:rPr>
                            <m:sty m:val="p"/>
                          </m:rPr>
                          <a:rPr lang="el-GR" sz="2400" i="1" baseline="-2500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τ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.</a:t>
                </a:r>
              </a:p>
              <a:p>
                <a:r>
                  <a:rPr lang="en-US" sz="2400" dirty="0" smtClean="0"/>
                  <a:t>Flavor basis is related to the mass basis </a:t>
                </a:r>
                <a:r>
                  <a:rPr lang="en-US" sz="2400" dirty="0"/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l-GR" sz="2400" i="1">
                            <a:latin typeface="Cambria Math"/>
                            <a:ea typeface="Cambria Math"/>
                          </a:rPr>
                          <m:t>𝜈</m:t>
                        </m:r>
                        <m:r>
                          <a:rPr lang="en-US" sz="2400" b="0" i="1" baseline="-25000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i="1" dirty="0"/>
                  <a:t>,</a:t>
                </a:r>
                <a:r>
                  <a:rPr lang="en-US" sz="2400" dirty="0"/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l-GR" sz="2400" i="1">
                            <a:latin typeface="Cambria Math"/>
                            <a:ea typeface="Cambria Math"/>
                          </a:rPr>
                          <m:t>𝜈</m:t>
                        </m:r>
                        <m:r>
                          <a:rPr lang="en-US" sz="2400" b="0" i="1" baseline="-25000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400" dirty="0"/>
                  <a:t>,|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l-GR" sz="2400" i="1">
                            <a:latin typeface="Cambria Math"/>
                            <a:ea typeface="Cambria Math"/>
                          </a:rPr>
                          <m:t>𝜈</m:t>
                        </m:r>
                        <m:r>
                          <a:rPr lang="en-US" sz="2400" b="0" i="1" baseline="-25000" smtClean="0">
                            <a:latin typeface="Cambria Math"/>
                            <a:ea typeface="Cambria Math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2400" dirty="0" smtClean="0"/>
                  <a:t> by</a:t>
                </a:r>
              </a:p>
              <a:p>
                <a:r>
                  <a:rPr lang="en-US" sz="2400" dirty="0" smtClean="0"/>
                  <a:t>PMNS matrix: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14" y="1447800"/>
                <a:ext cx="8621486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1132" t="-50510" b="-44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6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53411"/>
            <a:ext cx="9144000" cy="687521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6391848" cy="23876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404508"/>
            <a:ext cx="3657599" cy="299629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72394" y="4450353"/>
            <a:ext cx="4504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7030A0"/>
                </a:solidFill>
              </a:rPr>
              <a:t>2012 Review by K. Nakamura, U. Tokyo, S.T. </a:t>
            </a:r>
            <a:r>
              <a:rPr lang="en-US" sz="1600" i="1" dirty="0" err="1" smtClean="0">
                <a:solidFill>
                  <a:srgbClr val="7030A0"/>
                </a:solidFill>
              </a:rPr>
              <a:t>Petcov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556266"/>
            <a:ext cx="659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00CC"/>
                </a:solidFill>
              </a:rPr>
              <a:t>Neutrino mixing measurements given Normal (Inverted) Hierarchy:</a:t>
            </a:r>
            <a:endParaRPr lang="en-US" b="1" i="1" dirty="0">
              <a:solidFill>
                <a:srgbClr val="0000CC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5341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540669" y="504444"/>
            <a:ext cx="8321674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1115" y="484850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 smtClean="0">
                <a:solidFill>
                  <a:schemeClr val="bg1"/>
                </a:solidFill>
              </a:rPr>
              <a:t>ν</a:t>
            </a:r>
            <a:r>
              <a:rPr lang="en-US" sz="2400" b="1" baseline="-25000" dirty="0" smtClean="0">
                <a:solidFill>
                  <a:schemeClr val="bg1"/>
                </a:solidFill>
              </a:rPr>
              <a:t>e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46579" y="489041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 smtClean="0">
                <a:solidFill>
                  <a:schemeClr val="bg1"/>
                </a:solidFill>
              </a:rPr>
              <a:t>ν</a:t>
            </a:r>
            <a:r>
              <a:rPr lang="el-GR" sz="2400" b="1" baseline="-25000" dirty="0" smtClean="0">
                <a:solidFill>
                  <a:schemeClr val="bg1"/>
                </a:solidFill>
              </a:rPr>
              <a:t>μ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88044" y="181278"/>
            <a:ext cx="3971472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sz="3600" dirty="0" smtClean="0"/>
              <a:t>Neutrino oscillation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6037286" y="3185643"/>
            <a:ext cx="255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00CC"/>
                </a:solidFill>
              </a:rPr>
              <a:t>Neutrino Mass Hierarchy</a:t>
            </a:r>
            <a:endParaRPr lang="en-US" b="1" i="1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1" y="-8930"/>
            <a:ext cx="2694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Much yet to learn…</a:t>
            </a:r>
            <a:endParaRPr 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46" y="3154849"/>
            <a:ext cx="2065317" cy="2945615"/>
          </a:xfrm>
          <a:prstGeom prst="rect">
            <a:avLst/>
          </a:prstGeom>
          <a:ln w="31750"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76201" y="459266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What is the fundamental nature of neutrinos?                                                                        (Why is their mass so small?  Are they Majorana or Dirac particles?)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What is the absolute mass scale of the neutrinos?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Do they violate CP and/or Lepton Number conservation?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5395" y="2207734"/>
            <a:ext cx="7977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 method:  </a:t>
            </a:r>
            <a:r>
              <a:rPr lang="en-US" sz="2400" b="1" i="1" dirty="0" smtClean="0">
                <a:solidFill>
                  <a:srgbClr val="C00000"/>
                </a:solidFill>
              </a:rPr>
              <a:t>search for Neutrinoless Double Beta Decay </a:t>
            </a:r>
            <a:r>
              <a:rPr lang="en-US" sz="2400" b="1" dirty="0" smtClean="0">
                <a:solidFill>
                  <a:srgbClr val="C00000"/>
                </a:solidFill>
              </a:rPr>
              <a:t>(0</a:t>
            </a:r>
            <a:r>
              <a:rPr lang="el-GR" sz="2400" b="1" dirty="0" smtClean="0">
                <a:solidFill>
                  <a:srgbClr val="C00000"/>
                </a:solidFill>
              </a:rPr>
              <a:t>νββ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35992" y="2878284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Observation of this decay would: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prove that neutrinos are Majorana fermions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measure absolute neutrino mass in the form of effective electron-neutrino mass: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130943" y="3792684"/>
                <a:ext cx="3927229" cy="4653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m:rPr>
                                <m:sty m:val="p"/>
                              </m:rPr>
                              <a:rPr lang="el-GR" sz="2000" i="1" baseline="-25000">
                                <a:latin typeface="Cambria Math"/>
                              </a:rPr>
                              <m:t>ν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=[</m:t>
                    </m:r>
                    <m:sSubSup>
                      <m:sSubSupPr>
                        <m:ctrlP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b="1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sz="2000" b="1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l-GR" sz="2000" b="1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𝝂</m:t>
                        </m:r>
                      </m:sup>
                    </m:sSubSup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𝐺</m:t>
                        </m:r>
                      </m:e>
                      <m:sub/>
                      <m:sup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/>
                          </a:rPr>
                          <m:t>ν</m:t>
                        </m:r>
                      </m:sup>
                    </m:sSubSup>
                  </m:oMath>
                </a14:m>
                <a:r>
                  <a:rPr lang="en-US" sz="2000" dirty="0" smtClean="0"/>
                  <a:t>(Q,Z)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𝑀</m:t>
                            </m:r>
                            <m:r>
                              <a:rPr lang="en-US" sz="2000" i="1" baseline="30000">
                                <a:latin typeface="Cambria Math"/>
                              </a:rPr>
                              <m:t>0</m:t>
                            </m:r>
                            <m:r>
                              <m:rPr>
                                <m:sty m:val="p"/>
                              </m:rPr>
                              <a:rPr lang="el-GR" sz="2000" i="1" baseline="30000">
                                <a:latin typeface="Cambria Math"/>
                              </a:rPr>
                              <m:t>ν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  ] </m:t>
                    </m:r>
                    <m:r>
                      <a:rPr lang="en-US" sz="2000" b="0" i="1" baseline="30000" smtClean="0">
                        <a:latin typeface="Cambria Math"/>
                      </a:rPr>
                      <m:t>¯</m:t>
                    </m:r>
                    <m:r>
                      <a:rPr lang="en-US" sz="2000" b="0" i="1" baseline="45000" smtClean="0">
                        <a:latin typeface="Cambria Math"/>
                      </a:rPr>
                      <m:t>1</m:t>
                    </m:r>
                  </m:oMath>
                </a14:m>
                <a:endParaRPr lang="en-US" sz="2000" baseline="45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943" y="3792684"/>
                <a:ext cx="3927229" cy="465320"/>
              </a:xfrm>
              <a:prstGeom prst="rect">
                <a:avLst/>
              </a:prstGeom>
              <a:blipFill rotWithShape="1">
                <a:blip r:embed="rId3"/>
                <a:stretch>
                  <a:fillRect b="-12658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44712" y="4258004"/>
                <a:ext cx="2590517" cy="369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where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m:rPr>
                            <m:sty m:val="p"/>
                          </m:rPr>
                          <a:rPr lang="el-GR" i="1" baseline="-25000">
                            <a:latin typeface="Cambria Math"/>
                          </a:rPr>
                          <m:t>ν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𝑒𝑖</m:t>
                        </m:r>
                        <m:r>
                          <a:rPr lang="en-US" b="0" i="1" baseline="30000" smtClean="0">
                            <a:latin typeface="Cambria Math"/>
                          </a:rPr>
                          <m:t>2 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𝑖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712" y="4258004"/>
                <a:ext cx="2590517" cy="369653"/>
              </a:xfrm>
              <a:prstGeom prst="rect">
                <a:avLst/>
              </a:prstGeom>
              <a:blipFill rotWithShape="1">
                <a:blip r:embed="rId4"/>
                <a:stretch>
                  <a:fillRect l="-2118" t="-119672" r="-471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724400" y="4561728"/>
                <a:ext cx="4267201" cy="1019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baseline="30000" smtClean="0">
                        <a:latin typeface="Cambria Math"/>
                      </a:rPr>
                      <m:t>0</m:t>
                    </m:r>
                    <m:r>
                      <m:rPr>
                        <m:sty m:val="p"/>
                      </m:rPr>
                      <a:rPr lang="el-GR" b="0" i="1" baseline="30000" smtClean="0">
                        <a:latin typeface="Cambria Math"/>
                      </a:rPr>
                      <m:t>ν</m:t>
                    </m:r>
                  </m:oMath>
                </a14:m>
                <a:r>
                  <a:rPr lang="en-US" dirty="0" smtClean="0"/>
                  <a:t> is a known phase factor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i="1" baseline="30000">
                        <a:latin typeface="Cambria Math"/>
                      </a:rPr>
                      <m:t>0</m:t>
                    </m:r>
                    <m:r>
                      <m:rPr>
                        <m:sty m:val="p"/>
                      </m:rPr>
                      <a:rPr lang="el-GR" i="1" baseline="30000">
                        <a:latin typeface="Cambria Math"/>
                      </a:rPr>
                      <m:t>ν</m:t>
                    </m:r>
                  </m:oMath>
                </a14:m>
                <a:r>
                  <a:rPr lang="en-US" dirty="0" smtClean="0"/>
                  <a:t> is the nuclear matrix element for </a:t>
                </a:r>
                <a:r>
                  <a:rPr lang="en-US" dirty="0"/>
                  <a:t>0</a:t>
                </a:r>
                <a:r>
                  <a:rPr lang="el-GR" dirty="0" smtClean="0"/>
                  <a:t>νββ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solidFill>
                              <a:srgbClr val="000099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000099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1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b="1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solidFill>
                              <a:srgbClr val="000099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b="1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l-GR" b="1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𝝂</m:t>
                        </m:r>
                      </m:sup>
                    </m:sSubSup>
                  </m:oMath>
                </a14:m>
                <a:r>
                  <a:rPr lang="en-US" dirty="0" smtClean="0"/>
                  <a:t> is the half-life of </a:t>
                </a:r>
                <a:r>
                  <a:rPr lang="en-US" dirty="0"/>
                  <a:t>0</a:t>
                </a:r>
                <a:r>
                  <a:rPr lang="el-GR" dirty="0" smtClean="0"/>
                  <a:t>νββ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561728"/>
                <a:ext cx="4267201" cy="1019318"/>
              </a:xfrm>
              <a:prstGeom prst="rect">
                <a:avLst/>
              </a:prstGeom>
              <a:blipFill rotWithShape="1">
                <a:blip r:embed="rId5"/>
                <a:stretch>
                  <a:fillRect t="-2976" r="-571"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8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447800"/>
            <a:ext cx="81660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rgbClr val="0000CC"/>
                </a:solidFill>
              </a:rPr>
              <a:t>Requires: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Position of 2</a:t>
            </a:r>
            <a:r>
              <a:rPr lang="el-GR" sz="2800" dirty="0" smtClean="0"/>
              <a:t>β</a:t>
            </a:r>
            <a:r>
              <a:rPr lang="en-US" sz="2800" dirty="0" smtClean="0"/>
              <a:t> decay known (TPC)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Understanding of Ba/Ba</a:t>
            </a:r>
            <a:r>
              <a:rPr lang="en-US" sz="2800" b="1" baseline="30000" dirty="0" smtClean="0"/>
              <a:t>+</a:t>
            </a:r>
            <a:r>
              <a:rPr lang="en-US" sz="2800" dirty="0" smtClean="0"/>
              <a:t> fluorescence in solid xenon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Detection sensitivity at single atom/ion level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801871" y="158395"/>
            <a:ext cx="5963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Barium Tagging in Solid Xenon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250985</TotalTime>
  <Words>666</Words>
  <Application>Microsoft Office PowerPoint</Application>
  <PresentationFormat>On-screen Show (4:3)</PresentationFormat>
  <Paragraphs>106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Barium Tagging  for the Enriched Xenon Observatory (EXO)</dc:title>
  <dc:creator>Barium</dc:creator>
  <cp:lastModifiedBy>waltmon</cp:lastModifiedBy>
  <cp:revision>1769</cp:revision>
  <dcterms:created xsi:type="dcterms:W3CDTF">2012-10-02T17:04:30Z</dcterms:created>
  <dcterms:modified xsi:type="dcterms:W3CDTF">2015-12-06T17:42:46Z</dcterms:modified>
</cp:coreProperties>
</file>