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7" r:id="rId6"/>
    <p:sldId id="260" r:id="rId7"/>
    <p:sldId id="261" r:id="rId8"/>
    <p:sldId id="262" r:id="rId9"/>
    <p:sldId id="263" r:id="rId10"/>
    <p:sldId id="264" r:id="rId11"/>
    <p:sldId id="265" r:id="rId12"/>
    <p:sldId id="272" r:id="rId13"/>
    <p:sldId id="274" r:id="rId14"/>
    <p:sldId id="266" r:id="rId15"/>
    <p:sldId id="268" r:id="rId16"/>
    <p:sldId id="269" r:id="rId17"/>
    <p:sldId id="270" r:id="rId18"/>
    <p:sldId id="267" r:id="rId19"/>
    <p:sldId id="271" r:id="rId20"/>
    <p:sldId id="273" r:id="rId21"/>
    <p:sldId id="275" r:id="rId22"/>
    <p:sldId id="276"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CC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26" autoAdjust="0"/>
  </p:normalViewPr>
  <p:slideViewPr>
    <p:cSldViewPr>
      <p:cViewPr varScale="1">
        <p:scale>
          <a:sx n="116" d="100"/>
          <a:sy n="116" d="100"/>
        </p:scale>
        <p:origin x="-149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88104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6596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35709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76599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D6D34-E53B-4A44-8CD7-23C2A4E6AD02}" type="datetimeFigureOut">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5691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1D6D34-E53B-4A44-8CD7-23C2A4E6AD02}" type="datetimeFigureOut">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89193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1D6D34-E53B-4A44-8CD7-23C2A4E6AD02}" type="datetimeFigureOut">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08297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1D6D34-E53B-4A44-8CD7-23C2A4E6AD02}" type="datetimeFigureOut">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57377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D6D34-E53B-4A44-8CD7-23C2A4E6AD02}" type="datetimeFigureOut">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306195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16452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54736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D6D34-E53B-4A44-8CD7-23C2A4E6AD02}" type="datetimeFigureOut">
              <a:rPr lang="en-US" smtClean="0"/>
              <a:t>12/31/2015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2D718-0C26-456C-8BDD-E4C3C6B08B8F}" type="slidenum">
              <a:rPr lang="en-US" smtClean="0"/>
              <a:t>‹#›</a:t>
            </a:fld>
            <a:endParaRPr lang="en-US"/>
          </a:p>
        </p:txBody>
      </p:sp>
    </p:spTree>
    <p:extLst>
      <p:ext uri="{BB962C8B-B14F-4D97-AF65-F5344CB8AC3E}">
        <p14:creationId xmlns:p14="http://schemas.microsoft.com/office/powerpoint/2010/main" val="2750348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30.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Things thought about and decided on choosing certain plots, etc.</a:t>
            </a:r>
            <a:br>
              <a:rPr lang="en-US" sz="3200" dirty="0" smtClean="0"/>
            </a:br>
            <a:r>
              <a:rPr lang="en-US" sz="2200" dirty="0" smtClean="0">
                <a:solidFill>
                  <a:schemeClr val="bg1">
                    <a:lumMod val="50000"/>
                  </a:schemeClr>
                </a:solidFill>
              </a:rPr>
              <a:t>also just production processes</a:t>
            </a:r>
            <a:endParaRPr lang="en-US" sz="3200" dirty="0">
              <a:solidFill>
                <a:schemeClr val="bg1">
                  <a:lumMod val="50000"/>
                </a:schemeClr>
              </a:solidFill>
            </a:endParaRPr>
          </a:p>
        </p:txBody>
      </p:sp>
    </p:spTree>
    <p:extLst>
      <p:ext uri="{BB962C8B-B14F-4D97-AF65-F5344CB8AC3E}">
        <p14:creationId xmlns:p14="http://schemas.microsoft.com/office/powerpoint/2010/main" val="4201800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8600"/>
            <a:ext cx="6899902" cy="369332"/>
          </a:xfrm>
          <a:prstGeom prst="rect">
            <a:avLst/>
          </a:prstGeom>
          <a:noFill/>
        </p:spPr>
        <p:txBody>
          <a:bodyPr wrap="none" rtlCol="0">
            <a:spAutoFit/>
          </a:bodyPr>
          <a:lstStyle/>
          <a:p>
            <a:r>
              <a:rPr lang="en-US" dirty="0" smtClean="0"/>
              <a:t>Value/uncertainty on difference between x and y focus w/ no astig. corr.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4069001" cy="3946318"/>
          </a:xfrm>
          <a:prstGeom prst="rect">
            <a:avLst/>
          </a:prstGeom>
        </p:spPr>
      </p:pic>
      <p:sp>
        <p:nvSpPr>
          <p:cNvPr id="4" name="TextBox 3"/>
          <p:cNvSpPr txBox="1"/>
          <p:nvPr/>
        </p:nvSpPr>
        <p:spPr>
          <a:xfrm>
            <a:off x="5867400" y="3192359"/>
            <a:ext cx="1757212" cy="369332"/>
          </a:xfrm>
          <a:prstGeom prst="rect">
            <a:avLst/>
          </a:prstGeom>
          <a:noFill/>
        </p:spPr>
        <p:txBody>
          <a:bodyPr wrap="none" rtlCol="0">
            <a:spAutoFit/>
          </a:bodyPr>
          <a:lstStyle/>
          <a:p>
            <a:r>
              <a:rPr lang="en-US" dirty="0" smtClean="0"/>
              <a:t>127.59 ± 2.5 </a:t>
            </a:r>
            <a:r>
              <a:rPr lang="el-GR" dirty="0"/>
              <a:t>μ</a:t>
            </a:r>
            <a:r>
              <a:rPr lang="en-US" dirty="0" smtClean="0"/>
              <a:t>m</a:t>
            </a:r>
            <a:endParaRPr lang="en-US" dirty="0"/>
          </a:p>
        </p:txBody>
      </p:sp>
      <p:sp>
        <p:nvSpPr>
          <p:cNvPr id="5" name="Right Arrow 4"/>
          <p:cNvSpPr/>
          <p:nvPr/>
        </p:nvSpPr>
        <p:spPr>
          <a:xfrm>
            <a:off x="5638800" y="3312937"/>
            <a:ext cx="228600" cy="128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6934200" y="3561691"/>
            <a:ext cx="0" cy="476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6000" y="4058816"/>
            <a:ext cx="1905000" cy="461665"/>
          </a:xfrm>
          <a:prstGeom prst="rect">
            <a:avLst/>
          </a:prstGeom>
          <a:noFill/>
        </p:spPr>
        <p:txBody>
          <a:bodyPr wrap="square" rtlCol="0">
            <a:spAutoFit/>
          </a:bodyPr>
          <a:lstStyle/>
          <a:p>
            <a:r>
              <a:rPr lang="en-US" sz="1200" dirty="0" smtClean="0"/>
              <a:t>From quadrature adding of the two uncertainties</a:t>
            </a:r>
            <a:endParaRPr lang="en-US" sz="1200" dirty="0"/>
          </a:p>
        </p:txBody>
      </p:sp>
    </p:spTree>
    <p:extLst>
      <p:ext uri="{BB962C8B-B14F-4D97-AF65-F5344CB8AC3E}">
        <p14:creationId xmlns:p14="http://schemas.microsoft.com/office/powerpoint/2010/main" val="194378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136849"/>
            <a:ext cx="3522824" cy="369332"/>
          </a:xfrm>
          <a:prstGeom prst="rect">
            <a:avLst/>
          </a:prstGeom>
          <a:noFill/>
        </p:spPr>
        <p:txBody>
          <a:bodyPr wrap="none" rtlCol="0">
            <a:spAutoFit/>
          </a:bodyPr>
          <a:lstStyle/>
          <a:p>
            <a:r>
              <a:rPr lang="en-US" dirty="0" smtClean="0"/>
              <a:t>Expected and Observed in Scanning</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1178824"/>
            <a:ext cx="4119842" cy="3486020"/>
          </a:xfrm>
          <a:prstGeom prst="rect">
            <a:avLst/>
          </a:prstGeom>
        </p:spPr>
      </p:pic>
      <p:sp>
        <p:nvSpPr>
          <p:cNvPr id="4" name="TextBox 3"/>
          <p:cNvSpPr txBox="1"/>
          <p:nvPr/>
        </p:nvSpPr>
        <p:spPr>
          <a:xfrm>
            <a:off x="0" y="609600"/>
            <a:ext cx="4752840" cy="584775"/>
          </a:xfrm>
          <a:prstGeom prst="rect">
            <a:avLst/>
          </a:prstGeom>
          <a:noFill/>
        </p:spPr>
        <p:txBody>
          <a:bodyPr wrap="none" rtlCol="0">
            <a:spAutoFit/>
          </a:bodyPr>
          <a:lstStyle/>
          <a:p>
            <a:r>
              <a:rPr lang="en-US" sz="1600" dirty="0" smtClean="0"/>
              <a:t>Expected signal from 20150807, / mW,</a:t>
            </a:r>
          </a:p>
          <a:p>
            <a:r>
              <a:rPr lang="en-US" sz="1600" dirty="0" smtClean="0"/>
              <a:t>with #atoms definition #2 (</a:t>
            </a:r>
            <a:r>
              <a:rPr lang="en-US" sz="1600" b="1" dirty="0" smtClean="0"/>
              <a:t>x2</a:t>
            </a:r>
            <a:r>
              <a:rPr lang="en-US" sz="1600" dirty="0" smtClean="0"/>
              <a:t> 2.06</a:t>
            </a:r>
            <a:r>
              <a:rPr lang="az-Cyrl-AZ" sz="1600" dirty="0" smtClean="0"/>
              <a:t>μ</a:t>
            </a:r>
            <a:r>
              <a:rPr lang="en-US" sz="1600" dirty="0" smtClean="0"/>
              <a:t>m×2.06</a:t>
            </a:r>
            <a:r>
              <a:rPr lang="az-Cyrl-AZ" sz="1600" dirty="0"/>
              <a:t>μ</a:t>
            </a:r>
            <a:r>
              <a:rPr lang="en-US" sz="1600" dirty="0" smtClean="0"/>
              <a:t>m region):</a:t>
            </a:r>
            <a:endParaRPr lang="en-US" sz="1600" dirty="0"/>
          </a:p>
        </p:txBody>
      </p:sp>
      <p:sp>
        <p:nvSpPr>
          <p:cNvPr id="5" name="Right Arrow 4"/>
          <p:cNvSpPr/>
          <p:nvPr/>
        </p:nvSpPr>
        <p:spPr>
          <a:xfrm>
            <a:off x="2514600" y="3352800"/>
            <a:ext cx="18084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2744755" y="3042323"/>
                <a:ext cx="1640001" cy="773353"/>
              </a:xfrm>
              <a:prstGeom prst="rect">
                <a:avLst/>
              </a:prstGeom>
              <a:solidFill>
                <a:schemeClr val="accent4">
                  <a:lumMod val="40000"/>
                  <a:lumOff val="60000"/>
                </a:schemeClr>
              </a:solidFill>
            </p:spPr>
            <p:txBody>
              <a:bodyPr wrap="none" rtlCol="0">
                <a:spAutoFit/>
              </a:bodyPr>
              <a:lstStyle/>
              <a:p>
                <a:r>
                  <a:rPr lang="en-US" dirty="0" smtClean="0"/>
                  <a:t>1000 </a:t>
                </a:r>
                <a14:m>
                  <m:oMath xmlns:m="http://schemas.openxmlformats.org/officeDocument/2006/math">
                    <m:f>
                      <m:fPr>
                        <m:ctrlPr>
                          <a:rPr lang="en-US" i="1" smtClean="0">
                            <a:latin typeface="Cambria Math"/>
                          </a:rPr>
                        </m:ctrlPr>
                      </m:fPr>
                      <m:num>
                        <m:r>
                          <m:rPr>
                            <m:sty m:val="p"/>
                          </m:rPr>
                          <a:rPr lang="en-US" b="0" i="0" smtClean="0">
                            <a:latin typeface="Cambria Math"/>
                          </a:rPr>
                          <m:t>cts</m:t>
                        </m:r>
                        <m:r>
                          <a:rPr lang="en-US" b="0" i="0" smtClean="0">
                            <a:latin typeface="Cambria Math"/>
                          </a:rPr>
                          <m:t>/</m:t>
                        </m:r>
                        <m:r>
                          <m:rPr>
                            <m:sty m:val="p"/>
                          </m:rPr>
                          <a:rPr lang="en-US" b="0" i="0" smtClean="0">
                            <a:latin typeface="Cambria Math"/>
                          </a:rPr>
                          <m:t>atom</m:t>
                        </m:r>
                      </m:num>
                      <m:den>
                        <m:r>
                          <m:rPr>
                            <m:sty m:val="p"/>
                          </m:rPr>
                          <a:rPr lang="en-US" b="0" i="0" smtClean="0">
                            <a:latin typeface="Cambria Math"/>
                          </a:rPr>
                          <m:t>mW</m:t>
                        </m:r>
                      </m:den>
                    </m:f>
                  </m:oMath>
                </a14:m>
                <a:endParaRPr lang="en-US" dirty="0" smtClean="0"/>
              </a:p>
              <a:p>
                <a:r>
                  <a:rPr lang="en-US" i="1" dirty="0"/>
                  <a:t>o</a:t>
                </a:r>
                <a:r>
                  <a:rPr lang="en-US" i="1" dirty="0" smtClean="0"/>
                  <a:t>r</a:t>
                </a:r>
                <a:r>
                  <a:rPr lang="en-US" dirty="0" smtClean="0"/>
                  <a:t> 200 </a:t>
                </a:r>
                <a:r>
                  <a:rPr lang="en-US" sz="1600" dirty="0" smtClean="0">
                    <a:latin typeface="Cambria Math" panose="02040503050406030204" pitchFamily="18" charset="0"/>
                    <a:ea typeface="Cambria Math" panose="02040503050406030204" pitchFamily="18" charset="0"/>
                  </a:rPr>
                  <a:t>cts/atom</a:t>
                </a:r>
                <a:endParaRPr lang="en-US" dirty="0">
                  <a:latin typeface="Cambria Math" panose="02040503050406030204" pitchFamily="18" charset="0"/>
                  <a:ea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744755" y="3042323"/>
                <a:ext cx="1640001" cy="773353"/>
              </a:xfrm>
              <a:prstGeom prst="rect">
                <a:avLst/>
              </a:prstGeom>
              <a:blipFill rotWithShape="1">
                <a:blip r:embed="rId3"/>
                <a:stretch>
                  <a:fillRect l="-2974" r="-372" b="-11811"/>
                </a:stretch>
              </a:blipFill>
            </p:spPr>
            <p:txBody>
              <a:bodyPr/>
              <a:lstStyle/>
              <a:p>
                <a:r>
                  <a:rPr lang="en-US">
                    <a:noFill/>
                  </a:rPr>
                  <a:t> </a:t>
                </a:r>
              </a:p>
            </p:txBody>
          </p:sp>
        </mc:Fallback>
      </mc:AlternateContent>
      <p:sp>
        <p:nvSpPr>
          <p:cNvPr id="7" name="TextBox 6"/>
          <p:cNvSpPr txBox="1"/>
          <p:nvPr/>
        </p:nvSpPr>
        <p:spPr>
          <a:xfrm>
            <a:off x="2605020" y="2819400"/>
            <a:ext cx="848181" cy="276999"/>
          </a:xfrm>
          <a:prstGeom prst="rect">
            <a:avLst/>
          </a:prstGeom>
          <a:noFill/>
        </p:spPr>
        <p:txBody>
          <a:bodyPr wrap="none" rtlCol="0">
            <a:spAutoFit/>
          </a:bodyPr>
          <a:lstStyle/>
          <a:p>
            <a:r>
              <a:rPr lang="en-US" sz="1200" b="1" dirty="0" smtClean="0">
                <a:solidFill>
                  <a:srgbClr val="7030A0"/>
                </a:solidFill>
              </a:rPr>
              <a:t>trend line:</a:t>
            </a:r>
            <a:endParaRPr lang="en-US" sz="1200" b="1" dirty="0">
              <a:solidFill>
                <a:srgbClr val="7030A0"/>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7640" y="1611802"/>
            <a:ext cx="2136936" cy="130949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0654" y="1611801"/>
            <a:ext cx="2136936" cy="1309493"/>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4216" y="3070092"/>
            <a:ext cx="2203784" cy="1349508"/>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47311" y="3070092"/>
            <a:ext cx="2203784" cy="1349508"/>
          </a:xfrm>
          <a:prstGeom prst="rect">
            <a:avLst/>
          </a:prstGeom>
        </p:spPr>
      </p:pic>
      <p:sp>
        <p:nvSpPr>
          <p:cNvPr id="12" name="TextBox 11"/>
          <p:cNvSpPr txBox="1"/>
          <p:nvPr/>
        </p:nvSpPr>
        <p:spPr>
          <a:xfrm>
            <a:off x="4724893" y="533400"/>
            <a:ext cx="4199366" cy="1015663"/>
          </a:xfrm>
          <a:prstGeom prst="rect">
            <a:avLst/>
          </a:prstGeom>
          <a:solidFill>
            <a:schemeClr val="accent6">
              <a:lumMod val="20000"/>
              <a:lumOff val="80000"/>
            </a:schemeClr>
          </a:solidFill>
        </p:spPr>
        <p:txBody>
          <a:bodyPr wrap="square" rtlCol="0">
            <a:spAutoFit/>
          </a:bodyPr>
          <a:lstStyle/>
          <a:p>
            <a:r>
              <a:rPr lang="en-US" sz="1200" b="1" dirty="0" smtClean="0">
                <a:solidFill>
                  <a:srgbClr val="C00000"/>
                </a:solidFill>
              </a:rPr>
              <a:t>Next: </a:t>
            </a:r>
            <a:r>
              <a:rPr lang="en-US" sz="1200" dirty="0" smtClean="0">
                <a:solidFill>
                  <a:srgbClr val="C00000"/>
                </a:solidFill>
              </a:rPr>
              <a:t>consider these (in 1D/ of 8-12 and 8-21), and you had a script that plots them on the same plot, and you could observe things like (a) failure to match up for BG sub – what does that mean? (b) fluctuations are lower than they appeared in the 2D plots, …(c) is it lower in the bleached region of 8-21? …</a:t>
            </a:r>
            <a:endParaRPr lang="en-US" sz="1200" dirty="0">
              <a:solidFill>
                <a:srgbClr val="C00000"/>
              </a:solidFill>
            </a:endParaRPr>
          </a:p>
        </p:txBody>
      </p:sp>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16422" t="6239" r="34220" b="7768"/>
          <a:stretch/>
        </p:blipFill>
        <p:spPr>
          <a:xfrm rot="5400000">
            <a:off x="5732290" y="4173710"/>
            <a:ext cx="2100417" cy="2744597"/>
          </a:xfrm>
          <a:prstGeom prst="rect">
            <a:avLst/>
          </a:prstGeom>
        </p:spPr>
      </p:pic>
      <p:sp>
        <p:nvSpPr>
          <p:cNvPr id="14" name="TextBox 13"/>
          <p:cNvSpPr txBox="1"/>
          <p:nvPr/>
        </p:nvSpPr>
        <p:spPr>
          <a:xfrm>
            <a:off x="4504612" y="5176676"/>
            <a:ext cx="678391" cy="369332"/>
          </a:xfrm>
          <a:prstGeom prst="rect">
            <a:avLst/>
          </a:prstGeom>
          <a:noFill/>
        </p:spPr>
        <p:txBody>
          <a:bodyPr wrap="none" rtlCol="0">
            <a:spAutoFit/>
          </a:bodyPr>
          <a:lstStyle/>
          <a:p>
            <a:r>
              <a:rPr lang="en-US" dirty="0" smtClean="0"/>
              <a:t>Goal:</a:t>
            </a:r>
            <a:endParaRPr lang="en-US" dirty="0"/>
          </a:p>
        </p:txBody>
      </p:sp>
      <p:sp>
        <p:nvSpPr>
          <p:cNvPr id="15" name="TextBox 14"/>
          <p:cNvSpPr txBox="1"/>
          <p:nvPr/>
        </p:nvSpPr>
        <p:spPr>
          <a:xfrm rot="485298">
            <a:off x="7687357" y="6431400"/>
            <a:ext cx="452368" cy="246221"/>
          </a:xfrm>
          <a:prstGeom prst="rect">
            <a:avLst/>
          </a:prstGeom>
          <a:noFill/>
        </p:spPr>
        <p:txBody>
          <a:bodyPr wrap="none" rtlCol="0">
            <a:spAutoFit/>
          </a:bodyPr>
          <a:lstStyle/>
          <a:p>
            <a:r>
              <a:rPr lang="en-US" sz="1000" dirty="0" err="1" smtClean="0">
                <a:solidFill>
                  <a:schemeClr val="tx1">
                    <a:lumMod val="75000"/>
                    <a:lumOff val="25000"/>
                  </a:schemeClr>
                </a:solidFill>
              </a:rPr>
              <a:t>ation</a:t>
            </a:r>
            <a:endParaRPr lang="en-US" sz="1000" dirty="0">
              <a:solidFill>
                <a:schemeClr val="tx1">
                  <a:lumMod val="75000"/>
                  <a:lumOff val="25000"/>
                </a:schemeClr>
              </a:solidFill>
            </a:endParaRPr>
          </a:p>
        </p:txBody>
      </p:sp>
      <p:sp>
        <p:nvSpPr>
          <p:cNvPr id="16" name="TextBox 15"/>
          <p:cNvSpPr txBox="1"/>
          <p:nvPr/>
        </p:nvSpPr>
        <p:spPr>
          <a:xfrm>
            <a:off x="457200" y="5200471"/>
            <a:ext cx="3927556" cy="1077218"/>
          </a:xfrm>
          <a:prstGeom prst="rect">
            <a:avLst/>
          </a:prstGeom>
          <a:solidFill>
            <a:schemeClr val="bg1">
              <a:lumMod val="85000"/>
            </a:schemeClr>
          </a:solidFill>
        </p:spPr>
        <p:txBody>
          <a:bodyPr wrap="square" rtlCol="0">
            <a:spAutoFit/>
          </a:bodyPr>
          <a:lstStyle/>
          <a:p>
            <a:r>
              <a:rPr lang="en-US" sz="1600" i="1" dirty="0">
                <a:solidFill>
                  <a:schemeClr val="accent6">
                    <a:lumMod val="75000"/>
                  </a:schemeClr>
                </a:solidFill>
              </a:rPr>
              <a:t>Another question, since maybe the variations aren't as big as you thought, is are those peaks possibly actually atoms, in the ones that had a cool peak</a:t>
            </a:r>
          </a:p>
        </p:txBody>
      </p:sp>
    </p:spTree>
    <p:extLst>
      <p:ext uri="{BB962C8B-B14F-4D97-AF65-F5344CB8AC3E}">
        <p14:creationId xmlns:p14="http://schemas.microsoft.com/office/powerpoint/2010/main" val="3650297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412292" cy="369332"/>
          </a:xfrm>
          <a:prstGeom prst="rect">
            <a:avLst/>
          </a:prstGeom>
          <a:noFill/>
        </p:spPr>
        <p:txBody>
          <a:bodyPr wrap="none" rtlCol="0">
            <a:spAutoFit/>
          </a:bodyPr>
          <a:lstStyle/>
          <a:p>
            <a:r>
              <a:rPr lang="en-US" dirty="0" err="1" smtClean="0"/>
              <a:t>lin</a:t>
            </a:r>
            <a:endParaRPr lang="en-US" dirty="0"/>
          </a:p>
        </p:txBody>
      </p:sp>
      <p:sp>
        <p:nvSpPr>
          <p:cNvPr id="3" name="TextBox 2"/>
          <p:cNvSpPr txBox="1"/>
          <p:nvPr/>
        </p:nvSpPr>
        <p:spPr>
          <a:xfrm>
            <a:off x="1676400" y="1600200"/>
            <a:ext cx="6063455" cy="369332"/>
          </a:xfrm>
          <a:prstGeom prst="rect">
            <a:avLst/>
          </a:prstGeom>
          <a:noFill/>
        </p:spPr>
        <p:txBody>
          <a:bodyPr wrap="none" rtlCol="0">
            <a:spAutoFit/>
          </a:bodyPr>
          <a:lstStyle/>
          <a:p>
            <a:r>
              <a:rPr lang="en-US" dirty="0" smtClean="0"/>
              <a:t>2015-05-26 is plotted just for the ones before the Xe variations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2438400"/>
            <a:ext cx="3053593" cy="2971800"/>
          </a:xfrm>
          <a:prstGeom prst="rect">
            <a:avLst/>
          </a:prstGeom>
        </p:spPr>
      </p:pic>
      <p:sp>
        <p:nvSpPr>
          <p:cNvPr id="5" name="TextBox 4"/>
          <p:cNvSpPr txBox="1"/>
          <p:nvPr/>
        </p:nvSpPr>
        <p:spPr>
          <a:xfrm>
            <a:off x="2438400" y="5943600"/>
            <a:ext cx="2527680" cy="369332"/>
          </a:xfrm>
          <a:prstGeom prst="rect">
            <a:avLst/>
          </a:prstGeom>
          <a:noFill/>
        </p:spPr>
        <p:txBody>
          <a:bodyPr wrap="none" rtlCol="0">
            <a:spAutoFit/>
          </a:bodyPr>
          <a:lstStyle/>
          <a:p>
            <a:r>
              <a:rPr lang="en-US" i="1" dirty="0" smtClean="0"/>
              <a:t>(now have them split up)</a:t>
            </a:r>
            <a:endParaRPr lang="en-US" i="1" dirty="0"/>
          </a:p>
        </p:txBody>
      </p:sp>
    </p:spTree>
    <p:extLst>
      <p:ext uri="{BB962C8B-B14F-4D97-AF65-F5344CB8AC3E}">
        <p14:creationId xmlns:p14="http://schemas.microsoft.com/office/powerpoint/2010/main" val="151307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04800"/>
            <a:ext cx="3319627" cy="369332"/>
          </a:xfrm>
          <a:prstGeom prst="rect">
            <a:avLst/>
          </a:prstGeom>
          <a:noFill/>
        </p:spPr>
        <p:txBody>
          <a:bodyPr wrap="none" rtlCol="0">
            <a:spAutoFit/>
          </a:bodyPr>
          <a:lstStyle/>
          <a:p>
            <a:r>
              <a:rPr lang="en-US" dirty="0" smtClean="0"/>
              <a:t>On slope vs. single-atom average: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739" y="990600"/>
            <a:ext cx="3828176" cy="3725636"/>
          </a:xfrm>
          <a:prstGeom prst="rect">
            <a:avLst/>
          </a:prstGeom>
        </p:spPr>
      </p:pic>
      <p:cxnSp>
        <p:nvCxnSpPr>
          <p:cNvPr id="5" name="Straight Arrow Connector 4"/>
          <p:cNvCxnSpPr/>
          <p:nvPr/>
        </p:nvCxnSpPr>
        <p:spPr>
          <a:xfrm flipV="1">
            <a:off x="2743200" y="4419600"/>
            <a:ext cx="0" cy="6096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28800" y="5105400"/>
            <a:ext cx="5579187" cy="923330"/>
          </a:xfrm>
          <a:prstGeom prst="rect">
            <a:avLst/>
          </a:prstGeom>
          <a:noFill/>
        </p:spPr>
        <p:txBody>
          <a:bodyPr wrap="square" rtlCol="0">
            <a:spAutoFit/>
          </a:bodyPr>
          <a:lstStyle/>
          <a:p>
            <a:r>
              <a:rPr lang="en-US" dirty="0" smtClean="0"/>
              <a:t>Average of these 4 points around 1 atom give 5015.619 (script thesislin_just20150807() outputs this average and the numbers), with a STDERR of 2406.8.</a:t>
            </a:r>
            <a:endParaRPr lang="en-US" dirty="0"/>
          </a:p>
        </p:txBody>
      </p:sp>
    </p:spTree>
    <p:extLst>
      <p:ext uri="{BB962C8B-B14F-4D97-AF65-F5344CB8AC3E}">
        <p14:creationId xmlns:p14="http://schemas.microsoft.com/office/powerpoint/2010/main" val="413692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4507068" cy="369332"/>
          </a:xfrm>
          <a:prstGeom prst="rect">
            <a:avLst/>
          </a:prstGeom>
          <a:noFill/>
        </p:spPr>
        <p:txBody>
          <a:bodyPr wrap="none" rtlCol="0">
            <a:spAutoFit/>
          </a:bodyPr>
          <a:lstStyle/>
          <a:p>
            <a:r>
              <a:rPr lang="en-US" dirty="0" smtClean="0"/>
              <a:t>On calibration of 2014-06-26 (bleaching) data:</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798061"/>
            <a:ext cx="4189257" cy="2975878"/>
          </a:xfrm>
          <a:prstGeom prst="rect">
            <a:avLst/>
          </a:prstGeom>
        </p:spPr>
      </p:pic>
      <p:sp>
        <p:nvSpPr>
          <p:cNvPr id="4" name="TextBox 3"/>
          <p:cNvSpPr txBox="1"/>
          <p:nvPr/>
        </p:nvSpPr>
        <p:spPr>
          <a:xfrm>
            <a:off x="838200" y="2024390"/>
            <a:ext cx="2666999" cy="523220"/>
          </a:xfrm>
          <a:prstGeom prst="rect">
            <a:avLst/>
          </a:prstGeom>
          <a:noFill/>
        </p:spPr>
        <p:txBody>
          <a:bodyPr wrap="square" rtlCol="0">
            <a:spAutoFit/>
          </a:bodyPr>
          <a:lstStyle/>
          <a:p>
            <a:r>
              <a:rPr lang="en-US" sz="1400" dirty="0" smtClean="0">
                <a:solidFill>
                  <a:schemeClr val="bg1">
                    <a:lumMod val="50000"/>
                  </a:schemeClr>
                </a:solidFill>
              </a:rPr>
              <a:t>Spectrum from output I sent Brian (pretty sure) for the BaSpec paper</a:t>
            </a:r>
            <a:endParaRPr lang="en-US" sz="1400" dirty="0">
              <a:solidFill>
                <a:schemeClr val="bg1">
                  <a:lumMod val="50000"/>
                </a:schemeClr>
              </a:solidFill>
            </a:endParaRPr>
          </a:p>
        </p:txBody>
      </p:sp>
      <p:cxnSp>
        <p:nvCxnSpPr>
          <p:cNvPr id="6" name="Straight Arrow Connector 5"/>
          <p:cNvCxnSpPr/>
          <p:nvPr/>
        </p:nvCxnSpPr>
        <p:spPr>
          <a:xfrm>
            <a:off x="3478367" y="2316892"/>
            <a:ext cx="941233" cy="470242"/>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51615" y="1186934"/>
            <a:ext cx="2640167" cy="738664"/>
          </a:xfrm>
          <a:prstGeom prst="rect">
            <a:avLst/>
          </a:prstGeom>
          <a:noFill/>
        </p:spPr>
        <p:txBody>
          <a:bodyPr wrap="square" rtlCol="0">
            <a:spAutoFit/>
          </a:bodyPr>
          <a:lstStyle/>
          <a:p>
            <a:r>
              <a:rPr lang="en-US" sz="1400" dirty="0" smtClean="0">
                <a:solidFill>
                  <a:srgbClr val="00CC00"/>
                </a:solidFill>
              </a:rPr>
              <a:t>From this (20140916), just scaled up, and this is calibrated (by program, but permanently)</a:t>
            </a:r>
            <a:endParaRPr lang="en-US" sz="1400" dirty="0">
              <a:solidFill>
                <a:srgbClr val="00CC00"/>
              </a:solidFill>
            </a:endParaRPr>
          </a:p>
        </p:txBody>
      </p:sp>
      <p:cxnSp>
        <p:nvCxnSpPr>
          <p:cNvPr id="9" name="Straight Arrow Connector 8"/>
          <p:cNvCxnSpPr/>
          <p:nvPr/>
        </p:nvCxnSpPr>
        <p:spPr>
          <a:xfrm>
            <a:off x="3478366" y="1419937"/>
            <a:ext cx="941233" cy="470242"/>
          </a:xfrm>
          <a:prstGeom prst="straightConnector1">
            <a:avLst/>
          </a:prstGeom>
          <a:ln w="19050">
            <a:solidFill>
              <a:srgbClr val="00CC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1615" y="2634734"/>
            <a:ext cx="2666999" cy="738664"/>
          </a:xfrm>
          <a:prstGeom prst="rect">
            <a:avLst/>
          </a:prstGeom>
          <a:noFill/>
        </p:spPr>
        <p:txBody>
          <a:bodyPr wrap="square" rtlCol="0">
            <a:spAutoFit/>
          </a:bodyPr>
          <a:lstStyle/>
          <a:p>
            <a:r>
              <a:rPr lang="en-US" sz="1400" dirty="0" smtClean="0"/>
              <a:t>Graph-calibrated by recal_map.txt and function cal20140626() from spec_calibrate.C</a:t>
            </a:r>
            <a:endParaRPr lang="en-US" sz="1400" dirty="0"/>
          </a:p>
        </p:txBody>
      </p:sp>
      <p:cxnSp>
        <p:nvCxnSpPr>
          <p:cNvPr id="11" name="Straight Arrow Connector 10"/>
          <p:cNvCxnSpPr/>
          <p:nvPr/>
        </p:nvCxnSpPr>
        <p:spPr>
          <a:xfrm>
            <a:off x="3476307" y="2939534"/>
            <a:ext cx="7146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3962400"/>
            <a:ext cx="7108934" cy="369332"/>
          </a:xfrm>
          <a:prstGeom prst="rect">
            <a:avLst/>
          </a:prstGeom>
          <a:noFill/>
        </p:spPr>
        <p:txBody>
          <a:bodyPr wrap="none" rtlCol="0">
            <a:spAutoFit/>
          </a:bodyPr>
          <a:lstStyle/>
          <a:p>
            <a:r>
              <a:rPr lang="en-US" dirty="0" smtClean="0"/>
              <a:t>It’s off a little bit on the 577 peak for some reason, but that’s just how it is.</a:t>
            </a:r>
            <a:endParaRPr lang="en-US" dirty="0"/>
          </a:p>
        </p:txBody>
      </p:sp>
    </p:spTree>
    <p:extLst>
      <p:ext uri="{BB962C8B-B14F-4D97-AF65-F5344CB8AC3E}">
        <p14:creationId xmlns:p14="http://schemas.microsoft.com/office/powerpoint/2010/main" val="474297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2313326" cy="369332"/>
          </a:xfrm>
          <a:prstGeom prst="rect">
            <a:avLst/>
          </a:prstGeom>
          <a:noFill/>
        </p:spPr>
        <p:txBody>
          <a:bodyPr wrap="none" rtlCol="0">
            <a:spAutoFit/>
          </a:bodyPr>
          <a:lstStyle/>
          <a:p>
            <a:r>
              <a:rPr lang="en-US" dirty="0" smtClean="0"/>
              <a:t>On the bleaching data:</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371600"/>
            <a:ext cx="3110820" cy="2209800"/>
          </a:xfrm>
          <a:prstGeom prst="rect">
            <a:avLst/>
          </a:prstGeom>
        </p:spPr>
      </p:pic>
      <p:sp>
        <p:nvSpPr>
          <p:cNvPr id="4" name="TextBox 3"/>
          <p:cNvSpPr txBox="1"/>
          <p:nvPr/>
        </p:nvSpPr>
        <p:spPr>
          <a:xfrm>
            <a:off x="1143000" y="4223266"/>
            <a:ext cx="7076745" cy="369332"/>
          </a:xfrm>
          <a:prstGeom prst="rect">
            <a:avLst/>
          </a:prstGeom>
          <a:noFill/>
        </p:spPr>
        <p:txBody>
          <a:bodyPr wrap="none" rtlCol="0">
            <a:spAutoFit/>
          </a:bodyPr>
          <a:lstStyle/>
          <a:p>
            <a:r>
              <a:rPr lang="en-US" dirty="0" smtClean="0"/>
              <a:t>They appear to be v2, which is integrals of the fit peaks, </a:t>
            </a:r>
            <a:r>
              <a:rPr lang="en-US" i="1" dirty="0" smtClean="0"/>
              <a:t>not </a:t>
            </a:r>
            <a:r>
              <a:rPr lang="en-US" dirty="0" smtClean="0"/>
              <a:t>power-scaled.</a:t>
            </a:r>
            <a:endParaRPr lang="en-US" dirty="0"/>
          </a:p>
        </p:txBody>
      </p:sp>
    </p:spTree>
    <p:extLst>
      <p:ext uri="{BB962C8B-B14F-4D97-AF65-F5344CB8AC3E}">
        <p14:creationId xmlns:p14="http://schemas.microsoft.com/office/powerpoint/2010/main" val="341546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7" y="33725"/>
            <a:ext cx="1973424" cy="646331"/>
          </a:xfrm>
          <a:prstGeom prst="rect">
            <a:avLst/>
          </a:prstGeom>
          <a:noFill/>
        </p:spPr>
        <p:txBody>
          <a:bodyPr wrap="square" rtlCol="0">
            <a:spAutoFit/>
          </a:bodyPr>
          <a:lstStyle/>
          <a:p>
            <a:r>
              <a:rPr lang="en-US" dirty="0" smtClean="0"/>
              <a:t>On re-pump using Kr laser: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9" y="762000"/>
            <a:ext cx="4038600" cy="286885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49" y="3630857"/>
            <a:ext cx="4038600" cy="286885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3992155"/>
            <a:ext cx="3810000" cy="2238594"/>
          </a:xfrm>
          <a:prstGeom prst="rect">
            <a:avLst/>
          </a:prstGeom>
        </p:spPr>
      </p:pic>
      <p:sp>
        <p:nvSpPr>
          <p:cNvPr id="6" name="TextBox 5"/>
          <p:cNvSpPr txBox="1"/>
          <p:nvPr/>
        </p:nvSpPr>
        <p:spPr>
          <a:xfrm>
            <a:off x="1828800" y="762000"/>
            <a:ext cx="2111178" cy="523220"/>
          </a:xfrm>
          <a:prstGeom prst="rect">
            <a:avLst/>
          </a:prstGeom>
          <a:noFill/>
        </p:spPr>
        <p:txBody>
          <a:bodyPr wrap="square" rtlCol="0">
            <a:spAutoFit/>
          </a:bodyPr>
          <a:lstStyle/>
          <a:p>
            <a:r>
              <a:rPr lang="en-US" sz="1400" b="1" i="1" dirty="0" smtClean="0">
                <a:solidFill>
                  <a:srgbClr val="C00000"/>
                </a:solidFill>
              </a:rPr>
              <a:t>These saw only the destruction w/ higher Kr</a:t>
            </a:r>
            <a:endParaRPr lang="en-US" sz="1400" b="1" i="1" dirty="0">
              <a:solidFill>
                <a:srgbClr val="C00000"/>
              </a:solidFill>
            </a:endParaRPr>
          </a:p>
        </p:txBody>
      </p:sp>
      <p:sp>
        <p:nvSpPr>
          <p:cNvPr id="7" name="TextBox 6"/>
          <p:cNvSpPr txBox="1"/>
          <p:nvPr/>
        </p:nvSpPr>
        <p:spPr>
          <a:xfrm>
            <a:off x="3505200" y="4803675"/>
            <a:ext cx="2111178" cy="307777"/>
          </a:xfrm>
          <a:prstGeom prst="rect">
            <a:avLst/>
          </a:prstGeom>
          <a:noFill/>
        </p:spPr>
        <p:txBody>
          <a:bodyPr wrap="square" rtlCol="0">
            <a:spAutoFit/>
          </a:bodyPr>
          <a:lstStyle/>
          <a:p>
            <a:r>
              <a:rPr lang="en-US" sz="1400" b="1" i="1" dirty="0" smtClean="0">
                <a:solidFill>
                  <a:srgbClr val="C00000"/>
                </a:solidFill>
              </a:rPr>
              <a:t>Appears to be an effect!</a:t>
            </a:r>
          </a:p>
        </p:txBody>
      </p:sp>
      <p:sp>
        <p:nvSpPr>
          <p:cNvPr id="8" name="TextBox 7"/>
          <p:cNvSpPr txBox="1"/>
          <p:nvPr/>
        </p:nvSpPr>
        <p:spPr>
          <a:xfrm>
            <a:off x="4330959" y="4334331"/>
            <a:ext cx="3452868" cy="307777"/>
          </a:xfrm>
          <a:prstGeom prst="rect">
            <a:avLst/>
          </a:prstGeom>
          <a:solidFill>
            <a:schemeClr val="bg1"/>
          </a:solidFill>
        </p:spPr>
        <p:txBody>
          <a:bodyPr wrap="none" rtlCol="0">
            <a:spAutoFit/>
          </a:bodyPr>
          <a:lstStyle/>
          <a:p>
            <a:r>
              <a:rPr lang="en-US" sz="1400" b="1" i="1" dirty="0">
                <a:solidFill>
                  <a:srgbClr val="C00000"/>
                </a:solidFill>
              </a:rPr>
              <a:t> …but is it actually due to a higher baseline?</a:t>
            </a:r>
            <a:endParaRPr lang="en-US" sz="1400" dirty="0"/>
          </a:p>
        </p:txBody>
      </p:sp>
      <p:cxnSp>
        <p:nvCxnSpPr>
          <p:cNvPr id="10" name="Straight Arrow Connector 9"/>
          <p:cNvCxnSpPr/>
          <p:nvPr/>
        </p:nvCxnSpPr>
        <p:spPr>
          <a:xfrm>
            <a:off x="7363408" y="4608085"/>
            <a:ext cx="228600" cy="72591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6446" y="914400"/>
            <a:ext cx="3151354" cy="2238594"/>
          </a:xfrm>
          <a:prstGeom prst="rect">
            <a:avLst/>
          </a:prstGeom>
        </p:spPr>
      </p:pic>
      <p:cxnSp>
        <p:nvCxnSpPr>
          <p:cNvPr id="14" name="Straight Arrow Connector 13"/>
          <p:cNvCxnSpPr/>
          <p:nvPr/>
        </p:nvCxnSpPr>
        <p:spPr>
          <a:xfrm flipV="1">
            <a:off x="7274767" y="2819400"/>
            <a:ext cx="509060" cy="154168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93973" y="3581400"/>
            <a:ext cx="3167470" cy="307777"/>
          </a:xfrm>
          <a:prstGeom prst="rect">
            <a:avLst/>
          </a:prstGeom>
          <a:solidFill>
            <a:schemeClr val="bg1"/>
          </a:solidFill>
        </p:spPr>
        <p:txBody>
          <a:bodyPr wrap="none" rtlCol="0">
            <a:spAutoFit/>
          </a:bodyPr>
          <a:lstStyle/>
          <a:p>
            <a:r>
              <a:rPr lang="en-US" sz="1400" b="1" i="1" dirty="0" smtClean="0">
                <a:solidFill>
                  <a:srgbClr val="C00000"/>
                </a:solidFill>
              </a:rPr>
              <a:t>This thing does NOT appear in set 1 runs</a:t>
            </a:r>
            <a:endParaRPr lang="en-US" sz="1400" dirty="0"/>
          </a:p>
        </p:txBody>
      </p:sp>
      <p:sp>
        <p:nvSpPr>
          <p:cNvPr id="16" name="TextBox 15"/>
          <p:cNvSpPr txBox="1"/>
          <p:nvPr/>
        </p:nvSpPr>
        <p:spPr>
          <a:xfrm>
            <a:off x="2133600" y="0"/>
            <a:ext cx="7002624" cy="830997"/>
          </a:xfrm>
          <a:prstGeom prst="rect">
            <a:avLst/>
          </a:prstGeom>
          <a:solidFill>
            <a:schemeClr val="accent6">
              <a:lumMod val="40000"/>
              <a:lumOff val="60000"/>
            </a:schemeClr>
          </a:solidFill>
        </p:spPr>
        <p:txBody>
          <a:bodyPr wrap="square" rtlCol="0">
            <a:spAutoFit/>
          </a:bodyPr>
          <a:lstStyle/>
          <a:p>
            <a:r>
              <a:rPr lang="en-US" sz="1200" b="1" dirty="0" smtClean="0"/>
              <a:t>Especially since the powers are supposedly similar between these “re-pumps” and the most destructive case in the earlier ones, </a:t>
            </a:r>
            <a:r>
              <a:rPr lang="en-US" sz="1200" b="1" dirty="0" smtClean="0">
                <a:solidFill>
                  <a:srgbClr val="FF0000"/>
                </a:solidFill>
              </a:rPr>
              <a:t>this seems to be not real</a:t>
            </a:r>
            <a:r>
              <a:rPr lang="en-US" sz="1200" b="1" dirty="0" smtClean="0"/>
              <a:t>.  One difference between sets 1 and 2 is the dep. temp., but this doesn’t explain the weird baseline thing – maybe there were differences I couldn’t easily pick out of the notes.  Weird conditions were being tried to mimic those of the old separate Kr re-pumps.</a:t>
            </a:r>
            <a:endParaRPr lang="en-US" sz="1200" b="1" dirty="0"/>
          </a:p>
        </p:txBody>
      </p:sp>
      <p:sp>
        <p:nvSpPr>
          <p:cNvPr id="17" name="TextBox 16"/>
          <p:cNvSpPr txBox="1"/>
          <p:nvPr/>
        </p:nvSpPr>
        <p:spPr>
          <a:xfrm>
            <a:off x="5271018" y="6238525"/>
            <a:ext cx="3810000" cy="523220"/>
          </a:xfrm>
          <a:prstGeom prst="rect">
            <a:avLst/>
          </a:prstGeom>
          <a:noFill/>
        </p:spPr>
        <p:txBody>
          <a:bodyPr wrap="square" rtlCol="0">
            <a:spAutoFit/>
          </a:bodyPr>
          <a:lstStyle/>
          <a:p>
            <a:r>
              <a:rPr lang="en-US" sz="1400" b="1" i="1" dirty="0" smtClean="0">
                <a:solidFill>
                  <a:srgbClr val="C00000"/>
                </a:solidFill>
              </a:rPr>
              <a:t>Not sure what that is, cuz it’s not in the BG apparently… see above summary.</a:t>
            </a:r>
            <a:endParaRPr lang="en-US" sz="1400" b="1" i="1" dirty="0">
              <a:solidFill>
                <a:srgbClr val="C00000"/>
              </a:solidFill>
            </a:endParaRPr>
          </a:p>
        </p:txBody>
      </p:sp>
    </p:spTree>
    <p:extLst>
      <p:ext uri="{BB962C8B-B14F-4D97-AF65-F5344CB8AC3E}">
        <p14:creationId xmlns:p14="http://schemas.microsoft.com/office/powerpoint/2010/main" val="3788940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2415726" cy="369332"/>
          </a:xfrm>
          <a:prstGeom prst="rect">
            <a:avLst/>
          </a:prstGeom>
          <a:noFill/>
        </p:spPr>
        <p:txBody>
          <a:bodyPr wrap="none" rtlCol="0">
            <a:spAutoFit/>
          </a:bodyPr>
          <a:lstStyle/>
          <a:p>
            <a:r>
              <a:rPr lang="en-US" dirty="0" smtClean="0">
                <a:solidFill>
                  <a:srgbClr val="0000CC"/>
                </a:solidFill>
              </a:rPr>
              <a:t>On re-pump:  IR powers</a:t>
            </a:r>
            <a:endParaRPr lang="en-US" dirty="0">
              <a:solidFill>
                <a:srgbClr val="0000CC"/>
              </a:solidFill>
            </a:endParaRPr>
          </a:p>
        </p:txBody>
      </p:sp>
      <p:sp>
        <p:nvSpPr>
          <p:cNvPr id="4" name="TextBox 3"/>
          <p:cNvSpPr txBox="1"/>
          <p:nvPr/>
        </p:nvSpPr>
        <p:spPr>
          <a:xfrm>
            <a:off x="424249" y="464759"/>
            <a:ext cx="8382001" cy="923330"/>
          </a:xfrm>
          <a:prstGeom prst="rect">
            <a:avLst/>
          </a:prstGeom>
          <a:noFill/>
        </p:spPr>
        <p:txBody>
          <a:bodyPr wrap="square" rtlCol="0">
            <a:spAutoFit/>
          </a:bodyPr>
          <a:lstStyle/>
          <a:p>
            <a:r>
              <a:rPr lang="en-US" dirty="0" smtClean="0"/>
              <a:t>There are zero notes on the IR power on 20131130.  20131216 saw no effect of the IR lasers, even though one run had no filters on it.  This makes me suspect that it </a:t>
            </a:r>
            <a:r>
              <a:rPr lang="en-US" smtClean="0"/>
              <a:t>was not aligned </a:t>
            </a:r>
            <a:r>
              <a:rPr lang="en-US" dirty="0" smtClean="0"/>
              <a:t>properly, since a negative effect was evident on 20131130 with IR lasers</a:t>
            </a:r>
            <a:endParaRPr lang="en-US" dirty="0"/>
          </a:p>
        </p:txBody>
      </p:sp>
      <p:sp>
        <p:nvSpPr>
          <p:cNvPr id="3" name="TextBox 2"/>
          <p:cNvSpPr txBox="1"/>
          <p:nvPr/>
        </p:nvSpPr>
        <p:spPr>
          <a:xfrm>
            <a:off x="255373" y="1524000"/>
            <a:ext cx="4775538" cy="369332"/>
          </a:xfrm>
          <a:prstGeom prst="rect">
            <a:avLst/>
          </a:prstGeom>
          <a:noFill/>
        </p:spPr>
        <p:txBody>
          <a:bodyPr wrap="none" rtlCol="0">
            <a:spAutoFit/>
          </a:bodyPr>
          <a:lstStyle/>
          <a:p>
            <a:r>
              <a:rPr lang="en-US" dirty="0" smtClean="0">
                <a:solidFill>
                  <a:srgbClr val="0000CC"/>
                </a:solidFill>
              </a:rPr>
              <a:t>On re-pump:  scaling and shifting of the ones use</a:t>
            </a:r>
            <a:endParaRPr lang="en-US" dirty="0">
              <a:solidFill>
                <a:srgbClr val="0000CC"/>
              </a:solidFill>
            </a:endParaRPr>
          </a:p>
        </p:txBody>
      </p:sp>
      <p:sp>
        <p:nvSpPr>
          <p:cNvPr id="5" name="TextBox 4"/>
          <p:cNvSpPr txBox="1"/>
          <p:nvPr/>
        </p:nvSpPr>
        <p:spPr>
          <a:xfrm>
            <a:off x="424249" y="1981200"/>
            <a:ext cx="8534400" cy="1200329"/>
          </a:xfrm>
          <a:prstGeom prst="rect">
            <a:avLst/>
          </a:prstGeom>
          <a:noFill/>
        </p:spPr>
        <p:txBody>
          <a:bodyPr wrap="square" rtlCol="0">
            <a:spAutoFit/>
          </a:bodyPr>
          <a:lstStyle/>
          <a:p>
            <a:r>
              <a:rPr lang="en-US" dirty="0" smtClean="0"/>
              <a:t>The timing of 12-16 were shifted to begin at 96.whatev, like 11-30, which is more correct.</a:t>
            </a:r>
          </a:p>
          <a:p>
            <a:r>
              <a:rPr lang="en-US" dirty="0" smtClean="0"/>
              <a:t>And the overall counts were scaled x3.5 to be more like the green-only run which compares more properly to 11-30 (Kr ones may start out lower due to fast bleaching).  After that, it agrees more closely with the 3-s DC vs. 6-s DC.</a:t>
            </a:r>
            <a:endParaRPr lang="en-US" dirty="0"/>
          </a:p>
        </p:txBody>
      </p:sp>
      <p:sp>
        <p:nvSpPr>
          <p:cNvPr id="6" name="TextBox 5"/>
          <p:cNvSpPr txBox="1"/>
          <p:nvPr/>
        </p:nvSpPr>
        <p:spPr>
          <a:xfrm>
            <a:off x="424249" y="3505200"/>
            <a:ext cx="2903744" cy="369332"/>
          </a:xfrm>
          <a:prstGeom prst="rect">
            <a:avLst/>
          </a:prstGeom>
          <a:noFill/>
        </p:spPr>
        <p:txBody>
          <a:bodyPr wrap="none" rtlCol="0">
            <a:spAutoFit/>
          </a:bodyPr>
          <a:lstStyle/>
          <a:p>
            <a:r>
              <a:rPr lang="en-US" dirty="0" smtClean="0">
                <a:solidFill>
                  <a:srgbClr val="0000CC"/>
                </a:solidFill>
              </a:rPr>
              <a:t>On re-pump laser intensities</a:t>
            </a:r>
            <a:endParaRPr lang="en-US" dirty="0">
              <a:solidFill>
                <a:srgbClr val="0000CC"/>
              </a:solidFill>
            </a:endParaRPr>
          </a:p>
        </p:txBody>
      </p:sp>
      <p:sp>
        <p:nvSpPr>
          <p:cNvPr id="7" name="TextBox 6"/>
          <p:cNvSpPr txBox="1"/>
          <p:nvPr/>
        </p:nvSpPr>
        <p:spPr>
          <a:xfrm>
            <a:off x="652849" y="3876591"/>
            <a:ext cx="7924800" cy="646331"/>
          </a:xfrm>
          <a:prstGeom prst="rect">
            <a:avLst/>
          </a:prstGeom>
          <a:noFill/>
        </p:spPr>
        <p:txBody>
          <a:bodyPr wrap="square" rtlCol="0">
            <a:spAutoFit/>
          </a:bodyPr>
          <a:lstStyle/>
          <a:p>
            <a:r>
              <a:rPr lang="en-US" dirty="0" smtClean="0"/>
              <a:t>Assuming the same 600 micron w, which is probably OK since it’s defocused 10x more than the focal position differences.</a:t>
            </a:r>
            <a:endParaRPr lang="en-US" dirty="0"/>
          </a:p>
        </p:txBody>
      </p:sp>
    </p:spTree>
    <p:extLst>
      <p:ext uri="{BB962C8B-B14F-4D97-AF65-F5344CB8AC3E}">
        <p14:creationId xmlns:p14="http://schemas.microsoft.com/office/powerpoint/2010/main" val="549963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3388813" cy="369332"/>
          </a:xfrm>
          <a:prstGeom prst="rect">
            <a:avLst/>
          </a:prstGeom>
          <a:noFill/>
        </p:spPr>
        <p:txBody>
          <a:bodyPr wrap="none" rtlCol="0">
            <a:spAutoFit/>
          </a:bodyPr>
          <a:lstStyle/>
          <a:p>
            <a:r>
              <a:rPr lang="en-US" dirty="0" smtClean="0"/>
              <a:t>On power meter QE (2014-08-15):</a:t>
            </a:r>
            <a:endParaRPr lang="en-US" dirty="0"/>
          </a:p>
        </p:txBody>
      </p:sp>
      <p:sp>
        <p:nvSpPr>
          <p:cNvPr id="3" name="TextBox 2"/>
          <p:cNvSpPr txBox="1"/>
          <p:nvPr/>
        </p:nvSpPr>
        <p:spPr>
          <a:xfrm>
            <a:off x="1447800" y="1828800"/>
            <a:ext cx="5943600" cy="954107"/>
          </a:xfrm>
          <a:prstGeom prst="rect">
            <a:avLst/>
          </a:prstGeom>
          <a:noFill/>
        </p:spPr>
        <p:txBody>
          <a:bodyPr wrap="square" rtlCol="0">
            <a:spAutoFit/>
          </a:bodyPr>
          <a:lstStyle/>
          <a:p>
            <a:r>
              <a:rPr lang="en-US" sz="1400" dirty="0" smtClean="0"/>
              <a:t>~70% was obtained in the green, but this is consistent with the power meter’s sensitive area vs. the ~7-mm green w on the optical table.  Blue was more like 50%, but I don’t know its size at the optical table.  Basically the data is useless because we didn’t write down where the power meter was.</a:t>
            </a:r>
            <a:endParaRPr lang="en-US" sz="1400" dirty="0"/>
          </a:p>
        </p:txBody>
      </p:sp>
    </p:spTree>
    <p:extLst>
      <p:ext uri="{BB962C8B-B14F-4D97-AF65-F5344CB8AC3E}">
        <p14:creationId xmlns:p14="http://schemas.microsoft.com/office/powerpoint/2010/main" val="3503111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691555"/>
            <a:ext cx="4722000" cy="2653164"/>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3733800"/>
            <a:ext cx="4722000" cy="2653164"/>
          </a:xfrm>
          <a:prstGeom prst="rect">
            <a:avLst/>
          </a:prstGeom>
        </p:spPr>
      </p:pic>
      <p:sp>
        <p:nvSpPr>
          <p:cNvPr id="4" name="TextBox 3"/>
          <p:cNvSpPr txBox="1"/>
          <p:nvPr/>
        </p:nvSpPr>
        <p:spPr>
          <a:xfrm>
            <a:off x="76200" y="120134"/>
            <a:ext cx="3315138" cy="369332"/>
          </a:xfrm>
          <a:prstGeom prst="rect">
            <a:avLst/>
          </a:prstGeom>
          <a:noFill/>
        </p:spPr>
        <p:txBody>
          <a:bodyPr wrap="none" rtlCol="0">
            <a:spAutoFit/>
          </a:bodyPr>
          <a:lstStyle/>
          <a:p>
            <a:r>
              <a:rPr lang="en-US" dirty="0" smtClean="0"/>
              <a:t>On cryo-vibration area multiplier:</a:t>
            </a:r>
            <a:endParaRPr lang="en-US" dirty="0"/>
          </a:p>
        </p:txBody>
      </p:sp>
      <p:sp>
        <p:nvSpPr>
          <p:cNvPr id="5" name="TextBox 4"/>
          <p:cNvSpPr txBox="1"/>
          <p:nvPr/>
        </p:nvSpPr>
        <p:spPr>
          <a:xfrm>
            <a:off x="5562600" y="1143000"/>
            <a:ext cx="3505200" cy="1477328"/>
          </a:xfrm>
          <a:prstGeom prst="rect">
            <a:avLst/>
          </a:prstGeom>
          <a:noFill/>
        </p:spPr>
        <p:txBody>
          <a:bodyPr wrap="square" rtlCol="0">
            <a:spAutoFit/>
          </a:bodyPr>
          <a:lstStyle/>
          <a:p>
            <a:r>
              <a:rPr lang="en-US" dirty="0" smtClean="0"/>
              <a:t>2.06×2.66</a:t>
            </a:r>
            <a:r>
              <a:rPr lang="el-GR" dirty="0" smtClean="0"/>
              <a:t>μ</a:t>
            </a:r>
            <a:r>
              <a:rPr lang="en-US" dirty="0" smtClean="0"/>
              <a:t>m w is around 40 </a:t>
            </a:r>
            <a:r>
              <a:rPr lang="el-GR" dirty="0"/>
              <a:t>μ</a:t>
            </a:r>
            <a:r>
              <a:rPr lang="en-US" dirty="0" smtClean="0"/>
              <a:t>m</a:t>
            </a:r>
            <a:r>
              <a:rPr lang="en-US" baseline="30000" dirty="0" smtClean="0"/>
              <a:t>2</a:t>
            </a:r>
            <a:r>
              <a:rPr lang="en-US" dirty="0" smtClean="0"/>
              <a:t> over 1/e, which is 4.65× the laser spot size of 8.6 </a:t>
            </a:r>
            <a:r>
              <a:rPr lang="el-GR" dirty="0"/>
              <a:t>μ</a:t>
            </a:r>
            <a:r>
              <a:rPr lang="en-US" dirty="0" smtClean="0"/>
              <a:t>m</a:t>
            </a:r>
            <a:r>
              <a:rPr lang="en-US" baseline="30000" dirty="0" smtClean="0"/>
              <a:t>2</a:t>
            </a:r>
            <a:r>
              <a:rPr lang="en-US" dirty="0" smtClean="0"/>
              <a:t>, and I wrote </a:t>
            </a:r>
            <a:r>
              <a:rPr lang="en-US" b="1" dirty="0" smtClean="0">
                <a:solidFill>
                  <a:srgbClr val="FF0000"/>
                </a:solidFill>
              </a:rPr>
              <a:t>5×</a:t>
            </a:r>
            <a:r>
              <a:rPr lang="en-US" dirty="0" smtClean="0"/>
              <a:t> in the thesis... </a:t>
            </a:r>
            <a:r>
              <a:rPr lang="en-US" smtClean="0"/>
              <a:t>May have changed to 4.7</a:t>
            </a:r>
            <a:endParaRPr lang="en-US" dirty="0" smtClean="0"/>
          </a:p>
        </p:txBody>
      </p:sp>
      <p:sp>
        <p:nvSpPr>
          <p:cNvPr id="6" name="TextBox 5"/>
          <p:cNvSpPr txBox="1"/>
          <p:nvPr/>
        </p:nvSpPr>
        <p:spPr>
          <a:xfrm>
            <a:off x="5562600" y="4460217"/>
            <a:ext cx="3505200" cy="923330"/>
          </a:xfrm>
          <a:prstGeom prst="rect">
            <a:avLst/>
          </a:prstGeom>
          <a:noFill/>
        </p:spPr>
        <p:txBody>
          <a:bodyPr wrap="square" rtlCol="0">
            <a:spAutoFit/>
          </a:bodyPr>
          <a:lstStyle/>
          <a:p>
            <a:r>
              <a:rPr lang="en-US" dirty="0" smtClean="0"/>
              <a:t>5×5</a:t>
            </a:r>
            <a:r>
              <a:rPr lang="el-GR" dirty="0" smtClean="0"/>
              <a:t>μ</a:t>
            </a:r>
            <a:r>
              <a:rPr lang="en-US" dirty="0" smtClean="0"/>
              <a:t>m w is around 122 </a:t>
            </a:r>
            <a:r>
              <a:rPr lang="el-GR" dirty="0"/>
              <a:t>μ</a:t>
            </a:r>
            <a:r>
              <a:rPr lang="en-US" dirty="0" smtClean="0"/>
              <a:t>m</a:t>
            </a:r>
            <a:r>
              <a:rPr lang="en-US" baseline="30000" dirty="0" smtClean="0"/>
              <a:t>2</a:t>
            </a:r>
            <a:r>
              <a:rPr lang="en-US" dirty="0" smtClean="0"/>
              <a:t> over 1/e, which is </a:t>
            </a:r>
            <a:r>
              <a:rPr lang="en-US" b="1" dirty="0" smtClean="0">
                <a:solidFill>
                  <a:srgbClr val="FF0000"/>
                </a:solidFill>
              </a:rPr>
              <a:t>3.1×</a:t>
            </a:r>
            <a:r>
              <a:rPr lang="en-US" dirty="0" smtClean="0"/>
              <a:t> the laser spot size of 39.3 </a:t>
            </a:r>
            <a:r>
              <a:rPr lang="el-GR" dirty="0"/>
              <a:t>μ</a:t>
            </a:r>
            <a:r>
              <a:rPr lang="en-US" dirty="0" smtClean="0"/>
              <a:t>m</a:t>
            </a:r>
            <a:r>
              <a:rPr lang="en-US" baseline="30000" dirty="0" smtClean="0"/>
              <a:t>2</a:t>
            </a:r>
            <a:r>
              <a:rPr lang="en-US" dirty="0" smtClean="0"/>
              <a:t>.</a:t>
            </a:r>
          </a:p>
        </p:txBody>
      </p:sp>
      <p:sp>
        <p:nvSpPr>
          <p:cNvPr id="7" name="TextBox 6"/>
          <p:cNvSpPr txBox="1"/>
          <p:nvPr/>
        </p:nvSpPr>
        <p:spPr>
          <a:xfrm>
            <a:off x="5562600" y="4177269"/>
            <a:ext cx="1326773" cy="307777"/>
          </a:xfrm>
          <a:prstGeom prst="rect">
            <a:avLst/>
          </a:prstGeom>
          <a:noFill/>
        </p:spPr>
        <p:txBody>
          <a:bodyPr wrap="none" rtlCol="0">
            <a:spAutoFit/>
          </a:bodyPr>
          <a:lstStyle/>
          <a:p>
            <a:r>
              <a:rPr lang="en-US" sz="1400" dirty="0" smtClean="0"/>
              <a:t>(bi-convex lens)</a:t>
            </a:r>
            <a:endParaRPr lang="en-US" sz="1400" dirty="0"/>
          </a:p>
        </p:txBody>
      </p:sp>
      <p:sp>
        <p:nvSpPr>
          <p:cNvPr id="8" name="TextBox 7"/>
          <p:cNvSpPr txBox="1"/>
          <p:nvPr/>
        </p:nvSpPr>
        <p:spPr>
          <a:xfrm>
            <a:off x="6705600" y="5899666"/>
            <a:ext cx="2028056" cy="369332"/>
          </a:xfrm>
          <a:prstGeom prst="rect">
            <a:avLst/>
          </a:prstGeom>
          <a:noFill/>
        </p:spPr>
        <p:txBody>
          <a:bodyPr wrap="none" rtlCol="0">
            <a:spAutoFit/>
          </a:bodyPr>
          <a:lstStyle/>
          <a:p>
            <a:r>
              <a:rPr lang="en-US" b="1" dirty="0" smtClean="0">
                <a:solidFill>
                  <a:srgbClr val="FF0000"/>
                </a:solidFill>
              </a:rPr>
              <a:t>2.5</a:t>
            </a:r>
            <a:r>
              <a:rPr lang="en-US" b="1" dirty="0">
                <a:solidFill>
                  <a:srgbClr val="FF0000"/>
                </a:solidFill>
              </a:rPr>
              <a:t>×</a:t>
            </a:r>
            <a:r>
              <a:rPr lang="en-US" dirty="0" smtClean="0"/>
              <a:t> for 6.7×6.7</a:t>
            </a:r>
            <a:r>
              <a:rPr lang="el-GR" dirty="0" smtClean="0"/>
              <a:t>μ</a:t>
            </a:r>
            <a:r>
              <a:rPr lang="en-US" dirty="0"/>
              <a:t>m</a:t>
            </a:r>
          </a:p>
        </p:txBody>
      </p:sp>
    </p:spTree>
    <p:extLst>
      <p:ext uri="{BB962C8B-B14F-4D97-AF65-F5344CB8AC3E}">
        <p14:creationId xmlns:p14="http://schemas.microsoft.com/office/powerpoint/2010/main" val="170105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886200"/>
            <a:ext cx="4188084" cy="297504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0"/>
            <a:ext cx="4199962" cy="2632746"/>
          </a:xfrm>
          <a:prstGeom prst="rect">
            <a:avLst/>
          </a:prstGeom>
        </p:spPr>
      </p:pic>
      <p:sp>
        <p:nvSpPr>
          <p:cNvPr id="7" name="Right Arrow 6"/>
          <p:cNvSpPr/>
          <p:nvPr/>
        </p:nvSpPr>
        <p:spPr>
          <a:xfrm rot="13859796">
            <a:off x="6207383" y="2298471"/>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6385799">
            <a:off x="4957429" y="3469509"/>
            <a:ext cx="668562" cy="14976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3399" y="2486561"/>
            <a:ext cx="8229601" cy="1323439"/>
          </a:xfrm>
          <a:prstGeom prst="rect">
            <a:avLst/>
          </a:prstGeom>
          <a:noFill/>
        </p:spPr>
        <p:txBody>
          <a:bodyPr wrap="square" rtlCol="0">
            <a:spAutoFit/>
          </a:bodyPr>
          <a:lstStyle/>
          <a:p>
            <a:r>
              <a:rPr lang="en-US" sz="1600" dirty="0" smtClean="0"/>
              <a:t>In considering a more comprehensive (including 619 etc.) version of this plot, I looked at the 2014-09-16 data, but nothing is quite as good.  The 40K deposit for run 77 etc. is not similar to the other ones, because this day had long WL deposits.  Here is a comparison of same-excitation for 11 K and 40 K, but again I don’t think they’re similar enough, and you should just use a separate day’s tests for seeing the 619 magnitude vs. deposit temp.</a:t>
            </a:r>
            <a:endParaRPr lang="en-US" sz="1600" dirty="0"/>
          </a:p>
        </p:txBody>
      </p:sp>
    </p:spTree>
    <p:extLst>
      <p:ext uri="{BB962C8B-B14F-4D97-AF65-F5344CB8AC3E}">
        <p14:creationId xmlns:p14="http://schemas.microsoft.com/office/powerpoint/2010/main" val="1926816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2209800"/>
            <a:ext cx="6781800" cy="2403676"/>
          </a:xfrm>
          <a:prstGeom prst="rect">
            <a:avLst/>
          </a:prstGeom>
        </p:spPr>
      </p:pic>
      <p:sp>
        <p:nvSpPr>
          <p:cNvPr id="3" name="TextBox 2"/>
          <p:cNvSpPr txBox="1"/>
          <p:nvPr/>
        </p:nvSpPr>
        <p:spPr>
          <a:xfrm>
            <a:off x="381000" y="4953000"/>
            <a:ext cx="8645828" cy="369332"/>
          </a:xfrm>
          <a:prstGeom prst="rect">
            <a:avLst/>
          </a:prstGeom>
          <a:noFill/>
        </p:spPr>
        <p:txBody>
          <a:bodyPr wrap="none" rtlCol="0">
            <a:spAutoFit/>
          </a:bodyPr>
          <a:lstStyle/>
          <a:p>
            <a:r>
              <a:rPr lang="en-US" dirty="0" smtClean="0"/>
              <a:t>Gives about 32e3 counts/(mW/micron</a:t>
            </a:r>
            <a:r>
              <a:rPr lang="en-US" baseline="30000" dirty="0" smtClean="0"/>
              <a:t>2</a:t>
            </a:r>
            <a:r>
              <a:rPr lang="en-US" dirty="0" smtClean="0"/>
              <a:t> s), about a factor of two lower than the other data</a:t>
            </a:r>
            <a:endParaRPr lang="en-US" dirty="0"/>
          </a:p>
        </p:txBody>
      </p:sp>
      <p:sp>
        <p:nvSpPr>
          <p:cNvPr id="4" name="TextBox 3"/>
          <p:cNvSpPr txBox="1"/>
          <p:nvPr/>
        </p:nvSpPr>
        <p:spPr>
          <a:xfrm>
            <a:off x="762000" y="1219200"/>
            <a:ext cx="3444854" cy="369332"/>
          </a:xfrm>
          <a:prstGeom prst="rect">
            <a:avLst/>
          </a:prstGeom>
          <a:noFill/>
        </p:spPr>
        <p:txBody>
          <a:bodyPr wrap="none" rtlCol="0">
            <a:spAutoFit/>
          </a:bodyPr>
          <a:lstStyle/>
          <a:p>
            <a:r>
              <a:rPr lang="en-US" smtClean="0"/>
              <a:t>On signal level of 2015-02-11 data:</a:t>
            </a:r>
            <a:endParaRPr lang="en-US"/>
          </a:p>
        </p:txBody>
      </p:sp>
      <p:sp>
        <p:nvSpPr>
          <p:cNvPr id="5" name="TextBox 4"/>
          <p:cNvSpPr txBox="1"/>
          <p:nvPr/>
        </p:nvSpPr>
        <p:spPr>
          <a:xfrm>
            <a:off x="2133600" y="609600"/>
            <a:ext cx="1034257" cy="369332"/>
          </a:xfrm>
          <a:prstGeom prst="rect">
            <a:avLst/>
          </a:prstGeom>
          <a:noFill/>
        </p:spPr>
        <p:txBody>
          <a:bodyPr wrap="none" rtlCol="0">
            <a:spAutoFit/>
          </a:bodyPr>
          <a:lstStyle/>
          <a:p>
            <a:r>
              <a:rPr lang="en-US" i="1" dirty="0" smtClean="0">
                <a:solidFill>
                  <a:srgbClr val="FF0000"/>
                </a:solidFill>
              </a:rPr>
              <a:t>Not used</a:t>
            </a:r>
            <a:endParaRPr lang="en-US" i="1" dirty="0">
              <a:solidFill>
                <a:srgbClr val="FF0000"/>
              </a:solidFill>
            </a:endParaRPr>
          </a:p>
        </p:txBody>
      </p:sp>
    </p:spTree>
    <p:extLst>
      <p:ext uri="{BB962C8B-B14F-4D97-AF65-F5344CB8AC3E}">
        <p14:creationId xmlns:p14="http://schemas.microsoft.com/office/powerpoint/2010/main" val="3013750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752600"/>
            <a:ext cx="3288484" cy="3200400"/>
          </a:xfrm>
          <a:prstGeom prst="rect">
            <a:avLst/>
          </a:prstGeom>
        </p:spPr>
      </p:pic>
      <p:sp>
        <p:nvSpPr>
          <p:cNvPr id="3" name="TextBox 2"/>
          <p:cNvSpPr txBox="1"/>
          <p:nvPr/>
        </p:nvSpPr>
        <p:spPr>
          <a:xfrm>
            <a:off x="381000" y="457200"/>
            <a:ext cx="2099742" cy="369332"/>
          </a:xfrm>
          <a:prstGeom prst="rect">
            <a:avLst/>
          </a:prstGeom>
          <a:noFill/>
        </p:spPr>
        <p:txBody>
          <a:bodyPr wrap="none" rtlCol="0">
            <a:spAutoFit/>
          </a:bodyPr>
          <a:lstStyle/>
          <a:p>
            <a:r>
              <a:rPr lang="en-US" dirty="0" smtClean="0"/>
              <a:t>On scan signal levels</a:t>
            </a:r>
            <a:endParaRPr lang="en-US" dirty="0"/>
          </a:p>
        </p:txBody>
      </p:sp>
      <p:sp>
        <p:nvSpPr>
          <p:cNvPr id="4" name="TextBox 3"/>
          <p:cNvSpPr txBox="1"/>
          <p:nvPr/>
        </p:nvSpPr>
        <p:spPr>
          <a:xfrm>
            <a:off x="4408199" y="2057400"/>
            <a:ext cx="3592801" cy="1754326"/>
          </a:xfrm>
          <a:prstGeom prst="rect">
            <a:avLst/>
          </a:prstGeom>
          <a:noFill/>
        </p:spPr>
        <p:txBody>
          <a:bodyPr wrap="square" rtlCol="0">
            <a:spAutoFit/>
          </a:bodyPr>
          <a:lstStyle/>
          <a:p>
            <a:r>
              <a:rPr lang="en-US" dirty="0" smtClean="0"/>
              <a:t>Totally corrected counts/mW, averaged over steps:</a:t>
            </a:r>
          </a:p>
          <a:p>
            <a:r>
              <a:rPr lang="en-US" dirty="0" smtClean="0"/>
              <a:t>Run112(Xe):                    4554</a:t>
            </a:r>
          </a:p>
          <a:p>
            <a:r>
              <a:rPr lang="en-US" dirty="0" smtClean="0"/>
              <a:t>Run115(0.18 Ba/step):  4830</a:t>
            </a:r>
          </a:p>
          <a:p>
            <a:r>
              <a:rPr lang="en-US" dirty="0" smtClean="0"/>
              <a:t>Run117(48.4 Ba/step):  8574</a:t>
            </a:r>
          </a:p>
          <a:p>
            <a:r>
              <a:rPr lang="en-US" dirty="0" smtClean="0"/>
              <a:t>Run148(5.8  Ba/step):   7113</a:t>
            </a:r>
            <a:endParaRPr lang="en-US" dirty="0"/>
          </a:p>
        </p:txBody>
      </p:sp>
      <p:sp>
        <p:nvSpPr>
          <p:cNvPr id="5" name="TextBox 4"/>
          <p:cNvSpPr txBox="1"/>
          <p:nvPr/>
        </p:nvSpPr>
        <p:spPr>
          <a:xfrm>
            <a:off x="4343400" y="3886200"/>
            <a:ext cx="2965620" cy="369332"/>
          </a:xfrm>
          <a:prstGeom prst="rect">
            <a:avLst/>
          </a:prstGeom>
          <a:noFill/>
        </p:spPr>
        <p:txBody>
          <a:bodyPr wrap="none" rtlCol="0">
            <a:spAutoFit/>
          </a:bodyPr>
          <a:lstStyle/>
          <a:p>
            <a:r>
              <a:rPr lang="en-US" i="1" dirty="0" smtClean="0">
                <a:solidFill>
                  <a:schemeClr val="bg1">
                    <a:lumMod val="50000"/>
                  </a:schemeClr>
                </a:solidFill>
              </a:rPr>
              <a:t>Remember Xe varied, so yeah</a:t>
            </a:r>
            <a:endParaRPr lang="en-US" i="1" dirty="0">
              <a:solidFill>
                <a:schemeClr val="bg1">
                  <a:lumMod val="50000"/>
                </a:schemeClr>
              </a:solidFill>
            </a:endParaRPr>
          </a:p>
        </p:txBody>
      </p:sp>
    </p:spTree>
    <p:extLst>
      <p:ext uri="{BB962C8B-B14F-4D97-AF65-F5344CB8AC3E}">
        <p14:creationId xmlns:p14="http://schemas.microsoft.com/office/powerpoint/2010/main" val="2192870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38" y="11668"/>
            <a:ext cx="3090077" cy="369332"/>
          </a:xfrm>
          <a:prstGeom prst="rect">
            <a:avLst/>
          </a:prstGeom>
          <a:noFill/>
        </p:spPr>
        <p:txBody>
          <a:bodyPr wrap="none" rtlCol="0">
            <a:spAutoFit/>
          </a:bodyPr>
          <a:lstStyle/>
          <a:p>
            <a:r>
              <a:rPr lang="en-US" dirty="0" smtClean="0"/>
              <a:t>On Ba peak cross-section </a:t>
            </a:r>
            <a:r>
              <a:rPr lang="en-US" dirty="0" err="1" smtClean="0"/>
              <a:t>calcs</a:t>
            </a:r>
            <a:r>
              <a:rPr lang="en-US" dirty="0" smtClean="0"/>
              <a: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609600"/>
            <a:ext cx="3667125" cy="2604977"/>
          </a:xfrm>
          <a:prstGeom prst="rect">
            <a:avLst/>
          </a:prstGeom>
        </p:spPr>
      </p:pic>
      <p:sp>
        <p:nvSpPr>
          <p:cNvPr id="4" name="TextBox 3"/>
          <p:cNvSpPr txBox="1"/>
          <p:nvPr/>
        </p:nvSpPr>
        <p:spPr>
          <a:xfrm>
            <a:off x="4048125" y="76200"/>
            <a:ext cx="5019675" cy="2862322"/>
          </a:xfrm>
          <a:prstGeom prst="rect">
            <a:avLst/>
          </a:prstGeom>
          <a:noFill/>
        </p:spPr>
        <p:txBody>
          <a:bodyPr wrap="square" rtlCol="0">
            <a:spAutoFit/>
          </a:bodyPr>
          <a:lstStyle/>
          <a:p>
            <a:r>
              <a:rPr lang="en-US" dirty="0" smtClean="0"/>
              <a:t>Script is </a:t>
            </a:r>
            <a:r>
              <a:rPr lang="en-US" dirty="0" err="1" smtClean="0"/>
              <a:t>cross_section_calc</a:t>
            </a:r>
            <a:r>
              <a:rPr lang="en-US" dirty="0" smtClean="0"/>
              <a:t>() in </a:t>
            </a:r>
            <a:r>
              <a:rPr lang="en-US" dirty="0" err="1" smtClean="0"/>
              <a:t>spec_thesis.C</a:t>
            </a:r>
            <a:endParaRPr lang="en-US" dirty="0" smtClean="0"/>
          </a:p>
          <a:p>
            <a:endParaRPr lang="en-US" dirty="0"/>
          </a:p>
          <a:p>
            <a:r>
              <a:rPr lang="en-US" dirty="0" smtClean="0"/>
              <a:t>Uses Eqn. 2.8 in Shon’s thesis, with a normalization to put the peak at 1, though you don’t </a:t>
            </a:r>
            <a:r>
              <a:rPr lang="en-US" i="1" dirty="0" smtClean="0"/>
              <a:t>have </a:t>
            </a:r>
            <a:r>
              <a:rPr lang="en-US" dirty="0" smtClean="0"/>
              <a:t>to do this, but then you set E(nu_0) to 1.</a:t>
            </a:r>
          </a:p>
          <a:p>
            <a:r>
              <a:rPr lang="en-US" dirty="0" smtClean="0"/>
              <a:t>I get (m</a:t>
            </a:r>
            <a:r>
              <a:rPr lang="en-US" baseline="30000" dirty="0" smtClean="0"/>
              <a:t>2</a:t>
            </a:r>
            <a:r>
              <a:rPr lang="en-US" dirty="0" smtClean="0"/>
              <a:t>):</a:t>
            </a:r>
          </a:p>
          <a:p>
            <a:endParaRPr lang="en-US" dirty="0" smtClean="0"/>
          </a:p>
          <a:p>
            <a:r>
              <a:rPr lang="en-US" dirty="0" smtClean="0"/>
              <a:t>577nm:  5.24E-19</a:t>
            </a:r>
            <a:endParaRPr lang="en-US" dirty="0"/>
          </a:p>
          <a:p>
            <a:r>
              <a:rPr lang="en-US" dirty="0" smtClean="0"/>
              <a:t>591nm:  3.35E-19</a:t>
            </a:r>
          </a:p>
          <a:p>
            <a:r>
              <a:rPr lang="en-US" dirty="0" smtClean="0"/>
              <a:t>619nm:  3.11E-19</a:t>
            </a:r>
            <a:endParaRPr lang="en-US" dirty="0"/>
          </a:p>
        </p:txBody>
      </p:sp>
      <p:sp>
        <p:nvSpPr>
          <p:cNvPr id="5" name="TextBox 4"/>
          <p:cNvSpPr txBox="1"/>
          <p:nvPr/>
        </p:nvSpPr>
        <p:spPr>
          <a:xfrm>
            <a:off x="39130" y="3562865"/>
            <a:ext cx="3921073" cy="369332"/>
          </a:xfrm>
          <a:prstGeom prst="rect">
            <a:avLst/>
          </a:prstGeom>
          <a:noFill/>
        </p:spPr>
        <p:txBody>
          <a:bodyPr wrap="none" rtlCol="0">
            <a:spAutoFit/>
          </a:bodyPr>
          <a:lstStyle/>
          <a:p>
            <a:r>
              <a:rPr lang="en-US" dirty="0" smtClean="0"/>
              <a:t>On cross-section used in (fixed) QE plot:</a:t>
            </a:r>
            <a:endParaRPr lang="en-US" dirty="0"/>
          </a:p>
        </p:txBody>
      </p:sp>
      <p:sp>
        <p:nvSpPr>
          <p:cNvPr id="6" name="TextBox 5"/>
          <p:cNvSpPr txBox="1"/>
          <p:nvPr/>
        </p:nvSpPr>
        <p:spPr>
          <a:xfrm>
            <a:off x="669795" y="4191000"/>
            <a:ext cx="8398005" cy="646331"/>
          </a:xfrm>
          <a:prstGeom prst="rect">
            <a:avLst/>
          </a:prstGeom>
          <a:noFill/>
        </p:spPr>
        <p:txBody>
          <a:bodyPr wrap="none" rtlCol="0">
            <a:spAutoFit/>
          </a:bodyPr>
          <a:lstStyle/>
          <a:p>
            <a:r>
              <a:rPr lang="en-US" dirty="0" smtClean="0"/>
              <a:t>591 peak:  ~91% of peak excitation at </a:t>
            </a:r>
            <a:r>
              <a:rPr lang="en-US" i="1" dirty="0" smtClean="0"/>
              <a:t>both </a:t>
            </a:r>
            <a:r>
              <a:rPr lang="en-US" dirty="0" smtClean="0"/>
              <a:t>of the used excitations (562.6 and 556.9 nm)</a:t>
            </a:r>
          </a:p>
          <a:p>
            <a:r>
              <a:rPr lang="en-US" dirty="0" smtClean="0"/>
              <a:t>577 peak:  ~90% of peak is probably good, with the used 566.3 nm excitation</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4726425"/>
            <a:ext cx="2895422" cy="205679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0017" y="4726168"/>
            <a:ext cx="2895783" cy="2057047"/>
          </a:xfrm>
          <a:prstGeom prst="rect">
            <a:avLst/>
          </a:prstGeom>
        </p:spPr>
      </p:pic>
      <p:sp>
        <p:nvSpPr>
          <p:cNvPr id="9" name="Right Arrow 8"/>
          <p:cNvSpPr/>
          <p:nvPr/>
        </p:nvSpPr>
        <p:spPr>
          <a:xfrm>
            <a:off x="4343400" y="5602420"/>
            <a:ext cx="677797"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762806" y="5079200"/>
            <a:ext cx="1647211" cy="523220"/>
          </a:xfrm>
          <a:prstGeom prst="rect">
            <a:avLst/>
          </a:prstGeom>
          <a:noFill/>
        </p:spPr>
        <p:txBody>
          <a:bodyPr wrap="square" rtlCol="0">
            <a:spAutoFit/>
          </a:bodyPr>
          <a:lstStyle/>
          <a:p>
            <a:pPr algn="ctr"/>
            <a:r>
              <a:rPr lang="en-US" sz="1400" b="1" i="1" dirty="0" smtClean="0">
                <a:solidFill>
                  <a:srgbClr val="C00000"/>
                </a:solidFill>
              </a:rPr>
              <a:t>correct with specific cross sections</a:t>
            </a:r>
            <a:endParaRPr lang="en-US" sz="1400" b="1" i="1" dirty="0">
              <a:solidFill>
                <a:srgbClr val="C00000"/>
              </a:solidFill>
            </a:endParaRPr>
          </a:p>
        </p:txBody>
      </p:sp>
    </p:spTree>
    <p:extLst>
      <p:ext uri="{BB962C8B-B14F-4D97-AF65-F5344CB8AC3E}">
        <p14:creationId xmlns:p14="http://schemas.microsoft.com/office/powerpoint/2010/main" val="2004039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2851678" cy="369332"/>
          </a:xfrm>
          <a:prstGeom prst="rect">
            <a:avLst/>
          </a:prstGeom>
          <a:noFill/>
        </p:spPr>
        <p:txBody>
          <a:bodyPr wrap="none" rtlCol="0">
            <a:spAutoFit/>
          </a:bodyPr>
          <a:lstStyle/>
          <a:p>
            <a:r>
              <a:rPr lang="en-US" dirty="0" smtClean="0"/>
              <a:t>CCD counts / photoelectron:</a:t>
            </a:r>
            <a:endParaRPr lang="en-US" dirty="0"/>
          </a:p>
        </p:txBody>
      </p:sp>
      <p:sp>
        <p:nvSpPr>
          <p:cNvPr id="3" name="TextBox 2"/>
          <p:cNvSpPr txBox="1"/>
          <p:nvPr/>
        </p:nvSpPr>
        <p:spPr>
          <a:xfrm>
            <a:off x="304800" y="990600"/>
            <a:ext cx="8663654" cy="2308324"/>
          </a:xfrm>
          <a:prstGeom prst="rect">
            <a:avLst/>
          </a:prstGeom>
          <a:noFill/>
        </p:spPr>
        <p:txBody>
          <a:bodyPr wrap="none" rtlCol="0">
            <a:spAutoFit/>
          </a:bodyPr>
          <a:lstStyle/>
          <a:p>
            <a:r>
              <a:rPr lang="en-US" dirty="0" smtClean="0"/>
              <a:t>We have been on </a:t>
            </a:r>
            <a:r>
              <a:rPr lang="en-US" b="1" dirty="0" smtClean="0"/>
              <a:t>medium gain</a:t>
            </a:r>
            <a:r>
              <a:rPr lang="en-US" dirty="0" smtClean="0"/>
              <a:t>, which is 4 photons per 1 count according to the manual.</a:t>
            </a:r>
          </a:p>
          <a:p>
            <a:r>
              <a:rPr lang="en-US" dirty="0" smtClean="0"/>
              <a:t>Checks:</a:t>
            </a:r>
          </a:p>
          <a:p>
            <a:pPr marL="342900" indent="-342900">
              <a:buAutoNum type="arabicParenR"/>
            </a:pPr>
            <a:r>
              <a:rPr lang="en-US" dirty="0" smtClean="0"/>
              <a:t>No difference in # counts </a:t>
            </a:r>
            <a:r>
              <a:rPr lang="en-US" i="1" dirty="0" smtClean="0"/>
              <a:t>(after dark subtraction)</a:t>
            </a:r>
            <a:r>
              <a:rPr lang="en-US" dirty="0" smtClean="0"/>
              <a:t> between FAST and SLOW:</a:t>
            </a:r>
          </a:p>
          <a:p>
            <a:pPr marL="342900" indent="-342900">
              <a:buAutoNum type="arabicParenR"/>
            </a:pPr>
            <a:endParaRPr lang="en-US" dirty="0"/>
          </a:p>
          <a:p>
            <a:pPr marL="342900" indent="-342900">
              <a:buAutoNum type="arabicParenR"/>
            </a:pPr>
            <a:endParaRPr lang="en-US" dirty="0" smtClean="0"/>
          </a:p>
          <a:p>
            <a:pPr marL="342900" indent="-342900">
              <a:buAutoNum type="arabicParenR"/>
            </a:pPr>
            <a:endParaRPr lang="en-US" dirty="0"/>
          </a:p>
          <a:p>
            <a:pPr marL="342900" indent="-342900">
              <a:buAutoNum type="arabicParenR"/>
            </a:pPr>
            <a:endParaRPr lang="en-US" dirty="0" smtClean="0"/>
          </a:p>
          <a:p>
            <a:pPr marL="342900" indent="-342900">
              <a:buAutoNum type="arabicParenR"/>
            </a:pPr>
            <a:r>
              <a:rPr lang="en-US" dirty="0" smtClean="0"/>
              <a:t>Proper difference in </a:t>
            </a:r>
            <a:r>
              <a:rPr lang="en-US" dirty="0"/>
              <a:t># counts </a:t>
            </a:r>
            <a:r>
              <a:rPr lang="en-US" i="1" dirty="0"/>
              <a:t>(after dark subtraction</a:t>
            </a:r>
            <a:r>
              <a:rPr lang="en-US" i="1" dirty="0" smtClean="0"/>
              <a:t>) </a:t>
            </a:r>
            <a:r>
              <a:rPr lang="en-US" dirty="0" smtClean="0"/>
              <a:t>between Low, Medium, High gain:</a:t>
            </a:r>
            <a:endParaRPr lang="en-US" dirty="0"/>
          </a:p>
        </p:txBody>
      </p:sp>
      <p:sp>
        <p:nvSpPr>
          <p:cNvPr id="4" name="TextBox 3"/>
          <p:cNvSpPr txBox="1"/>
          <p:nvPr/>
        </p:nvSpPr>
        <p:spPr>
          <a:xfrm>
            <a:off x="3429000" y="2223700"/>
            <a:ext cx="718466" cy="276999"/>
          </a:xfrm>
          <a:prstGeom prst="rect">
            <a:avLst/>
          </a:prstGeom>
          <a:noFill/>
        </p:spPr>
        <p:txBody>
          <a:bodyPr wrap="none" rtlCol="0">
            <a:spAutoFit/>
          </a:bodyPr>
          <a:lstStyle/>
          <a:p>
            <a:r>
              <a:rPr lang="en-US" sz="1200" b="1" dirty="0" smtClean="0"/>
              <a:t>(do this)</a:t>
            </a:r>
            <a:endParaRPr lang="en-US" sz="1200" b="1" dirty="0"/>
          </a:p>
        </p:txBody>
      </p:sp>
      <p:sp>
        <p:nvSpPr>
          <p:cNvPr id="5" name="TextBox 4"/>
          <p:cNvSpPr txBox="1"/>
          <p:nvPr/>
        </p:nvSpPr>
        <p:spPr>
          <a:xfrm>
            <a:off x="3466070" y="3581400"/>
            <a:ext cx="718466" cy="276999"/>
          </a:xfrm>
          <a:prstGeom prst="rect">
            <a:avLst/>
          </a:prstGeom>
          <a:noFill/>
        </p:spPr>
        <p:txBody>
          <a:bodyPr wrap="none" rtlCol="0">
            <a:spAutoFit/>
          </a:bodyPr>
          <a:lstStyle/>
          <a:p>
            <a:r>
              <a:rPr lang="en-US" sz="1200" b="1" dirty="0" smtClean="0"/>
              <a:t>(do this)</a:t>
            </a:r>
            <a:endParaRPr lang="en-US" sz="1200" b="1" dirty="0"/>
          </a:p>
        </p:txBody>
      </p:sp>
    </p:spTree>
    <p:extLst>
      <p:ext uri="{BB962C8B-B14F-4D97-AF65-F5344CB8AC3E}">
        <p14:creationId xmlns:p14="http://schemas.microsoft.com/office/powerpoint/2010/main" val="1721652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75511"/>
            <a:ext cx="2080506" cy="369332"/>
          </a:xfrm>
          <a:prstGeom prst="rect">
            <a:avLst/>
          </a:prstGeom>
          <a:noFill/>
        </p:spPr>
        <p:txBody>
          <a:bodyPr wrap="none" rtlCol="0">
            <a:spAutoFit/>
          </a:bodyPr>
          <a:lstStyle/>
          <a:p>
            <a:r>
              <a:rPr lang="en-US" dirty="0" smtClean="0">
                <a:solidFill>
                  <a:srgbClr val="C00000"/>
                </a:solidFill>
              </a:rPr>
              <a:t>NUMBER OF ATOMS</a:t>
            </a:r>
            <a:endParaRPr lang="en-US" dirty="0">
              <a:solidFill>
                <a:srgbClr val="C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5730" y="457200"/>
            <a:ext cx="3375989" cy="32742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622" y="457200"/>
            <a:ext cx="3375989" cy="3274200"/>
          </a:xfrm>
          <a:prstGeom prst="rect">
            <a:avLst/>
          </a:prstGeom>
        </p:spPr>
      </p:pic>
      <p:sp>
        <p:nvSpPr>
          <p:cNvPr id="5" name="TextBox 4"/>
          <p:cNvSpPr txBox="1"/>
          <p:nvPr/>
        </p:nvSpPr>
        <p:spPr>
          <a:xfrm>
            <a:off x="5473784" y="1143000"/>
            <a:ext cx="1899879" cy="369332"/>
          </a:xfrm>
          <a:prstGeom prst="rect">
            <a:avLst/>
          </a:prstGeom>
          <a:noFill/>
        </p:spPr>
        <p:txBody>
          <a:bodyPr wrap="none" rtlCol="0">
            <a:spAutoFit/>
          </a:bodyPr>
          <a:lstStyle/>
          <a:p>
            <a:r>
              <a:rPr lang="en-US" dirty="0" smtClean="0">
                <a:solidFill>
                  <a:schemeClr val="bg1">
                    <a:lumMod val="50000"/>
                  </a:schemeClr>
                </a:solidFill>
              </a:rPr>
              <a:t>slope = 13.2 +- 0.9</a:t>
            </a:r>
            <a:endParaRPr lang="en-US" dirty="0">
              <a:solidFill>
                <a:schemeClr val="bg1">
                  <a:lumMod val="50000"/>
                </a:schemeClr>
              </a:solidFill>
            </a:endParaRPr>
          </a:p>
        </p:txBody>
      </p:sp>
      <p:sp>
        <p:nvSpPr>
          <p:cNvPr id="6" name="TextBox 5"/>
          <p:cNvSpPr txBox="1"/>
          <p:nvPr/>
        </p:nvSpPr>
        <p:spPr>
          <a:xfrm>
            <a:off x="1905000" y="1100437"/>
            <a:ext cx="2018501" cy="369332"/>
          </a:xfrm>
          <a:prstGeom prst="rect">
            <a:avLst/>
          </a:prstGeom>
          <a:noFill/>
        </p:spPr>
        <p:txBody>
          <a:bodyPr wrap="none" rtlCol="0">
            <a:spAutoFit/>
          </a:bodyPr>
          <a:lstStyle/>
          <a:p>
            <a:r>
              <a:rPr lang="en-US" dirty="0" smtClean="0">
                <a:solidFill>
                  <a:schemeClr val="bg1">
                    <a:lumMod val="50000"/>
                  </a:schemeClr>
                </a:solidFill>
              </a:rPr>
              <a:t>slope = 2153 +- 226</a:t>
            </a:r>
            <a:endParaRPr lang="en-US" dirty="0">
              <a:solidFill>
                <a:schemeClr val="bg1">
                  <a:lumMod val="50000"/>
                </a:schemeClr>
              </a:solidFill>
            </a:endParaRPr>
          </a:p>
        </p:txBody>
      </p:sp>
      <p:sp>
        <p:nvSpPr>
          <p:cNvPr id="7" name="TextBox 6"/>
          <p:cNvSpPr txBox="1"/>
          <p:nvPr/>
        </p:nvSpPr>
        <p:spPr>
          <a:xfrm>
            <a:off x="98854" y="3731400"/>
            <a:ext cx="4724400" cy="2462213"/>
          </a:xfrm>
          <a:prstGeom prst="rect">
            <a:avLst/>
          </a:prstGeom>
          <a:noFill/>
        </p:spPr>
        <p:txBody>
          <a:bodyPr wrap="square" rtlCol="0">
            <a:spAutoFit/>
          </a:bodyPr>
          <a:lstStyle/>
          <a:p>
            <a:r>
              <a:rPr lang="en-US" sz="1400" dirty="0" smtClean="0"/>
              <a:t>These are after a correction of 0.8 for the window angle.  This would be negligible if the laser were going straight at the sample like the ion beam does, but refraction puts it at an angle, resulting in this correction.</a:t>
            </a:r>
          </a:p>
          <a:p>
            <a:r>
              <a:rPr lang="en-US" sz="1400" dirty="0" smtClean="0"/>
              <a:t>2015-05-26 goes </a:t>
            </a:r>
            <a:r>
              <a:rPr lang="en-US" sz="1400" dirty="0"/>
              <a:t>straight from </a:t>
            </a:r>
            <a:r>
              <a:rPr lang="en-US" sz="1400" dirty="0" smtClean="0"/>
              <a:t>counts_subbed_20150526.txt, which uses 5 micron w (and it does corrections on the number of counts), with the additional 0.8 correction.  However, 2015-08-07 uses the 0.8 along with a correction of (2.34/2.5)</a:t>
            </a:r>
            <a:r>
              <a:rPr lang="en-US" sz="1400" baseline="30000" dirty="0" smtClean="0"/>
              <a:t>2</a:t>
            </a:r>
            <a:r>
              <a:rPr lang="en-US" sz="1400" dirty="0" smtClean="0"/>
              <a:t>, due to the file counts_subbed_20150807.txt having used 2.5 micron w.</a:t>
            </a:r>
          </a:p>
          <a:p>
            <a:r>
              <a:rPr lang="en-US" sz="1400" dirty="0" smtClean="0"/>
              <a:t>The above plots are the result.</a:t>
            </a:r>
            <a:endParaRPr lang="en-US" sz="1400"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73784" y="3886200"/>
            <a:ext cx="1746328" cy="1928899"/>
          </a:xfrm>
          <a:prstGeom prst="rect">
            <a:avLst/>
          </a:prstGeom>
        </p:spPr>
      </p:pic>
      <p:sp>
        <p:nvSpPr>
          <p:cNvPr id="8" name="TextBox 7"/>
          <p:cNvSpPr txBox="1"/>
          <p:nvPr/>
        </p:nvSpPr>
        <p:spPr>
          <a:xfrm>
            <a:off x="6157032" y="3896542"/>
            <a:ext cx="2514600" cy="954107"/>
          </a:xfrm>
          <a:prstGeom prst="rect">
            <a:avLst/>
          </a:prstGeom>
          <a:noFill/>
        </p:spPr>
        <p:txBody>
          <a:bodyPr wrap="square" rtlCol="0">
            <a:spAutoFit/>
          </a:bodyPr>
          <a:lstStyle/>
          <a:p>
            <a:r>
              <a:rPr lang="en-US" sz="1400" dirty="0" smtClean="0"/>
              <a:t>I just multiplied the numbers in counts_subbed_20150807.txt by 0.8 to get the number for, e.g., the train plot.</a:t>
            </a:r>
            <a:endParaRPr lang="en-US" sz="1400" dirty="0"/>
          </a:p>
        </p:txBody>
      </p:sp>
      <p:sp>
        <p:nvSpPr>
          <p:cNvPr id="10" name="TextBox 9"/>
          <p:cNvSpPr txBox="1"/>
          <p:nvPr/>
        </p:nvSpPr>
        <p:spPr>
          <a:xfrm>
            <a:off x="5395024" y="5932003"/>
            <a:ext cx="2057400" cy="523220"/>
          </a:xfrm>
          <a:prstGeom prst="rect">
            <a:avLst/>
          </a:prstGeom>
          <a:noFill/>
        </p:spPr>
        <p:txBody>
          <a:bodyPr wrap="square" rtlCol="0">
            <a:spAutoFit/>
          </a:bodyPr>
          <a:lstStyle/>
          <a:p>
            <a:r>
              <a:rPr lang="en-US" sz="1400" dirty="0" smtClean="0"/>
              <a:t>I just multiplied 2700 by 0.8 to get 2200 for:</a:t>
            </a:r>
            <a:endParaRPr lang="en-US" sz="1400" dirty="0"/>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45864" y="5715000"/>
            <a:ext cx="782331" cy="990600"/>
          </a:xfrm>
          <a:prstGeom prst="rect">
            <a:avLst/>
          </a:prstGeom>
        </p:spPr>
      </p:pic>
    </p:spTree>
    <p:extLst>
      <p:ext uri="{BB962C8B-B14F-4D97-AF65-F5344CB8AC3E}">
        <p14:creationId xmlns:p14="http://schemas.microsoft.com/office/powerpoint/2010/main" val="1863449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40268"/>
            <a:ext cx="8534400" cy="369332"/>
          </a:xfrm>
          <a:prstGeom prst="rect">
            <a:avLst/>
          </a:prstGeom>
          <a:noFill/>
        </p:spPr>
        <p:txBody>
          <a:bodyPr wrap="square" rtlCol="0">
            <a:spAutoFit/>
          </a:bodyPr>
          <a:lstStyle/>
          <a:p>
            <a:r>
              <a:rPr lang="en-US" dirty="0" smtClean="0"/>
              <a:t>On deciding what to call the leak rate for leak44 (for 619 leak rate dependence):</a:t>
            </a:r>
            <a:endParaRPr lang="en-US" dirty="0"/>
          </a:p>
        </p:txBody>
      </p:sp>
      <p:sp>
        <p:nvSpPr>
          <p:cNvPr id="3" name="TextBox 2"/>
          <p:cNvSpPr txBox="1"/>
          <p:nvPr/>
        </p:nvSpPr>
        <p:spPr>
          <a:xfrm>
            <a:off x="838200" y="990600"/>
            <a:ext cx="7848601" cy="3416320"/>
          </a:xfrm>
          <a:prstGeom prst="rect">
            <a:avLst/>
          </a:prstGeom>
          <a:noFill/>
        </p:spPr>
        <p:txBody>
          <a:bodyPr wrap="square" rtlCol="0">
            <a:spAutoFit/>
          </a:bodyPr>
          <a:lstStyle/>
          <a:p>
            <a:r>
              <a:rPr lang="en-US" dirty="0" smtClean="0"/>
              <a:t>2014-07-29, the data used for leak rates in BaSpec, give:</a:t>
            </a:r>
          </a:p>
          <a:p>
            <a:r>
              <a:rPr lang="en-US" dirty="0" smtClean="0"/>
              <a:t>Leak50   120 nm/s</a:t>
            </a:r>
          </a:p>
          <a:p>
            <a:r>
              <a:rPr lang="en-US" dirty="0" smtClean="0"/>
              <a:t>Leak48   55 nm/s</a:t>
            </a:r>
          </a:p>
          <a:p>
            <a:r>
              <a:rPr lang="en-US" dirty="0" smtClean="0"/>
              <a:t>Leak46   30 nm/s</a:t>
            </a:r>
          </a:p>
          <a:p>
            <a:r>
              <a:rPr lang="en-US" dirty="0" smtClean="0"/>
              <a:t>Leak44   8 nm/s   </a:t>
            </a:r>
            <a:r>
              <a:rPr lang="en-US" sz="1200" b="1" i="1" dirty="0" smtClean="0">
                <a:solidFill>
                  <a:srgbClr val="FF0000"/>
                </a:solidFill>
              </a:rPr>
              <a:t>but these are not exactly right due to neglect of SXe n</a:t>
            </a:r>
            <a:endParaRPr lang="en-US" sz="1200" dirty="0" smtClean="0">
              <a:solidFill>
                <a:srgbClr val="FF0000"/>
              </a:solidFill>
            </a:endParaRPr>
          </a:p>
          <a:p>
            <a:endParaRPr lang="en-US" dirty="0"/>
          </a:p>
          <a:p>
            <a:r>
              <a:rPr lang="en-US" dirty="0" smtClean="0"/>
              <a:t>Those are at 11 K.  For quoting at ~50 K, multiply by (31/37) based on recent test.  Then, to get the real leak rate, multiply above numbers by (37/55) since leak 48 was measured to be 37 nm/s at 11 K in recent stuff (rather than 55 nm/s).  </a:t>
            </a:r>
          </a:p>
          <a:p>
            <a:endParaRPr lang="en-US" dirty="0"/>
          </a:p>
          <a:p>
            <a:r>
              <a:rPr lang="en-US" dirty="0" smtClean="0"/>
              <a:t>But since the thing in the thesis is describing the leak rate 44 at 11 K, just do:</a:t>
            </a:r>
          </a:p>
          <a:p>
            <a:r>
              <a:rPr lang="en-US" dirty="0" smtClean="0"/>
              <a:t>(8 nm/s) </a:t>
            </a:r>
            <a:r>
              <a:rPr lang="az-Cyrl-AZ" dirty="0" smtClean="0"/>
              <a:t>х</a:t>
            </a:r>
            <a:r>
              <a:rPr lang="en-US" dirty="0" smtClean="0"/>
              <a:t> (37/55) ≈ </a:t>
            </a:r>
            <a:r>
              <a:rPr lang="en-US" b="1" dirty="0" smtClean="0"/>
              <a:t>5 nm/s</a:t>
            </a:r>
            <a:r>
              <a:rPr lang="en-US" dirty="0" smtClean="0"/>
              <a:t>.</a:t>
            </a:r>
            <a:endParaRPr lang="en-US" dirty="0"/>
          </a:p>
        </p:txBody>
      </p:sp>
    </p:spTree>
    <p:extLst>
      <p:ext uri="{BB962C8B-B14F-4D97-AF65-F5344CB8AC3E}">
        <p14:creationId xmlns:p14="http://schemas.microsoft.com/office/powerpoint/2010/main" val="3100123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1951"/>
            <a:ext cx="4129400" cy="1200329"/>
          </a:xfrm>
          <a:prstGeom prst="rect">
            <a:avLst/>
          </a:prstGeom>
          <a:noFill/>
        </p:spPr>
        <p:txBody>
          <a:bodyPr wrap="none" rtlCol="0">
            <a:spAutoFit/>
          </a:bodyPr>
          <a:lstStyle/>
          <a:p>
            <a:r>
              <a:rPr lang="en-US" dirty="0" smtClean="0"/>
              <a:t>On 693 peak(s)</a:t>
            </a:r>
          </a:p>
          <a:p>
            <a:endParaRPr lang="en-US" dirty="0"/>
          </a:p>
          <a:p>
            <a:r>
              <a:rPr lang="en-US" dirty="0" smtClean="0"/>
              <a:t>This was misleading because the grating </a:t>
            </a:r>
          </a:p>
          <a:p>
            <a:r>
              <a:rPr lang="en-US" dirty="0" smtClean="0"/>
              <a:t>was at different places (and uncalibrated):</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0"/>
            <a:ext cx="3647168" cy="25908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22" y="2895600"/>
            <a:ext cx="3560332" cy="293647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9822" y="2895600"/>
            <a:ext cx="3505200" cy="2936476"/>
          </a:xfrm>
          <a:prstGeom prst="rect">
            <a:avLst/>
          </a:prstGeom>
        </p:spPr>
      </p:pic>
      <p:sp>
        <p:nvSpPr>
          <p:cNvPr id="7" name="TextBox 6"/>
          <p:cNvSpPr txBox="1"/>
          <p:nvPr/>
        </p:nvSpPr>
        <p:spPr>
          <a:xfrm>
            <a:off x="2483655" y="3276600"/>
            <a:ext cx="824265" cy="369332"/>
          </a:xfrm>
          <a:prstGeom prst="rect">
            <a:avLst/>
          </a:prstGeom>
          <a:noFill/>
        </p:spPr>
        <p:txBody>
          <a:bodyPr wrap="none" rtlCol="0">
            <a:spAutoFit/>
          </a:bodyPr>
          <a:lstStyle/>
          <a:p>
            <a:r>
              <a:rPr lang="en-US" dirty="0" smtClean="0">
                <a:solidFill>
                  <a:srgbClr val="FF0000"/>
                </a:solidFill>
              </a:rPr>
              <a:t>~100 K</a:t>
            </a:r>
            <a:endParaRPr lang="en-US" dirty="0">
              <a:solidFill>
                <a:srgbClr val="FF0000"/>
              </a:solidFill>
            </a:endParaRPr>
          </a:p>
        </p:txBody>
      </p:sp>
      <p:sp>
        <p:nvSpPr>
          <p:cNvPr id="8" name="TextBox 7"/>
          <p:cNvSpPr txBox="1"/>
          <p:nvPr/>
        </p:nvSpPr>
        <p:spPr>
          <a:xfrm>
            <a:off x="5687622" y="3276600"/>
            <a:ext cx="707245" cy="369332"/>
          </a:xfrm>
          <a:prstGeom prst="rect">
            <a:avLst/>
          </a:prstGeom>
          <a:noFill/>
        </p:spPr>
        <p:txBody>
          <a:bodyPr wrap="none" rtlCol="0">
            <a:spAutoFit/>
          </a:bodyPr>
          <a:lstStyle/>
          <a:p>
            <a:r>
              <a:rPr lang="en-US" dirty="0" smtClean="0">
                <a:solidFill>
                  <a:srgbClr val="FF0000"/>
                </a:solidFill>
              </a:rPr>
              <a:t>~15 K</a:t>
            </a:r>
            <a:endParaRPr lang="en-US" dirty="0">
              <a:solidFill>
                <a:srgbClr val="FF0000"/>
              </a:solidFill>
            </a:endParaRPr>
          </a:p>
        </p:txBody>
      </p:sp>
      <p:sp>
        <p:nvSpPr>
          <p:cNvPr id="9" name="TextBox 8"/>
          <p:cNvSpPr txBox="1"/>
          <p:nvPr/>
        </p:nvSpPr>
        <p:spPr>
          <a:xfrm>
            <a:off x="7696200" y="3962400"/>
            <a:ext cx="1295400" cy="738664"/>
          </a:xfrm>
          <a:prstGeom prst="rect">
            <a:avLst/>
          </a:prstGeom>
          <a:noFill/>
        </p:spPr>
        <p:txBody>
          <a:bodyPr wrap="square" rtlCol="0">
            <a:spAutoFit/>
          </a:bodyPr>
          <a:lstStyle/>
          <a:p>
            <a:r>
              <a:rPr lang="en-US" sz="1400" b="1" dirty="0" smtClean="0"/>
              <a:t>The old paper was at 77 K, so… idk</a:t>
            </a:r>
            <a:endParaRPr lang="en-US" sz="1400" b="1" dirty="0"/>
          </a:p>
        </p:txBody>
      </p:sp>
      <p:sp>
        <p:nvSpPr>
          <p:cNvPr id="4" name="TextBox 3"/>
          <p:cNvSpPr txBox="1"/>
          <p:nvPr/>
        </p:nvSpPr>
        <p:spPr>
          <a:xfrm>
            <a:off x="381001" y="2514600"/>
            <a:ext cx="8001000" cy="646331"/>
          </a:xfrm>
          <a:prstGeom prst="rect">
            <a:avLst/>
          </a:prstGeom>
          <a:noFill/>
        </p:spPr>
        <p:txBody>
          <a:bodyPr wrap="square" rtlCol="0">
            <a:spAutoFit/>
          </a:bodyPr>
          <a:lstStyle/>
          <a:p>
            <a:r>
              <a:rPr lang="en-US" dirty="0" smtClean="0"/>
              <a:t>What really seems to happen is that the lower-wavelength one goes away between ~100 K and ~15 K (T measurements aren’t really good for this, but that’s close):</a:t>
            </a:r>
            <a:endParaRPr lang="en-US" dirty="0"/>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4867" y="5629880"/>
            <a:ext cx="2133600" cy="1198812"/>
          </a:xfrm>
          <a:prstGeom prst="rect">
            <a:avLst/>
          </a:prstGeom>
        </p:spPr>
      </p:pic>
      <p:sp>
        <p:nvSpPr>
          <p:cNvPr id="11" name="Right Arrow 10"/>
          <p:cNvSpPr/>
          <p:nvPr/>
        </p:nvSpPr>
        <p:spPr>
          <a:xfrm>
            <a:off x="5584762" y="6324600"/>
            <a:ext cx="65842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32290" y="6001434"/>
            <a:ext cx="2008954" cy="646331"/>
          </a:xfrm>
          <a:prstGeom prst="rect">
            <a:avLst/>
          </a:prstGeom>
          <a:noFill/>
        </p:spPr>
        <p:txBody>
          <a:bodyPr wrap="square" rtlCol="0">
            <a:spAutoFit/>
          </a:bodyPr>
          <a:lstStyle/>
          <a:p>
            <a:r>
              <a:rPr lang="en-US" dirty="0" smtClean="0"/>
              <a:t>Cooling from room temp does this</a:t>
            </a:r>
            <a:endParaRPr lang="en-US" dirty="0"/>
          </a:p>
        </p:txBody>
      </p:sp>
      <p:sp>
        <p:nvSpPr>
          <p:cNvPr id="13" name="TextBox 12"/>
          <p:cNvSpPr txBox="1"/>
          <p:nvPr/>
        </p:nvSpPr>
        <p:spPr>
          <a:xfrm>
            <a:off x="2769098" y="6488668"/>
            <a:ext cx="1493935" cy="369332"/>
          </a:xfrm>
          <a:prstGeom prst="rect">
            <a:avLst/>
          </a:prstGeom>
          <a:noFill/>
        </p:spPr>
        <p:txBody>
          <a:bodyPr wrap="none" rtlCol="0">
            <a:spAutoFit/>
          </a:bodyPr>
          <a:lstStyle/>
          <a:p>
            <a:r>
              <a:rPr lang="en-US" b="1" i="1" dirty="0" smtClean="0">
                <a:solidFill>
                  <a:srgbClr val="FF0000"/>
                </a:solidFill>
              </a:rPr>
              <a:t>See next slide</a:t>
            </a:r>
            <a:endParaRPr lang="en-US" b="1" i="1" dirty="0">
              <a:solidFill>
                <a:srgbClr val="FF0000"/>
              </a:solidFill>
            </a:endParaRPr>
          </a:p>
        </p:txBody>
      </p:sp>
    </p:spTree>
    <p:extLst>
      <p:ext uri="{BB962C8B-B14F-4D97-AF65-F5344CB8AC3E}">
        <p14:creationId xmlns:p14="http://schemas.microsoft.com/office/powerpoint/2010/main" val="2702411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240268"/>
            <a:ext cx="1598515" cy="369332"/>
          </a:xfrm>
          <a:prstGeom prst="rect">
            <a:avLst/>
          </a:prstGeom>
          <a:noFill/>
        </p:spPr>
        <p:txBody>
          <a:bodyPr wrap="none" rtlCol="0">
            <a:spAutoFit/>
          </a:bodyPr>
          <a:lstStyle/>
          <a:p>
            <a:r>
              <a:rPr lang="en-US" dirty="0"/>
              <a:t>On 693 peak(s</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00" y="2819400"/>
            <a:ext cx="4666837" cy="34770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915" y="1447800"/>
            <a:ext cx="3008589" cy="2257719"/>
          </a:xfrm>
          <a:prstGeom prst="rect">
            <a:avLst/>
          </a:prstGeom>
        </p:spPr>
      </p:pic>
      <p:cxnSp>
        <p:nvCxnSpPr>
          <p:cNvPr id="7" name="Straight Arrow Connector 6"/>
          <p:cNvCxnSpPr/>
          <p:nvPr/>
        </p:nvCxnSpPr>
        <p:spPr>
          <a:xfrm flipH="1">
            <a:off x="7069095" y="3608173"/>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116463" y="4114800"/>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52522" y="1159929"/>
            <a:ext cx="1450462" cy="307777"/>
          </a:xfrm>
          <a:prstGeom prst="rect">
            <a:avLst/>
          </a:prstGeom>
          <a:noFill/>
        </p:spPr>
        <p:txBody>
          <a:bodyPr wrap="none" rtlCol="0">
            <a:spAutoFit/>
          </a:bodyPr>
          <a:lstStyle/>
          <a:p>
            <a:r>
              <a:rPr lang="en-US" sz="1400" dirty="0"/>
              <a:t>From </a:t>
            </a:r>
            <a:r>
              <a:rPr lang="en-US" sz="1400" dirty="0" err="1" smtClean="0"/>
              <a:t>Guguschev</a:t>
            </a:r>
            <a:r>
              <a:rPr lang="en-US" sz="1400" dirty="0" smtClean="0"/>
              <a:t>:</a:t>
            </a:r>
            <a:endParaRPr lang="en-US" sz="1400" dirty="0"/>
          </a:p>
        </p:txBody>
      </p:sp>
      <p:sp>
        <p:nvSpPr>
          <p:cNvPr id="10" name="TextBox 9"/>
          <p:cNvSpPr txBox="1"/>
          <p:nvPr/>
        </p:nvSpPr>
        <p:spPr>
          <a:xfrm>
            <a:off x="4038600" y="2819400"/>
            <a:ext cx="1160318" cy="307777"/>
          </a:xfrm>
          <a:prstGeom prst="rect">
            <a:avLst/>
          </a:prstGeom>
          <a:noFill/>
        </p:spPr>
        <p:txBody>
          <a:bodyPr wrap="none" rtlCol="0">
            <a:spAutoFit/>
          </a:bodyPr>
          <a:lstStyle/>
          <a:p>
            <a:r>
              <a:rPr lang="en-US" sz="1400" dirty="0"/>
              <a:t>From </a:t>
            </a:r>
            <a:r>
              <a:rPr lang="en-US" sz="1400" dirty="0" smtClean="0"/>
              <a:t>Gibson:</a:t>
            </a:r>
            <a:endParaRPr lang="en-US" sz="1400" dirty="0"/>
          </a:p>
        </p:txBody>
      </p:sp>
      <p:sp>
        <p:nvSpPr>
          <p:cNvPr id="11" name="TextBox 10"/>
          <p:cNvSpPr txBox="1"/>
          <p:nvPr/>
        </p:nvSpPr>
        <p:spPr>
          <a:xfrm>
            <a:off x="4020424" y="1752600"/>
            <a:ext cx="4648200" cy="646331"/>
          </a:xfrm>
          <a:prstGeom prst="rect">
            <a:avLst/>
          </a:prstGeom>
          <a:noFill/>
        </p:spPr>
        <p:txBody>
          <a:bodyPr wrap="square" rtlCol="0">
            <a:spAutoFit/>
          </a:bodyPr>
          <a:lstStyle/>
          <a:p>
            <a:r>
              <a:rPr lang="en-US" dirty="0" smtClean="0"/>
              <a:t>Ours (at 11 K) is R</a:t>
            </a:r>
            <a:r>
              <a:rPr lang="en-US" baseline="-25000" dirty="0" smtClean="0"/>
              <a:t>1</a:t>
            </a:r>
            <a:r>
              <a:rPr lang="en-US" dirty="0" smtClean="0"/>
              <a:t>, so this table suggests that the real wavelength is </a:t>
            </a:r>
            <a:r>
              <a:rPr lang="en-US" dirty="0" smtClean="0">
                <a:solidFill>
                  <a:srgbClr val="C00000"/>
                </a:solidFill>
              </a:rPr>
              <a:t>more like 693 nm</a:t>
            </a:r>
            <a:r>
              <a:rPr lang="en-US" dirty="0" smtClean="0"/>
              <a:t>:</a:t>
            </a:r>
            <a:endParaRPr lang="en-US" dirty="0"/>
          </a:p>
        </p:txBody>
      </p:sp>
      <p:sp>
        <p:nvSpPr>
          <p:cNvPr id="12" name="TextBox 11"/>
          <p:cNvSpPr txBox="1"/>
          <p:nvPr/>
        </p:nvSpPr>
        <p:spPr>
          <a:xfrm>
            <a:off x="2302984" y="2276577"/>
            <a:ext cx="1297085" cy="600164"/>
          </a:xfrm>
          <a:prstGeom prst="rect">
            <a:avLst/>
          </a:prstGeom>
          <a:solidFill>
            <a:schemeClr val="bg1"/>
          </a:solidFill>
        </p:spPr>
        <p:txBody>
          <a:bodyPr wrap="square" rtlCol="0">
            <a:spAutoFit/>
          </a:bodyPr>
          <a:lstStyle/>
          <a:p>
            <a:r>
              <a:rPr lang="en-US" sz="1100" b="1" i="1" dirty="0" smtClean="0">
                <a:solidFill>
                  <a:srgbClr val="C00000"/>
                </a:solidFill>
              </a:rPr>
              <a:t>I think these are at room temp., but it’s hard to tell</a:t>
            </a:r>
            <a:endParaRPr lang="en-US" sz="1100" b="1" i="1" dirty="0">
              <a:solidFill>
                <a:srgbClr val="C00000"/>
              </a:solidFill>
            </a:endParaRPr>
          </a:p>
        </p:txBody>
      </p:sp>
    </p:spTree>
    <p:extLst>
      <p:ext uri="{BB962C8B-B14F-4D97-AF65-F5344CB8AC3E}">
        <p14:creationId xmlns:p14="http://schemas.microsoft.com/office/powerpoint/2010/main" val="69426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08992"/>
            <a:ext cx="6257925" cy="4445376"/>
          </a:xfrm>
          <a:prstGeom prst="rect">
            <a:avLst/>
          </a:prstGeom>
        </p:spPr>
      </p:pic>
      <p:sp>
        <p:nvSpPr>
          <p:cNvPr id="3" name="TextBox 2"/>
          <p:cNvSpPr txBox="1"/>
          <p:nvPr/>
        </p:nvSpPr>
        <p:spPr>
          <a:xfrm>
            <a:off x="152400" y="19444"/>
            <a:ext cx="3521285" cy="369332"/>
          </a:xfrm>
          <a:prstGeom prst="rect">
            <a:avLst/>
          </a:prstGeom>
          <a:noFill/>
        </p:spPr>
        <p:txBody>
          <a:bodyPr wrap="none" rtlCol="0">
            <a:spAutoFit/>
          </a:bodyPr>
          <a:lstStyle/>
          <a:p>
            <a:r>
              <a:rPr lang="en-US" dirty="0" smtClean="0"/>
              <a:t>Achieving the surface BG spectrum:</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887" y="3962400"/>
            <a:ext cx="3754438" cy="2667000"/>
          </a:xfrm>
          <a:prstGeom prst="rect">
            <a:avLst/>
          </a:prstGeom>
        </p:spPr>
      </p:pic>
      <p:sp>
        <p:nvSpPr>
          <p:cNvPr id="5" name="TextBox 4"/>
          <p:cNvSpPr txBox="1"/>
          <p:nvPr/>
        </p:nvSpPr>
        <p:spPr>
          <a:xfrm>
            <a:off x="225490" y="4926568"/>
            <a:ext cx="4956110" cy="1815882"/>
          </a:xfrm>
          <a:prstGeom prst="rect">
            <a:avLst/>
          </a:prstGeom>
          <a:noFill/>
        </p:spPr>
        <p:txBody>
          <a:bodyPr wrap="square" rtlCol="0">
            <a:spAutoFit/>
          </a:bodyPr>
          <a:lstStyle/>
          <a:p>
            <a:r>
              <a:rPr lang="en-US" sz="1600" dirty="0" smtClean="0">
                <a:solidFill>
                  <a:srgbClr val="C00000"/>
                </a:solidFill>
              </a:rPr>
              <a:t>The reason to multiply the </a:t>
            </a:r>
            <a:r>
              <a:rPr lang="en-US" sz="1600" i="1" dirty="0" smtClean="0">
                <a:solidFill>
                  <a:srgbClr val="C00000"/>
                </a:solidFill>
              </a:rPr>
              <a:t>sapphire </a:t>
            </a:r>
            <a:r>
              <a:rPr lang="en-US" sz="1600" dirty="0" smtClean="0">
                <a:solidFill>
                  <a:srgbClr val="C00000"/>
                </a:solidFill>
              </a:rPr>
              <a:t>part by 0.6 is that it should not be larger than the black spectrum (which is </a:t>
            </a:r>
            <a:r>
              <a:rPr lang="en-US" sz="1600" dirty="0" err="1" smtClean="0">
                <a:solidFill>
                  <a:srgbClr val="C00000"/>
                </a:solidFill>
              </a:rPr>
              <a:t>surfBG</a:t>
            </a:r>
            <a:r>
              <a:rPr lang="en-US" sz="1600" dirty="0" smtClean="0">
                <a:solidFill>
                  <a:srgbClr val="C00000"/>
                </a:solidFill>
              </a:rPr>
              <a:t> + </a:t>
            </a:r>
            <a:r>
              <a:rPr lang="en-US" sz="1600" dirty="0" err="1" smtClean="0">
                <a:solidFill>
                  <a:srgbClr val="C00000"/>
                </a:solidFill>
              </a:rPr>
              <a:t>sapp</a:t>
            </a:r>
            <a:r>
              <a:rPr lang="en-US" sz="1600" dirty="0" smtClean="0">
                <a:solidFill>
                  <a:srgbClr val="C00000"/>
                </a:solidFill>
              </a:rPr>
              <a:t>).  The surface part has less </a:t>
            </a:r>
            <a:r>
              <a:rPr lang="en-US" sz="1600" dirty="0" err="1" smtClean="0">
                <a:solidFill>
                  <a:srgbClr val="C00000"/>
                </a:solidFill>
              </a:rPr>
              <a:t>sapp</a:t>
            </a:r>
            <a:r>
              <a:rPr lang="en-US" sz="1600" dirty="0" smtClean="0">
                <a:solidFill>
                  <a:srgbClr val="C00000"/>
                </a:solidFill>
              </a:rPr>
              <a:t> in it because it is tapering off there, so it needs scaling, and this is sort of the best guess, albeit not necessarily correct – however, the </a:t>
            </a:r>
            <a:r>
              <a:rPr lang="en-US" sz="1600" dirty="0" err="1" smtClean="0">
                <a:solidFill>
                  <a:srgbClr val="C00000"/>
                </a:solidFill>
              </a:rPr>
              <a:t>sapp</a:t>
            </a:r>
            <a:r>
              <a:rPr lang="en-US" sz="1600" dirty="0" smtClean="0">
                <a:solidFill>
                  <a:srgbClr val="C00000"/>
                </a:solidFill>
              </a:rPr>
              <a:t> contribution in the region we care about is small anyway.</a:t>
            </a:r>
            <a:endParaRPr lang="en-US" sz="1600" dirty="0">
              <a:solidFill>
                <a:srgbClr val="C00000"/>
              </a:solidFill>
            </a:endParaRPr>
          </a:p>
        </p:txBody>
      </p:sp>
      <p:sp>
        <p:nvSpPr>
          <p:cNvPr id="6" name="Right Arrow 5"/>
          <p:cNvSpPr/>
          <p:nvPr/>
        </p:nvSpPr>
        <p:spPr>
          <a:xfrm>
            <a:off x="4971653" y="5562600"/>
            <a:ext cx="419894"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19499" y="4669702"/>
            <a:ext cx="1014701" cy="369332"/>
          </a:xfrm>
          <a:prstGeom prst="rect">
            <a:avLst/>
          </a:prstGeom>
          <a:noFill/>
        </p:spPr>
        <p:txBody>
          <a:bodyPr wrap="none" rtlCol="0">
            <a:spAutoFit/>
          </a:bodyPr>
          <a:lstStyle/>
          <a:p>
            <a:r>
              <a:rPr lang="en-US" i="1" dirty="0" smtClean="0">
                <a:solidFill>
                  <a:srgbClr val="0000CC"/>
                </a:solidFill>
              </a:rPr>
              <a:t>unscaled</a:t>
            </a:r>
            <a:endParaRPr lang="en-US" i="1" dirty="0">
              <a:solidFill>
                <a:srgbClr val="0000CC"/>
              </a:solidFill>
            </a:endParaRPr>
          </a:p>
        </p:txBody>
      </p:sp>
    </p:spTree>
    <p:extLst>
      <p:ext uri="{BB962C8B-B14F-4D97-AF65-F5344CB8AC3E}">
        <p14:creationId xmlns:p14="http://schemas.microsoft.com/office/powerpoint/2010/main" val="2912598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00200"/>
            <a:ext cx="7162800" cy="4024583"/>
          </a:xfrm>
          <a:prstGeom prst="rect">
            <a:avLst/>
          </a:prstGeom>
        </p:spPr>
      </p:pic>
      <p:sp>
        <p:nvSpPr>
          <p:cNvPr id="3" name="TextBox 2"/>
          <p:cNvSpPr txBox="1"/>
          <p:nvPr/>
        </p:nvSpPr>
        <p:spPr>
          <a:xfrm>
            <a:off x="1342768" y="316468"/>
            <a:ext cx="6261714" cy="369332"/>
          </a:xfrm>
          <a:prstGeom prst="rect">
            <a:avLst/>
          </a:prstGeom>
          <a:noFill/>
        </p:spPr>
        <p:txBody>
          <a:bodyPr wrap="none" rtlCol="0">
            <a:spAutoFit/>
          </a:bodyPr>
          <a:lstStyle/>
          <a:p>
            <a:r>
              <a:rPr lang="en-US" dirty="0" smtClean="0"/>
              <a:t>I cannot find the code for re-binning plots, so I for-went this one:</a:t>
            </a:r>
            <a:endParaRPr lang="en-US" dirty="0"/>
          </a:p>
        </p:txBody>
      </p:sp>
    </p:spTree>
    <p:extLst>
      <p:ext uri="{BB962C8B-B14F-4D97-AF65-F5344CB8AC3E}">
        <p14:creationId xmlns:p14="http://schemas.microsoft.com/office/powerpoint/2010/main" val="1216166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440126"/>
            <a:ext cx="5061642" cy="1754326"/>
          </a:xfrm>
          <a:prstGeom prst="rect">
            <a:avLst/>
          </a:prstGeom>
          <a:noFill/>
        </p:spPr>
        <p:txBody>
          <a:bodyPr wrap="none" rtlCol="0">
            <a:spAutoFit/>
          </a:bodyPr>
          <a:lstStyle/>
          <a:p>
            <a:r>
              <a:rPr lang="en-US" dirty="0"/>
              <a:t>5 </a:t>
            </a:r>
            <a:r>
              <a:rPr lang="en-US" dirty="0" smtClean="0"/>
              <a:t>× </a:t>
            </a:r>
            <a:r>
              <a:rPr lang="en-US" dirty="0"/>
              <a:t>average(abs(x/y </a:t>
            </a:r>
            <a:r>
              <a:rPr lang="en-US" dirty="0" err="1"/>
              <a:t>pos</a:t>
            </a:r>
            <a:r>
              <a:rPr lang="en-US" dirty="0"/>
              <a:t> minus that of previous run))</a:t>
            </a:r>
          </a:p>
          <a:p>
            <a:endParaRPr lang="en-US" dirty="0"/>
          </a:p>
          <a:p>
            <a:r>
              <a:rPr lang="en-US" i="1" dirty="0"/>
              <a:t>8-7</a:t>
            </a:r>
            <a:r>
              <a:rPr lang="en-US" dirty="0"/>
              <a:t>   x .</a:t>
            </a:r>
            <a:r>
              <a:rPr lang="en-US" dirty="0" smtClean="0"/>
              <a:t>741 </a:t>
            </a:r>
            <a:r>
              <a:rPr lang="el-GR" dirty="0" smtClean="0"/>
              <a:t>μ</a:t>
            </a:r>
            <a:r>
              <a:rPr lang="en-US" dirty="0" smtClean="0"/>
              <a:t>m</a:t>
            </a:r>
            <a:endParaRPr lang="en-US" dirty="0"/>
          </a:p>
          <a:p>
            <a:r>
              <a:rPr lang="en-US" i="1" dirty="0"/>
              <a:t>9-16</a:t>
            </a:r>
            <a:r>
              <a:rPr lang="en-US" dirty="0"/>
              <a:t>  x .</a:t>
            </a:r>
            <a:r>
              <a:rPr lang="en-US" dirty="0" smtClean="0"/>
              <a:t>484</a:t>
            </a:r>
            <a:r>
              <a:rPr lang="en-US" dirty="0"/>
              <a:t> </a:t>
            </a:r>
            <a:r>
              <a:rPr lang="el-GR" dirty="0"/>
              <a:t>μ</a:t>
            </a:r>
            <a:r>
              <a:rPr lang="en-US" dirty="0"/>
              <a:t>m</a:t>
            </a:r>
            <a:r>
              <a:rPr lang="en-US" dirty="0" smtClean="0"/>
              <a:t>         </a:t>
            </a:r>
            <a:r>
              <a:rPr lang="en-US" dirty="0"/>
              <a:t>y .</a:t>
            </a:r>
            <a:r>
              <a:rPr lang="en-US" dirty="0" smtClean="0"/>
              <a:t>62</a:t>
            </a:r>
            <a:r>
              <a:rPr lang="en-US" dirty="0"/>
              <a:t> </a:t>
            </a:r>
            <a:r>
              <a:rPr lang="el-GR" dirty="0"/>
              <a:t>μ</a:t>
            </a:r>
            <a:r>
              <a:rPr lang="en-US" dirty="0"/>
              <a:t>m</a:t>
            </a:r>
          </a:p>
          <a:p>
            <a:endParaRPr lang="en-US" dirty="0"/>
          </a:p>
          <a:p>
            <a:r>
              <a:rPr lang="en-US"/>
              <a:t>ignored </a:t>
            </a:r>
            <a:r>
              <a:rPr lang="en-US" smtClean="0"/>
              <a:t>8-7 </a:t>
            </a:r>
            <a:r>
              <a:rPr lang="en-US" dirty="0"/>
              <a:t>y due to cam warming</a:t>
            </a:r>
          </a:p>
        </p:txBody>
      </p:sp>
      <p:sp>
        <p:nvSpPr>
          <p:cNvPr id="3" name="TextBox 2"/>
          <p:cNvSpPr txBox="1"/>
          <p:nvPr/>
        </p:nvSpPr>
        <p:spPr>
          <a:xfrm>
            <a:off x="1066800" y="1219200"/>
            <a:ext cx="5898025" cy="369332"/>
          </a:xfrm>
          <a:prstGeom prst="rect">
            <a:avLst/>
          </a:prstGeom>
          <a:noFill/>
        </p:spPr>
        <p:txBody>
          <a:bodyPr wrap="none" rtlCol="0">
            <a:spAutoFit/>
          </a:bodyPr>
          <a:lstStyle/>
          <a:p>
            <a:r>
              <a:rPr lang="en-US" dirty="0" smtClean="0"/>
              <a:t>Determining the “typical variance” of </a:t>
            </a:r>
            <a:r>
              <a:rPr lang="en-US" smtClean="0"/>
              <a:t>laser position </a:t>
            </a:r>
            <a:r>
              <a:rPr lang="en-US" dirty="0" smtClean="0"/>
              <a:t>in image:</a:t>
            </a:r>
            <a:endParaRPr lang="en-US" dirty="0"/>
          </a:p>
        </p:txBody>
      </p:sp>
    </p:spTree>
    <p:extLst>
      <p:ext uri="{BB962C8B-B14F-4D97-AF65-F5344CB8AC3E}">
        <p14:creationId xmlns:p14="http://schemas.microsoft.com/office/powerpoint/2010/main" val="789254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268" y="304800"/>
            <a:ext cx="4720532" cy="3095625"/>
          </a:xfrm>
          <a:prstGeom prst="rect">
            <a:avLst/>
          </a:prstGeom>
        </p:spPr>
      </p:pic>
      <p:sp>
        <p:nvSpPr>
          <p:cNvPr id="3" name="TextBox 2"/>
          <p:cNvSpPr txBox="1"/>
          <p:nvPr/>
        </p:nvSpPr>
        <p:spPr>
          <a:xfrm>
            <a:off x="254860" y="106529"/>
            <a:ext cx="4162806" cy="369332"/>
          </a:xfrm>
          <a:prstGeom prst="rect">
            <a:avLst/>
          </a:prstGeom>
          <a:noFill/>
        </p:spPr>
        <p:txBody>
          <a:bodyPr wrap="none" rtlCol="0">
            <a:spAutoFit/>
          </a:bodyPr>
          <a:lstStyle/>
          <a:p>
            <a:r>
              <a:rPr lang="en-US" dirty="0" smtClean="0"/>
              <a:t>Determining stat. and syst. errors on these</a:t>
            </a:r>
            <a:endParaRPr lang="en-US" dirty="0"/>
          </a:p>
        </p:txBody>
      </p:sp>
      <p:sp>
        <p:nvSpPr>
          <p:cNvPr id="4" name="Right Arrow 3"/>
          <p:cNvSpPr/>
          <p:nvPr/>
        </p:nvSpPr>
        <p:spPr>
          <a:xfrm rot="8153925">
            <a:off x="2350314" y="1835138"/>
            <a:ext cx="1383668" cy="1417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4452" y="2438401"/>
            <a:ext cx="2817348" cy="338554"/>
          </a:xfrm>
          <a:prstGeom prst="rect">
            <a:avLst/>
          </a:prstGeom>
          <a:solidFill>
            <a:schemeClr val="bg1"/>
          </a:solidFill>
        </p:spPr>
        <p:txBody>
          <a:bodyPr wrap="square" rtlCol="0">
            <a:spAutoFit/>
          </a:bodyPr>
          <a:lstStyle/>
          <a:p>
            <a:r>
              <a:rPr lang="en-US" sz="1600" dirty="0" smtClean="0"/>
              <a:t>Stat error = 1.08/</a:t>
            </a:r>
            <a:r>
              <a:rPr lang="en-US" sz="1600" dirty="0" err="1" smtClean="0"/>
              <a:t>sqrt</a:t>
            </a:r>
            <a:r>
              <a:rPr lang="en-US" sz="1600" dirty="0" smtClean="0"/>
              <a:t>(6) = </a:t>
            </a:r>
            <a:r>
              <a:rPr lang="en-US" sz="1600" i="1" dirty="0" smtClean="0">
                <a:solidFill>
                  <a:srgbClr val="FF0000"/>
                </a:solidFill>
              </a:rPr>
              <a:t>0.44</a:t>
            </a:r>
            <a:endParaRPr lang="en-US" sz="1600" i="1" dirty="0">
              <a:solidFill>
                <a:srgbClr val="FF0000"/>
              </a:solidFill>
            </a:endParaRPr>
          </a:p>
        </p:txBody>
      </p:sp>
      <p:sp>
        <p:nvSpPr>
          <p:cNvPr id="6" name="Right Arrow 5"/>
          <p:cNvSpPr/>
          <p:nvPr/>
        </p:nvSpPr>
        <p:spPr>
          <a:xfrm rot="4438136">
            <a:off x="5698474" y="2785841"/>
            <a:ext cx="1459061" cy="13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07452" y="3581400"/>
            <a:ext cx="2817348" cy="338554"/>
          </a:xfrm>
          <a:prstGeom prst="rect">
            <a:avLst/>
          </a:prstGeom>
          <a:solidFill>
            <a:schemeClr val="bg1"/>
          </a:solidFill>
        </p:spPr>
        <p:txBody>
          <a:bodyPr wrap="square" rtlCol="0">
            <a:spAutoFit/>
          </a:bodyPr>
          <a:lstStyle/>
          <a:p>
            <a:r>
              <a:rPr lang="en-US" sz="1600" dirty="0" smtClean="0"/>
              <a:t>Stat error = 0.827/</a:t>
            </a:r>
            <a:r>
              <a:rPr lang="en-US" sz="1600" dirty="0" err="1" smtClean="0"/>
              <a:t>sqrt</a:t>
            </a:r>
            <a:r>
              <a:rPr lang="en-US" sz="1600" dirty="0" smtClean="0"/>
              <a:t>(4) = </a:t>
            </a:r>
            <a:r>
              <a:rPr lang="en-US" sz="1600" i="1" dirty="0" smtClean="0"/>
              <a:t>0.41</a:t>
            </a:r>
            <a:endParaRPr lang="en-US" sz="1600" i="1"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4706284"/>
            <a:ext cx="3121390" cy="2046942"/>
          </a:xfrm>
          <a:prstGeom prst="rect">
            <a:avLst/>
          </a:prstGeom>
        </p:spPr>
      </p:pic>
      <p:sp>
        <p:nvSpPr>
          <p:cNvPr id="8" name="TextBox 7"/>
          <p:cNvSpPr txBox="1"/>
          <p:nvPr/>
        </p:nvSpPr>
        <p:spPr>
          <a:xfrm>
            <a:off x="191526" y="4495800"/>
            <a:ext cx="7809474" cy="646331"/>
          </a:xfrm>
          <a:prstGeom prst="rect">
            <a:avLst/>
          </a:prstGeom>
          <a:noFill/>
        </p:spPr>
        <p:txBody>
          <a:bodyPr wrap="square" rtlCol="0">
            <a:spAutoFit/>
          </a:bodyPr>
          <a:lstStyle/>
          <a:p>
            <a:r>
              <a:rPr lang="en-US" dirty="0" smtClean="0"/>
              <a:t>Systematic errors come from the horrible equation in fringe_interference.xlsx, and come from just inputting the central values for T:</a:t>
            </a:r>
            <a:endParaRPr lang="en-US" dirty="0"/>
          </a:p>
        </p:txBody>
      </p:sp>
      <p:sp>
        <p:nvSpPr>
          <p:cNvPr id="11" name="TextBox 10"/>
          <p:cNvSpPr txBox="1"/>
          <p:nvPr/>
        </p:nvSpPr>
        <p:spPr>
          <a:xfrm>
            <a:off x="229289" y="6030686"/>
            <a:ext cx="4533421" cy="369332"/>
          </a:xfrm>
          <a:prstGeom prst="rect">
            <a:avLst/>
          </a:prstGeom>
          <a:noFill/>
        </p:spPr>
        <p:txBody>
          <a:bodyPr wrap="none" rtlCol="0">
            <a:spAutoFit/>
          </a:bodyPr>
          <a:lstStyle/>
          <a:p>
            <a:r>
              <a:rPr lang="en-US" dirty="0" smtClean="0">
                <a:solidFill>
                  <a:srgbClr val="0000CC"/>
                </a:solidFill>
              </a:rPr>
              <a:t>And for the full error I just did quadrature sum</a:t>
            </a:r>
            <a:endParaRPr lang="en-US" dirty="0">
              <a:solidFill>
                <a:srgbClr val="0000CC"/>
              </a:solidFill>
            </a:endParaRPr>
          </a:p>
        </p:txBody>
      </p:sp>
      <p:sp>
        <p:nvSpPr>
          <p:cNvPr id="12" name="Right Arrow 11"/>
          <p:cNvSpPr/>
          <p:nvPr/>
        </p:nvSpPr>
        <p:spPr>
          <a:xfrm>
            <a:off x="1468265" y="5326797"/>
            <a:ext cx="267726" cy="191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764870" y="5238065"/>
            <a:ext cx="1462260" cy="369332"/>
          </a:xfrm>
          <a:prstGeom prst="rect">
            <a:avLst/>
          </a:prstGeom>
          <a:noFill/>
        </p:spPr>
        <p:txBody>
          <a:bodyPr wrap="none" rtlCol="0">
            <a:spAutoFit/>
          </a:bodyPr>
          <a:lstStyle/>
          <a:p>
            <a:r>
              <a:rPr lang="en-US" i="1" dirty="0" smtClean="0">
                <a:solidFill>
                  <a:srgbClr val="FF0000"/>
                </a:solidFill>
              </a:rPr>
              <a:t>0.31</a:t>
            </a:r>
            <a:r>
              <a:rPr lang="en-US" dirty="0" smtClean="0"/>
              <a:t> and </a:t>
            </a:r>
            <a:r>
              <a:rPr lang="en-US" i="1" dirty="0" smtClean="0"/>
              <a:t>0.35</a:t>
            </a:r>
            <a:endParaRPr lang="en-US" i="1" dirty="0"/>
          </a:p>
        </p:txBody>
      </p:sp>
    </p:spTree>
    <p:extLst>
      <p:ext uri="{BB962C8B-B14F-4D97-AF65-F5344CB8AC3E}">
        <p14:creationId xmlns:p14="http://schemas.microsoft.com/office/powerpoint/2010/main" val="2883618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1382</TotalTime>
  <Words>1739</Words>
  <Application>Microsoft Office PowerPoint</Application>
  <PresentationFormat>On-screen Show (4:3)</PresentationFormat>
  <Paragraphs>133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Things thought about and decided on choosing certain plots, etc. also just production processes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Barium</dc:creator>
  <cp:lastModifiedBy>Barium</cp:lastModifiedBy>
  <cp:revision>90</cp:revision>
  <dcterms:created xsi:type="dcterms:W3CDTF">2015-09-24T15:55:13Z</dcterms:created>
  <dcterms:modified xsi:type="dcterms:W3CDTF">2015-12-31T22:42:53Z</dcterms:modified>
</cp:coreProperties>
</file>