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72" r:id="rId13"/>
    <p:sldId id="274" r:id="rId14"/>
    <p:sldId id="266" r:id="rId15"/>
    <p:sldId id="268" r:id="rId16"/>
    <p:sldId id="269" r:id="rId17"/>
    <p:sldId id="270" r:id="rId18"/>
    <p:sldId id="267" r:id="rId19"/>
    <p:sldId id="271" r:id="rId20"/>
    <p:sldId id="273" r:id="rId21"/>
    <p:sldId id="275" r:id="rId22"/>
    <p:sldId id="276"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95" d="100"/>
          <a:sy n="95" d="100"/>
        </p:scale>
        <p:origin x="-103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3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
        <p:nvSpPr>
          <p:cNvPr id="5" name="TextBox 4"/>
          <p:cNvSpPr txBox="1"/>
          <p:nvPr/>
        </p:nvSpPr>
        <p:spPr>
          <a:xfrm>
            <a:off x="2438400" y="5943600"/>
            <a:ext cx="2527680" cy="369332"/>
          </a:xfrm>
          <a:prstGeom prst="rect">
            <a:avLst/>
          </a:prstGeom>
          <a:noFill/>
        </p:spPr>
        <p:txBody>
          <a:bodyPr wrap="none" rtlCol="0">
            <a:spAutoFit/>
          </a:bodyPr>
          <a:lstStyle/>
          <a:p>
            <a:r>
              <a:rPr lang="en-US" i="1" dirty="0" smtClean="0"/>
              <a:t>(now have them split up)</a:t>
            </a:r>
            <a:endParaRPr lang="en-US" i="1" dirty="0"/>
          </a:p>
        </p:txBody>
      </p:sp>
    </p:spTree>
    <p:extLst>
      <p:ext uri="{BB962C8B-B14F-4D97-AF65-F5344CB8AC3E}">
        <p14:creationId xmlns:p14="http://schemas.microsoft.com/office/powerpoint/2010/main" val="151307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3319627" cy="369332"/>
          </a:xfrm>
          <a:prstGeom prst="rect">
            <a:avLst/>
          </a:prstGeom>
          <a:noFill/>
        </p:spPr>
        <p:txBody>
          <a:bodyPr wrap="none" rtlCol="0">
            <a:spAutoFit/>
          </a:bodyPr>
          <a:lstStyle/>
          <a:p>
            <a:r>
              <a:rPr lang="en-US" dirty="0" smtClean="0"/>
              <a:t>On slope vs. single-atom average: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39" y="990600"/>
            <a:ext cx="3828176" cy="3725636"/>
          </a:xfrm>
          <a:prstGeom prst="rect">
            <a:avLst/>
          </a:prstGeom>
        </p:spPr>
      </p:pic>
      <p:cxnSp>
        <p:nvCxnSpPr>
          <p:cNvPr id="5" name="Straight Arrow Connector 4"/>
          <p:cNvCxnSpPr/>
          <p:nvPr/>
        </p:nvCxnSpPr>
        <p:spPr>
          <a:xfrm flipV="1">
            <a:off x="2743200" y="4419600"/>
            <a:ext cx="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5105400"/>
            <a:ext cx="5579187" cy="923330"/>
          </a:xfrm>
          <a:prstGeom prst="rect">
            <a:avLst/>
          </a:prstGeom>
          <a:noFill/>
        </p:spPr>
        <p:txBody>
          <a:bodyPr wrap="square" rtlCol="0">
            <a:spAutoFit/>
          </a:bodyPr>
          <a:lstStyle/>
          <a:p>
            <a:r>
              <a:rPr lang="en-US" dirty="0" smtClean="0"/>
              <a:t>Average of these 4 points around 1 atom give 5015.619 (script thesislin_just20150807() outputs this average and the numbers), with a STDERR of 2406.8.</a:t>
            </a:r>
            <a:endParaRPr lang="en-US" dirty="0"/>
          </a:p>
        </p:txBody>
      </p:sp>
    </p:spTree>
    <p:extLst>
      <p:ext uri="{BB962C8B-B14F-4D97-AF65-F5344CB8AC3E}">
        <p14:creationId xmlns:p14="http://schemas.microsoft.com/office/powerpoint/2010/main" val="413692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781800" cy="2403676"/>
          </a:xfrm>
          <a:prstGeom prst="rect">
            <a:avLst/>
          </a:prstGeom>
        </p:spPr>
      </p:pic>
      <p:sp>
        <p:nvSpPr>
          <p:cNvPr id="3" name="TextBox 2"/>
          <p:cNvSpPr txBox="1"/>
          <p:nvPr/>
        </p:nvSpPr>
        <p:spPr>
          <a:xfrm>
            <a:off x="381000" y="4953000"/>
            <a:ext cx="8645828" cy="369332"/>
          </a:xfrm>
          <a:prstGeom prst="rect">
            <a:avLst/>
          </a:prstGeom>
          <a:noFill/>
        </p:spPr>
        <p:txBody>
          <a:bodyPr wrap="none" rtlCol="0">
            <a:spAutoFit/>
          </a:bodyPr>
          <a:lstStyle/>
          <a:p>
            <a:r>
              <a:rPr lang="en-US" dirty="0" smtClean="0"/>
              <a:t>Gives about 32e3 counts/(mW/micron</a:t>
            </a:r>
            <a:r>
              <a:rPr lang="en-US" baseline="30000" dirty="0" smtClean="0"/>
              <a:t>2</a:t>
            </a:r>
            <a:r>
              <a:rPr lang="en-US" dirty="0" smtClean="0"/>
              <a:t> s), about a factor of two lower than the other data</a:t>
            </a:r>
            <a:endParaRPr lang="en-US" dirty="0"/>
          </a:p>
        </p:txBody>
      </p:sp>
      <p:sp>
        <p:nvSpPr>
          <p:cNvPr id="4" name="TextBox 3"/>
          <p:cNvSpPr txBox="1"/>
          <p:nvPr/>
        </p:nvSpPr>
        <p:spPr>
          <a:xfrm>
            <a:off x="762000" y="1219200"/>
            <a:ext cx="3444854" cy="369332"/>
          </a:xfrm>
          <a:prstGeom prst="rect">
            <a:avLst/>
          </a:prstGeom>
          <a:noFill/>
        </p:spPr>
        <p:txBody>
          <a:bodyPr wrap="none" rtlCol="0">
            <a:spAutoFit/>
          </a:bodyPr>
          <a:lstStyle/>
          <a:p>
            <a:r>
              <a:rPr lang="en-US" smtClean="0"/>
              <a:t>On signal level of 2015-02-11 data:</a:t>
            </a:r>
            <a:endParaRPr lang="en-US"/>
          </a:p>
        </p:txBody>
      </p:sp>
      <p:sp>
        <p:nvSpPr>
          <p:cNvPr id="5" name="TextBox 4"/>
          <p:cNvSpPr txBox="1"/>
          <p:nvPr/>
        </p:nvSpPr>
        <p:spPr>
          <a:xfrm>
            <a:off x="2133600" y="609600"/>
            <a:ext cx="1034257" cy="369332"/>
          </a:xfrm>
          <a:prstGeom prst="rect">
            <a:avLst/>
          </a:prstGeom>
          <a:noFill/>
        </p:spPr>
        <p:txBody>
          <a:bodyPr wrap="none" rtlCol="0">
            <a:spAutoFit/>
          </a:bodyPr>
          <a:lstStyle/>
          <a:p>
            <a:r>
              <a:rPr lang="en-US" i="1" dirty="0" smtClean="0">
                <a:solidFill>
                  <a:srgbClr val="FF0000"/>
                </a:solidFill>
              </a:rPr>
              <a:t>Not used</a:t>
            </a:r>
            <a:endParaRPr lang="en-US" i="1" dirty="0">
              <a:solidFill>
                <a:srgbClr val="FF0000"/>
              </a:solidFill>
            </a:endParaRPr>
          </a:p>
        </p:txBody>
      </p:sp>
    </p:spTree>
    <p:extLst>
      <p:ext uri="{BB962C8B-B14F-4D97-AF65-F5344CB8AC3E}">
        <p14:creationId xmlns:p14="http://schemas.microsoft.com/office/powerpoint/2010/main" val="301375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2600"/>
            <a:ext cx="3288484" cy="3200400"/>
          </a:xfrm>
          <a:prstGeom prst="rect">
            <a:avLst/>
          </a:prstGeom>
        </p:spPr>
      </p:pic>
      <p:sp>
        <p:nvSpPr>
          <p:cNvPr id="3" name="TextBox 2"/>
          <p:cNvSpPr txBox="1"/>
          <p:nvPr/>
        </p:nvSpPr>
        <p:spPr>
          <a:xfrm>
            <a:off x="381000" y="457200"/>
            <a:ext cx="2099742" cy="369332"/>
          </a:xfrm>
          <a:prstGeom prst="rect">
            <a:avLst/>
          </a:prstGeom>
          <a:noFill/>
        </p:spPr>
        <p:txBody>
          <a:bodyPr wrap="none" rtlCol="0">
            <a:spAutoFit/>
          </a:bodyPr>
          <a:lstStyle/>
          <a:p>
            <a:r>
              <a:rPr lang="en-US" dirty="0" smtClean="0"/>
              <a:t>On scan signal levels</a:t>
            </a:r>
            <a:endParaRPr lang="en-US" dirty="0"/>
          </a:p>
        </p:txBody>
      </p:sp>
      <p:sp>
        <p:nvSpPr>
          <p:cNvPr id="4" name="TextBox 3"/>
          <p:cNvSpPr txBox="1"/>
          <p:nvPr/>
        </p:nvSpPr>
        <p:spPr>
          <a:xfrm>
            <a:off x="4408199" y="2057400"/>
            <a:ext cx="3592801" cy="1754326"/>
          </a:xfrm>
          <a:prstGeom prst="rect">
            <a:avLst/>
          </a:prstGeom>
          <a:noFill/>
        </p:spPr>
        <p:txBody>
          <a:bodyPr wrap="square" rtlCol="0">
            <a:spAutoFit/>
          </a:bodyPr>
          <a:lstStyle/>
          <a:p>
            <a:r>
              <a:rPr lang="en-US" dirty="0" smtClean="0"/>
              <a:t>Totally corrected counts/mW, averaged over steps:</a:t>
            </a:r>
          </a:p>
          <a:p>
            <a:r>
              <a:rPr lang="en-US" dirty="0" smtClean="0"/>
              <a:t>Run112(Xe):                    4554</a:t>
            </a:r>
          </a:p>
          <a:p>
            <a:r>
              <a:rPr lang="en-US" dirty="0" smtClean="0"/>
              <a:t>Run115(0.18 Ba/step):  4830</a:t>
            </a:r>
          </a:p>
          <a:p>
            <a:r>
              <a:rPr lang="en-US" dirty="0" smtClean="0"/>
              <a:t>Run117(48.4 Ba/step):  8574</a:t>
            </a:r>
          </a:p>
          <a:p>
            <a:r>
              <a:rPr lang="en-US" dirty="0" smtClean="0"/>
              <a:t>Run148(5.8  Ba/step):   7113</a:t>
            </a:r>
            <a:endParaRPr lang="en-US" dirty="0"/>
          </a:p>
        </p:txBody>
      </p:sp>
      <p:sp>
        <p:nvSpPr>
          <p:cNvPr id="5" name="TextBox 4"/>
          <p:cNvSpPr txBox="1"/>
          <p:nvPr/>
        </p:nvSpPr>
        <p:spPr>
          <a:xfrm>
            <a:off x="4343400" y="3886200"/>
            <a:ext cx="2965620" cy="369332"/>
          </a:xfrm>
          <a:prstGeom prst="rect">
            <a:avLst/>
          </a:prstGeom>
          <a:noFill/>
        </p:spPr>
        <p:txBody>
          <a:bodyPr wrap="none" rtlCol="0">
            <a:spAutoFit/>
          </a:bodyPr>
          <a:lstStyle/>
          <a:p>
            <a:r>
              <a:rPr lang="en-US" i="1" dirty="0" smtClean="0">
                <a:solidFill>
                  <a:schemeClr val="bg1">
                    <a:lumMod val="50000"/>
                  </a:schemeClr>
                </a:solidFill>
              </a:rPr>
              <a:t>Remember Xe varied, so yeah</a:t>
            </a:r>
            <a:endParaRPr lang="en-US" i="1" dirty="0">
              <a:solidFill>
                <a:schemeClr val="bg1">
                  <a:lumMod val="50000"/>
                </a:schemeClr>
              </a:solidFill>
            </a:endParaRPr>
          </a:p>
        </p:txBody>
      </p:sp>
    </p:spTree>
    <p:extLst>
      <p:ext uri="{BB962C8B-B14F-4D97-AF65-F5344CB8AC3E}">
        <p14:creationId xmlns:p14="http://schemas.microsoft.com/office/powerpoint/2010/main" val="219287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38" y="11668"/>
            <a:ext cx="3090077" cy="369332"/>
          </a:xfrm>
          <a:prstGeom prst="rect">
            <a:avLst/>
          </a:prstGeom>
          <a:noFill/>
        </p:spPr>
        <p:txBody>
          <a:bodyPr wrap="none" rtlCol="0">
            <a:spAutoFit/>
          </a:bodyPr>
          <a:lstStyle/>
          <a:p>
            <a:r>
              <a:rPr lang="en-US" dirty="0" smtClean="0"/>
              <a:t>On Ba peak cross-section </a:t>
            </a:r>
            <a:r>
              <a:rPr lang="en-US" dirty="0" err="1" smtClean="0"/>
              <a:t>calcs</a:t>
            </a:r>
            <a:r>
              <a:rPr lang="en-US" dirty="0" smtClean="0"/>
              <a: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09600"/>
            <a:ext cx="3667125" cy="2604977"/>
          </a:xfrm>
          <a:prstGeom prst="rect">
            <a:avLst/>
          </a:prstGeom>
        </p:spPr>
      </p:pic>
      <p:sp>
        <p:nvSpPr>
          <p:cNvPr id="4" name="TextBox 3"/>
          <p:cNvSpPr txBox="1"/>
          <p:nvPr/>
        </p:nvSpPr>
        <p:spPr>
          <a:xfrm>
            <a:off x="4048125" y="76200"/>
            <a:ext cx="5019675" cy="2862322"/>
          </a:xfrm>
          <a:prstGeom prst="rect">
            <a:avLst/>
          </a:prstGeom>
          <a:noFill/>
        </p:spPr>
        <p:txBody>
          <a:bodyPr wrap="square" rtlCol="0">
            <a:spAutoFit/>
          </a:bodyPr>
          <a:lstStyle/>
          <a:p>
            <a:r>
              <a:rPr lang="en-US" dirty="0" smtClean="0"/>
              <a:t>Script is </a:t>
            </a:r>
            <a:r>
              <a:rPr lang="en-US" dirty="0" err="1" smtClean="0"/>
              <a:t>cross_section_calc</a:t>
            </a:r>
            <a:r>
              <a:rPr lang="en-US" dirty="0" smtClean="0"/>
              <a:t>() in </a:t>
            </a:r>
            <a:r>
              <a:rPr lang="en-US" dirty="0" err="1" smtClean="0"/>
              <a:t>spec_thesis.C</a:t>
            </a:r>
            <a:endParaRPr lang="en-US" dirty="0" smtClean="0"/>
          </a:p>
          <a:p>
            <a:endParaRPr lang="en-US" dirty="0"/>
          </a:p>
          <a:p>
            <a:r>
              <a:rPr lang="en-US" dirty="0" smtClean="0"/>
              <a:t>Uses Eqn. 2.8 in Shon’s thesis, with a normalization to put the peak at 1, though you don’t </a:t>
            </a:r>
            <a:r>
              <a:rPr lang="en-US" i="1" dirty="0" smtClean="0"/>
              <a:t>have </a:t>
            </a:r>
            <a:r>
              <a:rPr lang="en-US" dirty="0" smtClean="0"/>
              <a:t>to do this, but then you set E(nu_0) to 1.</a:t>
            </a:r>
          </a:p>
          <a:p>
            <a:r>
              <a:rPr lang="en-US" dirty="0" smtClean="0"/>
              <a:t>I get (m</a:t>
            </a:r>
            <a:r>
              <a:rPr lang="en-US" baseline="30000" dirty="0" smtClean="0"/>
              <a:t>2</a:t>
            </a:r>
            <a:r>
              <a:rPr lang="en-US" dirty="0" smtClean="0"/>
              <a:t>):</a:t>
            </a:r>
          </a:p>
          <a:p>
            <a:endParaRPr lang="en-US" dirty="0" smtClean="0"/>
          </a:p>
          <a:p>
            <a:r>
              <a:rPr lang="en-US" dirty="0" smtClean="0"/>
              <a:t>577nm:  5.24E-19</a:t>
            </a:r>
            <a:endParaRPr lang="en-US" dirty="0"/>
          </a:p>
          <a:p>
            <a:r>
              <a:rPr lang="en-US" dirty="0" smtClean="0"/>
              <a:t>591nm:  3.35E-19</a:t>
            </a:r>
          </a:p>
          <a:p>
            <a:r>
              <a:rPr lang="en-US" dirty="0" smtClean="0"/>
              <a:t>619nm:  3.11E-19</a:t>
            </a:r>
            <a:endParaRPr lang="en-US" dirty="0"/>
          </a:p>
        </p:txBody>
      </p:sp>
      <p:sp>
        <p:nvSpPr>
          <p:cNvPr id="5" name="TextBox 4"/>
          <p:cNvSpPr txBox="1"/>
          <p:nvPr/>
        </p:nvSpPr>
        <p:spPr>
          <a:xfrm>
            <a:off x="39130" y="3562865"/>
            <a:ext cx="3921073" cy="369332"/>
          </a:xfrm>
          <a:prstGeom prst="rect">
            <a:avLst/>
          </a:prstGeom>
          <a:noFill/>
        </p:spPr>
        <p:txBody>
          <a:bodyPr wrap="none" rtlCol="0">
            <a:spAutoFit/>
          </a:bodyPr>
          <a:lstStyle/>
          <a:p>
            <a:r>
              <a:rPr lang="en-US" dirty="0" smtClean="0"/>
              <a:t>On cross-section used in (fixed) QE plot:</a:t>
            </a:r>
            <a:endParaRPr lang="en-US" dirty="0"/>
          </a:p>
        </p:txBody>
      </p:sp>
      <p:sp>
        <p:nvSpPr>
          <p:cNvPr id="6" name="TextBox 5"/>
          <p:cNvSpPr txBox="1"/>
          <p:nvPr/>
        </p:nvSpPr>
        <p:spPr>
          <a:xfrm>
            <a:off x="669795" y="4191000"/>
            <a:ext cx="8398005" cy="646331"/>
          </a:xfrm>
          <a:prstGeom prst="rect">
            <a:avLst/>
          </a:prstGeom>
          <a:noFill/>
        </p:spPr>
        <p:txBody>
          <a:bodyPr wrap="none" rtlCol="0">
            <a:spAutoFit/>
          </a:bodyPr>
          <a:lstStyle/>
          <a:p>
            <a:r>
              <a:rPr lang="en-US" dirty="0" smtClean="0"/>
              <a:t>591 peak:  ~91% of peak excitation at </a:t>
            </a:r>
            <a:r>
              <a:rPr lang="en-US" i="1" dirty="0" smtClean="0"/>
              <a:t>both </a:t>
            </a:r>
            <a:r>
              <a:rPr lang="en-US" dirty="0" smtClean="0"/>
              <a:t>of the used excitations (562.6 and 556.9 nm)</a:t>
            </a:r>
          </a:p>
          <a:p>
            <a:r>
              <a:rPr lang="en-US" dirty="0" smtClean="0"/>
              <a:t>577 peak:  ~90% of peak is probably good, with the used 566.3 nm excitation</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726425"/>
            <a:ext cx="2895422" cy="205679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017" y="4726168"/>
            <a:ext cx="2895783" cy="2057047"/>
          </a:xfrm>
          <a:prstGeom prst="rect">
            <a:avLst/>
          </a:prstGeom>
        </p:spPr>
      </p:pic>
      <p:sp>
        <p:nvSpPr>
          <p:cNvPr id="9" name="Right Arrow 8"/>
          <p:cNvSpPr/>
          <p:nvPr/>
        </p:nvSpPr>
        <p:spPr>
          <a:xfrm>
            <a:off x="4343400" y="5602420"/>
            <a:ext cx="67779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762806" y="5079200"/>
            <a:ext cx="1647211" cy="523220"/>
          </a:xfrm>
          <a:prstGeom prst="rect">
            <a:avLst/>
          </a:prstGeom>
          <a:noFill/>
        </p:spPr>
        <p:txBody>
          <a:bodyPr wrap="square" rtlCol="0">
            <a:spAutoFit/>
          </a:bodyPr>
          <a:lstStyle/>
          <a:p>
            <a:pPr algn="ctr"/>
            <a:r>
              <a:rPr lang="en-US" sz="1400" b="1" i="1" dirty="0" smtClean="0">
                <a:solidFill>
                  <a:srgbClr val="C00000"/>
                </a:solidFill>
              </a:rPr>
              <a:t>correct with specific cross sections</a:t>
            </a:r>
            <a:endParaRPr lang="en-US" sz="1400" b="1" i="1" dirty="0">
              <a:solidFill>
                <a:srgbClr val="C00000"/>
              </a:solidFill>
            </a:endParaRPr>
          </a:p>
        </p:txBody>
      </p:sp>
    </p:spTree>
    <p:extLst>
      <p:ext uri="{BB962C8B-B14F-4D97-AF65-F5344CB8AC3E}">
        <p14:creationId xmlns:p14="http://schemas.microsoft.com/office/powerpoint/2010/main" val="200403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2851678" cy="369332"/>
          </a:xfrm>
          <a:prstGeom prst="rect">
            <a:avLst/>
          </a:prstGeom>
          <a:noFill/>
        </p:spPr>
        <p:txBody>
          <a:bodyPr wrap="none" rtlCol="0">
            <a:spAutoFit/>
          </a:bodyPr>
          <a:lstStyle/>
          <a:p>
            <a:r>
              <a:rPr lang="en-US" dirty="0" smtClean="0"/>
              <a:t>CCD counts / photoelectron:</a:t>
            </a:r>
            <a:endParaRPr lang="en-US" dirty="0"/>
          </a:p>
        </p:txBody>
      </p:sp>
      <p:sp>
        <p:nvSpPr>
          <p:cNvPr id="3" name="TextBox 2"/>
          <p:cNvSpPr txBox="1"/>
          <p:nvPr/>
        </p:nvSpPr>
        <p:spPr>
          <a:xfrm>
            <a:off x="304800" y="990600"/>
            <a:ext cx="8663654" cy="2308324"/>
          </a:xfrm>
          <a:prstGeom prst="rect">
            <a:avLst/>
          </a:prstGeom>
          <a:noFill/>
        </p:spPr>
        <p:txBody>
          <a:bodyPr wrap="none" rtlCol="0">
            <a:spAutoFit/>
          </a:bodyPr>
          <a:lstStyle/>
          <a:p>
            <a:r>
              <a:rPr lang="en-US" dirty="0" smtClean="0"/>
              <a:t>We have been on </a:t>
            </a:r>
            <a:r>
              <a:rPr lang="en-US" b="1" dirty="0" smtClean="0"/>
              <a:t>medium gain</a:t>
            </a:r>
            <a:r>
              <a:rPr lang="en-US" dirty="0" smtClean="0"/>
              <a:t>, which is 4 photons per 1 count according to the manual.</a:t>
            </a:r>
          </a:p>
          <a:p>
            <a:r>
              <a:rPr lang="en-US" dirty="0" smtClean="0"/>
              <a:t>Checks:</a:t>
            </a:r>
          </a:p>
          <a:p>
            <a:pPr marL="342900" indent="-342900">
              <a:buAutoNum type="arabicParenR"/>
            </a:pPr>
            <a:r>
              <a:rPr lang="en-US" dirty="0" smtClean="0"/>
              <a:t>No difference in # counts </a:t>
            </a:r>
            <a:r>
              <a:rPr lang="en-US" i="1" dirty="0" smtClean="0"/>
              <a:t>(after dark subtraction)</a:t>
            </a:r>
            <a:r>
              <a:rPr lang="en-US" dirty="0" smtClean="0"/>
              <a:t> between FAST and SLOW:</a:t>
            </a:r>
          </a:p>
          <a:p>
            <a:pPr marL="342900" indent="-342900">
              <a:buAutoNum type="arabicParenR"/>
            </a:pPr>
            <a:endParaRPr lang="en-US" dirty="0"/>
          </a:p>
          <a:p>
            <a:pPr marL="342900" indent="-342900">
              <a:buAutoNum type="arabicParenR"/>
            </a:pPr>
            <a:endParaRPr lang="en-US" dirty="0" smtClean="0"/>
          </a:p>
          <a:p>
            <a:pPr marL="342900" indent="-342900">
              <a:buAutoNum type="arabicParenR"/>
            </a:pPr>
            <a:endParaRPr lang="en-US" dirty="0"/>
          </a:p>
          <a:p>
            <a:pPr marL="342900" indent="-342900">
              <a:buAutoNum type="arabicParenR"/>
            </a:pPr>
            <a:endParaRPr lang="en-US" dirty="0" smtClean="0"/>
          </a:p>
          <a:p>
            <a:pPr marL="342900" indent="-342900">
              <a:buAutoNum type="arabicParenR"/>
            </a:pPr>
            <a:r>
              <a:rPr lang="en-US" dirty="0" smtClean="0"/>
              <a:t>Proper difference in </a:t>
            </a:r>
            <a:r>
              <a:rPr lang="en-US" dirty="0"/>
              <a:t># counts </a:t>
            </a:r>
            <a:r>
              <a:rPr lang="en-US" i="1" dirty="0"/>
              <a:t>(after dark subtraction</a:t>
            </a:r>
            <a:r>
              <a:rPr lang="en-US" i="1" dirty="0" smtClean="0"/>
              <a:t>) </a:t>
            </a:r>
            <a:r>
              <a:rPr lang="en-US" dirty="0" smtClean="0"/>
              <a:t>between Low, Medium, High gain:</a:t>
            </a:r>
            <a:endParaRPr lang="en-US" dirty="0"/>
          </a:p>
        </p:txBody>
      </p:sp>
      <p:sp>
        <p:nvSpPr>
          <p:cNvPr id="4" name="TextBox 3"/>
          <p:cNvSpPr txBox="1"/>
          <p:nvPr/>
        </p:nvSpPr>
        <p:spPr>
          <a:xfrm>
            <a:off x="3429000" y="2223700"/>
            <a:ext cx="718466" cy="276999"/>
          </a:xfrm>
          <a:prstGeom prst="rect">
            <a:avLst/>
          </a:prstGeom>
          <a:noFill/>
        </p:spPr>
        <p:txBody>
          <a:bodyPr wrap="none" rtlCol="0">
            <a:spAutoFit/>
          </a:bodyPr>
          <a:lstStyle/>
          <a:p>
            <a:r>
              <a:rPr lang="en-US" sz="1200" b="1" dirty="0" smtClean="0"/>
              <a:t>(do this)</a:t>
            </a:r>
            <a:endParaRPr lang="en-US" sz="1200" b="1" dirty="0"/>
          </a:p>
        </p:txBody>
      </p:sp>
      <p:sp>
        <p:nvSpPr>
          <p:cNvPr id="5" name="TextBox 4"/>
          <p:cNvSpPr txBox="1"/>
          <p:nvPr/>
        </p:nvSpPr>
        <p:spPr>
          <a:xfrm>
            <a:off x="3466070" y="3581400"/>
            <a:ext cx="718466" cy="276999"/>
          </a:xfrm>
          <a:prstGeom prst="rect">
            <a:avLst/>
          </a:prstGeom>
          <a:noFill/>
        </p:spPr>
        <p:txBody>
          <a:bodyPr wrap="none" rtlCol="0">
            <a:spAutoFit/>
          </a:bodyPr>
          <a:lstStyle/>
          <a:p>
            <a:r>
              <a:rPr lang="en-US" sz="1200" b="1" dirty="0" smtClean="0"/>
              <a:t>(do this)</a:t>
            </a:r>
            <a:endParaRPr lang="en-US" sz="1200" b="1" dirty="0"/>
          </a:p>
        </p:txBody>
      </p:sp>
    </p:spTree>
    <p:extLst>
      <p:ext uri="{BB962C8B-B14F-4D97-AF65-F5344CB8AC3E}">
        <p14:creationId xmlns:p14="http://schemas.microsoft.com/office/powerpoint/2010/main" val="172165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5511"/>
            <a:ext cx="2080506" cy="369332"/>
          </a:xfrm>
          <a:prstGeom prst="rect">
            <a:avLst/>
          </a:prstGeom>
          <a:noFill/>
        </p:spPr>
        <p:txBody>
          <a:bodyPr wrap="none" rtlCol="0">
            <a:spAutoFit/>
          </a:bodyPr>
          <a:lstStyle/>
          <a:p>
            <a:r>
              <a:rPr lang="en-US" dirty="0" smtClean="0">
                <a:solidFill>
                  <a:srgbClr val="C00000"/>
                </a:solidFill>
              </a:rPr>
              <a:t>NUMBER OF ATOMS</a:t>
            </a:r>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730" y="457200"/>
            <a:ext cx="3375989" cy="3274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622" y="457200"/>
            <a:ext cx="3375989" cy="3274200"/>
          </a:xfrm>
          <a:prstGeom prst="rect">
            <a:avLst/>
          </a:prstGeom>
        </p:spPr>
      </p:pic>
      <p:sp>
        <p:nvSpPr>
          <p:cNvPr id="5" name="TextBox 4"/>
          <p:cNvSpPr txBox="1"/>
          <p:nvPr/>
        </p:nvSpPr>
        <p:spPr>
          <a:xfrm>
            <a:off x="5473784" y="1143000"/>
            <a:ext cx="1899879" cy="369332"/>
          </a:xfrm>
          <a:prstGeom prst="rect">
            <a:avLst/>
          </a:prstGeom>
          <a:noFill/>
        </p:spPr>
        <p:txBody>
          <a:bodyPr wrap="none" rtlCol="0">
            <a:spAutoFit/>
          </a:bodyPr>
          <a:lstStyle/>
          <a:p>
            <a:r>
              <a:rPr lang="en-US" dirty="0" smtClean="0">
                <a:solidFill>
                  <a:schemeClr val="bg1">
                    <a:lumMod val="50000"/>
                  </a:schemeClr>
                </a:solidFill>
              </a:rPr>
              <a:t>slope = 13.2 +- 0.9</a:t>
            </a:r>
            <a:endParaRPr lang="en-US" dirty="0">
              <a:solidFill>
                <a:schemeClr val="bg1">
                  <a:lumMod val="50000"/>
                </a:schemeClr>
              </a:solidFill>
            </a:endParaRPr>
          </a:p>
        </p:txBody>
      </p:sp>
      <p:sp>
        <p:nvSpPr>
          <p:cNvPr id="6" name="TextBox 5"/>
          <p:cNvSpPr txBox="1"/>
          <p:nvPr/>
        </p:nvSpPr>
        <p:spPr>
          <a:xfrm>
            <a:off x="1905000" y="1100437"/>
            <a:ext cx="2018501" cy="369332"/>
          </a:xfrm>
          <a:prstGeom prst="rect">
            <a:avLst/>
          </a:prstGeom>
          <a:noFill/>
        </p:spPr>
        <p:txBody>
          <a:bodyPr wrap="none" rtlCol="0">
            <a:spAutoFit/>
          </a:bodyPr>
          <a:lstStyle/>
          <a:p>
            <a:r>
              <a:rPr lang="en-US" dirty="0" smtClean="0">
                <a:solidFill>
                  <a:schemeClr val="bg1">
                    <a:lumMod val="50000"/>
                  </a:schemeClr>
                </a:solidFill>
              </a:rPr>
              <a:t>slope = 2153 +- 226</a:t>
            </a:r>
            <a:endParaRPr lang="en-US" dirty="0">
              <a:solidFill>
                <a:schemeClr val="bg1">
                  <a:lumMod val="50000"/>
                </a:schemeClr>
              </a:solidFill>
            </a:endParaRPr>
          </a:p>
        </p:txBody>
      </p:sp>
      <p:sp>
        <p:nvSpPr>
          <p:cNvPr id="7" name="TextBox 6"/>
          <p:cNvSpPr txBox="1"/>
          <p:nvPr/>
        </p:nvSpPr>
        <p:spPr>
          <a:xfrm>
            <a:off x="98854" y="3731400"/>
            <a:ext cx="4724400" cy="2462213"/>
          </a:xfrm>
          <a:prstGeom prst="rect">
            <a:avLst/>
          </a:prstGeom>
          <a:noFill/>
        </p:spPr>
        <p:txBody>
          <a:bodyPr wrap="square" rtlCol="0">
            <a:spAutoFit/>
          </a:bodyPr>
          <a:lstStyle/>
          <a:p>
            <a:r>
              <a:rPr lang="en-US" sz="1400" dirty="0" smtClean="0"/>
              <a:t>These are after a correction of 0.8 for the window angle.  This would be negligible if the laser were going straight at the sample like the ion beam does, but refraction puts it at an angle, resulting in this correction.</a:t>
            </a:r>
          </a:p>
          <a:p>
            <a:r>
              <a:rPr lang="en-US" sz="1400" dirty="0" smtClean="0"/>
              <a:t>2015-05-26 goes </a:t>
            </a:r>
            <a:r>
              <a:rPr lang="en-US" sz="1400" dirty="0"/>
              <a:t>straight from </a:t>
            </a:r>
            <a:r>
              <a:rPr lang="en-US" sz="1400" dirty="0" smtClean="0"/>
              <a:t>counts_subbed_20150526.txt, which uses 5 micron w (and it does corrections on the number of counts), with the additional 0.8 correction.  However, 2015-08-07 uses the 0.8 along with a correction of (2.34/2.5)</a:t>
            </a:r>
            <a:r>
              <a:rPr lang="en-US" sz="1400" baseline="30000" dirty="0" smtClean="0"/>
              <a:t>2</a:t>
            </a:r>
            <a:r>
              <a:rPr lang="en-US" sz="1400" dirty="0" smtClean="0"/>
              <a:t>, due to the file counts_subbed_20150807.txt having used 2.5 micron w.</a:t>
            </a:r>
          </a:p>
          <a:p>
            <a:r>
              <a:rPr lang="en-US" sz="1400" dirty="0" smtClean="0"/>
              <a:t>The above plots are the result.</a:t>
            </a:r>
            <a:endParaRPr lang="en-US" sz="14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1760" y="3886200"/>
            <a:ext cx="1746328" cy="1928899"/>
          </a:xfrm>
          <a:prstGeom prst="rect">
            <a:avLst/>
          </a:prstGeom>
        </p:spPr>
      </p:pic>
      <p:sp>
        <p:nvSpPr>
          <p:cNvPr id="8" name="TextBox 7"/>
          <p:cNvSpPr txBox="1"/>
          <p:nvPr/>
        </p:nvSpPr>
        <p:spPr>
          <a:xfrm>
            <a:off x="5715008" y="3896542"/>
            <a:ext cx="2514600" cy="954107"/>
          </a:xfrm>
          <a:prstGeom prst="rect">
            <a:avLst/>
          </a:prstGeom>
          <a:noFill/>
        </p:spPr>
        <p:txBody>
          <a:bodyPr wrap="square" rtlCol="0">
            <a:spAutoFit/>
          </a:bodyPr>
          <a:lstStyle/>
          <a:p>
            <a:r>
              <a:rPr lang="en-US" sz="1400" dirty="0" smtClean="0"/>
              <a:t>I just multiplied the numbers in counts_subbed_20150807.txt by 0.8 to get the number for, e.g., the train plot.</a:t>
            </a:r>
            <a:endParaRPr lang="en-US" sz="1400" dirty="0"/>
          </a:p>
        </p:txBody>
      </p:sp>
      <p:sp>
        <p:nvSpPr>
          <p:cNvPr id="10" name="TextBox 9"/>
          <p:cNvSpPr txBox="1"/>
          <p:nvPr/>
        </p:nvSpPr>
        <p:spPr>
          <a:xfrm>
            <a:off x="4953000" y="5932003"/>
            <a:ext cx="2057400" cy="523220"/>
          </a:xfrm>
          <a:prstGeom prst="rect">
            <a:avLst/>
          </a:prstGeom>
          <a:noFill/>
        </p:spPr>
        <p:txBody>
          <a:bodyPr wrap="square" rtlCol="0">
            <a:spAutoFit/>
          </a:bodyPr>
          <a:lstStyle/>
          <a:p>
            <a:r>
              <a:rPr lang="en-US" sz="1400" dirty="0" smtClean="0"/>
              <a:t>I just multiplied 2700 by 0.8 to get 2200 for:</a:t>
            </a:r>
            <a:endParaRPr lang="en-US" sz="1400"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3840" y="5715000"/>
            <a:ext cx="782331" cy="9906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6700" y="4745057"/>
            <a:ext cx="1257300" cy="1676400"/>
          </a:xfrm>
          <a:prstGeom prst="rect">
            <a:avLst/>
          </a:prstGeom>
        </p:spPr>
      </p:pic>
      <p:sp>
        <p:nvSpPr>
          <p:cNvPr id="13" name="TextBox 12"/>
          <p:cNvSpPr txBox="1"/>
          <p:nvPr/>
        </p:nvSpPr>
        <p:spPr>
          <a:xfrm>
            <a:off x="6736492" y="4745057"/>
            <a:ext cx="1181100" cy="738664"/>
          </a:xfrm>
          <a:prstGeom prst="rect">
            <a:avLst/>
          </a:prstGeom>
          <a:noFill/>
        </p:spPr>
        <p:txBody>
          <a:bodyPr wrap="square" rtlCol="0">
            <a:spAutoFit/>
          </a:bodyPr>
          <a:lstStyle/>
          <a:p>
            <a:r>
              <a:rPr lang="en-US" sz="1050" b="1" i="1" dirty="0" smtClean="0">
                <a:solidFill>
                  <a:schemeClr val="accent6">
                    <a:lumMod val="50000"/>
                  </a:schemeClr>
                </a:solidFill>
              </a:rPr>
              <a:t>In case this helps in the event you need to re-trace how you got 0.8</a:t>
            </a:r>
            <a:endParaRPr lang="en-US" sz="1050" b="1" i="1" dirty="0">
              <a:solidFill>
                <a:schemeClr val="accent6">
                  <a:lumMod val="50000"/>
                </a:schemeClr>
              </a:solidFill>
            </a:endParaRPr>
          </a:p>
        </p:txBody>
      </p:sp>
      <p:sp>
        <p:nvSpPr>
          <p:cNvPr id="14" name="Right Arrow 13"/>
          <p:cNvSpPr/>
          <p:nvPr/>
        </p:nvSpPr>
        <p:spPr>
          <a:xfrm>
            <a:off x="7734300" y="5101003"/>
            <a:ext cx="1143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962900" y="6400800"/>
            <a:ext cx="1181100" cy="415498"/>
          </a:xfrm>
          <a:prstGeom prst="rect">
            <a:avLst/>
          </a:prstGeom>
          <a:noFill/>
        </p:spPr>
        <p:txBody>
          <a:bodyPr wrap="square" rtlCol="0">
            <a:spAutoFit/>
          </a:bodyPr>
          <a:lstStyle/>
          <a:p>
            <a:pPr algn="ctr"/>
            <a:r>
              <a:rPr lang="en-US" sz="1050" b="1" i="1" dirty="0" smtClean="0">
                <a:solidFill>
                  <a:srgbClr val="FF0000"/>
                </a:solidFill>
              </a:rPr>
              <a:t>See next slide for higher-res</a:t>
            </a:r>
            <a:endParaRPr lang="en-US" sz="1050" b="1" i="1" dirty="0">
              <a:solidFill>
                <a:srgbClr val="FF0000"/>
              </a:solidFill>
            </a:endParaRPr>
          </a:p>
        </p:txBody>
      </p:sp>
    </p:spTree>
    <p:extLst>
      <p:ext uri="{BB962C8B-B14F-4D97-AF65-F5344CB8AC3E}">
        <p14:creationId xmlns:p14="http://schemas.microsoft.com/office/powerpoint/2010/main" val="1863449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0250" y="0"/>
            <a:ext cx="5143500" cy="6858000"/>
          </a:xfrm>
          <a:prstGeom prst="rect">
            <a:avLst/>
          </a:prstGeom>
        </p:spPr>
      </p:pic>
      <p:sp>
        <p:nvSpPr>
          <p:cNvPr id="3" name="TextBox 2"/>
          <p:cNvSpPr txBox="1"/>
          <p:nvPr/>
        </p:nvSpPr>
        <p:spPr>
          <a:xfrm>
            <a:off x="7315200" y="3414584"/>
            <a:ext cx="1690143" cy="307777"/>
          </a:xfrm>
          <a:prstGeom prst="rect">
            <a:avLst/>
          </a:prstGeom>
          <a:noFill/>
        </p:spPr>
        <p:txBody>
          <a:bodyPr wrap="none" rtlCol="0">
            <a:spAutoFit/>
          </a:bodyPr>
          <a:lstStyle/>
          <a:p>
            <a:r>
              <a:rPr lang="en-US" sz="1400" dirty="0" smtClean="0"/>
              <a:t>(from previous slide)</a:t>
            </a:r>
            <a:endParaRPr lang="en-US" sz="1400" dirty="0"/>
          </a:p>
        </p:txBody>
      </p:sp>
    </p:spTree>
    <p:extLst>
      <p:ext uri="{BB962C8B-B14F-4D97-AF65-F5344CB8AC3E}">
        <p14:creationId xmlns:p14="http://schemas.microsoft.com/office/powerpoint/2010/main" val="153586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5511"/>
            <a:ext cx="2080506" cy="369332"/>
          </a:xfrm>
          <a:prstGeom prst="rect">
            <a:avLst/>
          </a:prstGeom>
          <a:noFill/>
        </p:spPr>
        <p:txBody>
          <a:bodyPr wrap="none" rtlCol="0">
            <a:spAutoFit/>
          </a:bodyPr>
          <a:lstStyle/>
          <a:p>
            <a:r>
              <a:rPr lang="en-US" dirty="0" smtClean="0">
                <a:solidFill>
                  <a:srgbClr val="C00000"/>
                </a:solidFill>
              </a:rPr>
              <a:t>NUMBER OF ATOMS</a:t>
            </a:r>
            <a:endParaRPr lang="en-US" dirty="0">
              <a:solidFill>
                <a:srgbClr val="C00000"/>
              </a:solidFill>
            </a:endParaRPr>
          </a:p>
        </p:txBody>
      </p:sp>
      <p:sp>
        <p:nvSpPr>
          <p:cNvPr id="3" name="TextBox 2"/>
          <p:cNvSpPr txBox="1"/>
          <p:nvPr/>
        </p:nvSpPr>
        <p:spPr>
          <a:xfrm>
            <a:off x="1600200" y="2438400"/>
            <a:ext cx="5715000" cy="646331"/>
          </a:xfrm>
          <a:prstGeom prst="rect">
            <a:avLst/>
          </a:prstGeom>
          <a:noFill/>
        </p:spPr>
        <p:txBody>
          <a:bodyPr wrap="square" rtlCol="0">
            <a:spAutoFit/>
          </a:bodyPr>
          <a:lstStyle/>
          <a:p>
            <a:r>
              <a:rPr lang="en-US" dirty="0" smtClean="0"/>
              <a:t>I checked the final numbers with a direct calculation, and it is correct for both 5-26 and 8-7.</a:t>
            </a:r>
            <a:endParaRPr lang="en-US" dirty="0"/>
          </a:p>
        </p:txBody>
      </p:sp>
    </p:spTree>
    <p:extLst>
      <p:ext uri="{BB962C8B-B14F-4D97-AF65-F5344CB8AC3E}">
        <p14:creationId xmlns:p14="http://schemas.microsoft.com/office/powerpoint/2010/main" val="256414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
        <p:nvSpPr>
          <p:cNvPr id="13" name="TextBox 12"/>
          <p:cNvSpPr txBox="1"/>
          <p:nvPr/>
        </p:nvSpPr>
        <p:spPr>
          <a:xfrm>
            <a:off x="2769098" y="6488668"/>
            <a:ext cx="1493935" cy="369332"/>
          </a:xfrm>
          <a:prstGeom prst="rect">
            <a:avLst/>
          </a:prstGeom>
          <a:noFill/>
        </p:spPr>
        <p:txBody>
          <a:bodyPr wrap="none" rtlCol="0">
            <a:spAutoFit/>
          </a:bodyPr>
          <a:lstStyle/>
          <a:p>
            <a:r>
              <a:rPr lang="en-US" b="1" i="1" dirty="0" smtClean="0">
                <a:solidFill>
                  <a:srgbClr val="FF0000"/>
                </a:solidFill>
              </a:rPr>
              <a:t>See next slide</a:t>
            </a:r>
            <a:endParaRPr lang="en-US" b="1" i="1" dirty="0">
              <a:solidFill>
                <a:srgbClr val="FF0000"/>
              </a:solidFill>
            </a:endParaRPr>
          </a:p>
        </p:txBody>
      </p:sp>
    </p:spTree>
    <p:extLst>
      <p:ext uri="{BB962C8B-B14F-4D97-AF65-F5344CB8AC3E}">
        <p14:creationId xmlns:p14="http://schemas.microsoft.com/office/powerpoint/2010/main" val="270241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40268"/>
            <a:ext cx="1598515" cy="369332"/>
          </a:xfrm>
          <a:prstGeom prst="rect">
            <a:avLst/>
          </a:prstGeom>
          <a:noFill/>
        </p:spPr>
        <p:txBody>
          <a:bodyPr wrap="none" rtlCol="0">
            <a:spAutoFit/>
          </a:bodyPr>
          <a:lstStyle/>
          <a:p>
            <a:r>
              <a:rPr lang="en-US" dirty="0"/>
              <a:t>On 693 peak(s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00" y="2819400"/>
            <a:ext cx="4666837" cy="3477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15" y="1447800"/>
            <a:ext cx="3008589" cy="2257719"/>
          </a:xfrm>
          <a:prstGeom prst="rect">
            <a:avLst/>
          </a:prstGeom>
        </p:spPr>
      </p:pic>
      <p:cxnSp>
        <p:nvCxnSpPr>
          <p:cNvPr id="7" name="Straight Arrow Connector 6"/>
          <p:cNvCxnSpPr/>
          <p:nvPr/>
        </p:nvCxnSpPr>
        <p:spPr>
          <a:xfrm flipH="1">
            <a:off x="7069095" y="3608173"/>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116463" y="41148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2522" y="1159929"/>
            <a:ext cx="1450462" cy="307777"/>
          </a:xfrm>
          <a:prstGeom prst="rect">
            <a:avLst/>
          </a:prstGeom>
          <a:noFill/>
        </p:spPr>
        <p:txBody>
          <a:bodyPr wrap="none" rtlCol="0">
            <a:spAutoFit/>
          </a:bodyPr>
          <a:lstStyle/>
          <a:p>
            <a:r>
              <a:rPr lang="en-US" sz="1400" dirty="0"/>
              <a:t>From </a:t>
            </a:r>
            <a:r>
              <a:rPr lang="en-US" sz="1400" dirty="0" err="1" smtClean="0"/>
              <a:t>Guguschev</a:t>
            </a:r>
            <a:r>
              <a:rPr lang="en-US" sz="1400" dirty="0" smtClean="0"/>
              <a:t>:</a:t>
            </a:r>
            <a:endParaRPr lang="en-US" sz="1400" dirty="0"/>
          </a:p>
        </p:txBody>
      </p:sp>
      <p:sp>
        <p:nvSpPr>
          <p:cNvPr id="10" name="TextBox 9"/>
          <p:cNvSpPr txBox="1"/>
          <p:nvPr/>
        </p:nvSpPr>
        <p:spPr>
          <a:xfrm>
            <a:off x="4038600" y="2819400"/>
            <a:ext cx="1160318" cy="307777"/>
          </a:xfrm>
          <a:prstGeom prst="rect">
            <a:avLst/>
          </a:prstGeom>
          <a:noFill/>
        </p:spPr>
        <p:txBody>
          <a:bodyPr wrap="none" rtlCol="0">
            <a:spAutoFit/>
          </a:bodyPr>
          <a:lstStyle/>
          <a:p>
            <a:r>
              <a:rPr lang="en-US" sz="1400" dirty="0"/>
              <a:t>From </a:t>
            </a:r>
            <a:r>
              <a:rPr lang="en-US" sz="1400" dirty="0" smtClean="0"/>
              <a:t>Gibson:</a:t>
            </a:r>
            <a:endParaRPr lang="en-US" sz="1400" dirty="0"/>
          </a:p>
        </p:txBody>
      </p:sp>
      <p:sp>
        <p:nvSpPr>
          <p:cNvPr id="11" name="TextBox 10"/>
          <p:cNvSpPr txBox="1"/>
          <p:nvPr/>
        </p:nvSpPr>
        <p:spPr>
          <a:xfrm>
            <a:off x="4020424" y="1752600"/>
            <a:ext cx="4648200" cy="646331"/>
          </a:xfrm>
          <a:prstGeom prst="rect">
            <a:avLst/>
          </a:prstGeom>
          <a:noFill/>
        </p:spPr>
        <p:txBody>
          <a:bodyPr wrap="square" rtlCol="0">
            <a:spAutoFit/>
          </a:bodyPr>
          <a:lstStyle/>
          <a:p>
            <a:r>
              <a:rPr lang="en-US" dirty="0" smtClean="0"/>
              <a:t>Ours (at 11 K) is R</a:t>
            </a:r>
            <a:r>
              <a:rPr lang="en-US" baseline="-25000" dirty="0" smtClean="0"/>
              <a:t>1</a:t>
            </a:r>
            <a:r>
              <a:rPr lang="en-US" dirty="0" smtClean="0"/>
              <a:t>, so this table suggests that the real wavelength is </a:t>
            </a:r>
            <a:r>
              <a:rPr lang="en-US" dirty="0" smtClean="0">
                <a:solidFill>
                  <a:srgbClr val="C00000"/>
                </a:solidFill>
              </a:rPr>
              <a:t>more like 693 nm</a:t>
            </a:r>
            <a:r>
              <a:rPr lang="en-US" dirty="0" smtClean="0"/>
              <a:t>:</a:t>
            </a:r>
            <a:endParaRPr lang="en-US" dirty="0"/>
          </a:p>
        </p:txBody>
      </p:sp>
      <p:sp>
        <p:nvSpPr>
          <p:cNvPr id="12" name="TextBox 11"/>
          <p:cNvSpPr txBox="1"/>
          <p:nvPr/>
        </p:nvSpPr>
        <p:spPr>
          <a:xfrm>
            <a:off x="2302984" y="2276577"/>
            <a:ext cx="1297085" cy="600164"/>
          </a:xfrm>
          <a:prstGeom prst="rect">
            <a:avLst/>
          </a:prstGeom>
          <a:solidFill>
            <a:schemeClr val="bg1"/>
          </a:solidFill>
        </p:spPr>
        <p:txBody>
          <a:bodyPr wrap="square" rtlCol="0">
            <a:spAutoFit/>
          </a:bodyPr>
          <a:lstStyle/>
          <a:p>
            <a:r>
              <a:rPr lang="en-US" sz="1100" b="1" i="1" dirty="0" smtClean="0">
                <a:solidFill>
                  <a:srgbClr val="C00000"/>
                </a:solidFill>
              </a:rPr>
              <a:t>I think these are at room temp., but it’s hard to tell</a:t>
            </a:r>
            <a:endParaRPr lang="en-US" sz="1100" b="1" i="1" dirty="0">
              <a:solidFill>
                <a:srgbClr val="C00000"/>
              </a:solidFill>
            </a:endParaRPr>
          </a:p>
        </p:txBody>
      </p:sp>
    </p:spTree>
    <p:extLst>
      <p:ext uri="{BB962C8B-B14F-4D97-AF65-F5344CB8AC3E}">
        <p14:creationId xmlns:p14="http://schemas.microsoft.com/office/powerpoint/2010/main" val="69426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1787</Words>
  <Application>Microsoft Office PowerPoint</Application>
  <PresentationFormat>On-screen Show (4:3)</PresentationFormat>
  <Paragraphs>138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94</cp:revision>
  <dcterms:created xsi:type="dcterms:W3CDTF">2015-09-24T15:55:13Z</dcterms:created>
  <dcterms:modified xsi:type="dcterms:W3CDTF">2016-02-08T18:59:25Z</dcterms:modified>
</cp:coreProperties>
</file>