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30" r:id="rId2"/>
    <p:sldId id="431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5" r:id="rId15"/>
    <p:sldId id="4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E0000"/>
    <a:srgbClr val="CC00FF"/>
    <a:srgbClr val="008000"/>
    <a:srgbClr val="FF6600"/>
    <a:srgbClr val="0000CC"/>
    <a:srgbClr val="000000"/>
    <a:srgbClr val="FDAC35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3143" autoAdjust="0"/>
  </p:normalViewPr>
  <p:slideViewPr>
    <p:cSldViewPr>
      <p:cViewPr varScale="1">
        <p:scale>
          <a:sx n="114" d="100"/>
          <a:sy n="114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3269F-9E4F-414A-90A5-CFE999613A7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2CCB2-A25B-411E-9064-98A497EF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21D2-48CC-41D3-9D1E-1764E36C135F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3A7A-4F92-4E09-B5F3-8AD731F070F4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E0D-47BB-4ECA-AFD5-8EE55B8EC17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160-6705-4B7A-9818-2D8C1D2FC2AB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5BA-7737-48E9-8A70-C1C434989387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D06-FDDA-49FF-B72F-A8EF2EBD9717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AB92-3B69-4743-83C2-937CF7AF1E07}" type="datetime1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3092-27DC-4C60-92AC-B5BEBA5A3A5E}" type="datetime1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23E5-586D-48AE-BAA2-6A5BFF3E96ED}" type="datetime1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30B-7B38-4932-8543-E7E50AC37C0E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DDF-664D-4870-81DD-E11505D166F1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71C0-2AFE-431D-94A5-24479BE5111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8"/>
          <a:stretch/>
        </p:blipFill>
        <p:spPr>
          <a:xfrm>
            <a:off x="1267819" y="677047"/>
            <a:ext cx="7876181" cy="6180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0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/Ba Deposition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8442" y="2336292"/>
            <a:ext cx="8229600" cy="907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1660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Requires: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Position of 2</a:t>
            </a:r>
            <a:r>
              <a:rPr lang="el-GR" sz="2800" dirty="0" smtClean="0"/>
              <a:t>β</a:t>
            </a:r>
            <a:r>
              <a:rPr lang="en-US" sz="2800" dirty="0" smtClean="0"/>
              <a:t> decay known (TPC)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Understanding of Ba/Ba</a:t>
            </a:r>
            <a:r>
              <a:rPr lang="en-US" sz="2800" b="1" baseline="30000" dirty="0" smtClean="0"/>
              <a:t>+</a:t>
            </a:r>
            <a:r>
              <a:rPr lang="en-US" sz="2800" dirty="0" smtClean="0"/>
              <a:t> fluorescence in solid xenon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Detection sensitivity at single atom/ion level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0"/>
            <a:ext cx="1251602" cy="1745656"/>
          </a:xfrm>
          <a:prstGeom prst="rect">
            <a:avLst/>
          </a:prstGeom>
          <a:ln w="31750">
            <a:solidFill>
              <a:srgbClr val="0066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01871" y="158395"/>
            <a:ext cx="596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Barium Tagging in Solid Xenon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2319" y="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Bleaching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851139"/>
            <a:ext cx="40953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Rates in vacuum: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21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=1.2x10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23</a:t>
            </a:r>
            <a:r>
              <a:rPr lang="en-US" dirty="0" smtClean="0">
                <a:solidFill>
                  <a:srgbClr val="C00000"/>
                </a:solidFill>
              </a:rPr>
              <a:t>=2.5x10</a:t>
            </a:r>
            <a:r>
              <a:rPr lang="en-US" baseline="30000" dirty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24</a:t>
            </a:r>
            <a:r>
              <a:rPr lang="en-US" dirty="0" smtClean="0">
                <a:solidFill>
                  <a:srgbClr val="C00000"/>
                </a:solidFill>
              </a:rPr>
              <a:t>=1.1x10</a:t>
            </a:r>
            <a:r>
              <a:rPr lang="en-US" baseline="30000" dirty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30000" dirty="0">
                <a:solidFill>
                  <a:srgbClr val="C00000"/>
                </a:solidFill>
              </a:rPr>
              <a:t>-</a:t>
            </a:r>
            <a:r>
              <a:rPr lang="en-US" baseline="30000" dirty="0" smtClean="0">
                <a:solidFill>
                  <a:srgbClr val="C00000"/>
                </a:solidFill>
              </a:rPr>
              <a:t>1          </a:t>
            </a:r>
            <a:r>
              <a:rPr lang="en-US" i="1" dirty="0" smtClean="0">
                <a:solidFill>
                  <a:srgbClr val="C00000"/>
                </a:solidFill>
              </a:rPr>
              <a:t>branching ratio 0.003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25</a:t>
            </a:r>
            <a:r>
              <a:rPr lang="en-US" dirty="0" smtClean="0">
                <a:solidFill>
                  <a:srgbClr val="C00000"/>
                </a:solidFill>
              </a:rPr>
              <a:t>=3.1x10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baseline="-25000" dirty="0" smtClean="0">
                <a:solidFill>
                  <a:srgbClr val="FF6600"/>
                </a:solidFill>
              </a:rPr>
              <a:t>31</a:t>
            </a:r>
            <a:r>
              <a:rPr lang="en-US" dirty="0" smtClean="0">
                <a:solidFill>
                  <a:srgbClr val="FF6600"/>
                </a:solidFill>
              </a:rPr>
              <a:t>=5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baseline="30000" dirty="0">
                <a:solidFill>
                  <a:srgbClr val="FF6600"/>
                </a:solidFill>
              </a:rPr>
              <a:t>-1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baseline="-25000" dirty="0" smtClean="0">
                <a:solidFill>
                  <a:srgbClr val="FF6600"/>
                </a:solidFill>
              </a:rPr>
              <a:t>41</a:t>
            </a:r>
            <a:r>
              <a:rPr lang="en-US" dirty="0" smtClean="0">
                <a:solidFill>
                  <a:srgbClr val="FF6600"/>
                </a:solidFill>
              </a:rPr>
              <a:t>=0.014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baseline="30000" dirty="0">
                <a:solidFill>
                  <a:srgbClr val="FF6600"/>
                </a:solidFill>
              </a:rPr>
              <a:t>-</a:t>
            </a:r>
            <a:r>
              <a:rPr lang="en-US" i="1" baseline="30000" dirty="0" smtClean="0">
                <a:solidFill>
                  <a:srgbClr val="FF6600"/>
                </a:solidFill>
              </a:rPr>
              <a:t>1 </a:t>
            </a:r>
            <a:r>
              <a:rPr lang="en-US" i="1" dirty="0" smtClean="0">
                <a:solidFill>
                  <a:srgbClr val="FF6600"/>
                </a:solidFill>
              </a:rPr>
              <a:t> very slow metastable decay</a:t>
            </a:r>
            <a:endParaRPr lang="en-US" i="1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baseline="-25000" dirty="0" smtClean="0">
                <a:solidFill>
                  <a:srgbClr val="FF6600"/>
                </a:solidFill>
              </a:rPr>
              <a:t>51</a:t>
            </a:r>
            <a:r>
              <a:rPr lang="en-US" dirty="0" smtClean="0">
                <a:solidFill>
                  <a:srgbClr val="FF6600"/>
                </a:solidFill>
              </a:rPr>
              <a:t>=0.017 s</a:t>
            </a:r>
            <a:r>
              <a:rPr lang="en-US" baseline="30000" dirty="0" smtClean="0">
                <a:solidFill>
                  <a:srgbClr val="FF6600"/>
                </a:solidFill>
              </a:rPr>
              <a:t>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322" y="597570"/>
            <a:ext cx="4038478" cy="2983830"/>
            <a:chOff x="32158" y="513386"/>
            <a:chExt cx="4038478" cy="2983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158" y="513386"/>
                  <a:ext cx="4038478" cy="29838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=−</m:t>
                      </m:r>
                      <m:r>
                        <a:rPr lang="en-US" sz="1600" b="0" i="1" smtClean="0">
                          <a:latin typeface="Cambria Math"/>
                        </a:rPr>
                        <m:t>𝑊</m:t>
                      </m:r>
                      <m:r>
                        <a:rPr lang="en-US" sz="1600" b="0" i="1" baseline="-25000" smtClean="0">
                          <a:latin typeface="Cambria Math"/>
                        </a:rPr>
                        <m:t>12</m:t>
                      </m:r>
                    </m:oMath>
                  </a14:m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21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31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3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41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51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5</a:t>
                  </a:r>
                </a:p>
                <a:p>
                  <a:endParaRPr lang="en-US" sz="1600" baseline="-25000" dirty="0" smtClean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𝑊</m:t>
                      </m:r>
                      <m:r>
                        <a:rPr lang="en-US" sz="1600" i="1" baseline="-25000">
                          <a:latin typeface="Cambria Math"/>
                        </a:rPr>
                        <m:t>12</m:t>
                      </m:r>
                    </m:oMath>
                  </a14:m>
                  <a:r>
                    <a:rPr lang="en-US" sz="1600" dirty="0"/>
                    <a:t>N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:r>
                    <a:rPr lang="en-US" sz="1600" dirty="0" smtClean="0"/>
                    <a:t>– (A</a:t>
                  </a:r>
                  <a:r>
                    <a:rPr lang="en-US" sz="1600" baseline="-25000" dirty="0" smtClean="0"/>
                    <a:t>21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23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+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24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+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25</a:t>
                  </a:r>
                  <a:r>
                    <a:rPr lang="en-US" sz="1600" dirty="0" smtClean="0"/>
                    <a:t>) N</a:t>
                  </a:r>
                  <a:r>
                    <a:rPr lang="en-US" sz="1600" baseline="-25000" dirty="0" smtClean="0"/>
                    <a:t>2</a:t>
                  </a:r>
                </a:p>
                <a:p>
                  <a:endParaRPr lang="en-US" sz="1600" baseline="-25000" dirty="0" smtClean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i="1" baseline="-2500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sz="1600" dirty="0"/>
                    <a:t>A</a:t>
                  </a:r>
                  <a:r>
                    <a:rPr lang="en-US" sz="1600" baseline="-25000" dirty="0"/>
                    <a:t>23</a:t>
                  </a:r>
                  <a:r>
                    <a:rPr lang="en-US" sz="1600" dirty="0"/>
                    <a:t>N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 –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31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3</a:t>
                  </a:r>
                </a:p>
                <a:p>
                  <a:endParaRPr lang="en-US" sz="1600" baseline="-25000" dirty="0" smtClean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24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–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41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4</a:t>
                  </a:r>
                </a:p>
                <a:p>
                  <a:endParaRPr lang="en-US" sz="1600" baseline="-25000" dirty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25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–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51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5</a:t>
                  </a:r>
                </a:p>
                <a:p>
                  <a:endParaRPr lang="en-US" sz="1600" baseline="-25000" dirty="0" smtClean="0"/>
                </a:p>
                <a:p>
                  <a:r>
                    <a:rPr lang="en-US" sz="1600" dirty="0"/>
                    <a:t>N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:r>
                    <a:rPr lang="en-US" sz="1600" dirty="0" smtClean="0"/>
                    <a:t>+ 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+ N</a:t>
                  </a:r>
                  <a:r>
                    <a:rPr lang="en-US" sz="1600" baseline="-25000" dirty="0" smtClean="0"/>
                    <a:t>3</a:t>
                  </a:r>
                  <a:r>
                    <a:rPr lang="en-US" sz="1600" dirty="0" smtClean="0"/>
                    <a:t> + N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+ N</a:t>
                  </a:r>
                  <a:r>
                    <a:rPr lang="en-US" sz="1600" baseline="-25000" dirty="0" smtClean="0"/>
                    <a:t>5</a:t>
                  </a:r>
                  <a:r>
                    <a:rPr lang="en-US" sz="1600" dirty="0" smtClean="0"/>
                    <a:t> = </a:t>
                  </a:r>
                  <a:r>
                    <a:rPr lang="en-US" sz="1600" dirty="0" err="1" smtClean="0"/>
                    <a:t>N</a:t>
                  </a:r>
                  <a:r>
                    <a:rPr lang="en-US" sz="1600" baseline="-25000" dirty="0" err="1" smtClean="0"/>
                    <a:t>atoms</a:t>
                  </a:r>
                  <a:endParaRPr lang="en-US" sz="1600" baseline="-25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8" y="513386"/>
                  <a:ext cx="4038478" cy="29838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679" y="1483369"/>
              <a:ext cx="1849844" cy="16426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" name="Group 8"/>
          <p:cNvGrpSpPr/>
          <p:nvPr/>
        </p:nvGrpSpPr>
        <p:grpSpPr>
          <a:xfrm>
            <a:off x="2027208" y="3950732"/>
            <a:ext cx="3910856" cy="2924330"/>
            <a:chOff x="2654010" y="3733800"/>
            <a:chExt cx="4076246" cy="304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010" y="3733800"/>
              <a:ext cx="4076246" cy="2895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14800" y="6412468"/>
              <a:ext cx="13559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Excitations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200" y="3656901"/>
            <a:ext cx="903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numerical solution to above equations (normalized) to 591-nm Ba fluorescence data: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50870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Agreement for first ~200 excitations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1678" y="5410200"/>
            <a:ext cx="762000" cy="4572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66839" y="5486400"/>
            <a:ext cx="1104839" cy="718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00478" y="4934635"/>
            <a:ext cx="990600" cy="362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1078" y="44755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Disagreement may be due to altered rates in SXe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88981" y="5412581"/>
            <a:ext cx="312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Still, re-pump lasers may eliminate/reduce bleaching.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38" y="4191000"/>
            <a:ext cx="2953162" cy="2191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2167" y="76200"/>
            <a:ext cx="20890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Neutrinos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1101881"/>
            <a:ext cx="456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First indications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~</a:t>
            </a:r>
            <a:r>
              <a:rPr lang="en-US" dirty="0" smtClean="0">
                <a:solidFill>
                  <a:srgbClr val="0000CC"/>
                </a:solidFill>
              </a:rPr>
              <a:t>1930:</a:t>
            </a:r>
            <a:r>
              <a:rPr lang="en-US" b="1" dirty="0" smtClean="0">
                <a:solidFill>
                  <a:srgbClr val="0000CC"/>
                </a:solidFill>
              </a:rPr>
              <a:t>  beta decay spectrum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68" y="1747395"/>
            <a:ext cx="3821032" cy="24436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12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267003" y="3131514"/>
            <a:ext cx="457200" cy="228639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0600" y="4916269"/>
            <a:ext cx="28194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broad e</a:t>
            </a:r>
            <a:r>
              <a:rPr lang="en-US" baseline="30000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 energy distribution indicated “missing” energy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5603" y="46482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96000" y="2969197"/>
            <a:ext cx="0" cy="81888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6400" y="2304380"/>
            <a:ext cx="24384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baseline="30000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 energy expected here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2167" y="76200"/>
            <a:ext cx="20890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68" y="1747395"/>
            <a:ext cx="3821032" cy="24436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38" y="4191000"/>
            <a:ext cx="2953162" cy="2191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1101881"/>
            <a:ext cx="456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First indications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~</a:t>
            </a:r>
            <a:r>
              <a:rPr lang="en-US" dirty="0" smtClean="0">
                <a:solidFill>
                  <a:srgbClr val="0000CC"/>
                </a:solidFill>
              </a:rPr>
              <a:t>1930:</a:t>
            </a:r>
            <a:r>
              <a:rPr lang="en-US" b="1" dirty="0" smtClean="0">
                <a:solidFill>
                  <a:srgbClr val="0000CC"/>
                </a:solidFill>
              </a:rPr>
              <a:t>  beta decay spectrum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86200" y="4343400"/>
            <a:ext cx="908479" cy="90847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4730" y="446829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Pauli predicted another particle emitted which is not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55" y="4355159"/>
            <a:ext cx="3523345" cy="25028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2157" y="0"/>
            <a:ext cx="3839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Re-pump Attempts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w/ inexpensive and on-hand Lasers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3477237" cy="3027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123807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Ba in Vacuum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0"/>
          <a:stretch/>
        </p:blipFill>
        <p:spPr>
          <a:xfrm>
            <a:off x="2438400" y="4346633"/>
            <a:ext cx="3380654" cy="2502841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5077437" y="1066800"/>
            <a:ext cx="180363" cy="8382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965200"/>
            <a:ext cx="2819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Higher-level states may provide re-pump paths (in addition to direct IR transitions).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e.g., 659.7 nm used along with 1130.0 nm and 1500.0 nm for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Ba MOT in </a:t>
            </a:r>
            <a:r>
              <a:rPr lang="en-US" sz="1600" i="1" dirty="0" smtClean="0">
                <a:solidFill>
                  <a:srgbClr val="C00000"/>
                </a:solidFill>
              </a:rPr>
              <a:t>Phys. Rev. A </a:t>
            </a:r>
            <a:r>
              <a:rPr lang="en-US" sz="1600" b="1" dirty="0" smtClean="0">
                <a:solidFill>
                  <a:srgbClr val="C00000"/>
                </a:solidFill>
              </a:rPr>
              <a:t>79</a:t>
            </a:r>
            <a:r>
              <a:rPr lang="en-US" sz="1600" dirty="0" smtClean="0">
                <a:solidFill>
                  <a:srgbClr val="C00000"/>
                </a:solidFill>
              </a:rPr>
              <a:t>, 041402(R) (2009)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365" y="4018194"/>
            <a:ext cx="570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591-nm fluorescence vs. time w/ and w/o additional lasers: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365" y="4729416"/>
            <a:ext cx="2855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Green:</a:t>
            </a:r>
            <a:r>
              <a:rPr lang="en-US" dirty="0" smtClean="0">
                <a:solidFill>
                  <a:srgbClr val="008000"/>
                </a:solidFill>
              </a:rPr>
              <a:t>  555 nm (dye)</a:t>
            </a:r>
          </a:p>
          <a:p>
            <a:r>
              <a:rPr lang="en-US" b="1" dirty="0" smtClean="0">
                <a:solidFill>
                  <a:srgbClr val="8E0000"/>
                </a:solidFill>
              </a:rPr>
              <a:t>IR:</a:t>
            </a:r>
            <a:r>
              <a:rPr lang="en-US" dirty="0" smtClean="0">
                <a:solidFill>
                  <a:srgbClr val="8E0000"/>
                </a:solidFill>
              </a:rPr>
              <a:t>  1064 nm (</a:t>
            </a:r>
            <a:r>
              <a:rPr lang="en-US" dirty="0" err="1" smtClean="0">
                <a:solidFill>
                  <a:srgbClr val="8E0000"/>
                </a:solidFill>
              </a:rPr>
              <a:t>Nd:YAG</a:t>
            </a:r>
            <a:r>
              <a:rPr lang="en-US" dirty="0" smtClean="0">
                <a:solidFill>
                  <a:srgbClr val="8E0000"/>
                </a:solidFill>
              </a:rPr>
              <a:t>)</a:t>
            </a:r>
          </a:p>
          <a:p>
            <a:r>
              <a:rPr lang="en-US" dirty="0">
                <a:solidFill>
                  <a:srgbClr val="8E0000"/>
                </a:solidFill>
              </a:rPr>
              <a:t> </a:t>
            </a:r>
            <a:r>
              <a:rPr lang="en-US" dirty="0" smtClean="0">
                <a:solidFill>
                  <a:srgbClr val="8E0000"/>
                </a:solidFill>
              </a:rPr>
              <a:t>   + 1550 nm (diode)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Red:</a:t>
            </a:r>
            <a:r>
              <a:rPr lang="en-US" dirty="0" smtClean="0">
                <a:solidFill>
                  <a:srgbClr val="FF0000"/>
                </a:solidFill>
              </a:rPr>
              <a:t>  657 nm (diode)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Blue:</a:t>
            </a:r>
            <a:r>
              <a:rPr lang="en-US" dirty="0" smtClean="0">
                <a:solidFill>
                  <a:srgbClr val="0000FF"/>
                </a:solidFill>
              </a:rPr>
              <a:t>  473 nm (dye)</a:t>
            </a:r>
          </a:p>
          <a:p>
            <a:r>
              <a:rPr lang="en-US" b="1" dirty="0" smtClean="0">
                <a:solidFill>
                  <a:srgbClr val="CC00FF"/>
                </a:solidFill>
              </a:rPr>
              <a:t>Violet:  </a:t>
            </a:r>
            <a:r>
              <a:rPr lang="en-US" dirty="0" smtClean="0">
                <a:solidFill>
                  <a:srgbClr val="CC00FF"/>
                </a:solidFill>
              </a:rPr>
              <a:t>406 nm (Kr ion laser)</a:t>
            </a:r>
            <a:endParaRPr lang="en-US" dirty="0">
              <a:solidFill>
                <a:srgbClr val="CC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200" y="4572000"/>
            <a:ext cx="381000" cy="15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4572000"/>
            <a:ext cx="295727" cy="15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43700" y="3911247"/>
            <a:ext cx="23622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 positive effect from these additional lasers (only </a:t>
            </a:r>
            <a:r>
              <a:rPr lang="en-US" sz="1600" i="1" dirty="0" smtClean="0"/>
              <a:t>increased </a:t>
            </a:r>
            <a:r>
              <a:rPr lang="en-US" sz="1600" dirty="0" smtClean="0"/>
              <a:t>bleaching)</a:t>
            </a:r>
            <a:endParaRPr lang="en-US" sz="16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61" y="3708633"/>
            <a:ext cx="2844561" cy="2768367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926706" y="3745123"/>
            <a:ext cx="4131900" cy="30366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6043" y="49237"/>
            <a:ext cx="503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First Attempts at Scanned Images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013433"/>
            <a:ext cx="233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Step-to-step variation in surface BG competes w/ single-atom signal level: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550923"/>
            <a:ext cx="9144000" cy="2157657"/>
            <a:chOff x="0" y="550923"/>
            <a:chExt cx="9144000" cy="2157657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609600"/>
              <a:ext cx="9144000" cy="2098980"/>
              <a:chOff x="0" y="609600"/>
              <a:chExt cx="9144000" cy="209898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09600"/>
                <a:ext cx="2156061" cy="209830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39" y="609600"/>
                <a:ext cx="2156061" cy="209830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610271"/>
                <a:ext cx="2156061" cy="209830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7939" y="609600"/>
                <a:ext cx="2156061" cy="2098309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52400" y="6858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14600" y="685800"/>
                <a:ext cx="2286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00600" y="685800"/>
                <a:ext cx="2286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39000" y="774342"/>
                <a:ext cx="2286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18077" y="572457"/>
              <a:ext cx="1534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≤ 0.48 Ba/step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50923"/>
              <a:ext cx="1534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≤ 0.63 Ba/step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7586" y="550923"/>
              <a:ext cx="1417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≤ 5.7 Ba/step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43200" y="572457"/>
              <a:ext cx="887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CC"/>
                  </a:solidFill>
                </a:rPr>
                <a:t>Xe-only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73625" y="3047931"/>
            <a:ext cx="311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Trend-line single-Ba signal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3417263"/>
            <a:ext cx="0" cy="3927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0487" y="3276600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(10-s exposure)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26706" y="3745123"/>
            <a:ext cx="4131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Need to reduce surface background:</a:t>
            </a:r>
          </a:p>
          <a:p>
            <a:pPr marL="342900" indent="-342900">
              <a:buAutoNum type="arabicParenR"/>
            </a:pPr>
            <a:r>
              <a:rPr lang="en-US" dirty="0" smtClean="0"/>
              <a:t>Separation by fluorescence lifetimes</a:t>
            </a:r>
          </a:p>
          <a:p>
            <a:pPr marL="342900" indent="-342900">
              <a:buAutoNum type="arabicParenR"/>
            </a:pPr>
            <a:r>
              <a:rPr lang="en-US" dirty="0" smtClean="0"/>
              <a:t>Acid etching</a:t>
            </a:r>
          </a:p>
          <a:p>
            <a:pPr marL="342900" indent="-342900">
              <a:buAutoNum type="arabicParenR"/>
            </a:pPr>
            <a:r>
              <a:rPr lang="en-US" dirty="0" smtClean="0"/>
              <a:t>Synchronize laser gating w/ vibrations: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b="7379"/>
          <a:stretch/>
        </p:blipFill>
        <p:spPr>
          <a:xfrm>
            <a:off x="5643038" y="4964434"/>
            <a:ext cx="2586562" cy="16716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0" name="Oval 29"/>
          <p:cNvSpPr/>
          <p:nvPr/>
        </p:nvSpPr>
        <p:spPr>
          <a:xfrm rot="618575">
            <a:off x="7221898" y="5558845"/>
            <a:ext cx="876300" cy="73948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96000" y="502920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×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96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56" y="0"/>
            <a:ext cx="6651744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0600" y="1395864"/>
            <a:ext cx="2675693" cy="2481170"/>
            <a:chOff x="304800" y="1066800"/>
            <a:chExt cx="3826130" cy="35479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84"/>
            <a:stretch/>
          </p:blipFill>
          <p:spPr>
            <a:xfrm>
              <a:off x="304800" y="1066800"/>
              <a:ext cx="3826130" cy="354797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09800" y="2590800"/>
              <a:ext cx="14433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1464125"/>
            <a:ext cx="3048000" cy="2165175"/>
            <a:chOff x="64048" y="2209800"/>
            <a:chExt cx="3136352" cy="2227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8" y="2209800"/>
              <a:ext cx="3136352" cy="22279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371600" y="2385137"/>
              <a:ext cx="381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92174" y="79216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of fluorescence by semi-focused laser: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228600"/>
            <a:ext cx="796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Summary: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optimal conditions for observing Ba in SXe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379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 Deposit at 50 ± 5 K, observe at 11 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68" y="3810000"/>
            <a:ext cx="1749747" cy="129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1851" y="76200"/>
            <a:ext cx="20890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Neutrinos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524001"/>
            <a:ext cx="3571779" cy="34217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78126" y="1101881"/>
            <a:ext cx="38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First indications:</a:t>
            </a:r>
            <a:r>
              <a:rPr lang="en-US" b="1" dirty="0" smtClean="0">
                <a:solidFill>
                  <a:srgbClr val="0000CC"/>
                </a:solidFill>
              </a:rPr>
              <a:t>  beta decay spectrum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98" y="1471213"/>
            <a:ext cx="2974634" cy="1902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10000"/>
            <a:ext cx="2224755" cy="1495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562600"/>
            <a:ext cx="5683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Interact only via Weak Force (and Gravity)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Very small mass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534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0669" y="504444"/>
            <a:ext cx="83216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115" y="48485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e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6579" y="48904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l-GR" sz="2400" b="1" baseline="-25000" dirty="0" smtClean="0">
                <a:solidFill>
                  <a:schemeClr val="bg1"/>
                </a:solidFill>
              </a:rPr>
              <a:t>μ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8044" y="181278"/>
            <a:ext cx="397147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 oscillation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115" y="4527562"/>
            <a:ext cx="8621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= </a:t>
            </a:r>
            <a:r>
              <a:rPr lang="en-US" sz="2400" i="1" dirty="0" smtClean="0"/>
              <a:t>sin </a:t>
            </a:r>
            <a:r>
              <a:rPr lang="el-GR" sz="2400" dirty="0" smtClean="0"/>
              <a:t>θ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c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= </a:t>
            </a:r>
            <a:r>
              <a:rPr lang="en-US" sz="2400" i="1" dirty="0" smtClean="0"/>
              <a:t>cos </a:t>
            </a:r>
            <a:r>
              <a:rPr lang="el-GR" sz="2400" dirty="0" smtClean="0"/>
              <a:t>θ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, and </a:t>
            </a:r>
            <a:r>
              <a:rPr lang="el-GR" sz="2400" dirty="0" smtClean="0"/>
              <a:t>δ</a:t>
            </a:r>
            <a:r>
              <a:rPr lang="en-US" sz="2400" dirty="0" smtClean="0"/>
              <a:t>, </a:t>
            </a:r>
            <a:r>
              <a:rPr lang="el-GR" sz="2400" dirty="0" smtClean="0"/>
              <a:t>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l-GR" sz="2400" dirty="0" smtClean="0"/>
              <a:t>α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are CP-violating phases.</a:t>
            </a:r>
          </a:p>
          <a:p>
            <a:endParaRPr lang="en-US" sz="2400" dirty="0" smtClean="0"/>
          </a:p>
          <a:p>
            <a:r>
              <a:rPr lang="en-US" sz="2400" dirty="0" smtClean="0"/>
              <a:t>With m</a:t>
            </a:r>
            <a:r>
              <a:rPr lang="el-GR" sz="2400" baseline="-25000" dirty="0" smtClean="0"/>
              <a:t>ν</a:t>
            </a:r>
            <a:r>
              <a:rPr lang="en-US" sz="2400" dirty="0" smtClean="0"/>
              <a:t> &lt;&lt; p</a:t>
            </a:r>
            <a:r>
              <a:rPr lang="el-GR" sz="2400" baseline="-25000" dirty="0" smtClean="0"/>
              <a:t>ν</a:t>
            </a:r>
            <a:r>
              <a:rPr lang="en-US" sz="2400" dirty="0" smtClean="0"/>
              <a:t>, time-evolution is determined by mass squared differences </a:t>
            </a:r>
            <a:r>
              <a:rPr lang="el-GR" sz="2400" dirty="0" smtClean="0"/>
              <a:t>Δ</a:t>
            </a:r>
            <a:r>
              <a:rPr lang="en-US" sz="2400" dirty="0" smtClean="0"/>
              <a:t>m</a:t>
            </a:r>
            <a:r>
              <a:rPr lang="en-US" sz="2400" baseline="-25000" dirty="0"/>
              <a:t>21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m</a:t>
            </a:r>
            <a:r>
              <a:rPr lang="en-US" sz="2400" baseline="-25000" dirty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m</a:t>
            </a:r>
            <a:r>
              <a:rPr lang="en-US" sz="2400" baseline="-25000" dirty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and </a:t>
            </a:r>
            <a:r>
              <a:rPr lang="el-GR" sz="2400" dirty="0"/>
              <a:t>Δ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Neutrino oscillation requires non-zero mass squared differences.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053411"/>
            <a:ext cx="9144000" cy="687521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411"/>
            <a:ext cx="9144000" cy="1991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114" y="1447800"/>
                <a:ext cx="86214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Neutrinos interact as flavor states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i="1" baseline="-2500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400" i="1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sz="24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m:rPr>
                            <m:sty m:val="p"/>
                          </m:rPr>
                          <a:rPr lang="el-GR" sz="2400" i="1" baseline="-2500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sz="24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m:rPr>
                            <m:sty m:val="p"/>
                          </m:rPr>
                          <a:rPr lang="el-GR" sz="2400" i="1" baseline="-2500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τ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400" dirty="0" smtClean="0"/>
                  <a:t>Flavor basis is related to the mass basis </a:t>
                </a:r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b="0" i="1" baseline="-25000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b="0" i="1" baseline="-2500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,|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b="0" i="1" baseline="-25000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400" dirty="0" smtClean="0"/>
                  <a:t> by</a:t>
                </a:r>
              </a:p>
              <a:p>
                <a:r>
                  <a:rPr lang="en-US" sz="2400" dirty="0" smtClean="0"/>
                  <a:t>PMNS matrix: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" y="1447800"/>
                <a:ext cx="8621486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132" t="-50510" b="-4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53411"/>
            <a:ext cx="9144000" cy="687521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6391848" cy="2387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04508"/>
            <a:ext cx="3657599" cy="29962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2394" y="4450353"/>
            <a:ext cx="450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7030A0"/>
                </a:solidFill>
              </a:rPr>
              <a:t>2012 Review by K. Nakamura, U. Tokyo, S.T. </a:t>
            </a:r>
            <a:r>
              <a:rPr lang="en-US" sz="1600" i="1" dirty="0" err="1" smtClean="0">
                <a:solidFill>
                  <a:srgbClr val="7030A0"/>
                </a:solidFill>
              </a:rPr>
              <a:t>Petcov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56266"/>
            <a:ext cx="659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CC"/>
                </a:solidFill>
              </a:rPr>
              <a:t>Neutrino mixing measurements given Normal (Inverted) Hierarchy:</a:t>
            </a:r>
            <a:endParaRPr lang="en-US" b="1" i="1" dirty="0">
              <a:solidFill>
                <a:srgbClr val="0000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534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0669" y="504444"/>
            <a:ext cx="83216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115" y="48485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e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6579" y="48904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l-GR" sz="2400" b="1" baseline="-25000" dirty="0" smtClean="0">
                <a:solidFill>
                  <a:schemeClr val="bg1"/>
                </a:solidFill>
              </a:rPr>
              <a:t>μ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8044" y="181278"/>
            <a:ext cx="397147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 oscillation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7286" y="3185643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CC"/>
                </a:solidFill>
              </a:rPr>
              <a:t>Neutrino Mass Hierarchy</a:t>
            </a:r>
            <a:endParaRPr lang="en-US" b="1" i="1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1" y="-8930"/>
            <a:ext cx="269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Much yet to learn…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6" y="3154849"/>
            <a:ext cx="2065317" cy="2945615"/>
          </a:xfrm>
          <a:prstGeom prst="rect">
            <a:avLst/>
          </a:prstGeom>
          <a:ln w="31750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76201" y="459266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What is the fundamental nature of neutrinos?                                                                        (Why is their mass so small?  Are they Majorana or Dirac particles?)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is the absolute mass scale of the neutrinos?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 they violate CP and/or Lepton Number conservation?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5395" y="2207734"/>
            <a:ext cx="797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method:  </a:t>
            </a:r>
            <a:r>
              <a:rPr lang="en-US" sz="2400" b="1" i="1" dirty="0" smtClean="0">
                <a:solidFill>
                  <a:srgbClr val="C00000"/>
                </a:solidFill>
              </a:rPr>
              <a:t>search for Neutrinoless Double Beta Decay </a:t>
            </a:r>
            <a:r>
              <a:rPr lang="en-US" sz="2400" b="1" dirty="0" smtClean="0">
                <a:solidFill>
                  <a:srgbClr val="C00000"/>
                </a:solidFill>
              </a:rPr>
              <a:t>(0</a:t>
            </a:r>
            <a:r>
              <a:rPr lang="el-GR" sz="2400" b="1" dirty="0" smtClean="0">
                <a:solidFill>
                  <a:srgbClr val="C00000"/>
                </a:solidFill>
              </a:rPr>
              <a:t>νββ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5992" y="287828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 of this decay would: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prove that neutrinos are Majorana fermions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measure absolute neutrino mass in the form of effective electron-neutrino mass: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30943" y="3792684"/>
                <a:ext cx="3927229" cy="4653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l-GR" sz="2000" i="1" baseline="-25000">
                                <a:latin typeface="Cambria Math"/>
                              </a:rPr>
                              <m:t>ν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=[</m:t>
                    </m:r>
                    <m:sSubSup>
                      <m:sSubSup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l-GR" sz="20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𝝂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/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ν</m:t>
                        </m:r>
                      </m:sup>
                    </m:sSubSup>
                  </m:oMath>
                </a14:m>
                <a:r>
                  <a:rPr lang="en-US" sz="2000" dirty="0" smtClean="0"/>
                  <a:t>(Q,Z)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en-US" sz="2000" i="1" baseline="30000">
                                <a:latin typeface="Cambria Math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el-GR" sz="2000" i="1" baseline="30000">
                                <a:latin typeface="Cambria Math"/>
                              </a:rPr>
                              <m:t>ν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  ] </m:t>
                    </m:r>
                    <m:r>
                      <a:rPr lang="en-US" sz="2000" b="0" i="1" baseline="30000" smtClean="0">
                        <a:latin typeface="Cambria Math"/>
                      </a:rPr>
                      <m:t>¯</m:t>
                    </m:r>
                    <m:r>
                      <a:rPr lang="en-US" sz="2000" b="0" i="1" baseline="45000" smtClean="0">
                        <a:latin typeface="Cambria Math"/>
                      </a:rPr>
                      <m:t>1</m:t>
                    </m:r>
                  </m:oMath>
                </a14:m>
                <a:endParaRPr lang="en-US" sz="2000" baseline="45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43" y="3792684"/>
                <a:ext cx="3927229" cy="465320"/>
              </a:xfrm>
              <a:prstGeom prst="rect">
                <a:avLst/>
              </a:prstGeom>
              <a:blipFill rotWithShape="1">
                <a:blip r:embed="rId3"/>
                <a:stretch>
                  <a:fillRect b="-12658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44712" y="4258004"/>
                <a:ext cx="2590517" cy="36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l-GR" i="1" baseline="-25000">
                            <a:latin typeface="Cambria Math"/>
                          </a:rPr>
                          <m:t>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𝑒𝑖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2 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712" y="4258004"/>
                <a:ext cx="259051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2118" t="-119672" r="-47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24400" y="4561728"/>
                <a:ext cx="4267201" cy="10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baseline="30000" smtClean="0">
                        <a:latin typeface="Cambria Math"/>
                      </a:rPr>
                      <m:t>0</m:t>
                    </m:r>
                    <m:r>
                      <m:rPr>
                        <m:sty m:val="p"/>
                      </m:rPr>
                      <a:rPr lang="el-GR" b="0" i="1" baseline="30000" smtClean="0">
                        <a:latin typeface="Cambria Math"/>
                      </a:rPr>
                      <m:t>ν</m:t>
                    </m:r>
                  </m:oMath>
                </a14:m>
                <a:r>
                  <a:rPr lang="en-US" dirty="0" smtClean="0"/>
                  <a:t> is a known phase factor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i="1" baseline="30000">
                        <a:latin typeface="Cambria Math"/>
                      </a:rPr>
                      <m:t>0</m:t>
                    </m:r>
                    <m:r>
                      <m:rPr>
                        <m:sty m:val="p"/>
                      </m:rPr>
                      <a:rPr lang="el-GR" i="1" baseline="30000">
                        <a:latin typeface="Cambria Math"/>
                      </a:rPr>
                      <m:t>ν</m:t>
                    </m:r>
                  </m:oMath>
                </a14:m>
                <a:r>
                  <a:rPr lang="en-US" dirty="0" smtClean="0"/>
                  <a:t> is the nuclear matrix element for </a:t>
                </a:r>
                <a:r>
                  <a:rPr lang="en-US" dirty="0"/>
                  <a:t>0</a:t>
                </a:r>
                <a:r>
                  <a:rPr lang="el-GR" dirty="0" smtClean="0"/>
                  <a:t>νββ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l-GR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𝝂</m:t>
                        </m:r>
                      </m:sup>
                    </m:sSubSup>
                  </m:oMath>
                </a14:m>
                <a:r>
                  <a:rPr lang="en-US" dirty="0" smtClean="0"/>
                  <a:t> is the half-life of </a:t>
                </a:r>
                <a:r>
                  <a:rPr lang="en-US" dirty="0"/>
                  <a:t>0</a:t>
                </a:r>
                <a:r>
                  <a:rPr lang="el-GR" dirty="0" smtClean="0"/>
                  <a:t>νββ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561728"/>
                <a:ext cx="4267201" cy="1019318"/>
              </a:xfrm>
              <a:prstGeom prst="rect">
                <a:avLst/>
              </a:prstGeom>
              <a:blipFill rotWithShape="1">
                <a:blip r:embed="rId5"/>
                <a:stretch>
                  <a:fillRect t="-2976" r="-571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47800"/>
            <a:ext cx="81660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Requires: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Position of 2</a:t>
            </a:r>
            <a:r>
              <a:rPr lang="el-GR" sz="2800" dirty="0" smtClean="0"/>
              <a:t>β</a:t>
            </a:r>
            <a:r>
              <a:rPr lang="en-US" sz="2800" dirty="0" smtClean="0"/>
              <a:t> decay known (TPC)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Understanding of Ba/Ba</a:t>
            </a:r>
            <a:r>
              <a:rPr lang="en-US" sz="2800" b="1" baseline="30000" dirty="0" smtClean="0"/>
              <a:t>+</a:t>
            </a:r>
            <a:r>
              <a:rPr lang="en-US" sz="2800" dirty="0" smtClean="0"/>
              <a:t> fluorescence in solid xenon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Detection sensitivity at single atom/ion level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01871" y="158395"/>
            <a:ext cx="596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Barium Tagging in Solid Xenon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250985</TotalTime>
  <Words>788</Words>
  <Application>Microsoft Office PowerPoint</Application>
  <PresentationFormat>On-screen Show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Barium Tagging  for the Enriched Xenon Observatory (EXO)</dc:title>
  <dc:creator>Barium</dc:creator>
  <cp:lastModifiedBy>Barium</cp:lastModifiedBy>
  <cp:revision>1770</cp:revision>
  <dcterms:created xsi:type="dcterms:W3CDTF">2012-10-02T17:04:30Z</dcterms:created>
  <dcterms:modified xsi:type="dcterms:W3CDTF">2015-12-08T15:55:15Z</dcterms:modified>
</cp:coreProperties>
</file>