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FF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4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6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9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9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1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7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2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6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D6D34-E53B-4A44-8CD7-23C2A4E6AD02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4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Things thought about and decided on choosing certain plots, etc.</a:t>
            </a:r>
            <a:br>
              <a:rPr lang="en-US" sz="3200" dirty="0" smtClean="0"/>
            </a:b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also just production processes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800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36849"/>
            <a:ext cx="352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Expected and Observed in Scanning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78824"/>
            <a:ext cx="4119842" cy="34860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09600"/>
            <a:ext cx="4752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Expected signal from 20150807, / mW,</a:t>
            </a:r>
          </a:p>
          <a:p>
            <a:r>
              <a:rPr lang="en-US" sz="1600" dirty="0" smtClean="0"/>
              <a:t>with #atoms definition #2 (</a:t>
            </a:r>
            <a:r>
              <a:rPr lang="en-US" sz="1600" b="1" dirty="0" smtClean="0"/>
              <a:t>x2</a:t>
            </a:r>
            <a:r>
              <a:rPr lang="en-US" sz="1600" dirty="0" smtClean="0"/>
              <a:t> 2.06</a:t>
            </a:r>
            <a:r>
              <a:rPr lang="az-Cyrl-AZ" sz="1600" dirty="0" smtClean="0"/>
              <a:t>μ</a:t>
            </a:r>
            <a:r>
              <a:rPr lang="en-US" sz="1600" dirty="0" smtClean="0"/>
              <a:t>m×2.06</a:t>
            </a:r>
            <a:r>
              <a:rPr lang="az-Cyrl-AZ" sz="1600" dirty="0"/>
              <a:t>μ</a:t>
            </a:r>
            <a:r>
              <a:rPr lang="en-US" sz="1600" dirty="0" smtClean="0"/>
              <a:t>m region):</a:t>
            </a:r>
            <a:endParaRPr lang="en-US" sz="1600" dirty="0"/>
          </a:p>
        </p:txBody>
      </p:sp>
      <p:sp>
        <p:nvSpPr>
          <p:cNvPr id="5" name="Right Arrow 4"/>
          <p:cNvSpPr/>
          <p:nvPr/>
        </p:nvSpPr>
        <p:spPr>
          <a:xfrm>
            <a:off x="2514600" y="3352800"/>
            <a:ext cx="18084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44755" y="3042323"/>
                <a:ext cx="1640001" cy="77335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1000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cts</m:t>
                        </m:r>
                        <m:r>
                          <a:rPr lang="en-US" b="0" i="0" smtClean="0">
                            <a:latin typeface="Cambria Math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atom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mW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i="1" dirty="0"/>
                  <a:t>o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 200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cts/atom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755" y="3042323"/>
                <a:ext cx="1640001" cy="773353"/>
              </a:xfrm>
              <a:prstGeom prst="rect">
                <a:avLst/>
              </a:prstGeom>
              <a:blipFill rotWithShape="1">
                <a:blip r:embed="rId3"/>
                <a:stretch>
                  <a:fillRect l="-2974" r="-372" b="-11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605020" y="2819400"/>
            <a:ext cx="848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trend line:</a:t>
            </a:r>
            <a:endParaRPr lang="en-US" sz="1200" b="1" dirty="0">
              <a:solidFill>
                <a:srgbClr val="7030A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640" y="1611802"/>
            <a:ext cx="2136936" cy="13094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654" y="1611801"/>
            <a:ext cx="2136936" cy="13094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16" y="3070092"/>
            <a:ext cx="2203784" cy="13495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311" y="3070092"/>
            <a:ext cx="2203784" cy="13495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24893" y="533400"/>
            <a:ext cx="4199366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Next: </a:t>
            </a:r>
            <a:r>
              <a:rPr lang="en-US" sz="1200" dirty="0" smtClean="0">
                <a:solidFill>
                  <a:srgbClr val="C00000"/>
                </a:solidFill>
              </a:rPr>
              <a:t>consider these (in 1D/ of 8-12 and 8-21), and you had a script that plots them on the same plot, and you could observe things like (a) failure to match up for BG sub – what does that mean? (b) fluctuations are lower than they appeared in the 2D plots, …(c) is it lower in the bleached region of 8-21? …</a:t>
            </a:r>
            <a:endParaRPr lang="en-US" sz="1200" dirty="0">
              <a:solidFill>
                <a:srgbClr val="C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2" t="6239" r="34220" b="7768"/>
          <a:stretch/>
        </p:blipFill>
        <p:spPr>
          <a:xfrm rot="5400000">
            <a:off x="5732290" y="4173710"/>
            <a:ext cx="2100417" cy="274459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04612" y="517667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485298">
            <a:off x="7687357" y="6431400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ation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" y="5200471"/>
            <a:ext cx="3927556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Another question, since maybe the variations aren't as big as you thought, is are those peaks possibly actually atoms, in the ones that had a cool peak</a:t>
            </a:r>
          </a:p>
        </p:txBody>
      </p:sp>
    </p:spTree>
    <p:extLst>
      <p:ext uri="{BB962C8B-B14F-4D97-AF65-F5344CB8AC3E}">
        <p14:creationId xmlns:p14="http://schemas.microsoft.com/office/powerpoint/2010/main" val="3650297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450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calibration of 2014-06-26 (bleaching) data: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798061"/>
            <a:ext cx="4189257" cy="29758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2024390"/>
            <a:ext cx="2666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Spectrum from output I sent Brian (pretty sure) for the BaSpec paper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78367" y="2316892"/>
            <a:ext cx="941233" cy="47024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1615" y="1186934"/>
            <a:ext cx="2640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CC00"/>
                </a:solidFill>
              </a:rPr>
              <a:t>From this (20140916), just scaled up, and this is calibrated (by program, but permanently)</a:t>
            </a:r>
            <a:endParaRPr lang="en-US" sz="1400" dirty="0">
              <a:solidFill>
                <a:srgbClr val="00CC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78366" y="1419937"/>
            <a:ext cx="941233" cy="470242"/>
          </a:xfrm>
          <a:prstGeom prst="straightConnector1">
            <a:avLst/>
          </a:prstGeom>
          <a:ln w="19050">
            <a:solidFill>
              <a:srgbClr val="00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51615" y="2634734"/>
            <a:ext cx="2666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Graph-calibrated by recal_map.txt and function cal20140626() from spec_calibrate.C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76307" y="2939534"/>
            <a:ext cx="71469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2000" y="3962400"/>
            <a:ext cx="710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It’s off a little bit on the 577 peak for some reason, but that’s just how it 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97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3388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power meter QE (2014-08-15):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828800"/>
            <a:ext cx="594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~70% was obtained in the green, but this is consistent with the power meter’s sensitive area vs. the ~7-mm green w on the optical table.  Blue was more like 50%, but I don’t know its size at the optical table.  Basically the data is useless because we didn’t write down where the power meter was.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0311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886200"/>
            <a:ext cx="4188084" cy="29750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0"/>
            <a:ext cx="4199962" cy="263274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3859796">
            <a:off x="6207383" y="2298471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6385799">
            <a:off x="4957429" y="3469509"/>
            <a:ext cx="668562" cy="14976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399" y="2486561"/>
            <a:ext cx="82296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 considering a more comprehensive (including 619 etc.) version of this plot, I looked at the 2014-09-16 data, but nothing is quite as good.  The 40K deposit for run 77 etc. is not similar to the other ones, because this day had long WL deposits.  Here is a comparison of same-excitation for 11 K and 40 K, but again I don’t think they’re similar enough, and you should just use a separate day’s tests for seeing the 619 magnitude vs. deposit temp.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681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40268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deciding what to call the leak rate for leak44 (for 619 leak rate dependence):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990600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2014-07-29, the data used for leak rates in BaSpec, give:</a:t>
            </a:r>
          </a:p>
          <a:p>
            <a:r>
              <a:rPr lang="en-US" dirty="0" smtClean="0"/>
              <a:t>Leak50   120 nm/s</a:t>
            </a:r>
          </a:p>
          <a:p>
            <a:r>
              <a:rPr lang="en-US" dirty="0" smtClean="0"/>
              <a:t>Leak48   55 nm/s</a:t>
            </a:r>
          </a:p>
          <a:p>
            <a:r>
              <a:rPr lang="en-US" dirty="0" smtClean="0"/>
              <a:t>Leak46   30 nm/s</a:t>
            </a:r>
          </a:p>
          <a:p>
            <a:r>
              <a:rPr lang="en-US" dirty="0" smtClean="0"/>
              <a:t>Leak44   8 nm/s   </a:t>
            </a:r>
            <a:r>
              <a:rPr lang="en-US" sz="1200" b="1" i="1" dirty="0" smtClean="0">
                <a:solidFill>
                  <a:srgbClr val="FF0000"/>
                </a:solidFill>
              </a:rPr>
              <a:t>but these are not exactly right due to neglect of SXe n</a:t>
            </a:r>
            <a:endParaRPr lang="en-US" sz="1200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Those are at 11 K.  For quoting at ~50 K, multiply by (31/37) based on recent test.  Then, to get the real leak rate, multiply above numbers by (37/55) since leak 48 was measured to be 37 nm/s at 11 K in recent stuff (rather than 55 nm/s).  </a:t>
            </a:r>
          </a:p>
          <a:p>
            <a:endParaRPr lang="en-US" dirty="0"/>
          </a:p>
          <a:p>
            <a:r>
              <a:rPr lang="en-US" dirty="0" smtClean="0"/>
              <a:t>But since the thing in the thesis is describing the leak rate 44 at 11 K, just do:</a:t>
            </a:r>
          </a:p>
          <a:p>
            <a:r>
              <a:rPr lang="en-US" dirty="0" smtClean="0"/>
              <a:t>(8 nm/s) </a:t>
            </a:r>
            <a:r>
              <a:rPr lang="az-Cyrl-AZ" dirty="0" smtClean="0"/>
              <a:t>х</a:t>
            </a:r>
            <a:r>
              <a:rPr lang="en-US" dirty="0" smtClean="0"/>
              <a:t> (37/55) ≈ </a:t>
            </a:r>
            <a:r>
              <a:rPr lang="en-US" b="1" dirty="0" smtClean="0"/>
              <a:t>5 nm/s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2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1951"/>
            <a:ext cx="41294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693 peak(s)</a:t>
            </a:r>
          </a:p>
          <a:p>
            <a:endParaRPr lang="en-US" dirty="0"/>
          </a:p>
          <a:p>
            <a:r>
              <a:rPr lang="en-US" dirty="0" smtClean="0"/>
              <a:t>This was misleading because the grating </a:t>
            </a:r>
          </a:p>
          <a:p>
            <a:r>
              <a:rPr lang="en-US" dirty="0" smtClean="0"/>
              <a:t>was at different places (and uncalibrated):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0"/>
            <a:ext cx="3647168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22" y="2895600"/>
            <a:ext cx="3560332" cy="2936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822" y="2895600"/>
            <a:ext cx="3505200" cy="29364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83655" y="327660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~100 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87622" y="327660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~15 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6200" y="3962400"/>
            <a:ext cx="129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The old paper was at 77 K, so… idk</a:t>
            </a:r>
            <a:endParaRPr 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1001" y="25146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really seems to happen is that the lower-wavelength one goes away between ~100 K and ~15 K (T measurements aren’t really good for this, but that’s close):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67" y="5629880"/>
            <a:ext cx="2133600" cy="1198812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584762" y="6324600"/>
            <a:ext cx="658422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32290" y="6001434"/>
            <a:ext cx="2008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Cooling from room temp does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1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08992"/>
            <a:ext cx="6257925" cy="4445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19444"/>
            <a:ext cx="3521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Achieving the surface BG spectrum: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887" y="3962400"/>
            <a:ext cx="3754438" cy="266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490" y="4926568"/>
            <a:ext cx="49561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The reason to multiply the </a:t>
            </a:r>
            <a:r>
              <a:rPr lang="en-US" sz="1600" i="1" dirty="0" smtClean="0">
                <a:solidFill>
                  <a:srgbClr val="C00000"/>
                </a:solidFill>
              </a:rPr>
              <a:t>sapphire </a:t>
            </a:r>
            <a:r>
              <a:rPr lang="en-US" sz="1600" dirty="0" smtClean="0">
                <a:solidFill>
                  <a:srgbClr val="C00000"/>
                </a:solidFill>
              </a:rPr>
              <a:t>part by 0.6 is that it should not be larger than the black spectrum (which is </a:t>
            </a:r>
            <a:r>
              <a:rPr lang="en-US" sz="1600" dirty="0" err="1" smtClean="0">
                <a:solidFill>
                  <a:srgbClr val="C00000"/>
                </a:solidFill>
              </a:rPr>
              <a:t>surfBG</a:t>
            </a:r>
            <a:r>
              <a:rPr lang="en-US" sz="1600" dirty="0" smtClean="0">
                <a:solidFill>
                  <a:srgbClr val="C00000"/>
                </a:solidFill>
              </a:rPr>
              <a:t> + </a:t>
            </a:r>
            <a:r>
              <a:rPr lang="en-US" sz="1600" dirty="0" err="1" smtClean="0">
                <a:solidFill>
                  <a:srgbClr val="C00000"/>
                </a:solidFill>
              </a:rPr>
              <a:t>sapp</a:t>
            </a:r>
            <a:r>
              <a:rPr lang="en-US" sz="1600" dirty="0" smtClean="0">
                <a:solidFill>
                  <a:srgbClr val="C00000"/>
                </a:solidFill>
              </a:rPr>
              <a:t>).  The surface part has less </a:t>
            </a:r>
            <a:r>
              <a:rPr lang="en-US" sz="1600" dirty="0" err="1" smtClean="0">
                <a:solidFill>
                  <a:srgbClr val="C00000"/>
                </a:solidFill>
              </a:rPr>
              <a:t>sapp</a:t>
            </a:r>
            <a:r>
              <a:rPr lang="en-US" sz="1600" dirty="0" smtClean="0">
                <a:solidFill>
                  <a:srgbClr val="C00000"/>
                </a:solidFill>
              </a:rPr>
              <a:t> in it because it is tapering off there, so it needs scaling, and this is sort of the best guess, albeit not necessarily correct – however, the </a:t>
            </a:r>
            <a:r>
              <a:rPr lang="en-US" sz="1600" dirty="0" err="1" smtClean="0">
                <a:solidFill>
                  <a:srgbClr val="C00000"/>
                </a:solidFill>
              </a:rPr>
              <a:t>sapp</a:t>
            </a:r>
            <a:r>
              <a:rPr lang="en-US" sz="1600" dirty="0" smtClean="0">
                <a:solidFill>
                  <a:srgbClr val="C00000"/>
                </a:solidFill>
              </a:rPr>
              <a:t> contribution in the region we care about is small anyway.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971653" y="5562600"/>
            <a:ext cx="419894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19499" y="4669702"/>
            <a:ext cx="101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CC"/>
                </a:solidFill>
              </a:rPr>
              <a:t>unscaled</a:t>
            </a:r>
            <a:endParaRPr lang="en-US" i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9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7162800" cy="40245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42768" y="316468"/>
            <a:ext cx="626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cannot find the code for re-binning plots, so I for-went this one: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166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2440126"/>
            <a:ext cx="50616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  <a:r>
              <a:rPr lang="en-US" dirty="0" smtClean="0"/>
              <a:t>× </a:t>
            </a:r>
            <a:r>
              <a:rPr lang="en-US" dirty="0"/>
              <a:t>average(abs(x/y </a:t>
            </a:r>
            <a:r>
              <a:rPr lang="en-US" dirty="0" err="1"/>
              <a:t>pos</a:t>
            </a:r>
            <a:r>
              <a:rPr lang="en-US" dirty="0"/>
              <a:t> minus that of previous run))</a:t>
            </a:r>
          </a:p>
          <a:p>
            <a:endParaRPr lang="en-US" dirty="0"/>
          </a:p>
          <a:p>
            <a:r>
              <a:rPr lang="en-US" i="1" dirty="0"/>
              <a:t>8-7</a:t>
            </a:r>
            <a:r>
              <a:rPr lang="en-US" dirty="0"/>
              <a:t>   x .</a:t>
            </a:r>
            <a:r>
              <a:rPr lang="en-US" dirty="0" smtClean="0"/>
              <a:t>741 </a:t>
            </a:r>
            <a:r>
              <a:rPr lang="el-GR" dirty="0" smtClean="0"/>
              <a:t>μ</a:t>
            </a:r>
            <a:r>
              <a:rPr lang="en-US" dirty="0" smtClean="0"/>
              <a:t>m</a:t>
            </a:r>
            <a:endParaRPr lang="en-US" dirty="0"/>
          </a:p>
          <a:p>
            <a:r>
              <a:rPr lang="en-US" i="1" dirty="0"/>
              <a:t>9-16</a:t>
            </a:r>
            <a:r>
              <a:rPr lang="en-US" dirty="0"/>
              <a:t>  x .</a:t>
            </a:r>
            <a:r>
              <a:rPr lang="en-US" dirty="0" smtClean="0"/>
              <a:t>484</a:t>
            </a:r>
            <a:r>
              <a:rPr lang="en-US" dirty="0"/>
              <a:t> </a:t>
            </a:r>
            <a:r>
              <a:rPr lang="el-GR" dirty="0"/>
              <a:t>μ</a:t>
            </a:r>
            <a:r>
              <a:rPr lang="en-US" dirty="0"/>
              <a:t>m</a:t>
            </a:r>
            <a:r>
              <a:rPr lang="en-US" dirty="0" smtClean="0"/>
              <a:t>         </a:t>
            </a:r>
            <a:r>
              <a:rPr lang="en-US" dirty="0"/>
              <a:t>y .</a:t>
            </a:r>
            <a:r>
              <a:rPr lang="en-US" dirty="0" smtClean="0"/>
              <a:t>62</a:t>
            </a:r>
            <a:r>
              <a:rPr lang="en-US" dirty="0"/>
              <a:t> </a:t>
            </a:r>
            <a:r>
              <a:rPr lang="el-GR" dirty="0"/>
              <a:t>μ</a:t>
            </a:r>
            <a:r>
              <a:rPr lang="en-US" dirty="0"/>
              <a:t>m</a:t>
            </a:r>
          </a:p>
          <a:p>
            <a:endParaRPr lang="en-US" dirty="0"/>
          </a:p>
          <a:p>
            <a:r>
              <a:rPr lang="en-US"/>
              <a:t>ignored </a:t>
            </a:r>
            <a:r>
              <a:rPr lang="en-US" smtClean="0"/>
              <a:t>8-7 </a:t>
            </a:r>
            <a:r>
              <a:rPr lang="en-US" dirty="0"/>
              <a:t>y due to cam warming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1219200"/>
            <a:ext cx="589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Determining the “typical variance” of </a:t>
            </a:r>
            <a:r>
              <a:rPr lang="en-US" smtClean="0"/>
              <a:t>laser position </a:t>
            </a:r>
            <a:r>
              <a:rPr lang="en-US" dirty="0" smtClean="0"/>
              <a:t>in image: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5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268" y="304800"/>
            <a:ext cx="4720532" cy="3095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4860" y="106529"/>
            <a:ext cx="416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Determining stat. and syst. errors on these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8153925">
            <a:off x="2350314" y="1835138"/>
            <a:ext cx="1383668" cy="141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4452" y="2438401"/>
            <a:ext cx="281734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Stat error = 1.08/</a:t>
            </a:r>
            <a:r>
              <a:rPr lang="en-US" sz="1600" dirty="0" err="1" smtClean="0"/>
              <a:t>sqrt</a:t>
            </a:r>
            <a:r>
              <a:rPr lang="en-US" sz="1600" dirty="0" smtClean="0"/>
              <a:t>(6) = </a:t>
            </a:r>
            <a:r>
              <a:rPr lang="en-US" sz="1600" i="1" dirty="0" smtClean="0">
                <a:solidFill>
                  <a:srgbClr val="FF0000"/>
                </a:solidFill>
              </a:rPr>
              <a:t>0.44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4438136">
            <a:off x="5698474" y="2785841"/>
            <a:ext cx="1459061" cy="13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07452" y="3581400"/>
            <a:ext cx="281734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Stat error = 0.827/</a:t>
            </a:r>
            <a:r>
              <a:rPr lang="en-US" sz="1600" dirty="0" err="1" smtClean="0"/>
              <a:t>sqrt</a:t>
            </a:r>
            <a:r>
              <a:rPr lang="en-US" sz="1600" dirty="0" smtClean="0"/>
              <a:t>(4) = </a:t>
            </a:r>
            <a:r>
              <a:rPr lang="en-US" sz="1600" i="1" dirty="0" smtClean="0"/>
              <a:t>0.41</a:t>
            </a:r>
            <a:endParaRPr lang="en-US" sz="16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706284"/>
            <a:ext cx="3121390" cy="20469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1526" y="4495800"/>
            <a:ext cx="7809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Systematic errors come from the horrible equation in fringe_interference.xlsx, and come from just inputting the central values for T: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9289" y="6030686"/>
            <a:ext cx="453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And for the full error I just did quadrature sum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468265" y="5326797"/>
            <a:ext cx="267726" cy="191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64870" y="5238065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0.31</a:t>
            </a:r>
            <a:r>
              <a:rPr lang="en-US" dirty="0" smtClean="0"/>
              <a:t> and </a:t>
            </a:r>
            <a:r>
              <a:rPr lang="en-US" i="1" dirty="0" smtClean="0"/>
              <a:t>0.35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8361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28600"/>
            <a:ext cx="689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Value/uncertainty on difference between x and y focus w/ no astig. corr.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19200"/>
            <a:ext cx="4069001" cy="39463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67400" y="3192359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127.59 ± 2.5 </a:t>
            </a:r>
            <a:r>
              <a:rPr lang="el-GR" dirty="0"/>
              <a:t>μ</a:t>
            </a: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638800" y="3312937"/>
            <a:ext cx="228600" cy="12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934200" y="3561691"/>
            <a:ext cx="0" cy="476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00" y="4058816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From quadrature adding of the two uncertainties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4378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846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Things thought about and decided on choosing certain plots, etc. also just production processes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Barium</dc:creator>
  <cp:lastModifiedBy>Barium</cp:lastModifiedBy>
  <cp:revision>44</cp:revision>
  <dcterms:created xsi:type="dcterms:W3CDTF">2015-09-24T15:55:13Z</dcterms:created>
  <dcterms:modified xsi:type="dcterms:W3CDTF">2015-10-27T22:05:55Z</dcterms:modified>
</cp:coreProperties>
</file>