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EBA44-D518-419F-A3E5-C00F7BD653F0}">
  <a:tblStyle styleId="{B64EBA44-D518-419F-A3E5-C00F7BD65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lveticaNeueLight-boldItalic.fntdata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28a7c8ff_0_9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8928a7c8ff_0_9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5a3d7a0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Isso significa que o estudante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inicia o Curso Intensivo na Cubos Academy sem pagar nada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e depois que ele(a) concluir o curso e estiver empregado(a), recebendo um salário de pelo menos R$ 2.000,00, ele(a) terá que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nos pagar mensalmente 15% deste salário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O contrato irá expirar 4 anos após a conclusão do curso, tendo o valor total do curso (R$ 4.800,00) sido pago ou não. </a:t>
            </a:r>
            <a:endParaRPr sz="1100"/>
          </a:p>
        </p:txBody>
      </p:sp>
      <p:sp>
        <p:nvSpPr>
          <p:cNvPr id="166" name="Google Shape;166;gc65a3d7a0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0ee1f00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be0ee1f00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0ee1f007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be0ee1f007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e0ee1f007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be0ee1f007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e0ee1f007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08" name="Google Shape;108;gbe0ee1f007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e0ee1f007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be0ee1f007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0ee1f007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be0ee1f007_0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8310caa7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Isso significa que o estudante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inicia o Curso Intensivo na Cubos Academy sem pagar nada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e depois que ele(a) concluir o curso e estiver empregado(a), recebendo um salário de pelo menos R$ 2.000,00, ele(a) terá que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nos pagar mensalmente 15% deste salário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O contrato irá expirar 4 anos após a conclusão do curso, tendo o valor total do curso (R$ 4.800,00) sido pago ou não. </a:t>
            </a:r>
            <a:endParaRPr sz="1100"/>
          </a:p>
        </p:txBody>
      </p:sp>
      <p:sp>
        <p:nvSpPr>
          <p:cNvPr id="142" name="Google Shape;142;gc8310caa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310caa7c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Isso significa que o estudante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inicia o Curso Intensivo na Cubos Academy sem pagar nada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e depois que ele(a) concluir o curso e estiver empregado(a), recebendo um salário de pelo menos R$ 2.000,00, ele(a) terá que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nos pagar mensalmente 15% deste salário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O contrato irá expirar 4 anos após a conclusão do curso, tendo o valor total do curso (R$ 4.800,00) sido pago ou não. </a:t>
            </a:r>
            <a:endParaRPr sz="1100"/>
          </a:p>
        </p:txBody>
      </p:sp>
      <p:sp>
        <p:nvSpPr>
          <p:cNvPr id="154" name="Google Shape;154;gc8310caa7c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anchorCtr="0" anchor="ctr" bIns="71425" lIns="71425" spcFirstLastPara="1" rIns="71425" wrap="square" tIns="7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7" name="Google Shape;6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" name="Google Shape;69;p1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Operadores de Comparação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5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70" name="Google Shape;17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9525375" y="3871625"/>
            <a:ext cx="126639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Na questão anterior, modifique o código para permitir que o cliente possa dividir a compra em até 12x. Porém, entre 7x e 12x será aplicada uma taxa de juros de 1% ao mês. Ou seja, antes de calcular o valor da parcela é preciso calcular o novo montante a pagar de acordo com a seguinte fórmula: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96978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2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615750" y="5349400"/>
            <a:ext cx="31920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20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46750" y="10673425"/>
            <a:ext cx="76771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82" name="Google Shape;18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13408932" y="3145525"/>
            <a:ext cx="6604669" cy="2661150"/>
            <a:chOff x="14347050" y="2633950"/>
            <a:chExt cx="6425400" cy="2661150"/>
          </a:xfrm>
        </p:grpSpPr>
        <p:sp>
          <p:nvSpPr>
            <p:cNvPr id="185" name="Google Shape;185;p26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7" name="Google Shape;187;p2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5524375" y="3412175"/>
            <a:ext cx="40707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62"/>
              <a:buFont typeface="Montserrat"/>
              <a:buNone/>
            </a:pPr>
            <a:r>
              <a:rPr lang="en-US" sz="3762">
                <a:latin typeface="Montserrat SemiBold"/>
                <a:ea typeface="Montserrat SemiBold"/>
                <a:cs typeface="Montserrat SemiBold"/>
                <a:sym typeface="Montserrat SemiBold"/>
              </a:rPr>
              <a:t>José Messias Jr.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68"/>
              <a:buFont typeface="Montserrat Medium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Fundador &amp; CEO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68"/>
              <a:buFont typeface="Montserrat Medium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jose</a:t>
            </a:r>
            <a:r>
              <a:rPr i="0" lang="en-US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@cubos.io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38309" y="3566636"/>
            <a:ext cx="1410465" cy="14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 rotWithShape="1">
          <a:blip r:embed="rId7">
            <a:alphaModFix/>
          </a:blip>
          <a:srcRect b="24870" l="14872" r="14872" t="4875"/>
          <a:stretch/>
        </p:blipFill>
        <p:spPr>
          <a:xfrm>
            <a:off x="13813175" y="3517650"/>
            <a:ext cx="1460700" cy="146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6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0" y="3933225"/>
            <a:ext cx="24384000" cy="99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5">
            <a:alphaModFix/>
          </a:blip>
          <a:srcRect b="0" l="25439" r="0" t="79916"/>
          <a:stretch/>
        </p:blipFill>
        <p:spPr>
          <a:xfrm>
            <a:off x="-267150" y="2507100"/>
            <a:ext cx="18363374" cy="2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705400" y="33100"/>
            <a:ext cx="178770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Operadores de comparação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44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{B64EBA44-D518-419F-A3E5-C00F7BD653F0}</a:tableStyleId>
              </a:tblPr>
              <a:tblGrid>
                <a:gridCol w="3301175"/>
                <a:gridCol w="2938000"/>
                <a:gridCol w="10620075"/>
                <a:gridCol w="5619750"/>
              </a:tblGrid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Maior que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o operando da esquerda seja maior que o da direita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 &gt; 3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Maior ou igual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&gt;=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o operando da esquerda seja maior ou igual o da direita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 &gt;= 5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que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o operando da esquerda seja menor que o da direita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&lt; 6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ou igual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&lt;=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o operando da esquerda seja menor ou igual o da direita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&lt;= 4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0" y="3933225"/>
            <a:ext cx="24384000" cy="99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0" l="25439" r="0" t="79916"/>
          <a:stretch/>
        </p:blipFill>
        <p:spPr>
          <a:xfrm>
            <a:off x="-267150" y="2507100"/>
            <a:ext cx="18363374" cy="2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705400" y="33100"/>
            <a:ext cx="178770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Operadores de comparação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952500" y="44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{B64EBA44-D518-419F-A3E5-C00F7BD653F0}</a:tableStyleId>
              </a:tblPr>
              <a:tblGrid>
                <a:gridCol w="3301175"/>
                <a:gridCol w="2938000"/>
                <a:gridCol w="10620075"/>
                <a:gridCol w="5619750"/>
              </a:tblGrid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Igual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==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os operandos sejam iguais (independente do tipo)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 == "3"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 == 2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Diferente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os operandos não sejam iguais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 != 4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!= "3"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Estritamente igual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===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os operandos sejam iguais e do mesmo tipo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 === 3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"a" === "a"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Estritamente diferente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!==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os operandos não sejam iguais e/ou não sejam do mesmo tipo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 !== "3"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 !== 3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00" name="Google Shape;10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" name="Google Shape;102;p19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Condicionais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3890600" y="5174950"/>
            <a:ext cx="9295200" cy="5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(5 &gt; 3) {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	console.log("verdade");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r>
              <a:rPr b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	console.log("mentira");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0" y="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Sintaxe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698600" y="5174950"/>
            <a:ext cx="8556000" cy="5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US" sz="4800">
                <a:solidFill>
                  <a:srgbClr val="37374F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-US" sz="4800">
                <a:solidFill>
                  <a:srgbClr val="37374F"/>
                </a:solidFill>
                <a:latin typeface="Montserrat"/>
                <a:ea typeface="Montserrat"/>
                <a:cs typeface="Montserrat"/>
                <a:sym typeface="Montserrat"/>
              </a:rPr>
              <a:t>condição</a:t>
            </a:r>
            <a:r>
              <a:rPr lang="en-US" sz="4800">
                <a:solidFill>
                  <a:srgbClr val="37374F"/>
                </a:solidFill>
                <a:latin typeface="Montserrat"/>
                <a:ea typeface="Montserrat"/>
                <a:cs typeface="Montserrat"/>
                <a:sym typeface="Montserrat"/>
              </a:rPr>
              <a:t>) {</a:t>
            </a:r>
            <a:endParaRPr sz="4800">
              <a:solidFill>
                <a:srgbClr val="373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7374F"/>
                </a:solidFill>
                <a:latin typeface="Montserrat"/>
                <a:ea typeface="Montserrat"/>
                <a:cs typeface="Montserrat"/>
                <a:sym typeface="Montserrat"/>
              </a:rPr>
              <a:t>o que fazer se a condição for verdadeira</a:t>
            </a:r>
            <a:endParaRPr sz="4800">
              <a:solidFill>
                <a:srgbClr val="373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7374F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r>
              <a:rPr b="1" lang="en-US" sz="48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n-US" sz="4800">
                <a:solidFill>
                  <a:srgbClr val="37374F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sz="4800">
              <a:solidFill>
                <a:srgbClr val="373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7374F"/>
                </a:solidFill>
                <a:latin typeface="Montserrat"/>
                <a:ea typeface="Montserrat"/>
                <a:cs typeface="Montserrat"/>
                <a:sym typeface="Montserrat"/>
              </a:rPr>
              <a:t>		o que fazer se a condição for falsa</a:t>
            </a:r>
            <a:endParaRPr sz="4800">
              <a:solidFill>
                <a:srgbClr val="373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7374F"/>
                </a:solidFill>
                <a:latin typeface="Montserrat"/>
                <a:ea typeface="Montserrat"/>
                <a:cs typeface="Montserrat"/>
                <a:sym typeface="Montserrat"/>
              </a:rPr>
              <a:t>}	</a:t>
            </a:r>
            <a:endParaRPr sz="4800">
              <a:solidFill>
                <a:srgbClr val="373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3737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2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24" name="Google Shape;12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" name="Google Shape;126;p21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044900" y="4923000"/>
            <a:ext cx="187161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Operadores lógicos e aritiméticos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0" y="3933225"/>
            <a:ext cx="24384000" cy="99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25439" r="0" t="79916"/>
          <a:stretch/>
        </p:blipFill>
        <p:spPr>
          <a:xfrm>
            <a:off x="-267150" y="2507100"/>
            <a:ext cx="18363374" cy="2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705400" y="33100"/>
            <a:ext cx="178770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952500" y="44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{B64EBA44-D518-419F-A3E5-C00F7BD653F0}</a:tableStyleId>
              </a:tblPr>
              <a:tblGrid>
                <a:gridCol w="4494300"/>
                <a:gridCol w="3999850"/>
                <a:gridCol w="14458425"/>
              </a:tblGrid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 (and)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expr1 &amp;&amp; expr2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ambas as expressões sejam verdadeiras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 (or)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expr1 || expr2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verdadeiro caso qualquer expressão seja verdadeira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22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Negação (not)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!expr1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Retorna o oposto do valor de expr1. Ou seja, retorna verdadeiro caso expr1 falso, e vice versa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 amt="70000"/>
          </a:blip>
          <a:srcRect b="0" l="25241" r="25236" t="0"/>
          <a:stretch/>
        </p:blipFill>
        <p:spPr>
          <a:xfrm>
            <a:off x="-139675" y="-34325"/>
            <a:ext cx="11054600" cy="1395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23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47" name="Google Shape;14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3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9525375" y="3871625"/>
            <a:ext cx="126639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condição ? expr1 : expr2  </a:t>
            </a:r>
            <a:endParaRPr b="1" sz="4600"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b="1"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condição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é sempre uma expressão que será avaliada como verdadeiro ou falso</a:t>
            </a:r>
            <a:endParaRPr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b="1"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expr1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expr2</a:t>
            </a: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são expressões que contém valores de qualquer tipo, que </a:t>
            </a:r>
            <a:r>
              <a:rPr b="1"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serão retornados</a:t>
            </a:r>
            <a:endParaRPr b="1"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Caso a condição seja </a:t>
            </a:r>
            <a:r>
              <a:rPr b="1"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verdadeira, expr1 é retornado</a:t>
            </a:r>
            <a:endParaRPr b="1"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Caso a condição seja </a:t>
            </a:r>
            <a:r>
              <a:rPr b="1" lang="en-US" sz="4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falsa, expr2 é retornado</a:t>
            </a:r>
            <a:endParaRPr b="1" sz="4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96978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Ternário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4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58" name="Google Shape;15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9525375" y="3871625"/>
            <a:ext cx="126639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Na compra de um determinado produto, o cliente consegue um desconto de 10% caso pague à vista.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Caso queira parcelar, a loja parcela em até 6x sem juros, mas sem desconto.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na tela uma mensagem explicando para o cliente como ele tem que pagar, incluindo o valor da parcela.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96978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1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615750" y="5349400"/>
            <a:ext cx="31920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