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35"/>
  </p:notesMasterIdLst>
  <p:sldIdLst>
    <p:sldId id="347" r:id="rId4"/>
    <p:sldId id="263" r:id="rId5"/>
    <p:sldId id="348" r:id="rId6"/>
    <p:sldId id="377" r:id="rId7"/>
    <p:sldId id="349" r:id="rId8"/>
    <p:sldId id="350" r:id="rId9"/>
    <p:sldId id="286" r:id="rId10"/>
    <p:sldId id="351" r:id="rId11"/>
    <p:sldId id="352" r:id="rId12"/>
    <p:sldId id="376" r:id="rId13"/>
    <p:sldId id="354" r:id="rId14"/>
    <p:sldId id="355" r:id="rId15"/>
    <p:sldId id="356" r:id="rId16"/>
    <p:sldId id="358" r:id="rId17"/>
    <p:sldId id="359" r:id="rId18"/>
    <p:sldId id="360" r:id="rId19"/>
    <p:sldId id="361" r:id="rId20"/>
    <p:sldId id="363" r:id="rId21"/>
    <p:sldId id="365" r:id="rId22"/>
    <p:sldId id="364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6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15"/>
    <a:srgbClr val="FFC000"/>
    <a:srgbClr val="00B0F0"/>
    <a:srgbClr val="0091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>
      <p:cViewPr varScale="1">
        <p:scale>
          <a:sx n="72" d="100"/>
          <a:sy n="72" d="100"/>
        </p:scale>
        <p:origin x="142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533400" y="4191000"/>
            <a:ext cx="8077200" cy="2514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2D050"/>
                </a:solidFill>
              </a:rPr>
              <a:t>Kommentare und Dokumentation beim Programmieren</a:t>
            </a:r>
            <a:endParaRPr lang="en-US" sz="4700" dirty="0">
              <a:solidFill>
                <a:srgbClr val="92D050"/>
              </a:solidFill>
            </a:endParaRPr>
          </a:p>
          <a:p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Referenten: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Okan Bieber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Okhtay Wahid Far</a:t>
            </a: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Absichtserklärung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2"/>
                </a:solidFill>
              </a:rPr>
              <a:t>==Macht deutlich was die Intention des 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2"/>
                </a:solidFill>
              </a:rPr>
              <a:t>Autors </a:t>
            </a:r>
            <a:r>
              <a:rPr lang="de-DE" dirty="0">
                <a:solidFill>
                  <a:schemeClr val="bg2"/>
                </a:solidFill>
              </a:rPr>
              <a:t>an einer ausgewählten Stelle ist</a:t>
            </a:r>
          </a:p>
          <a:p>
            <a:endParaRPr lang="de-DE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ist kurz zu halten  </a:t>
            </a:r>
            <a:endParaRPr lang="de-DE" dirty="0">
              <a:solidFill>
                <a:schemeClr val="bg2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3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875009"/>
            <a:ext cx="7086600" cy="30781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if (</a:t>
            </a:r>
            <a:r>
              <a:rPr lang="en-US" sz="2400" dirty="0" err="1" smtClean="0">
                <a:solidFill>
                  <a:schemeClr val="accent1"/>
                </a:solidFill>
              </a:rPr>
              <a:t>other.getClass</a:t>
            </a:r>
            <a:r>
              <a:rPr lang="en-US" sz="2400" dirty="0" smtClean="0">
                <a:solidFill>
                  <a:schemeClr val="accent1"/>
                </a:solidFill>
              </a:rPr>
              <a:t>() == </a:t>
            </a:r>
            <a:r>
              <a:rPr lang="en-US" sz="2400" dirty="0" err="1" smtClean="0">
                <a:solidFill>
                  <a:schemeClr val="accent1"/>
                </a:solidFill>
              </a:rPr>
              <a:t>this.getClass</a:t>
            </a:r>
            <a:r>
              <a:rPr lang="en-US" sz="2400" dirty="0" smtClean="0">
                <a:solidFill>
                  <a:schemeClr val="accent1"/>
                </a:solidFill>
              </a:rPr>
              <a:t>() )  {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//…</a:t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}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rgbClr val="00B415"/>
                </a:solidFill>
              </a:rPr>
              <a:t>//Value Objects can be equal to actual objects</a:t>
            </a:r>
            <a:br>
              <a:rPr lang="en-US" sz="2400" dirty="0" smtClean="0">
                <a:solidFill>
                  <a:srgbClr val="00B415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else if (</a:t>
            </a:r>
            <a:r>
              <a:rPr lang="en-US" sz="2400" dirty="0" err="1" smtClean="0">
                <a:solidFill>
                  <a:schemeClr val="accent1"/>
                </a:solidFill>
              </a:rPr>
              <a:t>other.getClass</a:t>
            </a:r>
            <a:r>
              <a:rPr lang="en-US" sz="2400" dirty="0" smtClean="0">
                <a:solidFill>
                  <a:schemeClr val="accent1"/>
                </a:solidFill>
              </a:rPr>
              <a:t>() == </a:t>
            </a:r>
            <a:r>
              <a:rPr lang="en-US" sz="2400" dirty="0" err="1" smtClean="0">
                <a:solidFill>
                  <a:schemeClr val="accent1"/>
                </a:solidFill>
              </a:rPr>
              <a:t>PersonValue.class</a:t>
            </a:r>
            <a:r>
              <a:rPr lang="en-US" sz="2400" dirty="0" smtClean="0">
                <a:solidFill>
                  <a:schemeClr val="accent1"/>
                </a:solidFill>
              </a:rPr>
              <a:t>)   {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return </a:t>
            </a:r>
            <a:r>
              <a:rPr lang="en-US" sz="2400" dirty="0" err="1" smtClean="0">
                <a:solidFill>
                  <a:schemeClr val="accent1"/>
                </a:solidFill>
              </a:rPr>
              <a:t>toValueObject</a:t>
            </a:r>
            <a:r>
              <a:rPr lang="en-US" sz="2400" dirty="0" smtClean="0">
                <a:solidFill>
                  <a:schemeClr val="accent1"/>
                </a:solidFill>
              </a:rPr>
              <a:t>().equals(other);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}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572000"/>
            <a:ext cx="1676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Bsp: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223837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/>
                </a:solidFill>
              </a:rPr>
              <a:t>Design Patterns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== Sind Konventionen bzw. Regelungen welche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sich auf das Aussehen des Codes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beziehen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2"/>
              </a:solidFill>
            </a:endParaRPr>
          </a:p>
          <a:p>
            <a:pPr algn="l"/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Hierauf muss hingewiesen werden um den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Code einheitlich zu halten damit er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Übersichtlicher wird  </a:t>
            </a:r>
            <a:endParaRPr lang="de-DE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990600" y="762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4000" dirty="0" err="1" smtClean="0">
                <a:solidFill>
                  <a:srgbClr val="FFFFFF"/>
                </a:solidFill>
                <a:ea typeface="굴림" pitchFamily="34" charset="-127"/>
              </a:rPr>
              <a:t>Regelverstöße</a:t>
            </a:r>
            <a:endParaRPr kumimoji="1" lang="en-US" altLang="ko-KR" sz="4000" dirty="0">
              <a:solidFill>
                <a:srgbClr val="FFFFFF"/>
              </a:solidFill>
              <a:ea typeface="굴림" pitchFamily="34" charset="-127"/>
            </a:endParaRPr>
          </a:p>
        </p:txBody>
      </p:sp>
      <p:sp>
        <p:nvSpPr>
          <p:cNvPr id="4" name="AutoShape 68"/>
          <p:cNvSpPr>
            <a:spLocks noChangeArrowheads="1"/>
          </p:cNvSpPr>
          <p:nvPr/>
        </p:nvSpPr>
        <p:spPr bwMode="gray">
          <a:xfrm>
            <a:off x="2477741" y="5818809"/>
            <a:ext cx="6696076" cy="9906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2800" b="1" dirty="0" smtClean="0">
                <a:ea typeface="굴림" pitchFamily="34" charset="-127"/>
              </a:rPr>
              <a:t>Regel 2: </a:t>
            </a:r>
            <a:r>
              <a:rPr kumimoji="1" lang="en-US" altLang="ko-KR" sz="2800" b="1" dirty="0" err="1" smtClean="0">
                <a:ea typeface="굴림" pitchFamily="34" charset="-127"/>
              </a:rPr>
              <a:t>Regelverstöße</a:t>
            </a:r>
            <a:r>
              <a:rPr kumimoji="1" lang="en-US" altLang="ko-KR" sz="2800" b="1" dirty="0" smtClean="0">
                <a:ea typeface="굴림" pitchFamily="34" charset="-127"/>
              </a:rPr>
              <a:t> </a:t>
            </a:r>
            <a:r>
              <a:rPr kumimoji="1" lang="en-US" altLang="ko-KR" sz="2800" b="1" dirty="0" err="1" smtClean="0">
                <a:ea typeface="굴림" pitchFamily="34" charset="-127"/>
              </a:rPr>
              <a:t>müssen</a:t>
            </a:r>
            <a:r>
              <a:rPr kumimoji="1" lang="en-US" altLang="ko-KR" sz="2800" b="1" dirty="0" smtClean="0">
                <a:ea typeface="굴림" pitchFamily="34" charset="-127"/>
              </a:rPr>
              <a:t> </a:t>
            </a:r>
            <a:r>
              <a:rPr kumimoji="1" lang="en-US" altLang="ko-KR" sz="2800" b="1" dirty="0" err="1" smtClean="0">
                <a:ea typeface="굴림" pitchFamily="34" charset="-127"/>
              </a:rPr>
              <a:t>durch</a:t>
            </a:r>
            <a:r>
              <a:rPr kumimoji="1" lang="en-US" altLang="ko-KR" sz="2800" b="1" dirty="0" smtClean="0">
                <a:ea typeface="굴림" pitchFamily="34" charset="-127"/>
              </a:rPr>
              <a:t> </a:t>
            </a:r>
            <a:r>
              <a:rPr kumimoji="1" lang="en-US" altLang="ko-KR" sz="2800" b="1" dirty="0" err="1" smtClean="0">
                <a:ea typeface="굴림" pitchFamily="34" charset="-127"/>
              </a:rPr>
              <a:t>einen</a:t>
            </a:r>
            <a:r>
              <a:rPr kumimoji="1" lang="en-US" altLang="ko-KR" sz="2800" b="1" dirty="0" smtClean="0">
                <a:ea typeface="굴림" pitchFamily="34" charset="-127"/>
              </a:rPr>
              <a:t> </a:t>
            </a:r>
          </a:p>
          <a:p>
            <a:pPr latinLnBrk="1">
              <a:defRPr/>
            </a:pPr>
            <a:r>
              <a:rPr kumimoji="1" lang="en-US" altLang="ko-KR" sz="2800" b="1" dirty="0">
                <a:ea typeface="굴림" pitchFamily="34" charset="-127"/>
              </a:rPr>
              <a:t>	 </a:t>
            </a:r>
            <a:r>
              <a:rPr kumimoji="1" lang="en-US" altLang="ko-KR" sz="2800" b="1" dirty="0" smtClean="0">
                <a:ea typeface="굴림" pitchFamily="34" charset="-127"/>
              </a:rPr>
              <a:t>     </a:t>
            </a:r>
            <a:r>
              <a:rPr kumimoji="1" lang="en-US" altLang="ko-KR" sz="2800" b="1" dirty="0" err="1" smtClean="0">
                <a:ea typeface="굴림" pitchFamily="34" charset="-127"/>
              </a:rPr>
              <a:t>Kommentar</a:t>
            </a:r>
            <a:r>
              <a:rPr kumimoji="1" lang="en-US" altLang="ko-KR" sz="2800" b="1" dirty="0" smtClean="0">
                <a:ea typeface="굴림" pitchFamily="34" charset="-127"/>
              </a:rPr>
              <a:t> </a:t>
            </a:r>
            <a:r>
              <a:rPr kumimoji="1" lang="en-US" altLang="ko-KR" sz="2800" b="1" dirty="0" err="1" smtClean="0">
                <a:ea typeface="굴림" pitchFamily="34" charset="-127"/>
              </a:rPr>
              <a:t>markiert</a:t>
            </a:r>
            <a:r>
              <a:rPr kumimoji="1" lang="en-US" altLang="ko-KR" sz="2800" b="1" dirty="0" smtClean="0">
                <a:ea typeface="굴림" pitchFamily="34" charset="-127"/>
              </a:rPr>
              <a:t> </a:t>
            </a:r>
            <a:r>
              <a:rPr kumimoji="1" lang="en-US" altLang="ko-KR" sz="2800" b="1" dirty="0" err="1" smtClean="0">
                <a:ea typeface="굴림" pitchFamily="34" charset="-127"/>
              </a:rPr>
              <a:t>werden</a:t>
            </a:r>
            <a:r>
              <a:rPr kumimoji="1" lang="en-US" altLang="ko-KR" sz="2800" b="1" dirty="0" smtClean="0">
                <a:ea typeface="굴림" pitchFamily="34" charset="-127"/>
              </a:rPr>
              <a:t>.</a:t>
            </a:r>
            <a:endParaRPr kumimoji="1" lang="en-US" altLang="ko-KR" sz="2800" b="1" dirty="0">
              <a:ea typeface="굴림" pitchFamily="34" charset="-127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23837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/>
                </a:solidFill>
              </a:rPr>
              <a:t>Regelverstöße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== Stellen an den man gezwungen ist gestellte Konventionen bzw. Vorschriften zu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missachten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2"/>
              </a:solidFill>
            </a:endParaRPr>
          </a:p>
          <a:p>
            <a:pPr algn="l"/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Das Hinweisen auf solche Regelverstöße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ist extrem wichtig</a:t>
            </a:r>
            <a:endParaRPr lang="de-DE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223837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/>
                </a:solidFill>
              </a:rPr>
              <a:t>Unterstreichungen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== </a:t>
            </a:r>
            <a:r>
              <a:rPr lang="de-DE" dirty="0">
                <a:solidFill>
                  <a:schemeClr val="bg2"/>
                </a:solidFill>
              </a:rPr>
              <a:t>H</a:t>
            </a:r>
            <a:r>
              <a:rPr lang="de-DE" dirty="0" smtClean="0">
                <a:solidFill>
                  <a:schemeClr val="bg2"/>
                </a:solidFill>
              </a:rPr>
              <a:t>ervorhebung von Code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2"/>
              </a:solidFill>
            </a:endParaRPr>
          </a:p>
          <a:p>
            <a:pPr algn="l"/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Nur verwenden für den Fall, dass etwas wichtiges hervorgehoben werden muss </a:t>
            </a:r>
            <a:endParaRPr lang="de-DE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990600" y="762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4000" dirty="0" err="1" smtClean="0">
                <a:solidFill>
                  <a:srgbClr val="FFFFFF"/>
                </a:solidFill>
                <a:ea typeface="굴림" pitchFamily="34" charset="-127"/>
              </a:rPr>
              <a:t>Formale</a:t>
            </a:r>
            <a:r>
              <a:rPr kumimoji="1" lang="en-US" altLang="ko-KR" sz="4000" dirty="0" smtClean="0">
                <a:solidFill>
                  <a:srgbClr val="FFFFFF"/>
                </a:solidFill>
                <a:ea typeface="굴림" pitchFamily="34" charset="-127"/>
              </a:rPr>
              <a:t> Kommentare</a:t>
            </a:r>
            <a:endParaRPr kumimoji="1" lang="en-US" altLang="ko-KR" sz="4000" dirty="0">
              <a:solidFill>
                <a:srgbClr val="FFFFFF"/>
              </a:solidFill>
              <a:ea typeface="굴림" pitchFamily="34" charset="-127"/>
            </a:endParaRPr>
          </a:p>
        </p:txBody>
      </p:sp>
      <p:sp>
        <p:nvSpPr>
          <p:cNvPr id="8" name="AutoShape 68"/>
          <p:cNvSpPr>
            <a:spLocks noChangeArrowheads="1"/>
          </p:cNvSpPr>
          <p:nvPr/>
        </p:nvSpPr>
        <p:spPr bwMode="gray">
          <a:xfrm>
            <a:off x="2667000" y="5478463"/>
            <a:ext cx="6696076" cy="9906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2800" b="1" dirty="0" smtClean="0">
                <a:ea typeface="굴림" pitchFamily="34" charset="-127"/>
              </a:rPr>
              <a:t>Regel </a:t>
            </a:r>
            <a:r>
              <a:rPr kumimoji="1" lang="en-US" altLang="ko-KR" sz="2800" b="1" dirty="0" smtClean="0">
                <a:ea typeface="굴림" pitchFamily="34" charset="-127"/>
              </a:rPr>
              <a:t>3: </a:t>
            </a:r>
            <a:r>
              <a:rPr kumimoji="1" lang="en-US" altLang="ko-KR" sz="2800" b="1" dirty="0" err="1" smtClean="0">
                <a:ea typeface="굴림" pitchFamily="34" charset="-127"/>
              </a:rPr>
              <a:t>Formale</a:t>
            </a:r>
            <a:r>
              <a:rPr kumimoji="1" lang="en-US" altLang="ko-KR" sz="2800" b="1" dirty="0" smtClean="0">
                <a:ea typeface="굴림" pitchFamily="34" charset="-127"/>
              </a:rPr>
              <a:t> Kommentare </a:t>
            </a:r>
            <a:r>
              <a:rPr kumimoji="1" lang="en-US" altLang="ko-KR" sz="2800" b="1" dirty="0" err="1" smtClean="0">
                <a:ea typeface="굴림" pitchFamily="34" charset="-127"/>
              </a:rPr>
              <a:t>sollten</a:t>
            </a:r>
            <a:r>
              <a:rPr kumimoji="1" lang="en-US" altLang="ko-KR" sz="2800" b="1" dirty="0" smtClean="0">
                <a:ea typeface="굴림" pitchFamily="34" charset="-127"/>
              </a:rPr>
              <a:t> </a:t>
            </a:r>
            <a:r>
              <a:rPr kumimoji="1" lang="en-US" altLang="ko-KR" sz="2800" b="1" dirty="0" err="1" smtClean="0">
                <a:ea typeface="굴림" pitchFamily="34" charset="-127"/>
              </a:rPr>
              <a:t>im</a:t>
            </a:r>
            <a:endParaRPr kumimoji="1" lang="en-US" altLang="ko-KR" sz="2800" b="1" dirty="0" smtClean="0">
              <a:ea typeface="굴림" pitchFamily="34" charset="-127"/>
            </a:endParaRPr>
          </a:p>
          <a:p>
            <a:pPr latinLnBrk="1">
              <a:defRPr/>
            </a:pPr>
            <a:r>
              <a:rPr kumimoji="1" lang="en-US" altLang="ko-KR" sz="2800" b="1" dirty="0" smtClean="0">
                <a:ea typeface="굴림" pitchFamily="34" charset="-127"/>
              </a:rPr>
              <a:t>	    </a:t>
            </a:r>
            <a:r>
              <a:rPr kumimoji="1" lang="en-US" altLang="ko-KR" sz="2800" b="1" dirty="0" err="1" smtClean="0">
                <a:ea typeface="굴림" pitchFamily="34" charset="-127"/>
              </a:rPr>
              <a:t>Quellcode</a:t>
            </a:r>
            <a:r>
              <a:rPr kumimoji="1" lang="en-US" altLang="ko-KR" sz="2800" b="1" dirty="0" smtClean="0">
                <a:ea typeface="굴림" pitchFamily="34" charset="-127"/>
              </a:rPr>
              <a:t> </a:t>
            </a:r>
            <a:r>
              <a:rPr kumimoji="1" lang="en-US" altLang="ko-KR" sz="2800" b="1" dirty="0" err="1" smtClean="0">
                <a:ea typeface="굴림" pitchFamily="34" charset="-127"/>
              </a:rPr>
              <a:t>lesbar</a:t>
            </a:r>
            <a:r>
              <a:rPr kumimoji="1" lang="en-US" altLang="ko-KR" sz="2800" b="1" dirty="0" smtClean="0">
                <a:ea typeface="굴림" pitchFamily="34" charset="-127"/>
              </a:rPr>
              <a:t> sein.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23837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/>
                </a:solidFill>
              </a:rPr>
              <a:t>Formale Kommentare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== Sind im Grunde genommen             Dokumentationskommentare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2"/>
              </a:solidFill>
            </a:endParaRPr>
          </a:p>
          <a:p>
            <a:pPr algn="l"/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Aus formalen Kommentaren wird ein API Dokument generiert. Ist von Sprache zu Sprache anders</a:t>
            </a:r>
            <a:endParaRPr lang="de-DE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00980"/>
            <a:ext cx="7162800" cy="406161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accent1"/>
                </a:solidFill>
              </a:rPr>
              <a:t/>
            </a:r>
            <a:br>
              <a:rPr lang="en-US" sz="2000" b="1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/**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  *  Returns an XML-Representation of this </a:t>
            </a:r>
            <a:r>
              <a:rPr lang="en-US" sz="2000" dirty="0" err="1" smtClean="0">
                <a:solidFill>
                  <a:srgbClr val="00B050"/>
                </a:solidFill>
              </a:rPr>
              <a:t>MemberList</a:t>
            </a:r>
            <a:r>
              <a:rPr lang="en-US" sz="2000" dirty="0" smtClean="0">
                <a:solidFill>
                  <a:srgbClr val="00B050"/>
                </a:solidFill>
              </a:rPr>
              <a:t/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*  Generated Code has the following format: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  *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*  &amp;</a:t>
            </a:r>
            <a:r>
              <a:rPr lang="en-US" sz="2000" dirty="0" err="1" smtClean="0">
                <a:solidFill>
                  <a:srgbClr val="00B050"/>
                </a:solidFill>
              </a:rPr>
              <a:t>lt;members&amp;gt</a:t>
            </a:r>
            <a:r>
              <a:rPr lang="en-US" sz="2000" dirty="0" smtClean="0">
                <a:solidFill>
                  <a:srgbClr val="00B050"/>
                </a:solidFill>
              </a:rPr>
              <a:t>;&lt;</a:t>
            </a:r>
            <a:r>
              <a:rPr lang="en-US" sz="2000" dirty="0" err="1" smtClean="0">
                <a:solidFill>
                  <a:srgbClr val="00B050"/>
                </a:solidFill>
              </a:rPr>
              <a:t>br</a:t>
            </a:r>
            <a:r>
              <a:rPr lang="en-US" sz="2000" dirty="0" smtClean="0">
                <a:solidFill>
                  <a:srgbClr val="00B050"/>
                </a:solidFill>
              </a:rPr>
              <a:t>/&gt;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*  &amp;</a:t>
            </a:r>
            <a:r>
              <a:rPr lang="en-US" sz="2000" dirty="0" err="1" smtClean="0">
                <a:solidFill>
                  <a:srgbClr val="00B050"/>
                </a:solidFill>
              </a:rPr>
              <a:t>nbsp</a:t>
            </a:r>
            <a:r>
              <a:rPr lang="en-US" sz="2000" dirty="0" smtClean="0">
                <a:solidFill>
                  <a:srgbClr val="00B050"/>
                </a:solidFill>
              </a:rPr>
              <a:t>;&amp;</a:t>
            </a:r>
            <a:r>
              <a:rPr lang="en-US" sz="2000" dirty="0" err="1" smtClean="0">
                <a:solidFill>
                  <a:srgbClr val="00B050"/>
                </a:solidFill>
              </a:rPr>
              <a:t>lt;person&amp;gt</a:t>
            </a:r>
            <a:r>
              <a:rPr lang="en-US" sz="2000" dirty="0" smtClean="0">
                <a:solidFill>
                  <a:srgbClr val="00B050"/>
                </a:solidFill>
              </a:rPr>
              <a:t>;&lt;</a:t>
            </a:r>
            <a:r>
              <a:rPr lang="en-US" sz="2000" dirty="0" err="1" smtClean="0">
                <a:solidFill>
                  <a:srgbClr val="00B050"/>
                </a:solidFill>
              </a:rPr>
              <a:t>br</a:t>
            </a:r>
            <a:r>
              <a:rPr lang="en-US" sz="2000" dirty="0" smtClean="0">
                <a:solidFill>
                  <a:srgbClr val="00B050"/>
                </a:solidFill>
              </a:rPr>
              <a:t>/&gt;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*  </a:t>
            </a:r>
            <a:r>
              <a:rPr lang="en-US" sz="2000" dirty="0">
                <a:solidFill>
                  <a:srgbClr val="00B050"/>
                </a:solidFill>
              </a:rPr>
              <a:t>&amp;</a:t>
            </a:r>
            <a:r>
              <a:rPr lang="en-US" sz="2000" dirty="0" err="1">
                <a:solidFill>
                  <a:srgbClr val="00B050"/>
                </a:solidFill>
              </a:rPr>
              <a:t>nbsp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  <a:r>
              <a:rPr lang="en-US" sz="2000" dirty="0">
                <a:solidFill>
                  <a:srgbClr val="00B050"/>
                </a:solidFill>
              </a:rPr>
              <a:t> &amp;</a:t>
            </a:r>
            <a:r>
              <a:rPr lang="en-US" sz="2000" dirty="0" err="1">
                <a:solidFill>
                  <a:srgbClr val="00B050"/>
                </a:solidFill>
              </a:rPr>
              <a:t>nbsp</a:t>
            </a:r>
            <a:r>
              <a:rPr lang="en-US" sz="2000" dirty="0" smtClean="0">
                <a:solidFill>
                  <a:srgbClr val="00B050"/>
                </a:solidFill>
              </a:rPr>
              <a:t>;&amp;</a:t>
            </a:r>
            <a:r>
              <a:rPr lang="en-US" sz="2000" dirty="0" err="1" smtClean="0">
                <a:solidFill>
                  <a:srgbClr val="00B050"/>
                </a:solidFill>
              </a:rPr>
              <a:t>lt;firstname&amp;gt;Dieter&amp;lt</a:t>
            </a:r>
            <a:r>
              <a:rPr lang="en-US" sz="2000" dirty="0" smtClean="0">
                <a:solidFill>
                  <a:srgbClr val="00B050"/>
                </a:solidFill>
              </a:rPr>
              <a:t>;/</a:t>
            </a:r>
            <a:r>
              <a:rPr lang="en-US" sz="2000" dirty="0" err="1" smtClean="0">
                <a:solidFill>
                  <a:srgbClr val="00B050"/>
                </a:solidFill>
              </a:rPr>
              <a:t>firstname&amp;gt</a:t>
            </a:r>
            <a:r>
              <a:rPr lang="en-US" sz="2000" dirty="0" smtClean="0">
                <a:solidFill>
                  <a:srgbClr val="00B050"/>
                </a:solidFill>
              </a:rPr>
              <a:t>;&lt;</a:t>
            </a:r>
            <a:r>
              <a:rPr lang="en-US" sz="2000" dirty="0" err="1" smtClean="0">
                <a:solidFill>
                  <a:srgbClr val="00B050"/>
                </a:solidFill>
              </a:rPr>
              <a:t>br</a:t>
            </a:r>
            <a:r>
              <a:rPr lang="en-US" sz="2000" dirty="0" smtClean="0">
                <a:solidFill>
                  <a:srgbClr val="00B050"/>
                </a:solidFill>
              </a:rPr>
              <a:t>/&gt;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*  </a:t>
            </a:r>
            <a:r>
              <a:rPr lang="en-US" sz="2000" dirty="0">
                <a:solidFill>
                  <a:srgbClr val="00B050"/>
                </a:solidFill>
              </a:rPr>
              <a:t>&amp;</a:t>
            </a:r>
            <a:r>
              <a:rPr lang="en-US" sz="2000" dirty="0" err="1">
                <a:solidFill>
                  <a:srgbClr val="00B050"/>
                </a:solidFill>
              </a:rPr>
              <a:t>nbsp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  <a:r>
              <a:rPr lang="en-US" sz="2000" dirty="0">
                <a:solidFill>
                  <a:srgbClr val="00B050"/>
                </a:solidFill>
              </a:rPr>
              <a:t> &amp;</a:t>
            </a:r>
            <a:r>
              <a:rPr lang="en-US" sz="2000" dirty="0" err="1">
                <a:solidFill>
                  <a:srgbClr val="00B050"/>
                </a:solidFill>
              </a:rPr>
              <a:t>nbsp</a:t>
            </a:r>
            <a:r>
              <a:rPr lang="en-US" sz="2000" dirty="0" smtClean="0">
                <a:solidFill>
                  <a:srgbClr val="00B050"/>
                </a:solidFill>
              </a:rPr>
              <a:t>;&amp;</a:t>
            </a:r>
            <a:r>
              <a:rPr lang="en-US" sz="2000" dirty="0" err="1" smtClean="0">
                <a:solidFill>
                  <a:srgbClr val="00B050"/>
                </a:solidFill>
              </a:rPr>
              <a:t>lt;lastname&amp;gt;Maier&amp;lt</a:t>
            </a:r>
            <a:r>
              <a:rPr lang="en-US" sz="2000" dirty="0" smtClean="0">
                <a:solidFill>
                  <a:srgbClr val="00B050"/>
                </a:solidFill>
              </a:rPr>
              <a:t>;/</a:t>
            </a:r>
            <a:r>
              <a:rPr lang="en-US" sz="2000" dirty="0" err="1" smtClean="0">
                <a:solidFill>
                  <a:srgbClr val="00B050"/>
                </a:solidFill>
              </a:rPr>
              <a:t>lastname&amp;gt</a:t>
            </a:r>
            <a:r>
              <a:rPr lang="en-US" sz="2000" dirty="0" smtClean="0">
                <a:solidFill>
                  <a:srgbClr val="00B050"/>
                </a:solidFill>
              </a:rPr>
              <a:t>;&lt;</a:t>
            </a:r>
            <a:r>
              <a:rPr lang="en-US" sz="2000" dirty="0" err="1" smtClean="0">
                <a:solidFill>
                  <a:srgbClr val="00B050"/>
                </a:solidFill>
              </a:rPr>
              <a:t>br</a:t>
            </a:r>
            <a:r>
              <a:rPr lang="en-US" sz="2000" dirty="0" smtClean="0">
                <a:solidFill>
                  <a:srgbClr val="00B050"/>
                </a:solidFill>
              </a:rPr>
              <a:t>/&gt;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*  …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  */</a:t>
            </a:r>
            <a:r>
              <a:rPr lang="en-US" sz="2000" b="1" dirty="0" smtClean="0">
                <a:solidFill>
                  <a:srgbClr val="00B050"/>
                </a:solidFill>
              </a:rPr>
              <a:t/>
            </a:r>
            <a:br>
              <a:rPr lang="en-US" sz="2000" b="1" dirty="0" smtClean="0">
                <a:solidFill>
                  <a:srgbClr val="00B050"/>
                </a:solidFill>
              </a:rPr>
            </a:br>
            <a:r>
              <a:rPr lang="en-US" sz="2000" b="1" dirty="0" smtClean="0">
                <a:solidFill>
                  <a:schemeClr val="bg2"/>
                </a:solidFill>
              </a:rPr>
              <a:t>public </a:t>
            </a:r>
            <a:r>
              <a:rPr lang="en-US" sz="2000" dirty="0" smtClean="0">
                <a:solidFill>
                  <a:schemeClr val="bg2"/>
                </a:solidFill>
              </a:rPr>
              <a:t>void </a:t>
            </a:r>
            <a:r>
              <a:rPr lang="en-US" sz="2000" dirty="0" err="1" smtClean="0">
                <a:solidFill>
                  <a:schemeClr val="bg2"/>
                </a:solidFill>
              </a:rPr>
              <a:t>toXML</a:t>
            </a:r>
            <a:r>
              <a:rPr lang="en-US" sz="2000" dirty="0" smtClean="0">
                <a:solidFill>
                  <a:schemeClr val="bg2"/>
                </a:solidFill>
              </a:rPr>
              <a:t>()   {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572000"/>
            <a:ext cx="1676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Bsp: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5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2743200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 smtClean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de-DE" sz="4000" dirty="0" smtClean="0">
                <a:solidFill>
                  <a:srgbClr val="00B050"/>
                </a:solidFill>
              </a:rPr>
              <a:t> * Schlechte Kommentare</a:t>
            </a:r>
            <a:endParaRPr lang="de-DE" sz="4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4000" dirty="0" smtClean="0">
                <a:solidFill>
                  <a:srgbClr val="00B050"/>
                </a:solidFill>
              </a:rPr>
              <a:t>*/</a:t>
            </a:r>
            <a:endParaRPr lang="de-DE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Unverständliche Kommentare</a:t>
            </a:r>
          </a:p>
          <a:p>
            <a:pPr marL="0" indent="0">
              <a:buNone/>
            </a:pPr>
            <a:r>
              <a:rPr lang="de-DE" dirty="0" smtClean="0"/>
              <a:t>== Kommentare die grammatikalisch oder vom Sinn her unverständlich sind.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/>
              <a:t>Sie verwirren eher einen als das sie einem </a:t>
            </a:r>
            <a:r>
              <a:rPr lang="de-DE" dirty="0" smtClean="0"/>
              <a:t>helfen. Der Code wird somit unleserlicher.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8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85800"/>
            <a:ext cx="7162800" cy="5562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de-DE" sz="2200" dirty="0">
                <a:solidFill>
                  <a:srgbClr val="00B050"/>
                </a:solidFill>
              </a:rPr>
              <a:t>// Konstruktor </a:t>
            </a:r>
            <a:r>
              <a:rPr lang="de-DE" sz="2200" dirty="0" smtClean="0">
                <a:solidFill>
                  <a:srgbClr val="00B050"/>
                </a:solidFill>
              </a:rPr>
              <a:t>Bestimmung für 1,-1</a:t>
            </a:r>
            <a:r>
              <a:rPr lang="de-DE" sz="2200" dirty="0"/>
              <a:t/>
            </a:r>
            <a:br>
              <a:rPr lang="de-DE" sz="2200" dirty="0"/>
            </a:br>
            <a:r>
              <a:rPr lang="de-DE" sz="2200" dirty="0" smtClean="0"/>
              <a:t>Polynom</a:t>
            </a:r>
            <a:r>
              <a:rPr lang="de-DE" sz="2200" dirty="0"/>
              <a:t>::Polynom(</a:t>
            </a:r>
            <a:r>
              <a:rPr lang="de-DE" sz="2200" dirty="0" err="1"/>
              <a:t>size_t</a:t>
            </a:r>
            <a:r>
              <a:rPr lang="de-DE" sz="2200" dirty="0"/>
              <a:t> g) : grad(g) </a:t>
            </a:r>
            <a:r>
              <a:rPr lang="de-DE" sz="2200" dirty="0" smtClean="0"/>
              <a:t>{</a:t>
            </a:r>
            <a:r>
              <a:rPr lang="de-DE" sz="2200" dirty="0"/>
              <a:t/>
            </a:r>
            <a:br>
              <a:rPr lang="de-DE" sz="2200" dirty="0"/>
            </a:br>
            <a:r>
              <a:rPr lang="de-DE" sz="2200" dirty="0"/>
              <a:t>	</a:t>
            </a:r>
            <a:r>
              <a:rPr lang="de-DE" sz="2200" dirty="0" smtClean="0"/>
              <a:t>koeffizienten </a:t>
            </a:r>
            <a:r>
              <a:rPr lang="de-DE" sz="2200" dirty="0"/>
              <a:t>= new double[grad + 1];</a:t>
            </a:r>
            <a:br>
              <a:rPr lang="de-DE" sz="2200" dirty="0"/>
            </a:br>
            <a:r>
              <a:rPr lang="de-DE" sz="2200" dirty="0" smtClean="0"/>
              <a:t>	</a:t>
            </a:r>
            <a:r>
              <a:rPr lang="nn-NO" sz="2200" dirty="0" smtClean="0"/>
              <a:t>for </a:t>
            </a:r>
            <a:r>
              <a:rPr lang="nn-NO" sz="2200" dirty="0"/>
              <a:t>(size_t i = 0; i &lt; grad + 1; i++) {</a:t>
            </a:r>
            <a:br>
              <a:rPr lang="nn-NO" sz="2200" dirty="0"/>
            </a:br>
            <a:r>
              <a:rPr lang="nn-NO" sz="2200" dirty="0" smtClean="0"/>
              <a:t/>
            </a:r>
            <a:br>
              <a:rPr lang="nn-NO" sz="2200" dirty="0" smtClean="0"/>
            </a:br>
            <a:r>
              <a:rPr lang="de-DE" sz="2200" dirty="0" smtClean="0">
                <a:solidFill>
                  <a:srgbClr val="00B050"/>
                </a:solidFill>
              </a:rPr>
              <a:t>// </a:t>
            </a:r>
            <a:r>
              <a:rPr lang="de-DE" sz="2200" dirty="0">
                <a:solidFill>
                  <a:srgbClr val="00B050"/>
                </a:solidFill>
              </a:rPr>
              <a:t>Eine Zahl zwischen -10000 und 10000 </a:t>
            </a:r>
            <a:r>
              <a:rPr lang="de-DE" sz="2200" dirty="0"/>
              <a:t/>
            </a:r>
            <a:br>
              <a:rPr lang="de-DE" sz="2200" dirty="0"/>
            </a:br>
            <a:r>
              <a:rPr lang="de-DE" sz="2200" dirty="0" smtClean="0"/>
              <a:t>	koeffizienten[i</a:t>
            </a:r>
            <a:r>
              <a:rPr lang="de-DE" sz="2200" dirty="0"/>
              <a:t>] = </a:t>
            </a:r>
            <a:r>
              <a:rPr lang="de-DE" sz="2200" dirty="0" smtClean="0"/>
              <a:t>( rand</a:t>
            </a:r>
            <a:r>
              <a:rPr lang="de-DE" sz="2200" dirty="0"/>
              <a:t>() % 20001 - 10000) / 10000.;</a:t>
            </a:r>
            <a:br>
              <a:rPr lang="de-DE" sz="2200" dirty="0"/>
            </a:br>
            <a:r>
              <a:rPr lang="de-DE" sz="2200" dirty="0" smtClean="0"/>
              <a:t>	}</a:t>
            </a:r>
            <a:r>
              <a:rPr lang="de-DE" sz="2200" dirty="0"/>
              <a:t/>
            </a:r>
            <a:br>
              <a:rPr lang="de-DE" sz="2200" dirty="0"/>
            </a:br>
            <a:r>
              <a:rPr lang="de-DE" sz="2200" dirty="0"/>
              <a:t/>
            </a:r>
            <a:br>
              <a:rPr lang="de-DE" sz="2200" dirty="0"/>
            </a:br>
            <a:r>
              <a:rPr lang="de-DE" sz="2200" dirty="0">
                <a:solidFill>
                  <a:srgbClr val="00B050"/>
                </a:solidFill>
              </a:rPr>
              <a:t>// F</a:t>
            </a:r>
            <a:r>
              <a:rPr lang="de-DE" sz="2200" dirty="0" smtClean="0">
                <a:solidFill>
                  <a:srgbClr val="00B050"/>
                </a:solidFill>
              </a:rPr>
              <a:t>ehler </a:t>
            </a:r>
            <a:r>
              <a:rPr lang="de-DE" sz="2200" dirty="0">
                <a:solidFill>
                  <a:srgbClr val="00B050"/>
                </a:solidFill>
              </a:rPr>
              <a:t>bei double </a:t>
            </a:r>
            <a:r>
              <a:rPr lang="de-DE" sz="2200" dirty="0" smtClean="0">
                <a:solidFill>
                  <a:srgbClr val="00B050"/>
                </a:solidFill>
              </a:rPr>
              <a:t> </a:t>
            </a:r>
            <a:r>
              <a:rPr lang="de-DE" sz="2200" dirty="0">
                <a:solidFill>
                  <a:srgbClr val="00B050"/>
                </a:solidFill>
              </a:rPr>
              <a:t>beachten</a:t>
            </a:r>
            <a:r>
              <a:rPr lang="de-DE" sz="2200" dirty="0"/>
              <a:t/>
            </a:r>
            <a:br>
              <a:rPr lang="de-DE" sz="2200" dirty="0"/>
            </a:br>
            <a:r>
              <a:rPr lang="de-DE" sz="2200" dirty="0"/>
              <a:t>while (abs(koeffizienten[grad]) &lt; DBL_EPSILON) { </a:t>
            </a:r>
            <a:br>
              <a:rPr lang="de-DE" sz="2200" dirty="0"/>
            </a:br>
            <a:r>
              <a:rPr lang="de-DE" sz="2200" dirty="0" smtClean="0"/>
              <a:t>	koeffizienten[grad</a:t>
            </a:r>
            <a:r>
              <a:rPr lang="de-DE" sz="2200" dirty="0"/>
              <a:t>] = (rand() % 20001 - 10000) / 10000.;</a:t>
            </a:r>
            <a:br>
              <a:rPr lang="de-DE" sz="2200" dirty="0"/>
            </a:br>
            <a:r>
              <a:rPr lang="de-DE" sz="2200" dirty="0" smtClean="0"/>
              <a:t>	}</a:t>
            </a:r>
            <a:r>
              <a:rPr lang="de-DE" sz="2200" dirty="0"/>
              <a:t/>
            </a:r>
            <a:br>
              <a:rPr lang="de-DE" sz="2200" dirty="0"/>
            </a:br>
            <a:r>
              <a:rPr lang="de-DE" sz="2200" dirty="0"/>
              <a:t>}</a:t>
            </a:r>
            <a:r>
              <a:rPr lang="de-DE" sz="2000" dirty="0"/>
              <a:t/>
            </a:r>
            <a:br>
              <a:rPr lang="de-DE" sz="2000" dirty="0"/>
            </a:b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572000"/>
            <a:ext cx="1676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Bsp: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990600" y="762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4000" dirty="0" smtClean="0">
                <a:solidFill>
                  <a:schemeClr val="bg1"/>
                </a:solidFill>
                <a:ea typeface="굴림" pitchFamily="34" charset="-127"/>
              </a:rPr>
              <a:t>Gliederung</a:t>
            </a:r>
            <a:endParaRPr kumimoji="1" lang="en-US" altLang="ko-KR" sz="4000" dirty="0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6" name="AutoShape 68"/>
          <p:cNvSpPr>
            <a:spLocks noChangeArrowheads="1"/>
          </p:cNvSpPr>
          <p:nvPr/>
        </p:nvSpPr>
        <p:spPr bwMode="gray">
          <a:xfrm>
            <a:off x="762000" y="990600"/>
            <a:ext cx="6324601" cy="571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200" dirty="0" smtClean="0">
                <a:solidFill>
                  <a:schemeClr val="bg2"/>
                </a:solidFill>
                <a:ea typeface="굴림" pitchFamily="34" charset="-127"/>
              </a:rPr>
              <a:t>Code verständlicherCode () const{</a:t>
            </a:r>
          </a:p>
          <a:p>
            <a:pPr latinLnBrk="1">
              <a:defRPr/>
            </a:pPr>
            <a:r>
              <a:rPr kumimoji="1" lang="en-US" altLang="ko-KR" sz="3200" dirty="0" smtClean="0">
                <a:solidFill>
                  <a:schemeClr val="bg2"/>
                </a:solidFill>
                <a:ea typeface="굴림" pitchFamily="34" charset="-127"/>
              </a:rPr>
              <a:t>	For( Code k = 0; k &lt;  1 ; </a:t>
            </a:r>
            <a:r>
              <a:rPr kumimoji="1" lang="en-US" altLang="ko-KR" sz="3200" dirty="0">
                <a:solidFill>
                  <a:schemeClr val="bg2"/>
                </a:solidFill>
                <a:ea typeface="굴림" pitchFamily="34" charset="-127"/>
              </a:rPr>
              <a:t>k</a:t>
            </a:r>
            <a:r>
              <a:rPr kumimoji="1" lang="en-US" altLang="ko-KR" sz="3200" dirty="0" smtClean="0">
                <a:solidFill>
                  <a:schemeClr val="bg2"/>
                </a:solidFill>
                <a:ea typeface="굴림" pitchFamily="34" charset="-127"/>
              </a:rPr>
              <a:t>++){</a:t>
            </a:r>
          </a:p>
          <a:p>
            <a:pPr latinLnBrk="1">
              <a:defRPr/>
            </a:pPr>
            <a:endParaRPr kumimoji="1" lang="en-US" altLang="ko-KR" sz="3200" dirty="0" smtClean="0">
              <a:solidFill>
                <a:schemeClr val="bg2"/>
              </a:solidFill>
              <a:ea typeface="굴림" pitchFamily="34" charset="-127"/>
            </a:endParaRPr>
          </a:p>
          <a:p>
            <a:pPr latinLnBrk="1">
              <a:defRPr/>
            </a:pPr>
            <a:r>
              <a:rPr kumimoji="1" lang="en-US" altLang="ko-KR" sz="3200" dirty="0" smtClean="0">
                <a:solidFill>
                  <a:schemeClr val="bg2"/>
                </a:solidFill>
                <a:ea typeface="굴림" pitchFamily="34" charset="-127"/>
              </a:rPr>
              <a:t>		Einleitung();</a:t>
            </a:r>
          </a:p>
          <a:p>
            <a:pPr latinLnBrk="1">
              <a:defRPr/>
            </a:pPr>
            <a:r>
              <a:rPr kumimoji="1" lang="en-US" altLang="ko-KR" sz="3200" dirty="0" smtClean="0">
                <a:solidFill>
                  <a:schemeClr val="bg2"/>
                </a:solidFill>
                <a:ea typeface="굴림" pitchFamily="34" charset="-127"/>
              </a:rPr>
              <a:t>		Gute Kommentare();</a:t>
            </a:r>
          </a:p>
          <a:p>
            <a:pPr latinLnBrk="1">
              <a:defRPr/>
            </a:pPr>
            <a:r>
              <a:rPr kumimoji="1" lang="en-US" altLang="ko-KR" sz="3200" dirty="0" smtClean="0">
                <a:solidFill>
                  <a:schemeClr val="bg2"/>
                </a:solidFill>
                <a:ea typeface="굴림" pitchFamily="34" charset="-127"/>
              </a:rPr>
              <a:t>		Schlechte Kommentare();</a:t>
            </a:r>
          </a:p>
          <a:p>
            <a:pPr latinLnBrk="1">
              <a:defRPr/>
            </a:pPr>
            <a:r>
              <a:rPr kumimoji="1" lang="en-US" altLang="ko-KR" sz="3200" dirty="0" smtClean="0">
                <a:solidFill>
                  <a:schemeClr val="bg2"/>
                </a:solidFill>
                <a:ea typeface="굴림" pitchFamily="34" charset="-127"/>
              </a:rPr>
              <a:t>		Fazit();</a:t>
            </a:r>
          </a:p>
          <a:p>
            <a:pPr latinLnBrk="1">
              <a:defRPr/>
            </a:pPr>
            <a:endParaRPr kumimoji="1" lang="en-US" altLang="ko-KR" sz="3200" dirty="0" smtClean="0">
              <a:solidFill>
                <a:schemeClr val="bg2"/>
              </a:solidFill>
              <a:ea typeface="굴림" pitchFamily="34" charset="-127"/>
            </a:endParaRPr>
          </a:p>
          <a:p>
            <a:pPr latinLnBrk="1">
              <a:defRPr/>
            </a:pPr>
            <a:r>
              <a:rPr kumimoji="1" lang="en-US" altLang="ko-KR" sz="3200" dirty="0" smtClean="0">
                <a:solidFill>
                  <a:schemeClr val="bg2"/>
                </a:solidFill>
                <a:ea typeface="굴림" pitchFamily="34" charset="-127"/>
              </a:rPr>
              <a:t>	}</a:t>
            </a:r>
          </a:p>
          <a:p>
            <a:pPr latinLnBrk="1">
              <a:defRPr/>
            </a:pPr>
            <a:r>
              <a:rPr kumimoji="1" lang="en-US" altLang="ko-KR" sz="3200" dirty="0" smtClean="0">
                <a:solidFill>
                  <a:schemeClr val="bg2"/>
                </a:solidFill>
                <a:ea typeface="굴림" pitchFamily="34" charset="-127"/>
              </a:rPr>
              <a:t>	return verständlicherCode;</a:t>
            </a:r>
          </a:p>
          <a:p>
            <a:pPr latinLnBrk="1">
              <a:defRPr/>
            </a:pPr>
            <a:r>
              <a:rPr kumimoji="1" lang="en-US" altLang="ko-KR" sz="3200" dirty="0">
                <a:solidFill>
                  <a:schemeClr val="bg2"/>
                </a:solidFill>
                <a:ea typeface="굴림" pitchFamily="34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Redundante Kommentare</a:t>
            </a:r>
          </a:p>
          <a:p>
            <a:pPr marL="0" indent="0">
              <a:buNone/>
            </a:pPr>
            <a:r>
              <a:rPr lang="de-DE" dirty="0" smtClean="0"/>
              <a:t>== wiederholen Infos die bereits zum Bsp durch die Namensgebung von Methoden unnötig sind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 Doppelte Infos bzgl. Des Codes obwohl diese Info der Code alleine schon hergibt.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9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371600"/>
            <a:ext cx="7162800" cy="4114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de-DE" sz="2000" dirty="0" smtClean="0">
                <a:solidFill>
                  <a:srgbClr val="00B050"/>
                </a:solidFill>
              </a:rPr>
              <a:t>//</a:t>
            </a:r>
            <a:r>
              <a:rPr lang="de-DE" sz="2000" dirty="0">
                <a:solidFill>
                  <a:srgbClr val="00B050"/>
                </a:solidFill>
              </a:rPr>
              <a:t>I</a:t>
            </a:r>
            <a:r>
              <a:rPr lang="de-DE" sz="2000" dirty="0" smtClean="0">
                <a:solidFill>
                  <a:srgbClr val="00B050"/>
                </a:solidFill>
              </a:rPr>
              <a:t>nitialize the persistence layer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initPersistence();</a:t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>
                <a:solidFill>
                  <a:srgbClr val="00B050"/>
                </a:solidFill>
              </a:rPr>
              <a:t>//Reads all models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initModels();</a:t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>
                <a:solidFill>
                  <a:srgbClr val="00B050"/>
                </a:solidFill>
              </a:rPr>
              <a:t>//</a:t>
            </a:r>
            <a:r>
              <a:rPr lang="de-DE" sz="2000" dirty="0">
                <a:solidFill>
                  <a:srgbClr val="00B050"/>
                </a:solidFill>
              </a:rPr>
              <a:t>I</a:t>
            </a:r>
            <a:r>
              <a:rPr lang="de-DE" sz="2000" dirty="0" smtClean="0">
                <a:solidFill>
                  <a:srgbClr val="00B050"/>
                </a:solidFill>
              </a:rPr>
              <a:t>nitializes the remote services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initRemoting();</a:t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572000"/>
            <a:ext cx="1676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Bsp: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Forcierte Kommentare</a:t>
            </a:r>
          </a:p>
          <a:p>
            <a:pPr marL="0" indent="0">
              <a:buNone/>
            </a:pPr>
            <a:r>
              <a:rPr lang="de-DE" dirty="0" smtClean="0"/>
              <a:t>== werden aufgrund von Programmierrichtlinien in einem Unternehmen gefordert. Dh </a:t>
            </a:r>
            <a:r>
              <a:rPr lang="de-DE" dirty="0" err="1" smtClean="0"/>
              <a:t>zB</a:t>
            </a:r>
            <a:r>
              <a:rPr lang="de-DE" dirty="0" smtClean="0"/>
              <a:t>. jede öffentliche Methode einer Klasse muss jeweils kommentiert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 Somit entsteht viel Codemüll , falls die Methodennamen sinnvoll gewählt wurden.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9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7162800" cy="5638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de-DE" sz="2000" dirty="0" err="1"/>
              <a:t>c</a:t>
            </a:r>
            <a:r>
              <a:rPr lang="de-DE" sz="2000" dirty="0" err="1" smtClean="0"/>
              <a:t>lass</a:t>
            </a:r>
            <a:r>
              <a:rPr lang="de-DE" sz="2000" dirty="0" smtClean="0"/>
              <a:t> Student{</a:t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public:</a:t>
            </a:r>
            <a:br>
              <a:rPr lang="de-DE" sz="2000" dirty="0" smtClean="0"/>
            </a:br>
            <a:r>
              <a:rPr lang="de-DE" sz="2000" dirty="0" smtClean="0"/>
              <a:t>	Student();	</a:t>
            </a:r>
            <a:r>
              <a:rPr lang="de-DE" sz="2000" dirty="0" smtClean="0">
                <a:solidFill>
                  <a:srgbClr val="00B050"/>
                </a:solidFill>
              </a:rPr>
              <a:t>//Standardkonstruktor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>	</a:t>
            </a:r>
            <a:r>
              <a:rPr lang="de-DE" sz="2000" dirty="0" smtClean="0"/>
              <a:t>~Student();	</a:t>
            </a:r>
            <a:r>
              <a:rPr lang="de-DE" sz="2000" dirty="0" smtClean="0">
                <a:solidFill>
                  <a:srgbClr val="00B050"/>
                </a:solidFill>
              </a:rPr>
              <a:t>//Dekonstruktor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	void setName(string);	</a:t>
            </a:r>
            <a:r>
              <a:rPr lang="de-DE" sz="2000" dirty="0" smtClean="0">
                <a:solidFill>
                  <a:srgbClr val="00B050"/>
                </a:solidFill>
              </a:rPr>
              <a:t>//Name setzen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>	</a:t>
            </a:r>
            <a:r>
              <a:rPr lang="de-DE" sz="2000" dirty="0" smtClean="0"/>
              <a:t>string getName() const;	</a:t>
            </a:r>
            <a:r>
              <a:rPr lang="de-DE" sz="2000" dirty="0" smtClean="0">
                <a:solidFill>
                  <a:srgbClr val="00B050"/>
                </a:solidFill>
              </a:rPr>
              <a:t>//Name lesen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>	</a:t>
            </a:r>
            <a:r>
              <a:rPr lang="de-DE" sz="2000" dirty="0" smtClean="0"/>
              <a:t>void setMatrklnr (int);	</a:t>
            </a:r>
            <a:r>
              <a:rPr lang="de-DE" sz="2000" dirty="0" smtClean="0">
                <a:solidFill>
                  <a:srgbClr val="00B050"/>
                </a:solidFill>
              </a:rPr>
              <a:t>//Matrikelnr setzen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>	</a:t>
            </a:r>
            <a:r>
              <a:rPr lang="de-DE" sz="2000" dirty="0" smtClean="0"/>
              <a:t>int getMatriklnr() const;	</a:t>
            </a:r>
            <a:r>
              <a:rPr lang="de-DE" sz="2000" dirty="0" smtClean="0">
                <a:solidFill>
                  <a:srgbClr val="00B050"/>
                </a:solidFill>
              </a:rPr>
              <a:t>//Matrikelnr lesen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private:</a:t>
            </a:r>
            <a:br>
              <a:rPr lang="de-DE" sz="2000" dirty="0" smtClean="0"/>
            </a:br>
            <a:r>
              <a:rPr lang="de-DE" sz="2000" dirty="0" smtClean="0"/>
              <a:t>	string name;</a:t>
            </a:r>
            <a:br>
              <a:rPr lang="de-DE" sz="2000" dirty="0" smtClean="0"/>
            </a:br>
            <a:r>
              <a:rPr lang="de-DE" sz="2000" dirty="0"/>
              <a:t>	</a:t>
            </a:r>
            <a:r>
              <a:rPr lang="de-DE" sz="2000" dirty="0" smtClean="0"/>
              <a:t>int matrikelnummer</a:t>
            </a:r>
            <a:r>
              <a:rPr lang="de-DE" sz="2000" dirty="0"/>
              <a:t>;</a:t>
            </a:r>
            <a:br>
              <a:rPr lang="de-DE" sz="2000" dirty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};</a:t>
            </a:r>
            <a:r>
              <a:rPr lang="de-DE" sz="2000" dirty="0"/>
              <a:t/>
            </a:r>
            <a:br>
              <a:rPr lang="de-DE" sz="2000" dirty="0"/>
            </a:b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572000"/>
            <a:ext cx="1676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Bsp: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Codehistorien</a:t>
            </a:r>
          </a:p>
          <a:p>
            <a:pPr marL="0" indent="0">
              <a:buNone/>
            </a:pPr>
            <a:r>
              <a:rPr lang="de-DE" dirty="0" smtClean="0"/>
              <a:t>== Im Kopf eines Projektes befindet sich eine Beschreibung wer wann etwas am Projekt geändert hat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Es entsteht eine lange Liste von Eintragungen,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da natürlich regelmäßig der Code verändert wird. Ticketsysteme oder Git sind da besser.</a:t>
            </a:r>
          </a:p>
        </p:txBody>
      </p:sp>
    </p:spTree>
    <p:extLst>
      <p:ext uri="{BB962C8B-B14F-4D97-AF65-F5344CB8AC3E}">
        <p14:creationId xmlns:p14="http://schemas.microsoft.com/office/powerpoint/2010/main" val="21155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162800" cy="4648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de-DE" sz="2000" dirty="0" smtClean="0">
                <a:solidFill>
                  <a:srgbClr val="00B050"/>
                </a:solidFill>
              </a:rPr>
              <a:t>/*</a:t>
            </a:r>
            <a:br>
              <a:rPr lang="de-DE" sz="2000" dirty="0" smtClean="0">
                <a:solidFill>
                  <a:srgbClr val="00B050"/>
                </a:solidFill>
              </a:rPr>
            </a:br>
            <a:r>
              <a:rPr lang="de-DE" sz="2000" dirty="0" smtClean="0">
                <a:solidFill>
                  <a:srgbClr val="00B050"/>
                </a:solidFill>
              </a:rPr>
              <a:t>*Polynom.cpp</a:t>
            </a:r>
            <a:br>
              <a:rPr lang="de-DE" sz="2000" dirty="0" smtClean="0">
                <a:solidFill>
                  <a:srgbClr val="00B050"/>
                </a:solidFill>
              </a:rPr>
            </a:br>
            <a:r>
              <a:rPr lang="de-DE" sz="2000" dirty="0" smtClean="0">
                <a:solidFill>
                  <a:srgbClr val="00B050"/>
                </a:solidFill>
              </a:rPr>
              <a:t>*</a:t>
            </a:r>
            <a:r>
              <a:rPr lang="de-DE" sz="2000" dirty="0">
                <a:solidFill>
                  <a:srgbClr val="00B050"/>
                </a:solidFill>
              </a:rPr>
              <a:t/>
            </a:r>
            <a:br>
              <a:rPr lang="de-DE" sz="2000" dirty="0">
                <a:solidFill>
                  <a:srgbClr val="00B050"/>
                </a:solidFill>
              </a:rPr>
            </a:br>
            <a:r>
              <a:rPr lang="de-DE" sz="2000" dirty="0" smtClean="0">
                <a:solidFill>
                  <a:srgbClr val="00B050"/>
                </a:solidFill>
              </a:rPr>
              <a:t>*01.06.19 hinzufügt Standardkonstr. , Destruktor von Okan</a:t>
            </a:r>
            <a:r>
              <a:rPr lang="de-DE" sz="2000" dirty="0">
                <a:solidFill>
                  <a:srgbClr val="00B050"/>
                </a:solidFill>
              </a:rPr>
              <a:t/>
            </a:r>
            <a:br>
              <a:rPr lang="de-DE" sz="2000" dirty="0">
                <a:solidFill>
                  <a:srgbClr val="00B050"/>
                </a:solidFill>
              </a:rPr>
            </a:br>
            <a:r>
              <a:rPr lang="de-DE" sz="2000" dirty="0" smtClean="0">
                <a:solidFill>
                  <a:srgbClr val="00B050"/>
                </a:solidFill>
              </a:rPr>
              <a:t>*02.06.19</a:t>
            </a:r>
            <a:r>
              <a:rPr lang="de-DE" sz="2000" dirty="0">
                <a:solidFill>
                  <a:srgbClr val="00B050"/>
                </a:solidFill>
              </a:rPr>
              <a:t> </a:t>
            </a:r>
            <a:r>
              <a:rPr lang="de-DE" sz="2000" dirty="0" smtClean="0">
                <a:solidFill>
                  <a:srgbClr val="00B050"/>
                </a:solidFill>
              </a:rPr>
              <a:t>hinzufügt </a:t>
            </a:r>
            <a:r>
              <a:rPr lang="de-DE" sz="2000" dirty="0">
                <a:solidFill>
                  <a:srgbClr val="00B050"/>
                </a:solidFill>
              </a:rPr>
              <a:t>Zuweisungsoperator, </a:t>
            </a:r>
            <a:r>
              <a:rPr lang="de-DE" sz="2000" dirty="0" smtClean="0">
                <a:solidFill>
                  <a:srgbClr val="00B050"/>
                </a:solidFill>
              </a:rPr>
              <a:t>Kopierkonstruktor von *Okhtay</a:t>
            </a:r>
            <a:br>
              <a:rPr lang="de-DE" sz="2000" dirty="0" smtClean="0">
                <a:solidFill>
                  <a:srgbClr val="00B050"/>
                </a:solidFill>
              </a:rPr>
            </a:br>
            <a:r>
              <a:rPr lang="de-DE" sz="2000" dirty="0" smtClean="0">
                <a:solidFill>
                  <a:srgbClr val="00B050"/>
                </a:solidFill>
              </a:rPr>
              <a:t>*05.06.19 hinzufügt von globalen operator +, - von Okan</a:t>
            </a:r>
            <a:r>
              <a:rPr lang="de-DE" sz="2000" dirty="0">
                <a:solidFill>
                  <a:srgbClr val="00B050"/>
                </a:solidFill>
              </a:rPr>
              <a:t/>
            </a:r>
            <a:br>
              <a:rPr lang="de-DE" sz="2000" dirty="0">
                <a:solidFill>
                  <a:srgbClr val="00B050"/>
                </a:solidFill>
              </a:rPr>
            </a:br>
            <a:r>
              <a:rPr lang="de-DE" sz="2000" dirty="0" smtClean="0">
                <a:solidFill>
                  <a:srgbClr val="00B050"/>
                </a:solidFill>
              </a:rPr>
              <a:t>*06.06.19 ergänzt kopierkonstruktor von </a:t>
            </a:r>
            <a:r>
              <a:rPr lang="de-DE" sz="2000" dirty="0">
                <a:solidFill>
                  <a:srgbClr val="00B050"/>
                </a:solidFill>
              </a:rPr>
              <a:t>O</a:t>
            </a:r>
            <a:r>
              <a:rPr lang="de-DE" sz="2000" dirty="0" smtClean="0">
                <a:solidFill>
                  <a:srgbClr val="00B050"/>
                </a:solidFill>
              </a:rPr>
              <a:t>kan</a:t>
            </a:r>
            <a:br>
              <a:rPr lang="de-DE" sz="2000" dirty="0" smtClean="0">
                <a:solidFill>
                  <a:srgbClr val="00B050"/>
                </a:solidFill>
              </a:rPr>
            </a:br>
            <a:r>
              <a:rPr lang="de-DE" sz="2000" dirty="0" smtClean="0">
                <a:solidFill>
                  <a:srgbClr val="00B050"/>
                </a:solidFill>
              </a:rPr>
              <a:t>*07.06.19 hinzufügt neuer Standardkonstruktor von Okhtay</a:t>
            </a:r>
            <a:r>
              <a:rPr lang="de-DE" sz="2000" dirty="0">
                <a:solidFill>
                  <a:srgbClr val="00B050"/>
                </a:solidFill>
              </a:rPr>
              <a:t/>
            </a:r>
            <a:br>
              <a:rPr lang="de-DE" sz="2000" dirty="0">
                <a:solidFill>
                  <a:srgbClr val="00B050"/>
                </a:solidFill>
              </a:rPr>
            </a:br>
            <a:r>
              <a:rPr lang="de-DE" sz="2000" dirty="0" smtClean="0">
                <a:solidFill>
                  <a:srgbClr val="00B050"/>
                </a:solidFill>
              </a:rPr>
              <a:t>*</a:t>
            </a:r>
            <a:br>
              <a:rPr lang="de-DE" sz="2000" dirty="0" smtClean="0">
                <a:solidFill>
                  <a:srgbClr val="00B050"/>
                </a:solidFill>
              </a:rPr>
            </a:br>
            <a:r>
              <a:rPr lang="de-DE" sz="2000" dirty="0" smtClean="0">
                <a:solidFill>
                  <a:srgbClr val="00B050"/>
                </a:solidFill>
              </a:rPr>
              <a:t>*</a:t>
            </a:r>
            <a:r>
              <a:rPr lang="de-DE" sz="2000" dirty="0">
                <a:solidFill>
                  <a:srgbClr val="00B050"/>
                </a:solidFill>
              </a:rPr>
              <a:t/>
            </a:r>
            <a:br>
              <a:rPr lang="de-DE" sz="2000" dirty="0">
                <a:solidFill>
                  <a:srgbClr val="00B050"/>
                </a:solidFill>
              </a:rPr>
            </a:br>
            <a:r>
              <a:rPr lang="de-DE" sz="2000" dirty="0" smtClean="0">
                <a:solidFill>
                  <a:srgbClr val="00B050"/>
                </a:solidFill>
              </a:rPr>
              <a:t>*/</a:t>
            </a:r>
            <a:r>
              <a:rPr lang="de-DE" sz="2000" dirty="0">
                <a:solidFill>
                  <a:srgbClr val="00B050"/>
                </a:solidFill>
              </a:rPr>
              <a:t/>
            </a:r>
            <a:br>
              <a:rPr lang="de-DE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572000"/>
            <a:ext cx="1676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Bsp: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Klammerkommentare</a:t>
            </a:r>
          </a:p>
          <a:p>
            <a:pPr marL="0" indent="0">
              <a:buNone/>
            </a:pPr>
            <a:r>
              <a:rPr lang="de-DE" dirty="0" smtClean="0"/>
              <a:t>== Wenn man nach einer schließenden Klammer einen Kommentar setzt.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Somit wird der Code unübersichtlicher und weniger leserlich.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Nur bei großen und </a:t>
            </a:r>
            <a:r>
              <a:rPr lang="de-DE" dirty="0" err="1" smtClean="0">
                <a:sym typeface="Wingdings" panose="05000000000000000000" pitchFamily="2" charset="2"/>
              </a:rPr>
              <a:t>verschachtelteren</a:t>
            </a:r>
            <a:r>
              <a:rPr lang="de-DE" dirty="0" smtClean="0">
                <a:sym typeface="Wingdings" panose="05000000000000000000" pitchFamily="2" charset="2"/>
              </a:rPr>
              <a:t> Methoden macht so ein Kommentar Sinn.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50504"/>
            <a:ext cx="7162800" cy="3048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For (int i= 0 ; i &lt; max ; i++ ){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try{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…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} </a:t>
            </a:r>
            <a:r>
              <a:rPr lang="en-US" sz="2000" dirty="0" smtClean="0">
                <a:solidFill>
                  <a:srgbClr val="00B050"/>
                </a:solidFill>
              </a:rPr>
              <a:t>// try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catch (Exception e){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…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} </a:t>
            </a:r>
            <a:r>
              <a:rPr lang="en-US" sz="2000" dirty="0" smtClean="0">
                <a:solidFill>
                  <a:srgbClr val="00B050"/>
                </a:solidFill>
              </a:rPr>
              <a:t>// catch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}  </a:t>
            </a:r>
            <a:r>
              <a:rPr lang="en-US" sz="2000" dirty="0" smtClean="0">
                <a:solidFill>
                  <a:srgbClr val="00B050"/>
                </a:solidFill>
              </a:rPr>
              <a:t>//for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572000"/>
            <a:ext cx="1676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Bsp: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Auskommentierter Code</a:t>
            </a:r>
          </a:p>
          <a:p>
            <a:pPr marL="0" indent="0">
              <a:buNone/>
            </a:pPr>
            <a:r>
              <a:rPr lang="de-DE" dirty="0" smtClean="0"/>
              <a:t>== früherer Code bzgl. einer Methode usw. den man aus Testzwecken oder anderen Gründen beibehält.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 Oft kennt man den Grund fürs Auskommentieren nicht mehr und es entsteht viel Codemüll. Besser ist es ganz darauf zu verzichten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1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162800" cy="6477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de-DE" sz="2000" dirty="0" smtClean="0">
                <a:solidFill>
                  <a:srgbClr val="00B050"/>
                </a:solidFill>
              </a:rPr>
              <a:t>	</a:t>
            </a:r>
            <a:r>
              <a:rPr lang="de-DE" sz="2000" dirty="0">
                <a:solidFill>
                  <a:srgbClr val="00B050"/>
                </a:solidFill>
              </a:rPr>
              <a:t/>
            </a:r>
            <a:br>
              <a:rPr lang="de-DE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572000"/>
            <a:ext cx="1676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Bsp: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981200" y="457200"/>
            <a:ext cx="6705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8000"/>
                </a:solidFill>
                <a:latin typeface="Consolas" panose="020B0609020204030204" pitchFamily="49" charset="0"/>
              </a:rPr>
              <a:t>// Rational += Rational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Rational2&amp; Rational2::operator+=(const Rational2&amp; r) {</a:t>
            </a:r>
          </a:p>
          <a:p>
            <a:endParaRPr lang="de-DE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de-DE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zaehler </a:t>
            </a:r>
            <a:r>
              <a:rPr lang="de-D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= zaehler*</a:t>
            </a:r>
            <a:r>
              <a:rPr lang="de-DE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r.nenner</a:t>
            </a:r>
            <a:r>
              <a:rPr lang="de-D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+ r.zaehler*nenner;</a:t>
            </a:r>
          </a:p>
          <a:p>
            <a:r>
              <a:rPr lang="de-D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nenner = nenner*</a:t>
            </a:r>
            <a:r>
              <a:rPr lang="de-DE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r.nenner</a:t>
            </a:r>
            <a:r>
              <a:rPr lang="de-D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kuerzen();</a:t>
            </a:r>
          </a:p>
          <a:p>
            <a:r>
              <a:rPr lang="de-DE" sz="2000" dirty="0">
                <a:solidFill>
                  <a:schemeClr val="accent1"/>
                </a:solidFill>
                <a:latin typeface="Consolas" panose="020B0609020204030204" pitchFamily="49" charset="0"/>
              </a:rPr>
              <a:t>return *this;</a:t>
            </a:r>
          </a:p>
          <a:p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de-DE" sz="2000" dirty="0">
                <a:solidFill>
                  <a:srgbClr val="008000"/>
                </a:solidFill>
                <a:latin typeface="Consolas" panose="020B0609020204030204" pitchFamily="49" charset="0"/>
              </a:rPr>
              <a:t>Rational2 k = *this;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8000"/>
                </a:solidFill>
                <a:latin typeface="Consolas" panose="020B0609020204030204" pitchFamily="49" charset="0"/>
              </a:rPr>
              <a:t>//k.zaehler = k.zaehler*</a:t>
            </a:r>
            <a:r>
              <a:rPr lang="de-DE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r.nenner</a:t>
            </a:r>
            <a:r>
              <a:rPr lang="de-DE" sz="2000" dirty="0">
                <a:solidFill>
                  <a:srgbClr val="008000"/>
                </a:solidFill>
                <a:latin typeface="Consolas" panose="020B0609020204030204" pitchFamily="49" charset="0"/>
              </a:rPr>
              <a:t> + </a:t>
            </a:r>
            <a:r>
              <a:rPr lang="de-DE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//r.zaehler*k.nenner</a:t>
            </a:r>
            <a:r>
              <a:rPr lang="de-DE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8000"/>
                </a:solidFill>
                <a:latin typeface="Consolas" panose="020B0609020204030204" pitchFamily="49" charset="0"/>
              </a:rPr>
              <a:t>//k.nenner = k.nenner*</a:t>
            </a:r>
            <a:r>
              <a:rPr lang="de-DE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r.nenner</a:t>
            </a:r>
            <a:r>
              <a:rPr lang="de-DE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8000"/>
                </a:solidFill>
                <a:latin typeface="Consolas" panose="020B0609020204030204" pitchFamily="49" charset="0"/>
              </a:rPr>
              <a:t>//kuerzen();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8000"/>
                </a:solidFill>
                <a:latin typeface="Consolas" panose="020B0609020204030204" pitchFamily="49" charset="0"/>
              </a:rPr>
              <a:t>//return k;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706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676900" cy="4865914"/>
          </a:xfrm>
          <a:prstGeom prst="rect">
            <a:avLst/>
          </a:prstGeom>
        </p:spPr>
      </p:pic>
      <p:sp>
        <p:nvSpPr>
          <p:cNvPr id="4" name="Inhaltsplatzhalter 2"/>
          <p:cNvSpPr txBox="1">
            <a:spLocks/>
          </p:cNvSpPr>
          <p:nvPr/>
        </p:nvSpPr>
        <p:spPr>
          <a:xfrm>
            <a:off x="2286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>
                <a:solidFill>
                  <a:schemeClr val="bg2"/>
                </a:solidFill>
              </a:rPr>
              <a:t>1.Einleitung</a:t>
            </a:r>
          </a:p>
          <a:p>
            <a:pPr algn="l"/>
            <a:endParaRPr lang="de-DE" dirty="0">
              <a:solidFill>
                <a:schemeClr val="bg2"/>
              </a:solidFill>
            </a:endParaRPr>
          </a:p>
          <a:p>
            <a:pPr algn="l"/>
            <a:endParaRPr lang="de-DE" dirty="0" smtClean="0">
              <a:solidFill>
                <a:schemeClr val="bg2"/>
              </a:solidFill>
            </a:endParaRPr>
          </a:p>
          <a:p>
            <a:pPr algn="l"/>
            <a:endParaRPr lang="de-DE" dirty="0">
              <a:solidFill>
                <a:schemeClr val="bg2"/>
              </a:solidFill>
            </a:endParaRPr>
          </a:p>
          <a:p>
            <a:pPr algn="l"/>
            <a:endParaRPr lang="de-DE" dirty="0" smtClean="0">
              <a:solidFill>
                <a:schemeClr val="bg2"/>
              </a:solidFill>
            </a:endParaRPr>
          </a:p>
          <a:p>
            <a:pPr algn="l"/>
            <a:r>
              <a:rPr lang="de-DE" dirty="0">
                <a:solidFill>
                  <a:schemeClr val="bg2"/>
                </a:solidFill>
              </a:rPr>
              <a:t>	</a:t>
            </a:r>
            <a:r>
              <a:rPr lang="de-DE" dirty="0" smtClean="0">
                <a:solidFill>
                  <a:schemeClr val="bg2"/>
                </a:solidFill>
              </a:rPr>
              <a:t>	       Code              Kommentar</a:t>
            </a:r>
          </a:p>
          <a:p>
            <a:pPr algn="l"/>
            <a:endParaRPr lang="de-DE" dirty="0">
              <a:solidFill>
                <a:schemeClr val="bg2"/>
              </a:solidFill>
            </a:endParaRPr>
          </a:p>
          <a:p>
            <a:pPr algn="l"/>
            <a:endParaRPr lang="de-DE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Fazit: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Methodennamen selbsterklärend wählen und gleichzeitig den Code leserlich gestalten</a:t>
            </a:r>
          </a:p>
          <a:p>
            <a:r>
              <a:rPr lang="de-DE" dirty="0" smtClean="0"/>
              <a:t>Nur Kommentieren wenn es für das Codeverständnis notwendig ist</a:t>
            </a:r>
          </a:p>
          <a:p>
            <a:r>
              <a:rPr lang="de-DE" dirty="0" smtClean="0"/>
              <a:t>Gründe für auskommentierten Code reinschreiben und allgemein so gut wie möglich vermeiden </a:t>
            </a:r>
          </a:p>
          <a:p>
            <a:r>
              <a:rPr lang="de-DE" dirty="0" smtClean="0"/>
              <a:t>Schließende Klammern nur kommentieren, wenn der Code umfangreich und verschachtelt ist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5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v</a:t>
            </a:r>
            <a:r>
              <a:rPr lang="de-DE" dirty="0" smtClean="0"/>
              <a:t>oid DankeFürEureAufmerksamkeit (Frage f) {</a:t>
            </a:r>
          </a:p>
          <a:p>
            <a:pPr marL="0" indent="0">
              <a:buNone/>
            </a:pPr>
            <a:r>
              <a:rPr lang="de-DE" dirty="0" smtClean="0"/>
              <a:t>If ( f 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fragenstellen();</a:t>
            </a:r>
          </a:p>
          <a:p>
            <a:pPr marL="0" indent="0">
              <a:buNone/>
            </a:pPr>
            <a:r>
              <a:rPr lang="de-DE" dirty="0" smtClean="0"/>
              <a:t>Else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aufTischKlopfen();</a:t>
            </a:r>
          </a:p>
          <a:p>
            <a:pPr marL="0" indent="0">
              <a:buNone/>
            </a:pPr>
            <a:r>
              <a:rPr lang="de-DE" dirty="0" smtClean="0"/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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828800"/>
            <a:ext cx="7162800" cy="1219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// is order eligible for free shipping 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chemeClr val="bg2"/>
                </a:solidFill>
              </a:rPr>
              <a:t>if (order.getValue() &gt; FREE_SHIPPING_LIMIT </a:t>
            </a:r>
            <a:br>
              <a:rPr lang="en-US" sz="2000" dirty="0" smtClean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	</a:t>
            </a:r>
            <a:r>
              <a:rPr lang="en-US" sz="2000" dirty="0" smtClean="0">
                <a:solidFill>
                  <a:schemeClr val="bg2"/>
                </a:solidFill>
              </a:rPr>
              <a:t>|| isPremiumMeber(</a:t>
            </a:r>
            <a:r>
              <a:rPr lang="en-US" sz="2000" dirty="0" err="1" smtClean="0">
                <a:solidFill>
                  <a:schemeClr val="bg2"/>
                </a:solidFill>
              </a:rPr>
              <a:t>order.getCustomer</a:t>
            </a:r>
            <a:r>
              <a:rPr lang="en-US" sz="2000" dirty="0" smtClean="0">
                <a:solidFill>
                  <a:schemeClr val="bg2"/>
                </a:solidFill>
              </a:rPr>
              <a:t>() ))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572000"/>
            <a:ext cx="1676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Bsp: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AutoShape 68"/>
          <p:cNvSpPr>
            <a:spLocks noChangeArrowheads="1"/>
          </p:cNvSpPr>
          <p:nvPr/>
        </p:nvSpPr>
        <p:spPr bwMode="gray">
          <a:xfrm>
            <a:off x="2971800" y="5486400"/>
            <a:ext cx="6696076" cy="9906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2400" b="1" dirty="0" smtClean="0">
                <a:ea typeface="굴림" pitchFamily="34" charset="-127"/>
              </a:rPr>
              <a:t>Regel 1: Bevor </a:t>
            </a:r>
            <a:r>
              <a:rPr kumimoji="1" lang="en-US" altLang="ko-KR" sz="2400" b="1" dirty="0" err="1" smtClean="0">
                <a:ea typeface="굴림" pitchFamily="34" charset="-127"/>
              </a:rPr>
              <a:t>ein</a:t>
            </a:r>
            <a:r>
              <a:rPr kumimoji="1" lang="en-US" altLang="ko-KR" sz="2400" b="1" dirty="0" smtClean="0">
                <a:ea typeface="굴림" pitchFamily="34" charset="-127"/>
              </a:rPr>
              <a:t> </a:t>
            </a:r>
            <a:r>
              <a:rPr kumimoji="1" lang="en-US" altLang="ko-KR" sz="2400" b="1" dirty="0" err="1" smtClean="0">
                <a:ea typeface="굴림" pitchFamily="34" charset="-127"/>
              </a:rPr>
              <a:t>Kommentar</a:t>
            </a:r>
            <a:r>
              <a:rPr kumimoji="1" lang="en-US" altLang="ko-KR" sz="2400" b="1" dirty="0" smtClean="0">
                <a:ea typeface="굴림" pitchFamily="34" charset="-127"/>
              </a:rPr>
              <a:t> </a:t>
            </a:r>
            <a:r>
              <a:rPr kumimoji="1" lang="en-US" altLang="ko-KR" sz="2400" b="1" dirty="0" err="1" smtClean="0">
                <a:ea typeface="굴림" pitchFamily="34" charset="-127"/>
              </a:rPr>
              <a:t>gesetzt</a:t>
            </a:r>
            <a:r>
              <a:rPr kumimoji="1" lang="en-US" altLang="ko-KR" sz="2400" b="1" dirty="0" smtClean="0">
                <a:ea typeface="굴림" pitchFamily="34" charset="-127"/>
              </a:rPr>
              <a:t> </a:t>
            </a:r>
            <a:r>
              <a:rPr kumimoji="1" lang="en-US" altLang="ko-KR" sz="2400" b="1" dirty="0" err="1" smtClean="0">
                <a:ea typeface="굴림" pitchFamily="34" charset="-127"/>
              </a:rPr>
              <a:t>wird</a:t>
            </a:r>
            <a:r>
              <a:rPr kumimoji="1" lang="en-US" altLang="ko-KR" sz="2400" b="1" dirty="0" smtClean="0">
                <a:ea typeface="굴림" pitchFamily="34" charset="-127"/>
              </a:rPr>
              <a:t>,</a:t>
            </a:r>
          </a:p>
          <a:p>
            <a:pPr latinLnBrk="1">
              <a:defRPr/>
            </a:pPr>
            <a:r>
              <a:rPr kumimoji="1" lang="en-US" altLang="ko-KR" sz="2400" b="1" dirty="0">
                <a:ea typeface="굴림" pitchFamily="34" charset="-127"/>
              </a:rPr>
              <a:t>	 </a:t>
            </a:r>
            <a:r>
              <a:rPr kumimoji="1" lang="en-US" altLang="ko-KR" sz="2400" b="1" dirty="0" smtClean="0">
                <a:ea typeface="굴림" pitchFamily="34" charset="-127"/>
              </a:rPr>
              <a:t>   Code </a:t>
            </a:r>
            <a:r>
              <a:rPr kumimoji="1" lang="en-US" altLang="ko-KR" sz="2400" b="1" dirty="0" err="1" smtClean="0">
                <a:ea typeface="굴림" pitchFamily="34" charset="-127"/>
              </a:rPr>
              <a:t>zu</a:t>
            </a:r>
            <a:r>
              <a:rPr kumimoji="1" lang="en-US" altLang="ko-KR" sz="2400" b="1" dirty="0" smtClean="0">
                <a:ea typeface="굴림" pitchFamily="34" charset="-127"/>
              </a:rPr>
              <a:t> </a:t>
            </a:r>
            <a:r>
              <a:rPr kumimoji="1" lang="en-US" altLang="ko-KR" sz="2400" b="1" dirty="0" err="1" smtClean="0">
                <a:ea typeface="굴림" pitchFamily="34" charset="-127"/>
              </a:rPr>
              <a:t>erklären</a:t>
            </a:r>
            <a:r>
              <a:rPr kumimoji="1" lang="en-US" altLang="ko-KR" sz="2400" b="1" dirty="0" smtClean="0">
                <a:ea typeface="굴림" pitchFamily="34" charset="-127"/>
              </a:rPr>
              <a:t>, </a:t>
            </a:r>
            <a:r>
              <a:rPr kumimoji="1" lang="en-US" altLang="ko-KR" sz="2400" b="1" dirty="0" err="1" smtClean="0">
                <a:ea typeface="굴림" pitchFamily="34" charset="-127"/>
              </a:rPr>
              <a:t>sollte</a:t>
            </a:r>
            <a:r>
              <a:rPr kumimoji="1" lang="en-US" altLang="ko-KR" sz="2400" b="1" dirty="0" smtClean="0">
                <a:ea typeface="굴림" pitchFamily="34" charset="-127"/>
              </a:rPr>
              <a:t> </a:t>
            </a:r>
            <a:r>
              <a:rPr kumimoji="1" lang="en-US" altLang="ko-KR" sz="2400" b="1" dirty="0" err="1" smtClean="0">
                <a:ea typeface="굴림" pitchFamily="34" charset="-127"/>
              </a:rPr>
              <a:t>immer</a:t>
            </a:r>
            <a:r>
              <a:rPr kumimoji="1" lang="en-US" altLang="ko-KR" sz="2400" b="1" dirty="0" smtClean="0">
                <a:ea typeface="굴림" pitchFamily="34" charset="-127"/>
              </a:rPr>
              <a:t> </a:t>
            </a:r>
            <a:r>
              <a:rPr kumimoji="1" lang="en-US" altLang="ko-KR" sz="2400" b="1" dirty="0" err="1" smtClean="0">
                <a:ea typeface="굴림" pitchFamily="34" charset="-127"/>
              </a:rPr>
              <a:t>erst</a:t>
            </a:r>
            <a:endParaRPr kumimoji="1" lang="en-US" altLang="ko-KR" sz="2400" b="1" dirty="0" smtClean="0">
              <a:ea typeface="굴림" pitchFamily="34" charset="-127"/>
            </a:endParaRPr>
          </a:p>
          <a:p>
            <a:pPr latinLnBrk="1">
              <a:defRPr/>
            </a:pPr>
            <a:r>
              <a:rPr kumimoji="1" lang="en-US" altLang="ko-KR" sz="2400" b="1" dirty="0">
                <a:ea typeface="굴림" pitchFamily="34" charset="-127"/>
              </a:rPr>
              <a:t>	</a:t>
            </a:r>
            <a:r>
              <a:rPr kumimoji="1" lang="en-US" altLang="ko-KR" sz="2400" b="1" dirty="0" smtClean="0">
                <a:ea typeface="굴림" pitchFamily="34" charset="-127"/>
              </a:rPr>
              <a:t>    </a:t>
            </a:r>
            <a:r>
              <a:rPr kumimoji="1" lang="en-US" altLang="ko-KR" sz="2400" b="1" dirty="0" err="1" smtClean="0">
                <a:ea typeface="굴림" pitchFamily="34" charset="-127"/>
              </a:rPr>
              <a:t>versucht</a:t>
            </a:r>
            <a:r>
              <a:rPr kumimoji="1" lang="en-US" altLang="ko-KR" sz="2400" b="1" dirty="0" smtClean="0">
                <a:ea typeface="굴림" pitchFamily="34" charset="-127"/>
              </a:rPr>
              <a:t> warden, den Code </a:t>
            </a:r>
            <a:r>
              <a:rPr kumimoji="1" lang="en-US" altLang="ko-KR" sz="2400" b="1" dirty="0" err="1" smtClean="0">
                <a:ea typeface="굴림" pitchFamily="34" charset="-127"/>
              </a:rPr>
              <a:t>selbst</a:t>
            </a:r>
            <a:r>
              <a:rPr kumimoji="1" lang="en-US" altLang="ko-KR" sz="2400" b="1" dirty="0" smtClean="0">
                <a:ea typeface="굴림" pitchFamily="34" charset="-127"/>
              </a:rPr>
              <a:t> </a:t>
            </a:r>
          </a:p>
          <a:p>
            <a:pPr latinLnBrk="1">
              <a:defRPr/>
            </a:pPr>
            <a:r>
              <a:rPr kumimoji="1" lang="en-US" altLang="ko-KR" sz="2400" b="1" dirty="0">
                <a:ea typeface="굴림" pitchFamily="34" charset="-127"/>
              </a:rPr>
              <a:t>	</a:t>
            </a:r>
            <a:r>
              <a:rPr kumimoji="1" lang="en-US" altLang="ko-KR" sz="2400" b="1" dirty="0" smtClean="0">
                <a:ea typeface="굴림" pitchFamily="34" charset="-127"/>
              </a:rPr>
              <a:t>    </a:t>
            </a:r>
            <a:r>
              <a:rPr kumimoji="1" lang="en-US" altLang="ko-KR" sz="2400" b="1" dirty="0" err="1" smtClean="0">
                <a:ea typeface="굴림" pitchFamily="34" charset="-127"/>
              </a:rPr>
              <a:t>verständlicher</a:t>
            </a:r>
            <a:r>
              <a:rPr kumimoji="1" lang="en-US" altLang="ko-KR" sz="2400" b="1" dirty="0" smtClean="0">
                <a:ea typeface="굴림" pitchFamily="34" charset="-127"/>
              </a:rPr>
              <a:t> </a:t>
            </a:r>
            <a:r>
              <a:rPr kumimoji="1" lang="en-US" altLang="ko-KR" sz="2400" b="1" dirty="0" err="1" smtClean="0">
                <a:ea typeface="굴림" pitchFamily="34" charset="-127"/>
              </a:rPr>
              <a:t>zu</a:t>
            </a:r>
            <a:r>
              <a:rPr kumimoji="1" lang="en-US" altLang="ko-KR" sz="2400" b="1" dirty="0">
                <a:ea typeface="굴림" pitchFamily="34" charset="-127"/>
              </a:rPr>
              <a:t> </a:t>
            </a:r>
            <a:r>
              <a:rPr kumimoji="1" lang="en-US" altLang="ko-KR" sz="2400" b="1" dirty="0" err="1" smtClean="0">
                <a:ea typeface="굴림" pitchFamily="34" charset="-127"/>
              </a:rPr>
              <a:t>gestalten</a:t>
            </a:r>
            <a:endParaRPr kumimoji="1" lang="en-US" altLang="ko-KR" sz="2400" b="1" dirty="0">
              <a:ea typeface="굴림" pitchFamily="34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18861" y="3321326"/>
            <a:ext cx="7162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2"/>
                </a:solidFill>
              </a:rPr>
              <a:t>if (</a:t>
            </a:r>
            <a:r>
              <a:rPr lang="en-US" sz="2000" dirty="0" err="1" smtClean="0">
                <a:solidFill>
                  <a:schemeClr val="bg2"/>
                </a:solidFill>
              </a:rPr>
              <a:t>isEligableForFreeShipping</a:t>
            </a:r>
            <a:r>
              <a:rPr lang="en-US" sz="2000" dirty="0" smtClean="0">
                <a:solidFill>
                  <a:schemeClr val="bg2"/>
                </a:solidFill>
              </a:rPr>
              <a:t>(order))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838200" y="32766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4000" dirty="0" smtClean="0">
                <a:solidFill>
                  <a:srgbClr val="00B050"/>
                </a:solidFill>
                <a:ea typeface="굴림" pitchFamily="34" charset="-127"/>
              </a:rPr>
              <a:t>/*</a:t>
            </a:r>
          </a:p>
          <a:p>
            <a:pPr latinLnBrk="1">
              <a:defRPr/>
            </a:pPr>
            <a:r>
              <a:rPr kumimoji="1" lang="en-US" altLang="ko-KR" sz="4000" dirty="0" smtClean="0">
                <a:solidFill>
                  <a:srgbClr val="00B050"/>
                </a:solidFill>
                <a:ea typeface="굴림" pitchFamily="34" charset="-127"/>
              </a:rPr>
              <a:t> * Gute Kommentare</a:t>
            </a:r>
          </a:p>
          <a:p>
            <a:pPr latinLnBrk="1">
              <a:defRPr/>
            </a:pPr>
            <a:r>
              <a:rPr kumimoji="1" lang="en-US" altLang="ko-KR" sz="4000" dirty="0" smtClean="0">
                <a:solidFill>
                  <a:srgbClr val="00B050"/>
                </a:solidFill>
                <a:ea typeface="굴림" pitchFamily="34" charset="-127"/>
              </a:rPr>
              <a:t>*/</a:t>
            </a:r>
            <a:endParaRPr kumimoji="1" lang="en-US" altLang="ko-KR" sz="4000" dirty="0">
              <a:solidFill>
                <a:srgbClr val="00B050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3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3048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/>
                </a:solidFill>
              </a:rPr>
              <a:t>Rechtliche Hinweise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== Auflistung von zum Beispiel Namen bzw.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Version der Lizenzen oder Verweis auf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ein externes Dokument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2"/>
              </a:solidFill>
            </a:endParaRPr>
          </a:p>
          <a:p>
            <a:pPr algn="l">
              <a:buFont typeface="Wingdings" panose="05000000000000000000" pitchFamily="2" charset="2"/>
              <a:buChar char="è"/>
            </a:pPr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Ist für den Entwickler wenig interessant, muss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jedoch immer mit dastehen </a:t>
            </a:r>
          </a:p>
        </p:txBody>
      </p:sp>
    </p:spTree>
    <p:extLst>
      <p:ext uri="{BB962C8B-B14F-4D97-AF65-F5344CB8AC3E}">
        <p14:creationId xmlns:p14="http://schemas.microsoft.com/office/powerpoint/2010/main" val="9056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0"/>
            <a:ext cx="7162800" cy="20875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/*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  * (c) 2009, 2010 by </a:t>
            </a:r>
            <a:r>
              <a:rPr lang="en-US" sz="2000" dirty="0" err="1" smtClean="0">
                <a:solidFill>
                  <a:srgbClr val="00B050"/>
                </a:solidFill>
              </a:rPr>
              <a:t>Integrata</a:t>
            </a:r>
            <a:r>
              <a:rPr lang="en-US" sz="2000" dirty="0" smtClean="0">
                <a:solidFill>
                  <a:srgbClr val="00B050"/>
                </a:solidFill>
              </a:rPr>
              <a:t> AG, all rights reserved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* Release under Apache License 1.0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*/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572000"/>
            <a:ext cx="1676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Bsp: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/>
                </a:solidFill>
              </a:rPr>
              <a:t>Klarstellungen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== sind Erläuterungen von unverständlichen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</a:rPr>
              <a:t>Codeabschnitten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2"/>
              </a:solidFill>
            </a:endParaRPr>
          </a:p>
          <a:p>
            <a:pPr algn="l">
              <a:buFont typeface="Wingdings" panose="05000000000000000000" pitchFamily="2" charset="2"/>
              <a:buChar char="è"/>
            </a:pPr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Ist nur zu verwenden falls dies absolut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notwendig ist, also der Sinn des Codes an ihm </a:t>
            </a:r>
          </a:p>
          <a:p>
            <a:pPr algn="l"/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nicht erkennbar ist </a:t>
            </a:r>
          </a:p>
        </p:txBody>
      </p:sp>
    </p:spTree>
    <p:extLst>
      <p:ext uri="{BB962C8B-B14F-4D97-AF65-F5344CB8AC3E}">
        <p14:creationId xmlns:p14="http://schemas.microsoft.com/office/powerpoint/2010/main" val="16240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09800"/>
            <a:ext cx="7162800" cy="20875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Pattern </a:t>
            </a:r>
            <a:r>
              <a:rPr lang="en-US" sz="2000" dirty="0" err="1" smtClean="0">
                <a:solidFill>
                  <a:schemeClr val="accent1"/>
                </a:solidFill>
              </a:rPr>
              <a:t>dateTimePattern</a:t>
            </a:r>
            <a:r>
              <a:rPr lang="en-US" sz="2000" dirty="0" smtClean="0">
                <a:solidFill>
                  <a:schemeClr val="accent1"/>
                </a:solidFill>
              </a:rPr>
              <a:t> = </a:t>
            </a:r>
            <a:r>
              <a:rPr lang="en-US" sz="2000" dirty="0" err="1" smtClean="0">
                <a:solidFill>
                  <a:schemeClr val="accent1"/>
                </a:solidFill>
              </a:rPr>
              <a:t>Pattern.compile</a:t>
            </a:r>
            <a:r>
              <a:rPr lang="en-US" sz="2000" dirty="0" smtClean="0">
                <a:solidFill>
                  <a:schemeClr val="accent1"/>
                </a:solidFill>
              </a:rPr>
              <a:t>(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//  31 . 08 . 2004 		16  : 28       +1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//    1 .    4 . 04 			4    : 15       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“\\d{1,2}.</a:t>
            </a:r>
            <a:r>
              <a:rPr lang="en-US" sz="2000" dirty="0">
                <a:solidFill>
                  <a:schemeClr val="accent1"/>
                </a:solidFill>
              </a:rPr>
              <a:t> \\d{1,2</a:t>
            </a:r>
            <a:r>
              <a:rPr lang="en-US" sz="2000" dirty="0" smtClean="0">
                <a:solidFill>
                  <a:schemeClr val="accent1"/>
                </a:solidFill>
              </a:rPr>
              <a:t>}.((</a:t>
            </a:r>
            <a:r>
              <a:rPr lang="en-US" sz="2000" dirty="0">
                <a:solidFill>
                  <a:schemeClr val="accent1"/>
                </a:solidFill>
              </a:rPr>
              <a:t>\\</a:t>
            </a:r>
            <a:r>
              <a:rPr lang="en-US" sz="2000" dirty="0" smtClean="0">
                <a:solidFill>
                  <a:schemeClr val="accent1"/>
                </a:solidFill>
              </a:rPr>
              <a:t>d{4}) | (</a:t>
            </a:r>
            <a:r>
              <a:rPr lang="en-US" sz="2000" dirty="0">
                <a:solidFill>
                  <a:schemeClr val="accent1"/>
                </a:solidFill>
              </a:rPr>
              <a:t>\\</a:t>
            </a:r>
            <a:r>
              <a:rPr lang="en-US" sz="2000" dirty="0" smtClean="0">
                <a:solidFill>
                  <a:schemeClr val="accent1"/>
                </a:solidFill>
              </a:rPr>
              <a:t>d{2}) </a:t>
            </a:r>
            <a:r>
              <a:rPr lang="en-US" sz="2000" dirty="0">
                <a:solidFill>
                  <a:schemeClr val="accent1"/>
                </a:solidFill>
              </a:rPr>
              <a:t>\\</a:t>
            </a:r>
            <a:r>
              <a:rPr lang="en-US" sz="2000" dirty="0" smtClean="0">
                <a:solidFill>
                  <a:schemeClr val="accent1"/>
                </a:solidFill>
              </a:rPr>
              <a:t>d{1,2}: \\d{2} 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					(+\\d)?“)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4572000"/>
            <a:ext cx="1676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Bsp: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343434"/>
      </a:accent1>
      <a:accent2>
        <a:srgbClr val="868686"/>
      </a:accent2>
      <a:accent3>
        <a:srgbClr val="EE0000"/>
      </a:accent3>
      <a:accent4>
        <a:srgbClr val="879EA9"/>
      </a:accent4>
      <a:accent5>
        <a:srgbClr val="BFBFBF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2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343434"/>
      </a:accent1>
      <a:accent2>
        <a:srgbClr val="868686"/>
      </a:accent2>
      <a:accent3>
        <a:srgbClr val="EE0000"/>
      </a:accent3>
      <a:accent4>
        <a:srgbClr val="879EA9"/>
      </a:accent4>
      <a:accent5>
        <a:srgbClr val="BFBFBF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 22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343434"/>
      </a:accent1>
      <a:accent2>
        <a:srgbClr val="868686"/>
      </a:accent2>
      <a:accent3>
        <a:srgbClr val="EE0000"/>
      </a:accent3>
      <a:accent4>
        <a:srgbClr val="879EA9"/>
      </a:accent4>
      <a:accent5>
        <a:srgbClr val="BFBFBF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Bildschirmpräsentation (4:3)</PresentationFormat>
  <Paragraphs>157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굴림</vt:lpstr>
      <vt:lpstr>Wingdings</vt:lpstr>
      <vt:lpstr>Office Theme</vt:lpstr>
      <vt:lpstr>1_Office Theme</vt:lpstr>
      <vt:lpstr>15_Office Theme</vt:lpstr>
      <vt:lpstr>PowerPoint-Präsentation</vt:lpstr>
      <vt:lpstr>PowerPoint-Präsentation</vt:lpstr>
      <vt:lpstr>PowerPoint-Präsentation</vt:lpstr>
      <vt:lpstr>// is order eligible for free shipping  if (order.getValue() &gt; FREE_SHIPPING_LIMIT   || isPremiumMeber(order.getCustomer() ))</vt:lpstr>
      <vt:lpstr>PowerPoint-Präsentation</vt:lpstr>
      <vt:lpstr>PowerPoint-Präsentation</vt:lpstr>
      <vt:lpstr>/*   * (c) 2009, 2010 by Integrata AG, all rights reserved   * Release under Apache License 1.0   */</vt:lpstr>
      <vt:lpstr>PowerPoint-Präsentation</vt:lpstr>
      <vt:lpstr>Pattern dateTimePattern = Pattern.compile(  //  31 . 08 . 2004   16  : 28       +1  //    1 .    4 . 04    4    : 15         “\\d{1,2}. \\d{1,2}.((\\d{4}) | (\\d{2}) \\d{1,2}: \\d{2}        (+\\d)?“)</vt:lpstr>
      <vt:lpstr>PowerPoint-Präsentation</vt:lpstr>
      <vt:lpstr> if (other.getClass() == this.getClass() )  {  //… } //Value Objects can be equal to actual objects else if (other.getClass() == PersonValue.class)   {  return toValueObject().equals(other); }</vt:lpstr>
      <vt:lpstr>PowerPoint-Präsentation</vt:lpstr>
      <vt:lpstr>PowerPoint-Präsentation</vt:lpstr>
      <vt:lpstr>PowerPoint-Präsentation</vt:lpstr>
      <vt:lpstr>PowerPoint-Präsentation</vt:lpstr>
      <vt:lpstr> /**   *  Returns an XML-Representation of this MemberList   *  Generated Code has the following format:   *   *  &amp;lt;members&amp;gt;&lt;br/&gt;   *  &amp;nbsp;&amp;lt;person&amp;gt;&lt;br/&gt;   *  &amp;nbsp; &amp;nbsp;&amp;lt;firstname&amp;gt;Dieter&amp;lt;/firstname&amp;gt;&lt;br/&gt;   *  &amp;nbsp; &amp;nbsp;&amp;lt;lastname&amp;gt;Maier&amp;lt;/lastname&amp;gt;&lt;br/&gt;   *  …   */ public void toXML()   {</vt:lpstr>
      <vt:lpstr>PowerPoint-Präsentation</vt:lpstr>
      <vt:lpstr>PowerPoint-Präsentation</vt:lpstr>
      <vt:lpstr>// Konstruktor Bestimmung für 1,-1 Polynom::Polynom(size_t g) : grad(g) {  koeffizienten = new double[grad + 1];  for (size_t i = 0; i &lt; grad + 1; i++) {  // Eine Zahl zwischen -10000 und 10000   koeffizienten[i] = ( rand() % 20001 - 10000) / 10000.;  }  // Fehler bei double  beachten while (abs(koeffizienten[grad]) &lt; DBL_EPSILON) {   koeffizienten[grad] = (rand() % 20001 - 10000) / 10000.;  } } </vt:lpstr>
      <vt:lpstr>PowerPoint-Präsentation</vt:lpstr>
      <vt:lpstr>//Initialize the persistence layer initPersistence();  //Reads all models initModels();  //Initializes the remote services initRemoting();  </vt:lpstr>
      <vt:lpstr>PowerPoint-Präsentation</vt:lpstr>
      <vt:lpstr>class Student{  public:  Student(); //Standardkonstruktor  ~Student(); //Dekonstruktor  void setName(string); //Name setzen  string getName() const; //Name lesen  void setMatrklnr (int); //Matrikelnr setzen  int getMatriklnr() const; //Matrikelnr lesen  private:  string name;  int matrikelnummer;  }; </vt:lpstr>
      <vt:lpstr>PowerPoint-Präsentation</vt:lpstr>
      <vt:lpstr>/* *Polynom.cpp * *01.06.19 hinzufügt Standardkonstr. , Destruktor von Okan *02.06.19 hinzufügt Zuweisungsoperator, Kopierkonstruktor von *Okhtay *05.06.19 hinzufügt von globalen operator +, - von Okan *06.06.19 ergänzt kopierkonstruktor von Okan *07.06.19 hinzufügt neuer Standardkonstruktor von Okhtay * * */ </vt:lpstr>
      <vt:lpstr>PowerPoint-Präsentation</vt:lpstr>
      <vt:lpstr>For (int i= 0 ; i &lt; max ; i++ ){   try{  …  } // try  catch (Exception e){  …  } // catch }  //for</vt:lpstr>
      <vt:lpstr>PowerPoint-Präsentation</vt:lpstr>
      <vt:lpstr>  </vt:lpstr>
      <vt:lpstr>Fazit: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Windows-Benutzer</cp:lastModifiedBy>
  <cp:revision>264</cp:revision>
  <dcterms:created xsi:type="dcterms:W3CDTF">2012-04-26T17:06:14Z</dcterms:created>
  <dcterms:modified xsi:type="dcterms:W3CDTF">2019-06-17T03:41:01Z</dcterms:modified>
</cp:coreProperties>
</file>