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6"/>
  </p:notesMasterIdLst>
  <p:handoutMasterIdLst>
    <p:handoutMasterId r:id="rId177"/>
  </p:handoutMasterIdLst>
  <p:sldIdLst>
    <p:sldId id="256" r:id="rId2"/>
    <p:sldId id="751" r:id="rId3"/>
    <p:sldId id="805" r:id="rId4"/>
    <p:sldId id="290" r:id="rId5"/>
    <p:sldId id="581" r:id="rId6"/>
    <p:sldId id="807" r:id="rId7"/>
    <p:sldId id="809" r:id="rId8"/>
    <p:sldId id="738" r:id="rId9"/>
    <p:sldId id="739" r:id="rId10"/>
    <p:sldId id="740" r:id="rId11"/>
    <p:sldId id="649" r:id="rId12"/>
    <p:sldId id="651" r:id="rId13"/>
    <p:sldId id="741" r:id="rId14"/>
    <p:sldId id="742" r:id="rId15"/>
    <p:sldId id="652" r:id="rId16"/>
    <p:sldId id="743" r:id="rId17"/>
    <p:sldId id="744" r:id="rId18"/>
    <p:sldId id="745" r:id="rId19"/>
    <p:sldId id="746" r:id="rId20"/>
    <p:sldId id="811" r:id="rId21"/>
    <p:sldId id="814" r:id="rId22"/>
    <p:sldId id="748" r:id="rId23"/>
    <p:sldId id="787" r:id="rId24"/>
    <p:sldId id="749" r:id="rId25"/>
    <p:sldId id="750" r:id="rId26"/>
    <p:sldId id="753" r:id="rId27"/>
    <p:sldId id="786" r:id="rId28"/>
    <p:sldId id="768" r:id="rId29"/>
    <p:sldId id="820" r:id="rId30"/>
    <p:sldId id="819" r:id="rId31"/>
    <p:sldId id="664" r:id="rId32"/>
    <p:sldId id="589" r:id="rId33"/>
    <p:sldId id="593" r:id="rId34"/>
    <p:sldId id="816" r:id="rId35"/>
    <p:sldId id="769" r:id="rId36"/>
    <p:sldId id="668" r:id="rId37"/>
    <p:sldId id="817" r:id="rId38"/>
    <p:sldId id="836" r:id="rId39"/>
    <p:sldId id="755" r:id="rId40"/>
    <p:sldId id="777" r:id="rId41"/>
    <p:sldId id="779" r:id="rId42"/>
    <p:sldId id="781" r:id="rId43"/>
    <p:sldId id="782" r:id="rId44"/>
    <p:sldId id="783" r:id="rId45"/>
    <p:sldId id="784" r:id="rId46"/>
    <p:sldId id="274" r:id="rId47"/>
    <p:sldId id="278" r:id="rId48"/>
    <p:sldId id="276" r:id="rId49"/>
    <p:sldId id="662" r:id="rId50"/>
    <p:sldId id="640" r:id="rId51"/>
    <p:sldId id="641" r:id="rId52"/>
    <p:sldId id="642" r:id="rId53"/>
    <p:sldId id="654" r:id="rId54"/>
    <p:sldId id="656" r:id="rId55"/>
    <p:sldId id="660" r:id="rId56"/>
    <p:sldId id="695" r:id="rId57"/>
    <p:sldId id="623" r:id="rId58"/>
    <p:sldId id="630" r:id="rId59"/>
    <p:sldId id="737" r:id="rId60"/>
    <p:sldId id="757" r:id="rId61"/>
    <p:sldId id="562" r:id="rId62"/>
    <p:sldId id="759" r:id="rId63"/>
    <p:sldId id="758" r:id="rId64"/>
    <p:sldId id="760" r:id="rId65"/>
    <p:sldId id="696" r:id="rId66"/>
    <p:sldId id="761" r:id="rId67"/>
    <p:sldId id="706" r:id="rId68"/>
    <p:sldId id="762" r:id="rId69"/>
    <p:sldId id="764" r:id="rId70"/>
    <p:sldId id="765" r:id="rId71"/>
    <p:sldId id="594" r:id="rId72"/>
    <p:sldId id="595" r:id="rId73"/>
    <p:sldId id="613" r:id="rId74"/>
    <p:sldId id="618" r:id="rId75"/>
    <p:sldId id="619" r:id="rId76"/>
    <p:sldId id="620" r:id="rId77"/>
    <p:sldId id="332" r:id="rId78"/>
    <p:sldId id="333" r:id="rId79"/>
    <p:sldId id="334" r:id="rId80"/>
    <p:sldId id="335" r:id="rId81"/>
    <p:sldId id="336" r:id="rId82"/>
    <p:sldId id="408" r:id="rId83"/>
    <p:sldId id="800" r:id="rId84"/>
    <p:sldId id="453" r:id="rId85"/>
    <p:sldId id="338" r:id="rId86"/>
    <p:sldId id="339" r:id="rId87"/>
    <p:sldId id="447" r:id="rId88"/>
    <p:sldId id="449" r:id="rId89"/>
    <p:sldId id="826" r:id="rId90"/>
    <p:sldId id="719" r:id="rId91"/>
    <p:sldId id="717" r:id="rId92"/>
    <p:sldId id="350" r:id="rId93"/>
    <p:sldId id="421" r:id="rId94"/>
    <p:sldId id="422" r:id="rId95"/>
    <p:sldId id="425" r:id="rId96"/>
    <p:sldId id="683" r:id="rId97"/>
    <p:sldId id="428" r:id="rId98"/>
    <p:sldId id="429" r:id="rId99"/>
    <p:sldId id="430" r:id="rId100"/>
    <p:sldId id="433" r:id="rId101"/>
    <p:sldId id="443" r:id="rId102"/>
    <p:sldId id="478" r:id="rId103"/>
    <p:sldId id="477" r:id="rId104"/>
    <p:sldId id="479" r:id="rId105"/>
    <p:sldId id="827" r:id="rId106"/>
    <p:sldId id="353" r:id="rId107"/>
    <p:sldId id="354" r:id="rId108"/>
    <p:sldId id="355" r:id="rId109"/>
    <p:sldId id="723" r:id="rId110"/>
    <p:sldId id="360" r:id="rId111"/>
    <p:sldId id="361" r:id="rId112"/>
    <p:sldId id="481" r:id="rId113"/>
    <p:sldId id="736" r:id="rId114"/>
    <p:sldId id="735" r:id="rId115"/>
    <p:sldId id="468" r:id="rId116"/>
    <p:sldId id="469" r:id="rId117"/>
    <p:sldId id="472" r:id="rId118"/>
    <p:sldId id="830" r:id="rId119"/>
    <p:sldId id="824" r:id="rId120"/>
    <p:sldId id="374" r:id="rId121"/>
    <p:sldId id="518" r:id="rId122"/>
    <p:sldId id="689" r:id="rId123"/>
    <p:sldId id="687" r:id="rId124"/>
    <p:sldId id="521" r:id="rId125"/>
    <p:sldId id="522" r:id="rId126"/>
    <p:sldId id="523" r:id="rId127"/>
    <p:sldId id="529" r:id="rId128"/>
    <p:sldId id="794" r:id="rId129"/>
    <p:sldId id="438" r:id="rId130"/>
    <p:sldId id="791" r:id="rId131"/>
    <p:sldId id="436" r:id="rId132"/>
    <p:sldId id="437" r:id="rId133"/>
    <p:sldId id="828" r:id="rId134"/>
    <p:sldId id="722" r:id="rId135"/>
    <p:sldId id="388" r:id="rId136"/>
    <p:sldId id="389" r:id="rId137"/>
    <p:sldId id="390" r:id="rId138"/>
    <p:sldId id="391" r:id="rId139"/>
    <p:sldId id="392" r:id="rId140"/>
    <p:sldId id="393" r:id="rId141"/>
    <p:sldId id="395" r:id="rId142"/>
    <p:sldId id="396" r:id="rId143"/>
    <p:sldId id="397" r:id="rId144"/>
    <p:sldId id="398" r:id="rId145"/>
    <p:sldId id="399" r:id="rId146"/>
    <p:sldId id="400" r:id="rId147"/>
    <p:sldId id="401" r:id="rId148"/>
    <p:sldId id="402" r:id="rId149"/>
    <p:sldId id="802" r:id="rId150"/>
    <p:sldId id="803" r:id="rId151"/>
    <p:sldId id="482" r:id="rId152"/>
    <p:sldId id="483" r:id="rId153"/>
    <p:sldId id="484" r:id="rId154"/>
    <p:sldId id="486" r:id="rId155"/>
    <p:sldId id="485" r:id="rId156"/>
    <p:sldId id="409" r:id="rId157"/>
    <p:sldId id="410" r:id="rId158"/>
    <p:sldId id="411" r:id="rId159"/>
    <p:sldId id="412" r:id="rId160"/>
    <p:sldId id="488" r:id="rId161"/>
    <p:sldId id="491" r:id="rId162"/>
    <p:sldId id="499" r:id="rId163"/>
    <p:sldId id="493" r:id="rId164"/>
    <p:sldId id="501" r:id="rId165"/>
    <p:sldId id="495" r:id="rId166"/>
    <p:sldId id="454" r:id="rId167"/>
    <p:sldId id="455" r:id="rId168"/>
    <p:sldId id="596" r:id="rId169"/>
    <p:sldId id="597" r:id="rId170"/>
    <p:sldId id="599" r:id="rId171"/>
    <p:sldId id="801" r:id="rId172"/>
    <p:sldId id="601" r:id="rId173"/>
    <p:sldId id="674" r:id="rId174"/>
    <p:sldId id="678" r:id="rId17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3" autoAdjust="0"/>
    <p:restoredTop sz="83805" autoAdjust="0"/>
  </p:normalViewPr>
  <p:slideViewPr>
    <p:cSldViewPr>
      <p:cViewPr>
        <p:scale>
          <a:sx n="60" d="100"/>
          <a:sy n="60" d="100"/>
        </p:scale>
        <p:origin x="-1896" y="-108"/>
      </p:cViewPr>
      <p:guideLst>
        <p:guide orient="horz" pos="2160"/>
        <p:guide pos="2880"/>
      </p:guideLst>
    </p:cSldViewPr>
  </p:slideViewPr>
  <p:outlineViewPr>
    <p:cViewPr>
      <p:scale>
        <a:sx n="33" d="100"/>
        <a:sy n="33" d="100"/>
      </p:scale>
      <p:origin x="0" y="223836"/>
    </p:cViewPr>
  </p:outlineViewPr>
  <p:notesTextViewPr>
    <p:cViewPr>
      <p:scale>
        <a:sx n="100" d="100"/>
        <a:sy n="100" d="100"/>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3B8BFE97-B3FD-4261-B6CE-81C813F6AC90}" type="datetimeFigureOut">
              <a:rPr lang="en-US" smtClean="0"/>
              <a:pPr/>
              <a:t>9/2/2022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0A9DC761-139B-4C86-87C3-F2E005D886A7}" type="slidenum">
              <a:rPr lang="en-US" smtClean="0"/>
              <a:pPr/>
              <a:t>‹#›</a:t>
            </a:fld>
            <a:endParaRPr lang="en-US"/>
          </a:p>
        </p:txBody>
      </p:sp>
    </p:spTree>
    <p:extLst>
      <p:ext uri="{BB962C8B-B14F-4D97-AF65-F5344CB8AC3E}">
        <p14:creationId xmlns:p14="http://schemas.microsoft.com/office/powerpoint/2010/main" val="3168358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2D91B2-D115-4CB6-B1F7-3F6B6F6DF379}" type="datetimeFigureOut">
              <a:rPr lang="en-US" smtClean="0"/>
              <a:pPr/>
              <a:t>9/2/2022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8573A9B-C54D-485C-BAA7-0146088D581F}" type="slidenum">
              <a:rPr lang="en-US" smtClean="0"/>
              <a:pPr/>
              <a:t>‹#›</a:t>
            </a:fld>
            <a:endParaRPr lang="en-US"/>
          </a:p>
        </p:txBody>
      </p:sp>
    </p:spTree>
    <p:extLst>
      <p:ext uri="{BB962C8B-B14F-4D97-AF65-F5344CB8AC3E}">
        <p14:creationId xmlns:p14="http://schemas.microsoft.com/office/powerpoint/2010/main" val="263344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47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48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49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61</a:t>
            </a:fld>
            <a:endParaRPr lang="en-US"/>
          </a:p>
        </p:txBody>
      </p:sp>
    </p:spTree>
    <p:extLst>
      <p:ext uri="{BB962C8B-B14F-4D97-AF65-F5344CB8AC3E}">
        <p14:creationId xmlns:p14="http://schemas.microsoft.com/office/powerpoint/2010/main" val="1214212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67</a:t>
            </a:fld>
            <a:endParaRPr lang="en-US"/>
          </a:p>
        </p:txBody>
      </p:sp>
    </p:spTree>
    <p:extLst>
      <p:ext uri="{BB962C8B-B14F-4D97-AF65-F5344CB8AC3E}">
        <p14:creationId xmlns:p14="http://schemas.microsoft.com/office/powerpoint/2010/main" val="3891817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73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74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75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76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77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78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79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80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82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89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99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109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110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111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112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119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120</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122</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15</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129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131</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132</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139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32</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148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149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33</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573A9B-C54D-485C-BAA7-0146088D581F}" type="slidenum">
              <a:rPr lang="en-US" smtClean="0"/>
              <a:pPr/>
              <a:t>151</a:t>
            </a:fld>
            <a:endParaRPr lang="en-US"/>
          </a:p>
        </p:txBody>
      </p:sp>
    </p:spTree>
    <p:extLst>
      <p:ext uri="{BB962C8B-B14F-4D97-AF65-F5344CB8AC3E}">
        <p14:creationId xmlns:p14="http://schemas.microsoft.com/office/powerpoint/2010/main" val="34248751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156</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157</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158</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159</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166</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167</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173</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174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573A9B-C54D-485C-BAA7-0146088D581F}"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585DBCB-300A-4C80-B928-5DA085023928}" type="datetime1">
              <a:rPr lang="en-US" smtClean="0"/>
              <a:pPr/>
              <a:t>9/2/2022</a:t>
            </a:fld>
            <a:endParaRPr lang="en-US"/>
          </a:p>
        </p:txBody>
      </p:sp>
      <p:sp>
        <p:nvSpPr>
          <p:cNvPr id="20" name="Footer Placeholder 19"/>
          <p:cNvSpPr>
            <a:spLocks noGrp="1"/>
          </p:cNvSpPr>
          <p:nvPr>
            <p:ph type="ftr" sz="quarter" idx="11"/>
          </p:nvPr>
        </p:nvSpPr>
        <p:spPr/>
        <p:txBody>
          <a:bodyPr/>
          <a:lstStyle>
            <a:extLst/>
          </a:lstStyle>
          <a:p>
            <a:r>
              <a:rPr lang="en-US" smtClean="0"/>
              <a:t>Rev Joseph Kitur</a:t>
            </a:r>
            <a:endParaRPr lang="en-US"/>
          </a:p>
        </p:txBody>
      </p:sp>
      <p:sp>
        <p:nvSpPr>
          <p:cNvPr id="10" name="Slide Number Placeholder 9"/>
          <p:cNvSpPr>
            <a:spLocks noGrp="1"/>
          </p:cNvSpPr>
          <p:nvPr>
            <p:ph type="sldNum" sz="quarter" idx="12"/>
          </p:nvPr>
        </p:nvSpPr>
        <p:spPr/>
        <p:txBody>
          <a:bodyPr/>
          <a:lstStyle>
            <a:extLst/>
          </a:lstStyle>
          <a:p>
            <a:fld id="{FC66AD7C-A49C-4D80-BA73-644A6985D63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CB32A9-3820-4ADB-90F6-EB8553C7BDCC}" type="datetime1">
              <a:rPr lang="en-US" smtClean="0"/>
              <a:pPr/>
              <a:t>9/2/2022</a:t>
            </a:fld>
            <a:endParaRPr lang="en-US"/>
          </a:p>
        </p:txBody>
      </p:sp>
      <p:sp>
        <p:nvSpPr>
          <p:cNvPr id="5" name="Footer Placeholder 4"/>
          <p:cNvSpPr>
            <a:spLocks noGrp="1"/>
          </p:cNvSpPr>
          <p:nvPr>
            <p:ph type="ftr" sz="quarter" idx="11"/>
          </p:nvPr>
        </p:nvSpPr>
        <p:spPr/>
        <p:txBody>
          <a:bodyPr/>
          <a:lstStyle>
            <a:extLst/>
          </a:lstStyle>
          <a:p>
            <a:r>
              <a:rPr lang="en-US" smtClean="0"/>
              <a:t>Rev Joseph Kitur</a:t>
            </a:r>
            <a:endParaRPr lang="en-US"/>
          </a:p>
        </p:txBody>
      </p:sp>
      <p:sp>
        <p:nvSpPr>
          <p:cNvPr id="6" name="Slide Number Placeholder 5"/>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DB0487-DF3F-4638-B510-C01632BCEB43}" type="datetime1">
              <a:rPr lang="en-US" smtClean="0"/>
              <a:pPr/>
              <a:t>9/2/2022</a:t>
            </a:fld>
            <a:endParaRPr lang="en-US"/>
          </a:p>
        </p:txBody>
      </p:sp>
      <p:sp>
        <p:nvSpPr>
          <p:cNvPr id="5" name="Footer Placeholder 4"/>
          <p:cNvSpPr>
            <a:spLocks noGrp="1"/>
          </p:cNvSpPr>
          <p:nvPr>
            <p:ph type="ftr" sz="quarter" idx="11"/>
          </p:nvPr>
        </p:nvSpPr>
        <p:spPr/>
        <p:txBody>
          <a:bodyPr/>
          <a:lstStyle>
            <a:extLst/>
          </a:lstStyle>
          <a:p>
            <a:r>
              <a:rPr lang="en-US" smtClean="0"/>
              <a:t>Rev Joseph Kitur</a:t>
            </a:r>
            <a:endParaRPr lang="en-US"/>
          </a:p>
        </p:txBody>
      </p:sp>
      <p:sp>
        <p:nvSpPr>
          <p:cNvPr id="6" name="Slide Number Placeholder 5"/>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149C75-08C1-4272-B6BD-5DDA4F190EC0}" type="datetime1">
              <a:rPr lang="en-US" smtClean="0"/>
              <a:pPr/>
              <a:t>9/2/2022</a:t>
            </a:fld>
            <a:endParaRPr lang="en-US"/>
          </a:p>
        </p:txBody>
      </p:sp>
      <p:sp>
        <p:nvSpPr>
          <p:cNvPr id="5" name="Footer Placeholder 4"/>
          <p:cNvSpPr>
            <a:spLocks noGrp="1"/>
          </p:cNvSpPr>
          <p:nvPr>
            <p:ph type="ftr" sz="quarter" idx="11"/>
          </p:nvPr>
        </p:nvSpPr>
        <p:spPr/>
        <p:txBody>
          <a:bodyPr/>
          <a:lstStyle>
            <a:extLst/>
          </a:lstStyle>
          <a:p>
            <a:r>
              <a:rPr lang="en-US" smtClean="0"/>
              <a:t>Rev Joseph Kitur</a:t>
            </a:r>
            <a:endParaRPr lang="en-US"/>
          </a:p>
        </p:txBody>
      </p:sp>
      <p:sp>
        <p:nvSpPr>
          <p:cNvPr id="6" name="Slide Number Placeholder 5"/>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5F7704-C868-4982-9E64-CE8389336C7E}" type="datetime1">
              <a:rPr lang="en-US" smtClean="0"/>
              <a:pPr/>
              <a:t>9/2/2022</a:t>
            </a:fld>
            <a:endParaRPr lang="en-US"/>
          </a:p>
        </p:txBody>
      </p:sp>
      <p:sp>
        <p:nvSpPr>
          <p:cNvPr id="5" name="Footer Placeholder 4"/>
          <p:cNvSpPr>
            <a:spLocks noGrp="1"/>
          </p:cNvSpPr>
          <p:nvPr>
            <p:ph type="ftr" sz="quarter" idx="11"/>
          </p:nvPr>
        </p:nvSpPr>
        <p:spPr/>
        <p:txBody>
          <a:bodyPr/>
          <a:lstStyle>
            <a:extLst/>
          </a:lstStyle>
          <a:p>
            <a:r>
              <a:rPr lang="en-US" smtClean="0"/>
              <a:t>Rev Joseph Kitur</a:t>
            </a:r>
            <a:endParaRPr lang="en-US"/>
          </a:p>
        </p:txBody>
      </p:sp>
      <p:sp>
        <p:nvSpPr>
          <p:cNvPr id="6" name="Slide Number Placeholder 5"/>
          <p:cNvSpPr>
            <a:spLocks noGrp="1"/>
          </p:cNvSpPr>
          <p:nvPr>
            <p:ph type="sldNum" sz="quarter" idx="12"/>
          </p:nvPr>
        </p:nvSpPr>
        <p:spPr/>
        <p:txBody>
          <a:bodyPr/>
          <a:lstStyle>
            <a:extLst/>
          </a:lstStyle>
          <a:p>
            <a:fld id="{FC66AD7C-A49C-4D80-BA73-644A6985D63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7BB1A9-0B89-4B8F-9CA7-2943BB92BE71}" type="datetime1">
              <a:rPr lang="en-US" smtClean="0"/>
              <a:pPr/>
              <a:t>9/2/2022</a:t>
            </a:fld>
            <a:endParaRPr lang="en-US"/>
          </a:p>
        </p:txBody>
      </p:sp>
      <p:sp>
        <p:nvSpPr>
          <p:cNvPr id="6" name="Footer Placeholder 5"/>
          <p:cNvSpPr>
            <a:spLocks noGrp="1"/>
          </p:cNvSpPr>
          <p:nvPr>
            <p:ph type="ftr" sz="quarter" idx="11"/>
          </p:nvPr>
        </p:nvSpPr>
        <p:spPr/>
        <p:txBody>
          <a:bodyPr/>
          <a:lstStyle>
            <a:extLst/>
          </a:lstStyle>
          <a:p>
            <a:r>
              <a:rPr lang="en-US" smtClean="0"/>
              <a:t>Rev Joseph Kitur</a:t>
            </a:r>
            <a:endParaRPr lang="en-US"/>
          </a:p>
        </p:txBody>
      </p:sp>
      <p:sp>
        <p:nvSpPr>
          <p:cNvPr id="7" name="Slide Number Placeholder 6"/>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2C30BB-4273-4062-961F-E245DC41BE53}" type="datetime1">
              <a:rPr lang="en-US" smtClean="0"/>
              <a:pPr/>
              <a:t>9/2/2022</a:t>
            </a:fld>
            <a:endParaRPr lang="en-US"/>
          </a:p>
        </p:txBody>
      </p:sp>
      <p:sp>
        <p:nvSpPr>
          <p:cNvPr id="8" name="Footer Placeholder 7"/>
          <p:cNvSpPr>
            <a:spLocks noGrp="1"/>
          </p:cNvSpPr>
          <p:nvPr>
            <p:ph type="ftr" sz="quarter" idx="11"/>
          </p:nvPr>
        </p:nvSpPr>
        <p:spPr/>
        <p:txBody>
          <a:bodyPr/>
          <a:lstStyle>
            <a:extLst/>
          </a:lstStyle>
          <a:p>
            <a:r>
              <a:rPr lang="en-US" smtClean="0"/>
              <a:t>Rev Joseph Kitur</a:t>
            </a:r>
            <a:endParaRPr lang="en-US"/>
          </a:p>
        </p:txBody>
      </p:sp>
      <p:sp>
        <p:nvSpPr>
          <p:cNvPr id="9" name="Slide Number Placeholder 8"/>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41FDB8B-F4D7-4CC7-B385-4584C4EDABFA}" type="datetime1">
              <a:rPr lang="en-US" smtClean="0"/>
              <a:pPr/>
              <a:t>9/2/2022</a:t>
            </a:fld>
            <a:endParaRPr lang="en-US"/>
          </a:p>
        </p:txBody>
      </p:sp>
      <p:sp>
        <p:nvSpPr>
          <p:cNvPr id="4" name="Footer Placeholder 3"/>
          <p:cNvSpPr>
            <a:spLocks noGrp="1"/>
          </p:cNvSpPr>
          <p:nvPr>
            <p:ph type="ftr" sz="quarter" idx="11"/>
          </p:nvPr>
        </p:nvSpPr>
        <p:spPr/>
        <p:txBody>
          <a:bodyPr/>
          <a:lstStyle>
            <a:extLst/>
          </a:lstStyle>
          <a:p>
            <a:r>
              <a:rPr lang="en-US" smtClean="0"/>
              <a:t>Rev Joseph Kitur</a:t>
            </a:r>
            <a:endParaRPr lang="en-US"/>
          </a:p>
        </p:txBody>
      </p:sp>
      <p:sp>
        <p:nvSpPr>
          <p:cNvPr id="5" name="Slide Number Placeholder 4"/>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71C7182-6D62-4465-BB72-932889D9B9AC}" type="datetime1">
              <a:rPr lang="en-US" smtClean="0"/>
              <a:pPr/>
              <a:t>9/2/2022</a:t>
            </a:fld>
            <a:endParaRPr lang="en-US"/>
          </a:p>
        </p:txBody>
      </p:sp>
      <p:sp>
        <p:nvSpPr>
          <p:cNvPr id="3" name="Footer Placeholder 2"/>
          <p:cNvSpPr>
            <a:spLocks noGrp="1"/>
          </p:cNvSpPr>
          <p:nvPr>
            <p:ph type="ftr" sz="quarter" idx="11"/>
          </p:nvPr>
        </p:nvSpPr>
        <p:spPr/>
        <p:txBody>
          <a:bodyPr/>
          <a:lstStyle>
            <a:extLst/>
          </a:lstStyle>
          <a:p>
            <a:r>
              <a:rPr lang="en-US" smtClean="0"/>
              <a:t>Rev Joseph Kitur</a:t>
            </a:r>
            <a:endParaRPr lang="en-US"/>
          </a:p>
        </p:txBody>
      </p:sp>
      <p:sp>
        <p:nvSpPr>
          <p:cNvPr id="4" name="Slide Number Placeholder 3"/>
          <p:cNvSpPr>
            <a:spLocks noGrp="1"/>
          </p:cNvSpPr>
          <p:nvPr>
            <p:ph type="sldNum" sz="quarter" idx="12"/>
          </p:nvPr>
        </p:nvSpPr>
        <p:spPr/>
        <p:txBody>
          <a:bodyPr/>
          <a:lstStyle>
            <a:extLst/>
          </a:lstStyle>
          <a:p>
            <a:fld id="{FC66AD7C-A49C-4D80-BA73-644A6985D63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640F98-08DE-4E77-9498-E8D8AE64D6C1}" type="datetime1">
              <a:rPr lang="en-US" smtClean="0"/>
              <a:pPr/>
              <a:t>9/2/2022</a:t>
            </a:fld>
            <a:endParaRPr lang="en-US"/>
          </a:p>
        </p:txBody>
      </p:sp>
      <p:sp>
        <p:nvSpPr>
          <p:cNvPr id="6" name="Footer Placeholder 5"/>
          <p:cNvSpPr>
            <a:spLocks noGrp="1"/>
          </p:cNvSpPr>
          <p:nvPr>
            <p:ph type="ftr" sz="quarter" idx="11"/>
          </p:nvPr>
        </p:nvSpPr>
        <p:spPr/>
        <p:txBody>
          <a:bodyPr/>
          <a:lstStyle>
            <a:extLst/>
          </a:lstStyle>
          <a:p>
            <a:r>
              <a:rPr lang="en-US" smtClean="0"/>
              <a:t>Rev Joseph Kitur</a:t>
            </a:r>
            <a:endParaRPr lang="en-US"/>
          </a:p>
        </p:txBody>
      </p:sp>
      <p:sp>
        <p:nvSpPr>
          <p:cNvPr id="7" name="Slide Number Placeholder 6"/>
          <p:cNvSpPr>
            <a:spLocks noGrp="1"/>
          </p:cNvSpPr>
          <p:nvPr>
            <p:ph type="sldNum" sz="quarter" idx="12"/>
          </p:nvPr>
        </p:nvSpPr>
        <p:spPr/>
        <p:txBody>
          <a:bodyPr/>
          <a:lstStyle>
            <a:extLst/>
          </a:lstStyle>
          <a:p>
            <a:fld id="{FC66AD7C-A49C-4D80-BA73-644A6985D6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913E224-6AC6-417F-A47A-ED4BA33869BD}" type="datetime1">
              <a:rPr lang="en-US" smtClean="0"/>
              <a:pPr/>
              <a:t>9/2/2022</a:t>
            </a:fld>
            <a:endParaRPr lang="en-US"/>
          </a:p>
        </p:txBody>
      </p:sp>
      <p:sp>
        <p:nvSpPr>
          <p:cNvPr id="6" name="Footer Placeholder 5"/>
          <p:cNvSpPr>
            <a:spLocks noGrp="1"/>
          </p:cNvSpPr>
          <p:nvPr>
            <p:ph type="ftr" sz="quarter" idx="11"/>
          </p:nvPr>
        </p:nvSpPr>
        <p:spPr/>
        <p:txBody>
          <a:bodyPr/>
          <a:lstStyle>
            <a:extLst/>
          </a:lstStyle>
          <a:p>
            <a:r>
              <a:rPr lang="en-US" smtClean="0"/>
              <a:t>Rev Joseph Kitur</a:t>
            </a:r>
            <a:endParaRPr lang="en-US"/>
          </a:p>
        </p:txBody>
      </p:sp>
      <p:sp>
        <p:nvSpPr>
          <p:cNvPr id="7" name="Slide Number Placeholder 6"/>
          <p:cNvSpPr>
            <a:spLocks noGrp="1"/>
          </p:cNvSpPr>
          <p:nvPr>
            <p:ph type="sldNum" sz="quarter" idx="12"/>
          </p:nvPr>
        </p:nvSpPr>
        <p:spPr/>
        <p:txBody>
          <a:bodyPr/>
          <a:lstStyle>
            <a:extLst/>
          </a:lstStyle>
          <a:p>
            <a:fld id="{FC66AD7C-A49C-4D80-BA73-644A6985D63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997F8E2-3D02-4DC2-8690-87CD236D8B60}" type="datetime1">
              <a:rPr lang="en-US" smtClean="0"/>
              <a:pPr/>
              <a:t>9/2/2022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Rev Joseph Kitur</a:t>
            </a: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C66AD7C-A49C-4D80-BA73-644A6985D63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youtube.com/watch?v=GExv1FEH2Kc" TargetMode="External"/><Relationship Id="rId2" Type="http://schemas.openxmlformats.org/officeDocument/2006/relationships/hyperlink" Target="https://www.youtube.com/watch?v=YCcJjywj_rA" TargetMode="External"/><Relationship Id="rId1" Type="http://schemas.openxmlformats.org/officeDocument/2006/relationships/slideLayout" Target="../slideLayouts/slideLayout2.xml"/><Relationship Id="rId6" Type="http://schemas.openxmlformats.org/officeDocument/2006/relationships/hyperlink" Target="https://www.youtube.com/watch?v=ICDiK6Agi98&amp;list=TLPQMjgxMDIwMjD9-yxNR2H2DQ&amp;index=2" TargetMode="External"/><Relationship Id="rId5" Type="http://schemas.openxmlformats.org/officeDocument/2006/relationships/hyperlink" Target="https://www.youtube.com/watch?v=zhOuFEa52KA" TargetMode="External"/><Relationship Id="rId4" Type="http://schemas.openxmlformats.org/officeDocument/2006/relationships/hyperlink" Target="https://www.youtube.com/watch?v=Bqy0uHw4dEI"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https://www.theguardian.com/law/2012/apr/16/incest-legality-ethics" TargetMode="External"/><Relationship Id="rId3" Type="http://schemas.openxmlformats.org/officeDocument/2006/relationships/hyperlink" Target="https://www.independent.co.uk/news/world/europe/german-ethics-council-calls-for-incest-between-siblings-to-be-legalised-by-government-9753506.html" TargetMode="External"/><Relationship Id="rId7" Type="http://schemas.openxmlformats.org/officeDocument/2006/relationships/hyperlink" Target="https://www.independent.co.uk/news/world/europe/european-court-supports-guilty-verdict-in-incest-case-7640776.html" TargetMode="External"/><Relationship Id="rId2" Type="http://schemas.openxmlformats.org/officeDocument/2006/relationships/hyperlink" Target="https://www.standardmedia.co.ke/central/article/2001399430/man-convicted-for-defiling-daughters-awaits-sentencing" TargetMode="External"/><Relationship Id="rId1" Type="http://schemas.openxmlformats.org/officeDocument/2006/relationships/slideLayout" Target="../slideLayouts/slideLayout2.xml"/><Relationship Id="rId6" Type="http://schemas.openxmlformats.org/officeDocument/2006/relationships/hyperlink" Target="https://www.independent.co.uk/author/jamey-keaten" TargetMode="External"/><Relationship Id="rId5" Type="http://schemas.openxmlformats.org/officeDocument/2006/relationships/hyperlink" Target="https://twitter.com/lizziedearden" TargetMode="External"/><Relationship Id="rId4" Type="http://schemas.openxmlformats.org/officeDocument/2006/relationships/hyperlink" Target="https://www.independent.co.uk/author/lizzie-dearden" TargetMode="Externa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hyperlink" Target="https://edition.cnn.com/2020/01/06/africa/kenya-mombasa-church-stabbing-intl/index.html"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hyperlink" Target="https://www.nation.co.ke/counties/kisii/family-double-tragedy-Nyakundi-shooting/1183286-5035160-9t7k5m/index.html" TargetMode="External"/><Relationship Id="rId4" Type="http://schemas.openxmlformats.org/officeDocument/2006/relationships/hyperlink" Target="https://citizentv.co.ke/news/university-of-nairobi-lecturer-prof-gilbert-ogutu-found-dead-3207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theguardian.com/science/2016/sep/27/worlds-first-baby-born-using-dna-from-three-parents"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www.newscientist.com/article/2107219-exclusive-worlds-first-baby-born-with-new-3-parent-technique/"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tatic.bellanaija.com/wp-content/uploads/2014/02/Yoweri-Museveni-Barack-Obama-February-2014-BellaNaija-01.jp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406640" cy="938784"/>
          </a:xfrm>
        </p:spPr>
        <p:txBody>
          <a:bodyPr>
            <a:normAutofit/>
          </a:bodyPr>
          <a:lstStyle/>
          <a:p>
            <a:r>
              <a:rPr lang="en-US" sz="4800" b="1" dirty="0">
                <a:latin typeface="+mn-lt"/>
              </a:rPr>
              <a:t>KABARAK UNIVERSITY</a:t>
            </a:r>
            <a:endParaRPr lang="en-US" sz="4800" dirty="0">
              <a:latin typeface="+mn-lt"/>
            </a:endParaRPr>
          </a:p>
        </p:txBody>
      </p:sp>
      <p:sp>
        <p:nvSpPr>
          <p:cNvPr id="3" name="Subtitle 2"/>
          <p:cNvSpPr>
            <a:spLocks noGrp="1"/>
          </p:cNvSpPr>
          <p:nvPr>
            <p:ph type="subTitle" idx="1"/>
          </p:nvPr>
        </p:nvSpPr>
        <p:spPr/>
        <p:txBody>
          <a:bodyPr>
            <a:noAutofit/>
          </a:bodyPr>
          <a:lstStyle/>
          <a:p>
            <a:r>
              <a:rPr lang="en-US" sz="4800" dirty="0" smtClean="0">
                <a:latin typeface="+mn-lt"/>
              </a:rPr>
              <a:t>BIBL 222 </a:t>
            </a:r>
            <a:r>
              <a:rPr lang="en-US" sz="4800" dirty="0">
                <a:latin typeface="+mn-lt"/>
              </a:rPr>
              <a:t>CHRISTIAN ETHICS (45HRS CF 3.0)</a:t>
            </a:r>
            <a:endParaRPr lang="en-US" sz="4800" b="1" dirty="0"/>
          </a:p>
          <a:p>
            <a:pPr algn="ctr"/>
            <a:endParaRPr lang="en-US" sz="4800" b="1" dirty="0" smtClean="0">
              <a:latin typeface="+mn-lt"/>
            </a:endParaRPr>
          </a:p>
          <a:p>
            <a:pPr algn="ctr"/>
            <a:r>
              <a:rPr lang="en-US" sz="4800" b="1" dirty="0" smtClean="0">
                <a:latin typeface="+mn-lt"/>
              </a:rPr>
              <a:t>LECTURE </a:t>
            </a:r>
            <a:r>
              <a:rPr lang="en-US" sz="4800" b="1" dirty="0">
                <a:latin typeface="+mn-lt"/>
              </a:rPr>
              <a:t>NOTES</a:t>
            </a:r>
          </a:p>
          <a:p>
            <a:endParaRPr lang="en-US" sz="4800" b="1" dirty="0">
              <a:latin typeface="+mn-lt"/>
            </a:endParaRPr>
          </a:p>
          <a:p>
            <a:pPr algn="r"/>
            <a:r>
              <a:rPr lang="en-US" sz="4800" b="1" dirty="0">
                <a:latin typeface="+mn-lt"/>
              </a:rPr>
              <a:t>Lecturer: </a:t>
            </a:r>
          </a:p>
          <a:p>
            <a:pPr algn="r"/>
            <a:endParaRPr lang="en-US" sz="1400" b="1" dirty="0">
              <a:latin typeface="+mn-lt"/>
            </a:endParaRPr>
          </a:p>
        </p:txBody>
      </p:sp>
      <p:sp>
        <p:nvSpPr>
          <p:cNvPr id="6" name="Date Placeholder 5"/>
          <p:cNvSpPr>
            <a:spLocks noGrp="1"/>
          </p:cNvSpPr>
          <p:nvPr>
            <p:ph type="dt" sz="half" idx="10"/>
          </p:nvPr>
        </p:nvSpPr>
        <p:spPr/>
        <p:txBody>
          <a:bodyPr/>
          <a:lstStyle/>
          <a:p>
            <a:fld id="{21542A07-F747-42CA-80D3-A5417AC9F5BC}"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sz="1400" dirty="0" smtClean="0"/>
              <a:t>Rev Joseph </a:t>
            </a:r>
            <a:r>
              <a:rPr lang="en-US" sz="1400" dirty="0" err="1" smtClean="0"/>
              <a:t>Kitur</a:t>
            </a:r>
            <a:endParaRPr lang="en-US" sz="1400"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1</a:t>
            </a:fld>
            <a:endParaRPr lang="en-US"/>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DF814-7786-4261-806A-951805ECFA7F}"/>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9985898C-F87B-4DA9-A605-9576B7C77F0B}"/>
              </a:ext>
            </a:extLst>
          </p:cNvPr>
          <p:cNvSpPr>
            <a:spLocks noGrp="1"/>
          </p:cNvSpPr>
          <p:nvPr>
            <p:ph idx="1"/>
          </p:nvPr>
        </p:nvSpPr>
        <p:spPr/>
        <p:txBody>
          <a:bodyPr/>
          <a:lstStyle/>
          <a:p>
            <a:r>
              <a:rPr lang="en-US" dirty="0"/>
              <a:t>In making this judgment, the missionaries were looking only on external and were assuming that the only factor at play was sexual desire. They failed to recognized the values intrinsic to the African view of marriage and procreation, sexuality and immorality that underlay the practice of polygamy. </a:t>
            </a:r>
          </a:p>
          <a:p>
            <a:endParaRPr lang="en-US" dirty="0"/>
          </a:p>
        </p:txBody>
      </p:sp>
      <p:sp>
        <p:nvSpPr>
          <p:cNvPr id="6" name="Date Placeholder 5"/>
          <p:cNvSpPr>
            <a:spLocks noGrp="1"/>
          </p:cNvSpPr>
          <p:nvPr>
            <p:ph type="dt" sz="half" idx="10"/>
          </p:nvPr>
        </p:nvSpPr>
        <p:spPr/>
        <p:txBody>
          <a:bodyPr/>
          <a:lstStyle/>
          <a:p>
            <a:fld id="{BECE51AF-4554-43CD-A9EF-BF715807A829}" type="datetime1">
              <a:rPr lang="en-US" smtClean="0"/>
              <a:pPr/>
              <a:t>9/2/2022</a:t>
            </a:fld>
            <a:endParaRPr lang="en-US"/>
          </a:p>
        </p:txBody>
      </p:sp>
      <p:sp>
        <p:nvSpPr>
          <p:cNvPr id="4" name="Footer Placeholder 3">
            <a:extLst>
              <a:ext uri="{FF2B5EF4-FFF2-40B4-BE49-F238E27FC236}">
                <a16:creationId xmlns:a16="http://schemas.microsoft.com/office/drawing/2014/main" xmlns="" id="{B49B2B5F-C490-459F-A649-D07296B54814}"/>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08919C52-576F-4F10-BFA5-BC0E1F4C5F62}"/>
              </a:ext>
            </a:extLst>
          </p:cNvPr>
          <p:cNvSpPr>
            <a:spLocks noGrp="1"/>
          </p:cNvSpPr>
          <p:nvPr>
            <p:ph type="sldNum" sz="quarter" idx="12"/>
          </p:nvPr>
        </p:nvSpPr>
        <p:spPr/>
        <p:txBody>
          <a:bodyPr/>
          <a:lstStyle/>
          <a:p>
            <a:fld id="{FC66AD7C-A49C-4D80-BA73-644A6985D63E}" type="slidenum">
              <a:rPr lang="en-US" smtClean="0"/>
              <a:pPr/>
              <a:t>10</a:t>
            </a:fld>
            <a:endParaRPr lang="en-US"/>
          </a:p>
        </p:txBody>
      </p:sp>
    </p:spTree>
    <p:extLst>
      <p:ext uri="{BB962C8B-B14F-4D97-AF65-F5344CB8AC3E}">
        <p14:creationId xmlns:p14="http://schemas.microsoft.com/office/powerpoint/2010/main" val="35376716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3200" dirty="0"/>
              <a:t>President </a:t>
            </a:r>
            <a:r>
              <a:rPr lang="en-US" sz="3200" dirty="0" err="1"/>
              <a:t>Museveni’s</a:t>
            </a:r>
            <a:r>
              <a:rPr lang="en-US" sz="3200" dirty="0"/>
              <a:t> comments.</a:t>
            </a:r>
          </a:p>
        </p:txBody>
      </p:sp>
      <p:sp>
        <p:nvSpPr>
          <p:cNvPr id="3" name="Content Placeholder 2"/>
          <p:cNvSpPr>
            <a:spLocks noGrp="1"/>
          </p:cNvSpPr>
          <p:nvPr>
            <p:ph idx="1"/>
          </p:nvPr>
        </p:nvSpPr>
        <p:spPr>
          <a:xfrm>
            <a:off x="1435608" y="1066800"/>
            <a:ext cx="7498080" cy="5516562"/>
          </a:xfrm>
        </p:spPr>
        <p:txBody>
          <a:bodyPr>
            <a:normAutofit fontScale="62500" lnSpcReduction="20000"/>
          </a:bodyPr>
          <a:lstStyle/>
          <a:p>
            <a:r>
              <a:rPr lang="en-US" dirty="0"/>
              <a:t>The only point I disagreed on with some of the Members of Parliament (MPs) and other Ugandans was on the persons I thought were born homosexual. </a:t>
            </a:r>
            <a:r>
              <a:rPr lang="en-US" dirty="0" smtClean="0"/>
              <a:t> According </a:t>
            </a:r>
            <a:r>
              <a:rPr lang="en-US" dirty="0"/>
              <a:t>to the casual observations, there are rare deviations in nature from the normal. You witness cases like albinos (</a:t>
            </a:r>
            <a:r>
              <a:rPr lang="en-US" dirty="0" err="1"/>
              <a:t>nyamagoye</a:t>
            </a:r>
            <a:r>
              <a:rPr lang="en-US" dirty="0"/>
              <a:t>), barren women or men (</a:t>
            </a:r>
            <a:r>
              <a:rPr lang="en-US" dirty="0" err="1"/>
              <a:t>enguumba</a:t>
            </a:r>
            <a:r>
              <a:rPr lang="en-US" dirty="0"/>
              <a:t>), </a:t>
            </a:r>
            <a:r>
              <a:rPr lang="en-US" dirty="0" err="1"/>
              <a:t>epa</a:t>
            </a:r>
            <a:r>
              <a:rPr lang="en-US" dirty="0"/>
              <a:t> (</a:t>
            </a:r>
            <a:r>
              <a:rPr lang="en-US" dirty="0" err="1"/>
              <a:t>breastless</a:t>
            </a:r>
            <a:r>
              <a:rPr lang="en-US" dirty="0"/>
              <a:t> women) etc. I, therefore, thought that similarly there were people that were born with the disorientation of being attracted to the same sex. That is why I thought that that it was wrong to punish somebody on account of being born abnormal. That is why I refused to sign the Bill and, instead, referred it to our Party (the NRM) to debate it again. In the meantime, I sought for scientific opinions on this matter.</a:t>
            </a:r>
          </a:p>
          <a:p>
            <a:r>
              <a:rPr lang="en-US" dirty="0"/>
              <a:t>I would like to discourage the USA government from taking the line that passing this law will “complicate our valued relationship” with the USA as President </a:t>
            </a:r>
            <a:r>
              <a:rPr lang="en-US" dirty="0" err="1"/>
              <a:t>Obama</a:t>
            </a:r>
            <a:r>
              <a:rPr lang="en-US" dirty="0"/>
              <a:t> said. Countries and Societies should relate with each other on the basis of mutual respect and independence in decision making…</a:t>
            </a:r>
          </a:p>
          <a:p>
            <a:r>
              <a:rPr lang="en-US" dirty="0"/>
              <a:t>I thank everybody.”</a:t>
            </a:r>
          </a:p>
          <a:p>
            <a:r>
              <a:rPr lang="en-US" dirty="0"/>
              <a:t>Link. http://www.bellanaija.com/2014/02/24/uganda-president-replies-barack-obama-on-his-reaction-to-the-anti-gay-law/</a:t>
            </a:r>
          </a:p>
          <a:p>
            <a:pPr>
              <a:buNone/>
            </a:pPr>
            <a:endParaRPr lang="en-US" dirty="0"/>
          </a:p>
          <a:p>
            <a:endParaRPr lang="en-US" dirty="0"/>
          </a:p>
        </p:txBody>
      </p:sp>
      <p:sp>
        <p:nvSpPr>
          <p:cNvPr id="6" name="Date Placeholder 5"/>
          <p:cNvSpPr>
            <a:spLocks noGrp="1"/>
          </p:cNvSpPr>
          <p:nvPr>
            <p:ph type="dt" sz="half" idx="10"/>
          </p:nvPr>
        </p:nvSpPr>
        <p:spPr/>
        <p:txBody>
          <a:bodyPr/>
          <a:lstStyle/>
          <a:p>
            <a:fld id="{1E142DCE-FCB4-42F9-A318-470D13C89438}"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Uganda’s anti-gay bill.</a:t>
            </a:r>
          </a:p>
        </p:txBody>
      </p:sp>
      <p:sp>
        <p:nvSpPr>
          <p:cNvPr id="3" name="Content Placeholder 2"/>
          <p:cNvSpPr>
            <a:spLocks noGrp="1"/>
          </p:cNvSpPr>
          <p:nvPr>
            <p:ph idx="1"/>
          </p:nvPr>
        </p:nvSpPr>
        <p:spPr/>
        <p:txBody>
          <a:bodyPr>
            <a:normAutofit fontScale="92500" lnSpcReduction="10000"/>
          </a:bodyPr>
          <a:lstStyle/>
          <a:p>
            <a:r>
              <a:rPr lang="en-US" dirty="0"/>
              <a:t>The law punishes first-time offenders with 14 years in jail. It also sets life imprisonment as the penalty for acts of "aggravated homosexuality." The bill originally proposed the death penalty for some homosexual acts, but that was later removed amid international criticism.</a:t>
            </a:r>
          </a:p>
          <a:p>
            <a:r>
              <a:rPr lang="en-US" dirty="0"/>
              <a:t>The law also makes it illegal to not report gay people and criminalizes the public promotion of homosexuality — including discussions by rights groups.</a:t>
            </a:r>
          </a:p>
          <a:p>
            <a:endParaRPr lang="en-US" dirty="0"/>
          </a:p>
        </p:txBody>
      </p:sp>
      <p:sp>
        <p:nvSpPr>
          <p:cNvPr id="6" name="Date Placeholder 5"/>
          <p:cNvSpPr>
            <a:spLocks noGrp="1"/>
          </p:cNvSpPr>
          <p:nvPr>
            <p:ph type="dt" sz="half" idx="10"/>
          </p:nvPr>
        </p:nvSpPr>
        <p:spPr/>
        <p:txBody>
          <a:bodyPr/>
          <a:lstStyle/>
          <a:p>
            <a:fld id="{620EE04B-1822-4CE9-AB2F-873A204D9BD2}"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Presidents Kenyatta &amp; </a:t>
            </a:r>
            <a:r>
              <a:rPr lang="en-US" sz="2700" dirty="0" err="1">
                <a:latin typeface="Times New Roman" pitchFamily="18" charset="0"/>
                <a:cs typeface="Times New Roman" pitchFamily="18" charset="0"/>
              </a:rPr>
              <a:t>Obama</a:t>
            </a:r>
            <a:r>
              <a:rPr lang="en-US" sz="2700" dirty="0">
                <a:latin typeface="Times New Roman" pitchFamily="18" charset="0"/>
                <a:cs typeface="Times New Roman" pitchFamily="18" charset="0"/>
              </a:rPr>
              <a:t> on gay issue in 2015</a:t>
            </a: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http://edition.cnn.com/2015/07/25/politics/obama-kenya-kenyatta/</a:t>
            </a:r>
            <a:r>
              <a:rPr lang="en-US" dirty="0"/>
              <a:t/>
            </a:r>
            <a:br>
              <a:rPr lang="en-US" dirty="0"/>
            </a:br>
            <a:endParaRPr lang="en-US" dirty="0"/>
          </a:p>
        </p:txBody>
      </p:sp>
      <p:pic>
        <p:nvPicPr>
          <p:cNvPr id="1026" name="Picture 2" descr="C:\Users\KITUR\Desktop\Obama and Kenyatta.jpg"/>
          <p:cNvPicPr>
            <a:picLocks noGrp="1" noChangeAspect="1" noChangeArrowheads="1"/>
          </p:cNvPicPr>
          <p:nvPr>
            <p:ph idx="1"/>
          </p:nvPr>
        </p:nvPicPr>
        <p:blipFill>
          <a:blip r:embed="rId2"/>
          <a:stretch>
            <a:fillRect/>
          </a:stretch>
        </p:blipFill>
        <p:spPr bwMode="auto">
          <a:xfrm>
            <a:off x="1878565" y="1676400"/>
            <a:ext cx="5878286" cy="4800600"/>
          </a:xfrm>
          <a:prstGeom prst="rect">
            <a:avLst/>
          </a:prstGeom>
          <a:noFill/>
        </p:spPr>
      </p:pic>
      <p:sp>
        <p:nvSpPr>
          <p:cNvPr id="6" name="Date Placeholder 5"/>
          <p:cNvSpPr>
            <a:spLocks noGrp="1"/>
          </p:cNvSpPr>
          <p:nvPr>
            <p:ph type="dt" sz="half" idx="10"/>
          </p:nvPr>
        </p:nvSpPr>
        <p:spPr/>
        <p:txBody>
          <a:bodyPr/>
          <a:lstStyle/>
          <a:p>
            <a:fld id="{62C9CAD6-BA3C-4297-B6F9-0B689E33D734}"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2800" dirty="0"/>
              <a:t>President </a:t>
            </a:r>
            <a:r>
              <a:rPr lang="en-US" sz="2800" dirty="0" err="1"/>
              <a:t>Obama’s</a:t>
            </a:r>
            <a:r>
              <a:rPr lang="en-US" sz="2800" dirty="0"/>
              <a:t> message on gay to Kenyans</a:t>
            </a:r>
          </a:p>
        </p:txBody>
      </p:sp>
      <p:sp>
        <p:nvSpPr>
          <p:cNvPr id="3" name="Content Placeholder 2"/>
          <p:cNvSpPr>
            <a:spLocks noGrp="1"/>
          </p:cNvSpPr>
          <p:nvPr>
            <p:ph idx="1"/>
          </p:nvPr>
        </p:nvSpPr>
        <p:spPr>
          <a:xfrm>
            <a:off x="1435608" y="1219200"/>
            <a:ext cx="7498080" cy="5364162"/>
          </a:xfrm>
        </p:spPr>
        <p:txBody>
          <a:bodyPr>
            <a:normAutofit fontScale="85000" lnSpcReduction="20000"/>
          </a:bodyPr>
          <a:lstStyle/>
          <a:p>
            <a:r>
              <a:rPr lang="en-US" dirty="0"/>
              <a:t>"When you start treating people differently not because of any harm they are doing to anybody, but because they are different, that's the path whereby freedoms begin to erode," Obama said at a joint press conference with the Kenyan leader in Nairobi. "And bad things happen."</a:t>
            </a:r>
          </a:p>
          <a:p>
            <a:r>
              <a:rPr lang="en-US" dirty="0"/>
              <a:t>But </a:t>
            </a:r>
            <a:r>
              <a:rPr lang="en-US" dirty="0" err="1"/>
              <a:t>Obama</a:t>
            </a:r>
            <a:r>
              <a:rPr lang="en-US" dirty="0"/>
              <a:t> equated legalized discrimination of gays to legalized racism in America.</a:t>
            </a:r>
          </a:p>
          <a:p>
            <a:r>
              <a:rPr lang="en-US" dirty="0"/>
              <a:t>"And when a government gets in a habit of people treating people differently, those habits can spread," </a:t>
            </a:r>
            <a:r>
              <a:rPr lang="en-US" dirty="0" err="1"/>
              <a:t>Obama</a:t>
            </a:r>
            <a:r>
              <a:rPr lang="en-US" dirty="0"/>
              <a:t> continued. "As an African-American, I am painfully aware of what happens when people are treated differently under the law."</a:t>
            </a:r>
          </a:p>
          <a:p>
            <a:endParaRPr lang="en-US" dirty="0"/>
          </a:p>
          <a:p>
            <a:endParaRPr lang="en-US" dirty="0"/>
          </a:p>
        </p:txBody>
      </p:sp>
      <p:sp>
        <p:nvSpPr>
          <p:cNvPr id="6" name="Date Placeholder 5"/>
          <p:cNvSpPr>
            <a:spLocks noGrp="1"/>
          </p:cNvSpPr>
          <p:nvPr>
            <p:ph type="dt" sz="half" idx="10"/>
          </p:nvPr>
        </p:nvSpPr>
        <p:spPr/>
        <p:txBody>
          <a:bodyPr/>
          <a:lstStyle/>
          <a:p>
            <a:fld id="{3878A092-0C30-484F-A5AB-939A1D9BD51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lstStyle/>
          <a:p>
            <a:r>
              <a:rPr lang="en-US" dirty="0"/>
              <a:t>President Kenyatta’s reply</a:t>
            </a:r>
          </a:p>
        </p:txBody>
      </p:sp>
      <p:sp>
        <p:nvSpPr>
          <p:cNvPr id="3" name="Content Placeholder 2"/>
          <p:cNvSpPr>
            <a:spLocks noGrp="1"/>
          </p:cNvSpPr>
          <p:nvPr>
            <p:ph idx="1"/>
          </p:nvPr>
        </p:nvSpPr>
        <p:spPr>
          <a:xfrm>
            <a:off x="1435608" y="1295400"/>
            <a:ext cx="7498080" cy="5287962"/>
          </a:xfrm>
        </p:spPr>
        <p:txBody>
          <a:bodyPr>
            <a:normAutofit fontScale="77500" lnSpcReduction="20000"/>
          </a:bodyPr>
          <a:lstStyle/>
          <a:p>
            <a:r>
              <a:rPr lang="en-US" dirty="0"/>
              <a:t>Kenyatta, however, said that while the U.S. and Kenya share many common values and goals, gay rights is not one of them. </a:t>
            </a:r>
          </a:p>
          <a:p>
            <a:r>
              <a:rPr lang="en-US" dirty="0"/>
              <a:t>"The fact of the matter is Kenya and the U.S. share so many values: common love for democracy, entrepreneurship, value for families -- these are some things that we share," Kenyatta said. "But there are some things that we must admit we don't share. Our culture, our societies don't accept."</a:t>
            </a:r>
          </a:p>
          <a:p>
            <a:r>
              <a:rPr lang="en-US" dirty="0"/>
              <a:t>"It is very difficult for us to be able to impose on people that which they themselves do not accept," Kenyatta continued. "This is why I repeatedly say for Kenyans today the (gay rights issue) is generally a non-issue. We want to focus on other areas."</a:t>
            </a:r>
          </a:p>
          <a:p>
            <a:endParaRPr lang="en-US" dirty="0"/>
          </a:p>
        </p:txBody>
      </p:sp>
      <p:sp>
        <p:nvSpPr>
          <p:cNvPr id="6" name="Date Placeholder 5"/>
          <p:cNvSpPr>
            <a:spLocks noGrp="1"/>
          </p:cNvSpPr>
          <p:nvPr>
            <p:ph type="dt" sz="half" idx="10"/>
          </p:nvPr>
        </p:nvSpPr>
        <p:spPr/>
        <p:txBody>
          <a:bodyPr/>
          <a:lstStyle/>
          <a:p>
            <a:fld id="{C80419F9-6C69-443F-A8AF-4406F89B7CC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POPE FRANCIS VIEWS ON GAY UNIONS.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(1) Pope Francis becomes first pope to endorse civil unions for gay couples | ABC News Link: </a:t>
            </a:r>
          </a:p>
          <a:p>
            <a:pPr>
              <a:buNone/>
            </a:pPr>
            <a:r>
              <a:rPr lang="en-US" dirty="0" smtClean="0">
                <a:hlinkClick r:id="rId2"/>
              </a:rPr>
              <a:t>https://www.youtube.com/watch?v=YCcJjywj_rA</a:t>
            </a:r>
            <a:endParaRPr lang="en-US" dirty="0" smtClean="0"/>
          </a:p>
          <a:p>
            <a:pPr>
              <a:buNone/>
            </a:pPr>
            <a:r>
              <a:rPr lang="en-US" dirty="0" smtClean="0"/>
              <a:t>(2) Pope says same-sex couples should be protected by civil union laws | 7NEWS</a:t>
            </a:r>
          </a:p>
          <a:p>
            <a:pPr>
              <a:buNone/>
            </a:pPr>
            <a:r>
              <a:rPr lang="en-US" dirty="0" smtClean="0">
                <a:hlinkClick r:id="rId3"/>
              </a:rPr>
              <a:t>https://www.youtube.com/watch?v=GExv1FEH2Kc</a:t>
            </a:r>
            <a:endParaRPr lang="en-US" dirty="0" smtClean="0"/>
          </a:p>
          <a:p>
            <a:pPr>
              <a:buNone/>
            </a:pPr>
            <a:r>
              <a:rPr lang="en-US" dirty="0" smtClean="0"/>
              <a:t>(3) Pope Francis endorses same-sex civil unions</a:t>
            </a:r>
          </a:p>
          <a:p>
            <a:pPr>
              <a:buNone/>
            </a:pPr>
            <a:r>
              <a:rPr lang="en-US" dirty="0" smtClean="0">
                <a:hlinkClick r:id="rId4"/>
              </a:rPr>
              <a:t>https://www.youtube.com/watch?v=Bqy0uHw4dEI</a:t>
            </a:r>
            <a:endParaRPr lang="en-US" dirty="0" smtClean="0"/>
          </a:p>
          <a:p>
            <a:pPr>
              <a:buNone/>
            </a:pPr>
            <a:r>
              <a:rPr lang="en-US" dirty="0" smtClean="0"/>
              <a:t>(4) Pope endorses same-sex civil unions in new documentary film 'Francesco‘</a:t>
            </a:r>
          </a:p>
          <a:p>
            <a:pPr>
              <a:buNone/>
            </a:pPr>
            <a:r>
              <a:rPr lang="en-US" dirty="0" smtClean="0">
                <a:hlinkClick r:id="rId5"/>
              </a:rPr>
              <a:t>https://www.youtube.com/watch?v=zhOuFEa52KA</a:t>
            </a:r>
            <a:endParaRPr lang="en-US" dirty="0" smtClean="0"/>
          </a:p>
          <a:p>
            <a:pPr>
              <a:buNone/>
            </a:pPr>
            <a:r>
              <a:rPr lang="en-US" dirty="0" smtClean="0"/>
              <a:t>(5) Did Pope Francis Call for Same Sex Unions? How do we respond?</a:t>
            </a:r>
          </a:p>
          <a:p>
            <a:pPr>
              <a:buNone/>
            </a:pPr>
            <a:r>
              <a:rPr lang="en-US" dirty="0" smtClean="0">
                <a:hlinkClick r:id="rId6"/>
              </a:rPr>
              <a:t>https://www.youtube.com/watch?v=ICDiK6Agi98&amp;list=TLPQMjgxMDIwMjD9-yxNR2H2DQ&amp;index=2</a:t>
            </a:r>
            <a:endParaRPr lang="en-US" dirty="0" smtClean="0"/>
          </a:p>
          <a:p>
            <a:pPr>
              <a:buNone/>
            </a:pPr>
            <a:r>
              <a:rPr lang="en-US" b="1" dirty="0" smtClean="0">
                <a:solidFill>
                  <a:srgbClr val="FF0000"/>
                </a:solidFill>
              </a:rPr>
              <a:t>Question. (</a:t>
            </a:r>
            <a:r>
              <a:rPr lang="en-US" b="1" dirty="0" err="1" smtClean="0">
                <a:solidFill>
                  <a:srgbClr val="FF0000"/>
                </a:solidFill>
              </a:rPr>
              <a:t>i</a:t>
            </a:r>
            <a:r>
              <a:rPr lang="en-US" b="1" dirty="0" smtClean="0">
                <a:solidFill>
                  <a:srgbClr val="FF0000"/>
                </a:solidFill>
              </a:rPr>
              <a:t>)  What is Pope Francis call for? (ii) Why do you support or reject Pope’s position?</a:t>
            </a:r>
            <a:endParaRPr lang="en-US" b="1" dirty="0">
              <a:solidFill>
                <a:srgbClr val="FF0000"/>
              </a:solidFill>
            </a:endParaRPr>
          </a:p>
        </p:txBody>
      </p:sp>
      <p:sp>
        <p:nvSpPr>
          <p:cNvPr id="4" name="Date Placeholder 3"/>
          <p:cNvSpPr>
            <a:spLocks noGrp="1"/>
          </p:cNvSpPr>
          <p:nvPr>
            <p:ph type="dt" sz="half" idx="10"/>
          </p:nvPr>
        </p:nvSpPr>
        <p:spPr/>
        <p:txBody>
          <a:bodyPr/>
          <a:lstStyle/>
          <a:p>
            <a:fld id="{3C149C75-08C1-4272-B6BD-5DDA4F190EC0}" type="datetime1">
              <a:rPr lang="en-US" smtClean="0"/>
              <a:pPr/>
              <a:t>9/2/2022</a:t>
            </a:fld>
            <a:endParaRPr lang="en-US"/>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6" name="Slide Number Placeholder 5"/>
          <p:cNvSpPr>
            <a:spLocks noGrp="1"/>
          </p:cNvSpPr>
          <p:nvPr>
            <p:ph type="sldNum" sz="quarter" idx="12"/>
          </p:nvPr>
        </p:nvSpPr>
        <p:spPr/>
        <p:txBody>
          <a:bodyPr/>
          <a:lstStyle/>
          <a:p>
            <a:fld id="{FC66AD7C-A49C-4D80-BA73-644A6985D63E}"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74724"/>
          </a:xfrm>
        </p:spPr>
        <p:txBody>
          <a:bodyPr>
            <a:normAutofit/>
          </a:bodyPr>
          <a:lstStyle/>
          <a:p>
            <a:r>
              <a:rPr lang="en-US" sz="3200" dirty="0"/>
              <a:t>Arguments by Kenya’s Gay right groups</a:t>
            </a:r>
          </a:p>
        </p:txBody>
      </p:sp>
      <p:sp>
        <p:nvSpPr>
          <p:cNvPr id="3" name="Content Placeholder 2"/>
          <p:cNvSpPr>
            <a:spLocks noGrp="1"/>
          </p:cNvSpPr>
          <p:nvPr>
            <p:ph idx="1"/>
          </p:nvPr>
        </p:nvSpPr>
        <p:spPr>
          <a:xfrm>
            <a:off x="1435608" y="1143000"/>
            <a:ext cx="7498080" cy="5638800"/>
          </a:xfrm>
        </p:spPr>
        <p:txBody>
          <a:bodyPr>
            <a:normAutofit fontScale="70000" lnSpcReduction="20000"/>
          </a:bodyPr>
          <a:lstStyle/>
          <a:p>
            <a:r>
              <a:rPr lang="en-US" dirty="0"/>
              <a:t>Article 162 (1) of the Penal code for instance states: “Any person who has carnal knowledge of any person against the order of nature is guilty of a felony and is liable to imprisonment for fourteen years.” However, this violation is so difficult to prove without breaking other laws that no case has ever been successfully prosecuted in Kenya.</a:t>
            </a:r>
          </a:p>
          <a:p>
            <a:r>
              <a:rPr lang="en-US" dirty="0"/>
              <a:t>“The law says you can’t have sex with another man, which makes society see </a:t>
            </a:r>
            <a:r>
              <a:rPr lang="en-US" dirty="0">
                <a:solidFill>
                  <a:srgbClr val="FF0000"/>
                </a:solidFill>
              </a:rPr>
              <a:t>LGBTI </a:t>
            </a:r>
            <a:r>
              <a:rPr lang="en-US" dirty="0"/>
              <a:t>persons as criminals. But their sexual orientation itself is not illegal,” said </a:t>
            </a:r>
            <a:r>
              <a:rPr lang="en-US" dirty="0">
                <a:solidFill>
                  <a:srgbClr val="FF0000"/>
                </a:solidFill>
              </a:rPr>
              <a:t>Mr. </a:t>
            </a:r>
            <a:r>
              <a:rPr lang="en-US" dirty="0" err="1">
                <a:solidFill>
                  <a:srgbClr val="FF0000"/>
                </a:solidFill>
              </a:rPr>
              <a:t>Oluoch</a:t>
            </a:r>
            <a:r>
              <a:rPr lang="en-US" dirty="0">
                <a:solidFill>
                  <a:srgbClr val="FF0000"/>
                </a:solidFill>
              </a:rPr>
              <a:t>.</a:t>
            </a:r>
          </a:p>
          <a:p>
            <a:r>
              <a:rPr lang="en-US" dirty="0"/>
              <a:t>But groups supporting the LGBTI community have steeped efforts to not only to revoke the law but also change attitude towards the gay community. The case for decriminalization is bolstered by the Constitution, which has provisions that the gay community says protects them. They include Article 27 (4) of the bill of Rights that states:</a:t>
            </a:r>
          </a:p>
          <a:p>
            <a:endParaRPr lang="en-US" dirty="0"/>
          </a:p>
        </p:txBody>
      </p:sp>
      <p:sp>
        <p:nvSpPr>
          <p:cNvPr id="6" name="Date Placeholder 5"/>
          <p:cNvSpPr>
            <a:spLocks noGrp="1"/>
          </p:cNvSpPr>
          <p:nvPr>
            <p:ph type="dt" sz="half" idx="10"/>
          </p:nvPr>
        </p:nvSpPr>
        <p:spPr/>
        <p:txBody>
          <a:bodyPr/>
          <a:lstStyle/>
          <a:p>
            <a:fld id="{F3D8586A-86CB-45A3-8AE4-739C4CE1970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106</a:t>
            </a:fld>
            <a:endParaRPr lang="en-US"/>
          </a:p>
        </p:txBody>
      </p:sp>
    </p:spTree>
  </p:cSld>
  <p:clrMapOvr>
    <a:masterClrMapping/>
  </p:clrMapOvr>
  <p:transition>
    <p:circl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dirty="0"/>
              <a:t>Cont’</a:t>
            </a:r>
          </a:p>
        </p:txBody>
      </p:sp>
      <p:sp>
        <p:nvSpPr>
          <p:cNvPr id="3" name="Content Placeholder 2"/>
          <p:cNvSpPr>
            <a:spLocks noGrp="1"/>
          </p:cNvSpPr>
          <p:nvPr>
            <p:ph idx="1"/>
          </p:nvPr>
        </p:nvSpPr>
        <p:spPr>
          <a:xfrm>
            <a:off x="1435608" y="914400"/>
            <a:ext cx="7498080" cy="5486400"/>
          </a:xfrm>
        </p:spPr>
        <p:txBody>
          <a:bodyPr>
            <a:normAutofit fontScale="62500" lnSpcReduction="20000"/>
          </a:bodyPr>
          <a:lstStyle/>
          <a:p>
            <a:r>
              <a:rPr lang="en-US" dirty="0"/>
              <a:t>“The State shall not discriminate directly or indirectly against any person on any ground.” Though any law that contravenes the Constitution is illegal, a case needs to be brought  to court for the law to be struck out.  Currently,  the Lesbian, gay, transgender, bisexual,/intersex  also  referred to as hermaphrodites (</a:t>
            </a:r>
            <a:r>
              <a:rPr lang="en-US" dirty="0" smtClean="0"/>
              <a:t>LGBTI) </a:t>
            </a:r>
            <a:r>
              <a:rPr lang="en-US" dirty="0"/>
              <a:t>groups are working on such a case.  As some groups work on the law, others have embarked on a campaign to change people’s perception.</a:t>
            </a:r>
          </a:p>
          <a:p>
            <a:r>
              <a:rPr lang="en-US" dirty="0"/>
              <a:t>“We need to change public opinion so that by the time we change the laws, there is no backlash,” Mr. Jackson </a:t>
            </a:r>
            <a:r>
              <a:rPr lang="en-US" dirty="0" err="1"/>
              <a:t>Otieno</a:t>
            </a:r>
            <a:r>
              <a:rPr lang="en-US" dirty="0"/>
              <a:t> of the Gay and Lesbian Coalition of Kenya explains. The coalition has enlisted the help of police officers and religious leaders to gain acceptance. Reverend Michael </a:t>
            </a:r>
            <a:r>
              <a:rPr lang="en-US" dirty="0" err="1"/>
              <a:t>Kimindu</a:t>
            </a:r>
            <a:r>
              <a:rPr lang="en-US" dirty="0"/>
              <a:t> is one of them. Formerly an Anglican priest and now the President of the Other Sheep Africa, he travels throughout.</a:t>
            </a:r>
          </a:p>
          <a:p>
            <a:endParaRPr lang="en-US" dirty="0"/>
          </a:p>
          <a:p>
            <a:r>
              <a:rPr kumimoji="0" lang="en-US" sz="3200" kern="1200" dirty="0">
                <a:solidFill>
                  <a:schemeClr val="tx1"/>
                </a:solidFill>
                <a:latin typeface="+mn-lt"/>
                <a:ea typeface="+mn-ea"/>
                <a:cs typeface="+mn-cs"/>
              </a:rPr>
              <a:t>Source:</a:t>
            </a:r>
            <a:r>
              <a:rPr lang="en-US" sz="3200" dirty="0"/>
              <a:t> </a:t>
            </a:r>
            <a:r>
              <a:rPr kumimoji="0" lang="en-US" sz="3200" u="sng" kern="1200" dirty="0">
                <a:solidFill>
                  <a:schemeClr val="tx1"/>
                </a:solidFill>
                <a:latin typeface="+mn-lt"/>
                <a:ea typeface="+mn-ea"/>
                <a:cs typeface="+mn-cs"/>
              </a:rPr>
              <a:t>http://gma.yahoo.com/blogs/abc-blogs/president-obama-affirms-his-support-for-same-sex-marriage.html . Downloaded on 10/05/2012</a:t>
            </a:r>
            <a:endParaRPr lang="en-US" dirty="0"/>
          </a:p>
          <a:p>
            <a:r>
              <a:rPr kumimoji="0" lang="en-US" sz="3200" i="1" kern="1200" dirty="0">
                <a:solidFill>
                  <a:schemeClr val="tx1"/>
                </a:solidFill>
                <a:latin typeface="+mn-lt"/>
                <a:ea typeface="+mn-ea"/>
                <a:cs typeface="+mn-cs"/>
              </a:rPr>
              <a:t>By </a:t>
            </a:r>
            <a:r>
              <a:rPr kumimoji="0" lang="en-US" sz="3200" b="1" i="1" u="none" strike="noStrike" kern="1200" dirty="0">
                <a:solidFill>
                  <a:schemeClr val="tx1"/>
                </a:solidFill>
                <a:latin typeface="+mn-lt"/>
                <a:ea typeface="+mn-ea"/>
                <a:cs typeface="+mn-cs"/>
              </a:rPr>
              <a:t>Rick Klein</a:t>
            </a:r>
            <a:r>
              <a:rPr kumimoji="0" lang="en-US" sz="3200" b="1" i="1" kern="1200" dirty="0">
                <a:solidFill>
                  <a:schemeClr val="tx1"/>
                </a:solidFill>
                <a:latin typeface="+mn-lt"/>
                <a:ea typeface="+mn-ea"/>
                <a:cs typeface="+mn-cs"/>
              </a:rPr>
              <a:t>  </a:t>
            </a:r>
            <a:r>
              <a:rPr kumimoji="0" lang="en-US" sz="3200" b="1" i="1" u="none" strike="noStrike" kern="1200" dirty="0">
                <a:solidFill>
                  <a:schemeClr val="tx1"/>
                </a:solidFill>
                <a:latin typeface="+mn-lt"/>
                <a:ea typeface="+mn-ea"/>
                <a:cs typeface="+mn-cs"/>
              </a:rPr>
              <a:t>ABC News Blogs</a:t>
            </a:r>
            <a:r>
              <a:rPr kumimoji="0" lang="en-US" sz="3200" b="1" i="1" kern="1200" dirty="0">
                <a:solidFill>
                  <a:schemeClr val="tx1"/>
                </a:solidFill>
                <a:latin typeface="+mn-lt"/>
                <a:ea typeface="+mn-ea"/>
                <a:cs typeface="+mn-cs"/>
              </a:rPr>
              <a:t> </a:t>
            </a:r>
            <a:endParaRPr lang="en-US" dirty="0"/>
          </a:p>
          <a:p>
            <a:endParaRPr lang="en-US" dirty="0"/>
          </a:p>
        </p:txBody>
      </p:sp>
      <p:sp>
        <p:nvSpPr>
          <p:cNvPr id="6" name="Date Placeholder 5"/>
          <p:cNvSpPr>
            <a:spLocks noGrp="1"/>
          </p:cNvSpPr>
          <p:nvPr>
            <p:ph type="dt" sz="half" idx="10"/>
          </p:nvPr>
        </p:nvSpPr>
        <p:spPr/>
        <p:txBody>
          <a:bodyPr/>
          <a:lstStyle/>
          <a:p>
            <a:fld id="{93C6D764-6A12-4AF8-96DD-419B7542C2B6}"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107</a:t>
            </a:fld>
            <a:endParaRPr lang="en-US"/>
          </a:p>
        </p:txBody>
      </p:sp>
    </p:spTree>
  </p:cSld>
  <p:clrMapOvr>
    <a:masterClrMapping/>
  </p:clrMapOvr>
  <p:transition>
    <p:circl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KENYAN CONSTITUTION ON MARRIAGE</a:t>
            </a:r>
            <a:endParaRPr lang="en-US" sz="2400" dirty="0"/>
          </a:p>
        </p:txBody>
      </p:sp>
      <p:sp>
        <p:nvSpPr>
          <p:cNvPr id="3" name="Content Placeholder 2"/>
          <p:cNvSpPr>
            <a:spLocks noGrp="1"/>
          </p:cNvSpPr>
          <p:nvPr>
            <p:ph idx="1"/>
          </p:nvPr>
        </p:nvSpPr>
        <p:spPr>
          <a:xfrm>
            <a:off x="1435608" y="1447800"/>
            <a:ext cx="7498080" cy="4857750"/>
          </a:xfrm>
        </p:spPr>
        <p:txBody>
          <a:bodyPr>
            <a:normAutofit fontScale="92500" lnSpcReduction="10000"/>
          </a:bodyPr>
          <a:lstStyle/>
          <a:p>
            <a:r>
              <a:rPr lang="en-US" dirty="0"/>
              <a:t>Section 45 of the Kenyan Law reads;</a:t>
            </a:r>
          </a:p>
          <a:p>
            <a:pPr>
              <a:buNone/>
            </a:pPr>
            <a:r>
              <a:rPr lang="en-US" dirty="0"/>
              <a:t>“(1) The family is the natural and fundamental unit of society and the necessary basis of social order, and shall enjoy the recognition and protection of the state.</a:t>
            </a:r>
          </a:p>
          <a:p>
            <a:pPr>
              <a:buNone/>
            </a:pPr>
            <a:r>
              <a:rPr lang="en-US" dirty="0"/>
              <a:t>(2) Every adult has the right to marry a person of the </a:t>
            </a:r>
            <a:r>
              <a:rPr lang="en-US" dirty="0">
                <a:solidFill>
                  <a:srgbClr val="FF0000"/>
                </a:solidFill>
              </a:rPr>
              <a:t>opposite sex</a:t>
            </a:r>
            <a:r>
              <a:rPr lang="en-US" dirty="0"/>
              <a:t>, based on the free consent of the parties”.</a:t>
            </a:r>
          </a:p>
          <a:p>
            <a:pPr>
              <a:buNone/>
            </a:pPr>
            <a:endParaRPr lang="en-US" dirty="0"/>
          </a:p>
          <a:p>
            <a:pPr>
              <a:buNone/>
            </a:pPr>
            <a:r>
              <a:rPr lang="en-US" b="1" i="1" dirty="0"/>
              <a:t> </a:t>
            </a:r>
            <a:endParaRPr lang="en-US" dirty="0"/>
          </a:p>
        </p:txBody>
      </p:sp>
      <p:sp>
        <p:nvSpPr>
          <p:cNvPr id="6" name="Date Placeholder 5"/>
          <p:cNvSpPr>
            <a:spLocks noGrp="1"/>
          </p:cNvSpPr>
          <p:nvPr>
            <p:ph type="dt" sz="half" idx="10"/>
          </p:nvPr>
        </p:nvSpPr>
        <p:spPr/>
        <p:txBody>
          <a:bodyPr/>
          <a:lstStyle/>
          <a:p>
            <a:fld id="{A774C2B3-AF06-48D3-8370-D6F37DA82028}"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108</a:t>
            </a:fld>
            <a:endParaRPr lang="en-US"/>
          </a:p>
        </p:txBody>
      </p:sp>
    </p:spTree>
  </p:cSld>
  <p:clrMapOvr>
    <a:masterClrMapping/>
  </p:clrMapOvr>
  <p:transition>
    <p:circl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Universal Declaration of Human Rights (UDHR) Article 16 on Marriage</a:t>
            </a:r>
            <a:endParaRPr lang="en-US" sz="2800" dirty="0"/>
          </a:p>
        </p:txBody>
      </p:sp>
      <p:sp>
        <p:nvSpPr>
          <p:cNvPr id="3" name="Content Placeholder 2"/>
          <p:cNvSpPr>
            <a:spLocks noGrp="1"/>
          </p:cNvSpPr>
          <p:nvPr>
            <p:ph idx="1"/>
          </p:nvPr>
        </p:nvSpPr>
        <p:spPr>
          <a:xfrm>
            <a:off x="1435608" y="1447800"/>
            <a:ext cx="7498080" cy="5029200"/>
          </a:xfrm>
        </p:spPr>
        <p:txBody>
          <a:bodyPr>
            <a:normAutofit fontScale="92500" lnSpcReduction="10000"/>
          </a:bodyPr>
          <a:lstStyle/>
          <a:p>
            <a:pPr>
              <a:buFont typeface="Wingdings" pitchFamily="2" charset="2"/>
              <a:buChar char="Ø"/>
            </a:pPr>
            <a:r>
              <a:rPr lang="en-US" sz="2800" dirty="0"/>
              <a:t>HUMAN RIGHTS VIEW ON MARRIAGE AND RELATIONSHIPS SUCH AS: HOMOSEXUALS, LESBIANISM, TRANSGENDER ETC</a:t>
            </a:r>
            <a:r>
              <a:rPr lang="en-US" sz="2800" b="1" dirty="0"/>
              <a:t>.</a:t>
            </a:r>
          </a:p>
          <a:p>
            <a:r>
              <a:rPr lang="en-US" dirty="0"/>
              <a:t>“1. Men and women of full age, without any limitations due to race, nationality or religion, have the right to marry and to found a family. They are entitled to equal rights as to marriage, during marriage and at its dissolution. </a:t>
            </a:r>
          </a:p>
          <a:p>
            <a:pPr>
              <a:buNone/>
            </a:pPr>
            <a:r>
              <a:rPr lang="en-US" dirty="0"/>
              <a:t> 2. Marriage shall be entered into only with the free and full consent of the </a:t>
            </a:r>
            <a:r>
              <a:rPr lang="en-US" dirty="0">
                <a:solidFill>
                  <a:srgbClr val="FF0000"/>
                </a:solidFill>
              </a:rPr>
              <a:t>intending spouses.  </a:t>
            </a:r>
          </a:p>
          <a:p>
            <a:pPr>
              <a:buNone/>
            </a:pPr>
            <a:endParaRPr lang="en-US" dirty="0"/>
          </a:p>
          <a:p>
            <a:endParaRPr lang="en-US" dirty="0"/>
          </a:p>
        </p:txBody>
      </p:sp>
      <p:sp>
        <p:nvSpPr>
          <p:cNvPr id="6" name="Date Placeholder 5"/>
          <p:cNvSpPr>
            <a:spLocks noGrp="1"/>
          </p:cNvSpPr>
          <p:nvPr>
            <p:ph type="dt" sz="half" idx="10"/>
          </p:nvPr>
        </p:nvSpPr>
        <p:spPr/>
        <p:txBody>
          <a:bodyPr/>
          <a:lstStyle/>
          <a:p>
            <a:fld id="{906BF01B-A16E-4CCD-AD49-1974F34248A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109</a:t>
            </a:fld>
            <a:endParaRPr lang="en-US"/>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African Ethics Today</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dirty="0"/>
              <a:t>In Africa, as in the West, these beliefs and assumptions often remain unchanged even after there has been a religious conversion. </a:t>
            </a:r>
          </a:p>
          <a:p>
            <a:pPr>
              <a:buNone/>
            </a:pPr>
            <a:r>
              <a:rPr lang="en-US" dirty="0"/>
              <a:t>Thus many African societies may have converted to Christianity or Islam but they still cling to traditional beliefs and assumptions that determine how they act morally. </a:t>
            </a:r>
          </a:p>
          <a:p>
            <a:pPr>
              <a:buNone/>
            </a:pPr>
            <a:r>
              <a:rPr lang="en-US" dirty="0"/>
              <a:t>It is therefore critical to know and appreciate the role of values in the study of moral actions.</a:t>
            </a:r>
          </a:p>
          <a:p>
            <a:endParaRPr lang="en-US" dirty="0"/>
          </a:p>
        </p:txBody>
      </p:sp>
      <p:sp>
        <p:nvSpPr>
          <p:cNvPr id="6" name="Date Placeholder 5"/>
          <p:cNvSpPr>
            <a:spLocks noGrp="1"/>
          </p:cNvSpPr>
          <p:nvPr>
            <p:ph type="dt" sz="half" idx="10"/>
          </p:nvPr>
        </p:nvSpPr>
        <p:spPr/>
        <p:txBody>
          <a:bodyPr/>
          <a:lstStyle/>
          <a:p>
            <a:fld id="{95AF5BDC-7354-4313-8F64-E0EC5DACEEA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a:t>
            </a:fld>
            <a:endParaRPr lang="en-US"/>
          </a:p>
        </p:txBody>
      </p:sp>
    </p:spTree>
  </p:cSld>
  <p:clrMapOvr>
    <a:masterClrMapping/>
  </p:clrMapOvr>
  <p:transition>
    <p:circl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400" b="1" dirty="0">
                <a:latin typeface="Times New Roman" pitchFamily="18" charset="0"/>
                <a:cs typeface="Times New Roman" pitchFamily="18" charset="0"/>
              </a:rPr>
              <a:t>PRO-HOMOSEXUAL POINTS OF VIEWS</a:t>
            </a:r>
          </a:p>
        </p:txBody>
      </p:sp>
      <p:sp>
        <p:nvSpPr>
          <p:cNvPr id="3" name="Content Placeholder 2"/>
          <p:cNvSpPr>
            <a:spLocks noGrp="1"/>
          </p:cNvSpPr>
          <p:nvPr>
            <p:ph idx="1"/>
          </p:nvPr>
        </p:nvSpPr>
        <p:spPr>
          <a:xfrm>
            <a:off x="1435608" y="1143000"/>
            <a:ext cx="7498080" cy="5334000"/>
          </a:xfrm>
        </p:spPr>
        <p:txBody>
          <a:bodyPr>
            <a:normAutofit/>
          </a:bodyPr>
          <a:lstStyle/>
          <a:p>
            <a:pPr lvl="0"/>
            <a:r>
              <a:rPr lang="en-US" dirty="0"/>
              <a:t>God </a:t>
            </a:r>
            <a:r>
              <a:rPr lang="en-US" dirty="0">
                <a:solidFill>
                  <a:srgbClr val="FF0000"/>
                </a:solidFill>
              </a:rPr>
              <a:t>created</a:t>
            </a:r>
            <a:r>
              <a:rPr lang="en-US" dirty="0"/>
              <a:t> homosexuality &amp; Lesbianism and </a:t>
            </a:r>
            <a:r>
              <a:rPr lang="en-US" dirty="0">
                <a:solidFill>
                  <a:srgbClr val="FF0000"/>
                </a:solidFill>
              </a:rPr>
              <a:t>loves </a:t>
            </a:r>
            <a:r>
              <a:rPr lang="en-US" dirty="0"/>
              <a:t>them like everyone.</a:t>
            </a:r>
          </a:p>
          <a:p>
            <a:pPr lvl="0"/>
            <a:r>
              <a:rPr lang="en-US" dirty="0"/>
              <a:t>When people form loving commitment with whomever they love</a:t>
            </a:r>
          </a:p>
          <a:p>
            <a:pPr lvl="0"/>
            <a:r>
              <a:rPr lang="en-US" dirty="0"/>
              <a:t>Anybody who can form a lasting, loving bond with another being deserves society’s respect and support.</a:t>
            </a:r>
          </a:p>
          <a:p>
            <a:pPr lvl="0"/>
            <a:r>
              <a:rPr lang="en-US" dirty="0"/>
              <a:t>It is a matter of </a:t>
            </a:r>
            <a:r>
              <a:rPr lang="en-US" dirty="0">
                <a:solidFill>
                  <a:srgbClr val="FF0000"/>
                </a:solidFill>
              </a:rPr>
              <a:t>personal preference </a:t>
            </a:r>
            <a:r>
              <a:rPr lang="en-US" dirty="0"/>
              <a:t>and not a </a:t>
            </a:r>
            <a:r>
              <a:rPr lang="en-US" dirty="0">
                <a:solidFill>
                  <a:srgbClr val="FF0000"/>
                </a:solidFill>
              </a:rPr>
              <a:t>moral issue.</a:t>
            </a:r>
          </a:p>
          <a:p>
            <a:endParaRPr lang="en-US" dirty="0"/>
          </a:p>
        </p:txBody>
      </p:sp>
      <p:sp>
        <p:nvSpPr>
          <p:cNvPr id="6" name="Date Placeholder 5"/>
          <p:cNvSpPr>
            <a:spLocks noGrp="1"/>
          </p:cNvSpPr>
          <p:nvPr>
            <p:ph type="dt" sz="half" idx="10"/>
          </p:nvPr>
        </p:nvSpPr>
        <p:spPr/>
        <p:txBody>
          <a:bodyPr/>
          <a:lstStyle/>
          <a:p>
            <a:fld id="{E0AD5711-6A8C-4DC0-B5EE-AAF83AB979A4}"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110</a:t>
            </a:fld>
            <a:endParaRPr lang="en-US"/>
          </a:p>
        </p:txBody>
      </p:sp>
    </p:spTree>
  </p:cSld>
  <p:clrMapOvr>
    <a:masterClrMapping/>
  </p:clrMapOvr>
  <p:transition>
    <p:circl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2400" b="1" dirty="0">
                <a:latin typeface="Times New Roman" pitchFamily="18" charset="0"/>
                <a:cs typeface="Times New Roman" pitchFamily="18" charset="0"/>
              </a:rPr>
              <a:t>PRO-HOMOSEXUAL POINTS OF VIEWS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066800"/>
            <a:ext cx="7498080" cy="5238750"/>
          </a:xfrm>
        </p:spPr>
        <p:txBody>
          <a:bodyPr>
            <a:normAutofit fontScale="92500" lnSpcReduction="20000"/>
          </a:bodyPr>
          <a:lstStyle/>
          <a:p>
            <a:pPr lvl="0"/>
            <a:r>
              <a:rPr lang="en-US" dirty="0"/>
              <a:t>It is “unkind, and cruel to attack a person for being gay or lesbian.”</a:t>
            </a:r>
          </a:p>
          <a:p>
            <a:pPr lvl="0"/>
            <a:r>
              <a:rPr lang="en-US" dirty="0"/>
              <a:t>Denial of same sex gender is a violation of individual human rights</a:t>
            </a:r>
          </a:p>
          <a:p>
            <a:pPr lvl="0"/>
            <a:r>
              <a:rPr lang="en-US" dirty="0"/>
              <a:t>Marriage should be for any two who say “I do.”</a:t>
            </a:r>
          </a:p>
          <a:p>
            <a:pPr lvl="0"/>
            <a:r>
              <a:rPr lang="en-US" dirty="0"/>
              <a:t>Gay relationship can be as loving as the other relationship</a:t>
            </a:r>
          </a:p>
          <a:p>
            <a:pPr lvl="0"/>
            <a:r>
              <a:rPr lang="en-US" dirty="0"/>
              <a:t>A prejudice against individuals.</a:t>
            </a:r>
          </a:p>
          <a:p>
            <a:pPr lvl="0"/>
            <a:r>
              <a:rPr lang="en-US" dirty="0"/>
              <a:t>Right to privacy protects homosexuals</a:t>
            </a:r>
          </a:p>
          <a:p>
            <a:pPr lvl="0"/>
            <a:r>
              <a:rPr lang="en-US" dirty="0"/>
              <a:t>There should be no sexual constraints  among consenting adults</a:t>
            </a:r>
          </a:p>
          <a:p>
            <a:endParaRPr lang="en-US" dirty="0"/>
          </a:p>
        </p:txBody>
      </p:sp>
      <p:sp>
        <p:nvSpPr>
          <p:cNvPr id="6" name="Date Placeholder 5"/>
          <p:cNvSpPr>
            <a:spLocks noGrp="1"/>
          </p:cNvSpPr>
          <p:nvPr>
            <p:ph type="dt" sz="half" idx="10"/>
          </p:nvPr>
        </p:nvSpPr>
        <p:spPr/>
        <p:txBody>
          <a:bodyPr/>
          <a:lstStyle/>
          <a:p>
            <a:fld id="{216FDDC1-DF81-48F9-962A-E2CC858E773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111</a:t>
            </a:fld>
            <a:endParaRPr lang="en-US"/>
          </a:p>
        </p:txBody>
      </p:sp>
    </p:spTree>
  </p:cSld>
  <p:clrMapOvr>
    <a:masterClrMapping/>
  </p:clrMapOvr>
  <p:transition>
    <p:circl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400" b="1" dirty="0"/>
              <a:t>PRO-HOMOSEXUAL POINTS OF VIEWS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143000"/>
            <a:ext cx="7498080" cy="5334000"/>
          </a:xfrm>
        </p:spPr>
        <p:txBody>
          <a:bodyPr>
            <a:normAutofit lnSpcReduction="10000"/>
          </a:bodyPr>
          <a:lstStyle/>
          <a:p>
            <a:pPr lvl="0"/>
            <a:r>
              <a:rPr lang="en-US" dirty="0"/>
              <a:t>Moral have changed since the ancient times.</a:t>
            </a:r>
          </a:p>
          <a:p>
            <a:pPr lvl="0"/>
            <a:r>
              <a:rPr lang="en-US" dirty="0"/>
              <a:t>There are homosexuals in the animal kingdom</a:t>
            </a:r>
          </a:p>
          <a:p>
            <a:r>
              <a:rPr lang="en-US" dirty="0"/>
              <a:t>“It is in our genes.”</a:t>
            </a:r>
          </a:p>
          <a:p>
            <a:pPr lvl="0"/>
            <a:r>
              <a:rPr lang="en-US" dirty="0"/>
              <a:t>Homosexuals have civil rights too.</a:t>
            </a:r>
          </a:p>
          <a:p>
            <a:pPr lvl="0"/>
            <a:r>
              <a:rPr lang="en-US" dirty="0"/>
              <a:t>“They are against Lesbians because of Homophobia and hate”</a:t>
            </a:r>
          </a:p>
          <a:p>
            <a:pPr lvl="0"/>
            <a:r>
              <a:rPr lang="en-US" dirty="0"/>
              <a:t>The Bible doesn’t speak against the homosexuality or lesbianism.</a:t>
            </a:r>
          </a:p>
          <a:p>
            <a:pPr lvl="0">
              <a:buNone/>
            </a:pPr>
            <a:endParaRPr lang="en-US" dirty="0"/>
          </a:p>
          <a:p>
            <a:endParaRPr lang="en-US" dirty="0"/>
          </a:p>
        </p:txBody>
      </p:sp>
      <p:sp>
        <p:nvSpPr>
          <p:cNvPr id="6" name="Date Placeholder 5"/>
          <p:cNvSpPr>
            <a:spLocks noGrp="1"/>
          </p:cNvSpPr>
          <p:nvPr>
            <p:ph type="dt" sz="half" idx="10"/>
          </p:nvPr>
        </p:nvSpPr>
        <p:spPr/>
        <p:txBody>
          <a:bodyPr/>
          <a:lstStyle/>
          <a:p>
            <a:fld id="{BD9BBC7C-F201-43B7-9876-D51A8E5B237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112</a:t>
            </a:fld>
            <a:endParaRPr lang="en-US"/>
          </a:p>
        </p:txBody>
      </p:sp>
    </p:spTree>
  </p:cSld>
  <p:clrMapOvr>
    <a:masterClrMapping/>
  </p:clrMapOvr>
  <p:transition>
    <p:circl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these rights? </a:t>
            </a:r>
            <a:r>
              <a:rPr lang="en-US" dirty="0" smtClean="0"/>
              <a:t>List.</a:t>
            </a:r>
            <a:endParaRPr lang="en-US" dirty="0"/>
          </a:p>
        </p:txBody>
      </p:sp>
      <p:pic>
        <p:nvPicPr>
          <p:cNvPr id="1026" name="Picture 2" descr="C:\Users\KITUR\Desktop\IMG_20190225_074456735 Gay demand rights-2.jpg"/>
          <p:cNvPicPr>
            <a:picLocks noGrp="1" noChangeAspect="1" noChangeArrowheads="1"/>
          </p:cNvPicPr>
          <p:nvPr>
            <p:ph idx="1"/>
          </p:nvPr>
        </p:nvPicPr>
        <p:blipFill>
          <a:blip r:embed="rId2" cstate="print"/>
          <a:stretch>
            <a:fillRect/>
          </a:stretch>
        </p:blipFill>
        <p:spPr bwMode="auto">
          <a:xfrm>
            <a:off x="3169178" y="1447800"/>
            <a:ext cx="4031194" cy="4800600"/>
          </a:xfrm>
          <a:prstGeom prst="rect">
            <a:avLst/>
          </a:prstGeom>
          <a:noFill/>
        </p:spPr>
      </p:pic>
      <p:sp>
        <p:nvSpPr>
          <p:cNvPr id="6" name="Date Placeholder 5"/>
          <p:cNvSpPr>
            <a:spLocks noGrp="1"/>
          </p:cNvSpPr>
          <p:nvPr>
            <p:ph type="dt" sz="half" idx="10"/>
          </p:nvPr>
        </p:nvSpPr>
        <p:spPr/>
        <p:txBody>
          <a:bodyPr/>
          <a:lstStyle/>
          <a:p>
            <a:fld id="{5FCD46C6-93D9-4BFE-A9A3-16CB31F9BC8D}"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 body is my business</a:t>
            </a:r>
            <a:r>
              <a:rPr lang="en-US" dirty="0" smtClean="0"/>
              <a:t>”–What does it imply in relation to ethics?  </a:t>
            </a:r>
            <a:endParaRPr lang="en-US" dirty="0"/>
          </a:p>
        </p:txBody>
      </p:sp>
      <p:pic>
        <p:nvPicPr>
          <p:cNvPr id="2050" name="Picture 2" descr="C:\Users\KITUR\Desktop\IMG_20190225_074511594 Gay demand rights -1.jpg"/>
          <p:cNvPicPr>
            <a:picLocks noGrp="1" noChangeAspect="1" noChangeArrowheads="1"/>
          </p:cNvPicPr>
          <p:nvPr>
            <p:ph idx="1"/>
          </p:nvPr>
        </p:nvPicPr>
        <p:blipFill>
          <a:blip r:embed="rId2"/>
          <a:stretch>
            <a:fillRect/>
          </a:stretch>
        </p:blipFill>
        <p:spPr bwMode="auto">
          <a:xfrm>
            <a:off x="1859684" y="1828800"/>
            <a:ext cx="6650182" cy="4800600"/>
          </a:xfrm>
          <a:prstGeom prst="rect">
            <a:avLst/>
          </a:prstGeom>
          <a:noFill/>
        </p:spPr>
      </p:pic>
      <p:sp>
        <p:nvSpPr>
          <p:cNvPr id="6" name="Date Placeholder 5"/>
          <p:cNvSpPr>
            <a:spLocks noGrp="1"/>
          </p:cNvSpPr>
          <p:nvPr>
            <p:ph type="dt" sz="half" idx="10"/>
          </p:nvPr>
        </p:nvSpPr>
        <p:spPr/>
        <p:txBody>
          <a:bodyPr/>
          <a:lstStyle/>
          <a:p>
            <a:fld id="{30C1C815-D80C-4115-8CB9-947956BD45B4}"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fontScale="90000"/>
          </a:bodyPr>
          <a:lstStyle/>
          <a:p>
            <a:r>
              <a:rPr lang="en-US" sz="3100" b="1" dirty="0">
                <a:latin typeface="Times New Roman" pitchFamily="18" charset="0"/>
                <a:cs typeface="Times New Roman" pitchFamily="18" charset="0"/>
              </a:rPr>
              <a:t>Bible References warning and condemning same gender sexual relationships</a:t>
            </a:r>
            <a:endParaRPr lang="en-US" b="1" dirty="0"/>
          </a:p>
        </p:txBody>
      </p:sp>
      <p:sp>
        <p:nvSpPr>
          <p:cNvPr id="3" name="Content Placeholder 2"/>
          <p:cNvSpPr>
            <a:spLocks noGrp="1"/>
          </p:cNvSpPr>
          <p:nvPr>
            <p:ph idx="1"/>
          </p:nvPr>
        </p:nvSpPr>
        <p:spPr/>
        <p:txBody>
          <a:bodyPr>
            <a:normAutofit fontScale="62500" lnSpcReduction="20000"/>
          </a:bodyPr>
          <a:lstStyle/>
          <a:p>
            <a:pPr lvl="0"/>
            <a:r>
              <a:rPr lang="en-US" dirty="0"/>
              <a:t>Gen. 1:27 – God created male and female.</a:t>
            </a:r>
          </a:p>
          <a:p>
            <a:pPr lvl="0"/>
            <a:r>
              <a:rPr lang="en-US" dirty="0"/>
              <a:t>Gen. 6:29 – God instructed Noah to preserve.</a:t>
            </a:r>
          </a:p>
          <a:p>
            <a:pPr lvl="0"/>
            <a:r>
              <a:rPr lang="en-US" dirty="0"/>
              <a:t>Gen. 19  - God punished Sodom and Gomorrah because of </a:t>
            </a:r>
            <a:r>
              <a:rPr lang="en-US" dirty="0" err="1"/>
              <a:t>homosexualism</a:t>
            </a:r>
            <a:endParaRPr lang="en-US" dirty="0"/>
          </a:p>
          <a:p>
            <a:pPr lvl="0"/>
            <a:r>
              <a:rPr lang="en-US" dirty="0"/>
              <a:t>Lev. 18:22,24 God calls homosexuality detestable and defilement. </a:t>
            </a:r>
          </a:p>
          <a:p>
            <a:pPr lvl="0"/>
            <a:r>
              <a:rPr lang="en-US" dirty="0"/>
              <a:t>Lev. 20: 13 God’s commandment requires any person found practicing same gender sexual relationship to be put to death.</a:t>
            </a:r>
          </a:p>
          <a:p>
            <a:pPr lvl="0"/>
            <a:r>
              <a:rPr lang="en-US" dirty="0"/>
              <a:t>Deut 23:17 God forbid any priest not to receive offering from a temple homosexual or Lesbian prostitute. God detests them.</a:t>
            </a:r>
          </a:p>
          <a:p>
            <a:pPr lvl="0"/>
            <a:r>
              <a:rPr lang="en-US" dirty="0"/>
              <a:t>Judges 19:22-24 The Bible calls the men who demanded to have sex the male visitor, “wicked men”.</a:t>
            </a:r>
          </a:p>
          <a:p>
            <a:pPr lvl="0"/>
            <a:r>
              <a:rPr lang="en-US" dirty="0"/>
              <a:t>1 Kings 15:12 King </a:t>
            </a:r>
            <a:r>
              <a:rPr lang="en-US" dirty="0" err="1"/>
              <a:t>Asa</a:t>
            </a:r>
            <a:r>
              <a:rPr lang="en-US" dirty="0"/>
              <a:t> expelled  male Shrine prostitute who King </a:t>
            </a:r>
            <a:r>
              <a:rPr lang="en-US" dirty="0" err="1"/>
              <a:t>Rehoboam</a:t>
            </a:r>
            <a:r>
              <a:rPr lang="en-US" dirty="0"/>
              <a:t> introduced from the Land of Judah</a:t>
            </a:r>
          </a:p>
          <a:p>
            <a:r>
              <a:rPr lang="en-US" dirty="0"/>
              <a:t>1 Kings 22:46 King </a:t>
            </a:r>
            <a:r>
              <a:rPr lang="en-US" dirty="0" err="1"/>
              <a:t>Jehosphat</a:t>
            </a:r>
            <a:r>
              <a:rPr lang="en-US" dirty="0"/>
              <a:t> cleared male Shrine prostitute who remained after his father King </a:t>
            </a:r>
            <a:r>
              <a:rPr lang="en-US" dirty="0" err="1"/>
              <a:t>Asa</a:t>
            </a:r>
            <a:r>
              <a:rPr lang="en-US" dirty="0"/>
              <a:t> expelled them.</a:t>
            </a:r>
          </a:p>
        </p:txBody>
      </p:sp>
      <p:sp>
        <p:nvSpPr>
          <p:cNvPr id="6" name="Date Placeholder 5"/>
          <p:cNvSpPr>
            <a:spLocks noGrp="1"/>
          </p:cNvSpPr>
          <p:nvPr>
            <p:ph type="dt" sz="half" idx="10"/>
          </p:nvPr>
        </p:nvSpPr>
        <p:spPr/>
        <p:txBody>
          <a:bodyPr/>
          <a:lstStyle/>
          <a:p>
            <a:fld id="{45128F0A-53D4-4F0D-8650-D321991018E4}"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dirty="0"/>
              <a:t>Cont’</a:t>
            </a:r>
          </a:p>
        </p:txBody>
      </p:sp>
      <p:sp>
        <p:nvSpPr>
          <p:cNvPr id="3" name="Content Placeholder 2"/>
          <p:cNvSpPr>
            <a:spLocks noGrp="1"/>
          </p:cNvSpPr>
          <p:nvPr>
            <p:ph idx="1"/>
          </p:nvPr>
        </p:nvSpPr>
        <p:spPr>
          <a:xfrm>
            <a:off x="1435608" y="914400"/>
            <a:ext cx="7498080" cy="5391150"/>
          </a:xfrm>
        </p:spPr>
        <p:txBody>
          <a:bodyPr>
            <a:normAutofit fontScale="92500" lnSpcReduction="10000"/>
          </a:bodyPr>
          <a:lstStyle/>
          <a:p>
            <a:r>
              <a:rPr lang="en-US" dirty="0"/>
              <a:t>Matt. 19:1-8  Christ re-affirm God’s intention for marriage as between male and female “…a man shall leave his father and be united to his wife…”</a:t>
            </a:r>
          </a:p>
          <a:p>
            <a:r>
              <a:rPr lang="en-US" dirty="0"/>
              <a:t>Rom 1:18-32 “The wrath of God is being revealed from heaven against all the godlessness and wickedness of men who suppress the truth by their wickedness…” homosexual and Lesbian sexual acts are referred to in Rom 1:26-27 as: “inflamed with lust”, “shameful lusts”, “indecent acts”, “exchange natural for unnatural” </a:t>
            </a:r>
          </a:p>
        </p:txBody>
      </p:sp>
      <p:sp>
        <p:nvSpPr>
          <p:cNvPr id="6" name="Date Placeholder 5"/>
          <p:cNvSpPr>
            <a:spLocks noGrp="1"/>
          </p:cNvSpPr>
          <p:nvPr>
            <p:ph type="dt" sz="half" idx="10"/>
          </p:nvPr>
        </p:nvSpPr>
        <p:spPr/>
        <p:txBody>
          <a:bodyPr/>
          <a:lstStyle/>
          <a:p>
            <a:fld id="{40CEAF23-BBAE-422F-A4A8-4835186B0182}"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sz="2800" dirty="0"/>
              <a:t>Cont</a:t>
            </a:r>
            <a:r>
              <a:rPr lang="en-US" dirty="0"/>
              <a:t>’</a:t>
            </a:r>
          </a:p>
        </p:txBody>
      </p:sp>
      <p:sp>
        <p:nvSpPr>
          <p:cNvPr id="3" name="Content Placeholder 2"/>
          <p:cNvSpPr>
            <a:spLocks noGrp="1"/>
          </p:cNvSpPr>
          <p:nvPr>
            <p:ph idx="1"/>
          </p:nvPr>
        </p:nvSpPr>
        <p:spPr>
          <a:xfrm>
            <a:off x="1435608" y="1143000"/>
            <a:ext cx="7498080" cy="5162550"/>
          </a:xfrm>
        </p:spPr>
        <p:txBody>
          <a:bodyPr>
            <a:normAutofit lnSpcReduction="10000"/>
          </a:bodyPr>
          <a:lstStyle/>
          <a:p>
            <a:r>
              <a:rPr lang="en-US" dirty="0"/>
              <a:t>I Cor. 6:9-11; Eph 5:3-7 and Rev. 21:27. The Bible categorize same gender offenders among other sins such as: prostitution, greed, slanders, swindlers etc as offenses which blocks those who practicing from entering into the Kingdom of God.</a:t>
            </a:r>
          </a:p>
          <a:p>
            <a:r>
              <a:rPr lang="en-US" dirty="0"/>
              <a:t>Jude 1:4,7,19. The Scriptures says, </a:t>
            </a:r>
            <a:r>
              <a:rPr lang="en-US" i="1" dirty="0"/>
              <a:t>“…Sodom and Gomorrah…gave themselves up to sexual immorality and perversion</a:t>
            </a:r>
            <a:r>
              <a:rPr lang="en-US" dirty="0"/>
              <a:t>.” It is a perverse sexual immorality.</a:t>
            </a:r>
          </a:p>
        </p:txBody>
      </p:sp>
      <p:sp>
        <p:nvSpPr>
          <p:cNvPr id="6" name="Date Placeholder 5"/>
          <p:cNvSpPr>
            <a:spLocks noGrp="1"/>
          </p:cNvSpPr>
          <p:nvPr>
            <p:ph type="dt" sz="half" idx="10"/>
          </p:nvPr>
        </p:nvSpPr>
        <p:spPr/>
        <p:txBody>
          <a:bodyPr/>
          <a:lstStyle/>
          <a:p>
            <a:fld id="{54D86B35-EEAB-4E0A-AB6A-CBD9EB4C7E7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97280"/>
          </a:xfrm>
        </p:spPr>
        <p:txBody>
          <a:bodyPr>
            <a:normAutofit/>
          </a:bodyPr>
          <a:lstStyle/>
          <a:p>
            <a:r>
              <a:rPr lang="en-US" dirty="0" smtClean="0"/>
              <a:t>INCEST</a:t>
            </a:r>
            <a:endParaRPr lang="en-US" dirty="0"/>
          </a:p>
        </p:txBody>
      </p:sp>
      <p:sp>
        <p:nvSpPr>
          <p:cNvPr id="3" name="Content Placeholder 2"/>
          <p:cNvSpPr>
            <a:spLocks noGrp="1"/>
          </p:cNvSpPr>
          <p:nvPr>
            <p:ph idx="1"/>
          </p:nvPr>
        </p:nvSpPr>
        <p:spPr/>
        <p:txBody>
          <a:bodyPr>
            <a:normAutofit fontScale="40000" lnSpcReduction="20000"/>
          </a:bodyPr>
          <a:lstStyle/>
          <a:p>
            <a:pPr marL="596646" indent="-514350">
              <a:buAutoNum type="arabicPeriod"/>
            </a:pPr>
            <a:r>
              <a:rPr lang="en-US" b="1" dirty="0" smtClean="0"/>
              <a:t>A case for incest in Kenya  </a:t>
            </a:r>
          </a:p>
          <a:p>
            <a:pPr marL="596646" indent="-514350">
              <a:buNone/>
            </a:pPr>
            <a:r>
              <a:rPr lang="en-US" b="1" dirty="0" smtClean="0"/>
              <a:t>       (</a:t>
            </a:r>
            <a:r>
              <a:rPr lang="en-US" b="1" dirty="0" err="1" smtClean="0"/>
              <a:t>i</a:t>
            </a:r>
            <a:r>
              <a:rPr lang="en-US" b="1" dirty="0" smtClean="0"/>
              <a:t>)   </a:t>
            </a:r>
            <a:r>
              <a:rPr lang="en-US" b="1" dirty="0" smtClean="0">
                <a:solidFill>
                  <a:srgbClr val="FF0000"/>
                </a:solidFill>
              </a:rPr>
              <a:t>A man defiled his two daughters</a:t>
            </a:r>
          </a:p>
          <a:p>
            <a:pPr marL="596646" indent="-514350">
              <a:buNone/>
            </a:pPr>
            <a:r>
              <a:rPr lang="en-US" b="1" dirty="0" smtClean="0">
                <a:hlinkClick r:id="rId2"/>
              </a:rPr>
              <a:t>https://www.standardmedia.co.ke/central/article/2001399430/man-convicted-for-defiling-daughters-awaits-sentencing#</a:t>
            </a:r>
            <a:endParaRPr lang="en-US" b="1" dirty="0" smtClean="0"/>
          </a:p>
          <a:p>
            <a:pPr marL="596646" indent="-514350">
              <a:buNone/>
            </a:pPr>
            <a:r>
              <a:rPr lang="en-US" b="1" dirty="0" smtClean="0"/>
              <a:t>        (ii) https://www.standardmedia.co.ke/entertainment/m/2000189247/boy-impregnates-sister-father-fined-three-bulls-by-elders</a:t>
            </a:r>
          </a:p>
          <a:p>
            <a:pPr marL="596646" indent="-514350">
              <a:buNone/>
            </a:pPr>
            <a:r>
              <a:rPr lang="en-US" b="1" dirty="0" smtClean="0"/>
              <a:t>2.  A call for legalization of incest in Germany.  </a:t>
            </a:r>
          </a:p>
          <a:p>
            <a:pPr>
              <a:buNone/>
            </a:pPr>
            <a:r>
              <a:rPr lang="en-US" b="1" dirty="0" smtClean="0"/>
              <a:t> (</a:t>
            </a:r>
            <a:r>
              <a:rPr lang="en-US" b="1" dirty="0" err="1" smtClean="0"/>
              <a:t>i</a:t>
            </a:r>
            <a:r>
              <a:rPr lang="en-US" b="1" dirty="0" smtClean="0"/>
              <a:t>) </a:t>
            </a:r>
            <a:r>
              <a:rPr lang="en-US" dirty="0" smtClean="0"/>
              <a:t>German ethics council calls for incest between siblings to be legalized by Government.    Link</a:t>
            </a:r>
          </a:p>
          <a:p>
            <a:pPr>
              <a:buNone/>
            </a:pPr>
            <a:r>
              <a:rPr lang="en-US" b="1" u="sng" dirty="0" smtClean="0">
                <a:hlinkClick r:id="rId3"/>
              </a:rPr>
              <a:t>https://www.independent.co.uk/news/world/europe/german-ethics-council-calls-for-incest-between-siblings-to-be-legalised-by-government-9753506.html</a:t>
            </a:r>
            <a:r>
              <a:rPr lang="en-US" b="1" dirty="0" smtClean="0"/>
              <a:t> (</a:t>
            </a:r>
            <a:r>
              <a:rPr lang="en-US" b="1" dirty="0" smtClean="0">
                <a:hlinkClick r:id="rId4" tooltip="Lizzie Dearden"/>
              </a:rPr>
              <a:t>Lizzie </a:t>
            </a:r>
            <a:r>
              <a:rPr lang="en-US" b="1" dirty="0" err="1" smtClean="0">
                <a:hlinkClick r:id="rId4" tooltip="Lizzie Dearden"/>
              </a:rPr>
              <a:t>Dearden</a:t>
            </a:r>
            <a:r>
              <a:rPr lang="en-US" b="1" dirty="0" smtClean="0"/>
              <a:t> </a:t>
            </a:r>
            <a:r>
              <a:rPr lang="en-US" b="1" dirty="0" smtClean="0">
                <a:hlinkClick r:id="rId5" tooltip="@lizziedearden"/>
              </a:rPr>
              <a:t>@</a:t>
            </a:r>
            <a:r>
              <a:rPr lang="en-US" b="1" dirty="0" err="1" smtClean="0">
                <a:hlinkClick r:id="rId5" tooltip="@lizziedearden"/>
              </a:rPr>
              <a:t>lizziedearden</a:t>
            </a:r>
            <a:r>
              <a:rPr lang="en-US" b="1" dirty="0" smtClean="0"/>
              <a:t>  </a:t>
            </a:r>
            <a:r>
              <a:rPr lang="en-US" dirty="0" smtClean="0"/>
              <a:t>Wednesday 24 September 2014 15:30) </a:t>
            </a:r>
          </a:p>
          <a:p>
            <a:pPr>
              <a:buNone/>
            </a:pPr>
            <a:r>
              <a:rPr lang="en-US" dirty="0" smtClean="0"/>
              <a:t>(ii) European court supports guilty verdict in incest case. Link:   </a:t>
            </a:r>
            <a:r>
              <a:rPr lang="en-US" u="sng" dirty="0" smtClean="0">
                <a:hlinkClick r:id="rId6" tooltip="Jamey Keaten"/>
              </a:rPr>
              <a:t>Jamey </a:t>
            </a:r>
            <a:r>
              <a:rPr lang="en-US" u="sng" dirty="0" err="1" smtClean="0">
                <a:hlinkClick r:id="rId6" tooltip="Jamey Keaten"/>
              </a:rPr>
              <a:t>Keaten</a:t>
            </a:r>
            <a:r>
              <a:rPr lang="en-US" dirty="0" smtClean="0"/>
              <a:t>     Friday 13 April 2012 00:00 </a:t>
            </a:r>
          </a:p>
          <a:p>
            <a:pPr>
              <a:buNone/>
            </a:pPr>
            <a:r>
              <a:rPr lang="en-US" b="1" dirty="0" smtClean="0">
                <a:hlinkClick r:id="rId7"/>
              </a:rPr>
              <a:t>https://www.independent.co.uk/news/world/europe/european-court-supports-guilty-verdict-in-incest-case-7640776.html</a:t>
            </a:r>
            <a:endParaRPr lang="en-US" b="1" dirty="0" smtClean="0"/>
          </a:p>
          <a:p>
            <a:pPr>
              <a:buNone/>
            </a:pPr>
            <a:r>
              <a:rPr lang="en-US" dirty="0" smtClean="0"/>
              <a:t>(iii) The Guardian Legal Network</a:t>
            </a:r>
            <a:endParaRPr lang="en-US" u="sng" dirty="0" smtClean="0"/>
          </a:p>
          <a:p>
            <a:pPr>
              <a:buNone/>
            </a:pPr>
            <a:r>
              <a:rPr lang="en-US" dirty="0" smtClean="0"/>
              <a:t>Link: </a:t>
            </a:r>
            <a:r>
              <a:rPr lang="en-US" dirty="0" smtClean="0">
                <a:hlinkClick r:id="rId8"/>
              </a:rPr>
              <a:t>https://www.theguardian.com/law/2012/apr/16/incest-legality-ethics</a:t>
            </a:r>
            <a:endParaRPr lang="en-US" dirty="0" smtClean="0"/>
          </a:p>
          <a:p>
            <a:pPr marL="596646" indent="-514350">
              <a:buAutoNum type="arabicPeriod" startAt="3"/>
            </a:pPr>
            <a:r>
              <a:rPr lang="en-US" dirty="0" smtClean="0"/>
              <a:t>A Case of Incest in Scripture.</a:t>
            </a:r>
          </a:p>
          <a:p>
            <a:pPr marL="596646" indent="-514350">
              <a:buNone/>
            </a:pPr>
            <a:r>
              <a:rPr lang="en-US" dirty="0" smtClean="0"/>
              <a:t>	(</a:t>
            </a:r>
            <a:r>
              <a:rPr lang="en-US" dirty="0" err="1" smtClean="0"/>
              <a:t>i</a:t>
            </a:r>
            <a:r>
              <a:rPr lang="en-US" dirty="0" smtClean="0"/>
              <a:t>) Leviticus Chapter 18:8-18 &amp; 20:11-21; Deut 27:20-23</a:t>
            </a:r>
          </a:p>
          <a:p>
            <a:pPr marL="596646" indent="-514350">
              <a:buNone/>
            </a:pPr>
            <a:r>
              <a:rPr lang="en-US" dirty="0" smtClean="0"/>
              <a:t>            (ii) 1 </a:t>
            </a:r>
            <a:r>
              <a:rPr lang="en-US" dirty="0" err="1" smtClean="0"/>
              <a:t>Cor</a:t>
            </a:r>
            <a:r>
              <a:rPr lang="en-US" dirty="0" smtClean="0"/>
              <a:t> 5:1-5; 2 Samuel 13:11-14</a:t>
            </a:r>
          </a:p>
          <a:p>
            <a:pPr marL="596646" indent="-514350">
              <a:buAutoNum type="arabicPeriod" startAt="4"/>
            </a:pPr>
            <a:r>
              <a:rPr lang="en-US" dirty="0" smtClean="0"/>
              <a:t>Kenyan Law on sexual offenses.</a:t>
            </a:r>
          </a:p>
          <a:p>
            <a:pPr marL="596646" indent="-514350">
              <a:buNone/>
            </a:pPr>
            <a:r>
              <a:rPr lang="en-US" dirty="0" smtClean="0"/>
              <a:t>https://www.ilo.org/wcmsp5/groups/public/---ed_protect/---protrav/---ilo_aids/documents/legaldocument/wcms_127528.pdf</a:t>
            </a:r>
          </a:p>
          <a:p>
            <a:endParaRPr lang="en-US" dirty="0" smtClean="0"/>
          </a:p>
          <a:p>
            <a:endParaRPr lang="en-US" dirty="0"/>
          </a:p>
        </p:txBody>
      </p:sp>
      <p:sp>
        <p:nvSpPr>
          <p:cNvPr id="6" name="Date Placeholder 5"/>
          <p:cNvSpPr>
            <a:spLocks noGrp="1"/>
          </p:cNvSpPr>
          <p:nvPr>
            <p:ph type="dt" sz="half" idx="10"/>
          </p:nvPr>
        </p:nvSpPr>
        <p:spPr/>
        <p:txBody>
          <a:bodyPr/>
          <a:lstStyle/>
          <a:p>
            <a:fld id="{33F80B81-DEEF-4841-9A4D-9CDEAC219CC7}"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sz="4000" dirty="0" smtClean="0"/>
              <a:t>PORNOGRAPHY.</a:t>
            </a:r>
            <a:endParaRPr lang="en-US" sz="4000" dirty="0"/>
          </a:p>
        </p:txBody>
      </p:sp>
      <p:sp>
        <p:nvSpPr>
          <p:cNvPr id="3" name="Content Placeholder 2"/>
          <p:cNvSpPr>
            <a:spLocks noGrp="1"/>
          </p:cNvSpPr>
          <p:nvPr>
            <p:ph idx="1"/>
          </p:nvPr>
        </p:nvSpPr>
        <p:spPr>
          <a:xfrm>
            <a:off x="1435608" y="1219200"/>
            <a:ext cx="7498080" cy="5086350"/>
          </a:xfrm>
        </p:spPr>
        <p:txBody>
          <a:bodyPr>
            <a:normAutofit fontScale="47500" lnSpcReduction="20000"/>
          </a:bodyPr>
          <a:lstStyle/>
          <a:p>
            <a:pPr>
              <a:buFont typeface="Wingdings" pitchFamily="2" charset="2"/>
              <a:buChar char="q"/>
            </a:pPr>
            <a:r>
              <a:rPr lang="en-US" b="1" dirty="0" smtClean="0">
                <a:solidFill>
                  <a:srgbClr val="FF0000"/>
                </a:solidFill>
              </a:rPr>
              <a:t>Pornography</a:t>
            </a:r>
            <a:r>
              <a:rPr lang="en-US" dirty="0" smtClean="0">
                <a:solidFill>
                  <a:srgbClr val="FF0000"/>
                </a:solidFill>
              </a:rPr>
              <a:t> </a:t>
            </a:r>
            <a:r>
              <a:rPr lang="en-US" dirty="0"/>
              <a:t>– Read article on  The Ethics of Pornography and its  impact on the Individual, published on International Basic Studies in the Humanities 3.1.2; Spring Semester, 2011 </a:t>
            </a:r>
          </a:p>
          <a:p>
            <a:pPr>
              <a:buNone/>
            </a:pPr>
            <a:r>
              <a:rPr lang="en-US" sz="3800" b="1" dirty="0"/>
              <a:t>Link: https://core.ac.uk/download/pdf/12519494.pdf</a:t>
            </a:r>
          </a:p>
          <a:p>
            <a:pPr>
              <a:buFont typeface="Wingdings" pitchFamily="2" charset="2"/>
              <a:buChar char="Ø"/>
            </a:pPr>
            <a:r>
              <a:rPr lang="en-US" b="1" dirty="0"/>
              <a:t>Explain </a:t>
            </a:r>
            <a:r>
              <a:rPr lang="en-US" dirty="0">
                <a:solidFill>
                  <a:srgbClr val="FF0000"/>
                </a:solidFill>
              </a:rPr>
              <a:t>Anti-</a:t>
            </a:r>
            <a:r>
              <a:rPr lang="en-US" dirty="0"/>
              <a:t>Pornographic and </a:t>
            </a:r>
            <a:r>
              <a:rPr lang="en-US" dirty="0">
                <a:solidFill>
                  <a:srgbClr val="FF0000"/>
                </a:solidFill>
              </a:rPr>
              <a:t>Pro-</a:t>
            </a:r>
            <a:r>
              <a:rPr lang="en-US" dirty="0"/>
              <a:t>pornographic theories (Pages 26-31); </a:t>
            </a:r>
          </a:p>
          <a:p>
            <a:pPr>
              <a:buFont typeface="Wingdings" pitchFamily="2" charset="2"/>
              <a:buChar char="Ø"/>
            </a:pPr>
            <a:r>
              <a:rPr lang="en-US" dirty="0"/>
              <a:t>What are the </a:t>
            </a:r>
            <a:r>
              <a:rPr lang="en-US" dirty="0">
                <a:solidFill>
                  <a:srgbClr val="FF0000"/>
                </a:solidFill>
              </a:rPr>
              <a:t>motivational factors </a:t>
            </a:r>
            <a:r>
              <a:rPr lang="en-US" dirty="0"/>
              <a:t>for watching </a:t>
            </a:r>
            <a:r>
              <a:rPr lang="en-US" b="1" dirty="0"/>
              <a:t>Pornography </a:t>
            </a:r>
            <a:r>
              <a:rPr lang="en-US" dirty="0"/>
              <a:t>(Pages 48-50) and Pornography’s  effects and consequences on men and women (50-55)</a:t>
            </a:r>
          </a:p>
          <a:p>
            <a:pPr>
              <a:buFont typeface="Wingdings" pitchFamily="2" charset="2"/>
              <a:buChar char="Ø"/>
            </a:pPr>
            <a:r>
              <a:rPr lang="en-US" b="1" dirty="0"/>
              <a:t>Develop </a:t>
            </a:r>
            <a:r>
              <a:rPr lang="en-US" dirty="0"/>
              <a:t>a Biblical perspective on Pornography out of the following Bible verses: </a:t>
            </a:r>
            <a:r>
              <a:rPr lang="en-US" b="1" dirty="0" smtClean="0">
                <a:solidFill>
                  <a:srgbClr val="FF0000"/>
                </a:solidFill>
              </a:rPr>
              <a:t>Job 31:1- </a:t>
            </a:r>
            <a:r>
              <a:rPr lang="en-US" dirty="0" smtClean="0"/>
              <a:t>what kind of a look is being </a:t>
            </a:r>
            <a:r>
              <a:rPr lang="en-US" b="1" dirty="0" smtClean="0"/>
              <a:t>condemned </a:t>
            </a:r>
            <a:r>
              <a:rPr lang="en-US" dirty="0" smtClean="0"/>
              <a:t>here? </a:t>
            </a:r>
            <a:r>
              <a:rPr lang="en-US" b="1" dirty="0" smtClean="0">
                <a:solidFill>
                  <a:srgbClr val="FF0000"/>
                </a:solidFill>
              </a:rPr>
              <a:t>Ps 119:37, Eph 5:3, 11-12 and 2 Tim 2:22</a:t>
            </a:r>
            <a:r>
              <a:rPr lang="en-US" dirty="0" smtClean="0">
                <a:solidFill>
                  <a:srgbClr val="FF0000"/>
                </a:solidFill>
              </a:rPr>
              <a:t> 1 Pet 2:11</a:t>
            </a:r>
            <a:r>
              <a:rPr lang="en-US" b="1" dirty="0" smtClean="0">
                <a:solidFill>
                  <a:srgbClr val="FF0000"/>
                </a:solidFill>
              </a:rPr>
              <a:t>;   </a:t>
            </a:r>
            <a:r>
              <a:rPr lang="en-US" dirty="0" smtClean="0"/>
              <a:t>Why is </a:t>
            </a:r>
            <a:r>
              <a:rPr lang="en-US" b="1" dirty="0" smtClean="0">
                <a:solidFill>
                  <a:srgbClr val="FF0000"/>
                </a:solidFill>
              </a:rPr>
              <a:t> </a:t>
            </a:r>
            <a:r>
              <a:rPr lang="en-US" dirty="0" smtClean="0"/>
              <a:t>pornography considered among the </a:t>
            </a:r>
            <a:r>
              <a:rPr lang="en-US" b="1" dirty="0" smtClean="0"/>
              <a:t>worthy or worthless </a:t>
            </a:r>
            <a:r>
              <a:rPr lang="en-US" dirty="0" smtClean="0"/>
              <a:t>things and what are we to do with </a:t>
            </a:r>
            <a:r>
              <a:rPr lang="en-US" b="1" dirty="0" smtClean="0">
                <a:solidFill>
                  <a:srgbClr val="FF0000"/>
                </a:solidFill>
              </a:rPr>
              <a:t>the worthless things?   Mat 5:27-28 - </a:t>
            </a:r>
            <a:r>
              <a:rPr lang="en-US" b="1" dirty="0" smtClean="0"/>
              <a:t>What kind of a look is considered as an act of </a:t>
            </a:r>
            <a:r>
              <a:rPr lang="en-US" b="1" dirty="0" smtClean="0">
                <a:solidFill>
                  <a:srgbClr val="FF0000"/>
                </a:solidFill>
              </a:rPr>
              <a:t>adultery</a:t>
            </a:r>
            <a:r>
              <a:rPr lang="en-US" dirty="0" smtClean="0"/>
              <a:t>? </a:t>
            </a:r>
            <a:r>
              <a:rPr lang="en-US" b="1" dirty="0" smtClean="0">
                <a:solidFill>
                  <a:srgbClr val="FF0000"/>
                </a:solidFill>
              </a:rPr>
              <a:t>1Cor</a:t>
            </a:r>
            <a:r>
              <a:rPr lang="en-US" b="1" dirty="0">
                <a:solidFill>
                  <a:srgbClr val="FF0000"/>
                </a:solidFill>
              </a:rPr>
              <a:t>. </a:t>
            </a:r>
            <a:r>
              <a:rPr lang="en-US" b="1" dirty="0" smtClean="0">
                <a:solidFill>
                  <a:srgbClr val="FF0000"/>
                </a:solidFill>
              </a:rPr>
              <a:t>6:9-10, 18-20, Gal 5:19-21;</a:t>
            </a:r>
            <a:r>
              <a:rPr lang="en-US" dirty="0" smtClean="0">
                <a:solidFill>
                  <a:srgbClr val="FF0000"/>
                </a:solidFill>
              </a:rPr>
              <a:t> </a:t>
            </a:r>
            <a:r>
              <a:rPr lang="en-US" b="1" dirty="0" smtClean="0">
                <a:solidFill>
                  <a:srgbClr val="FF0000"/>
                </a:solidFill>
              </a:rPr>
              <a:t>Col 3:5;</a:t>
            </a:r>
            <a:r>
              <a:rPr lang="en-US" dirty="0" smtClean="0">
                <a:solidFill>
                  <a:srgbClr val="FF0000"/>
                </a:solidFill>
              </a:rPr>
              <a:t> </a:t>
            </a:r>
            <a:r>
              <a:rPr lang="en-US" b="1" dirty="0" smtClean="0">
                <a:solidFill>
                  <a:srgbClr val="FF0000"/>
                </a:solidFill>
              </a:rPr>
              <a:t>2 Tim 2:22   - </a:t>
            </a:r>
            <a:r>
              <a:rPr lang="en-US" dirty="0" smtClean="0"/>
              <a:t>List other </a:t>
            </a:r>
            <a:r>
              <a:rPr lang="en-US" b="1" dirty="0" smtClean="0">
                <a:solidFill>
                  <a:srgbClr val="FF0000"/>
                </a:solidFill>
              </a:rPr>
              <a:t>sins </a:t>
            </a:r>
            <a:r>
              <a:rPr lang="en-US" dirty="0" smtClean="0"/>
              <a:t>which are in the category of pornography; </a:t>
            </a:r>
            <a:r>
              <a:rPr lang="en-US" b="1" dirty="0" smtClean="0">
                <a:solidFill>
                  <a:srgbClr val="FF0000"/>
                </a:solidFill>
              </a:rPr>
              <a:t>Phil 4:8- </a:t>
            </a:r>
            <a:r>
              <a:rPr lang="en-US" dirty="0" smtClean="0"/>
              <a:t>What are the characteristics of the things we are allowed to focus on?</a:t>
            </a:r>
            <a:endParaRPr lang="en-US" dirty="0">
              <a:solidFill>
                <a:srgbClr val="FF0000"/>
              </a:solidFill>
            </a:endParaRPr>
          </a:p>
          <a:p>
            <a:pPr>
              <a:buFont typeface="Wingdings" pitchFamily="2" charset="2"/>
              <a:buChar char="Ø"/>
            </a:pPr>
            <a:r>
              <a:rPr lang="en-US" b="1" dirty="0" smtClean="0"/>
              <a:t>Propose</a:t>
            </a:r>
            <a:r>
              <a:rPr lang="en-US" dirty="0" smtClean="0"/>
              <a:t>  some steps </a:t>
            </a:r>
            <a:r>
              <a:rPr lang="en-US" dirty="0"/>
              <a:t>a Christian can take to assist </a:t>
            </a:r>
            <a:r>
              <a:rPr lang="en-US" dirty="0" smtClean="0"/>
              <a:t>Kenyans from </a:t>
            </a:r>
            <a:r>
              <a:rPr lang="en-US" dirty="0"/>
              <a:t>dangers of Pornographic </a:t>
            </a:r>
            <a:r>
              <a:rPr lang="en-US" b="1" dirty="0" smtClean="0">
                <a:solidFill>
                  <a:srgbClr val="FF0000"/>
                </a:solidFill>
              </a:rPr>
              <a:t>materials</a:t>
            </a:r>
            <a:r>
              <a:rPr lang="en-US" dirty="0" smtClean="0"/>
              <a:t>  in light of Biblical view on pornography.</a:t>
            </a:r>
            <a:endParaRPr lang="en-US" dirty="0"/>
          </a:p>
          <a:p>
            <a:pPr algn="ctr">
              <a:buFont typeface="Wingdings" pitchFamily="2" charset="2"/>
              <a:buChar char="q"/>
            </a:pPr>
            <a:r>
              <a:rPr lang="en-US" b="1" u="sng" dirty="0" smtClean="0"/>
              <a:t>OTHERS ARE: </a:t>
            </a:r>
          </a:p>
          <a:p>
            <a:pPr>
              <a:buFont typeface="Wingdings" pitchFamily="2" charset="2"/>
              <a:buChar char="q"/>
            </a:pPr>
            <a:r>
              <a:rPr lang="en-US" b="1" dirty="0" smtClean="0">
                <a:solidFill>
                  <a:srgbClr val="FF0000"/>
                </a:solidFill>
              </a:rPr>
              <a:t>Prostitution </a:t>
            </a:r>
            <a:r>
              <a:rPr lang="en-US" b="1" dirty="0">
                <a:solidFill>
                  <a:srgbClr val="FF0000"/>
                </a:solidFill>
              </a:rPr>
              <a:t>and sex trafficking</a:t>
            </a:r>
          </a:p>
          <a:p>
            <a:pPr>
              <a:buFont typeface="Wingdings" pitchFamily="2" charset="2"/>
              <a:buChar char="q"/>
            </a:pPr>
            <a:r>
              <a:rPr lang="en-US" b="1" dirty="0" smtClean="0">
                <a:solidFill>
                  <a:srgbClr val="FF0000"/>
                </a:solidFill>
              </a:rPr>
              <a:t>Rape</a:t>
            </a:r>
            <a:r>
              <a:rPr lang="en-US" dirty="0" smtClean="0">
                <a:solidFill>
                  <a:srgbClr val="FF0000"/>
                </a:solidFill>
              </a:rPr>
              <a:t> </a:t>
            </a:r>
            <a:endParaRPr lang="en-US" dirty="0">
              <a:solidFill>
                <a:srgbClr val="FF0000"/>
              </a:solidFill>
            </a:endParaRPr>
          </a:p>
          <a:p>
            <a:pPr>
              <a:buNone/>
            </a:pPr>
            <a:endParaRPr lang="en-US" dirty="0"/>
          </a:p>
        </p:txBody>
      </p:sp>
      <p:sp>
        <p:nvSpPr>
          <p:cNvPr id="6" name="Date Placeholder 5"/>
          <p:cNvSpPr>
            <a:spLocks noGrp="1"/>
          </p:cNvSpPr>
          <p:nvPr>
            <p:ph type="dt" sz="half" idx="10"/>
          </p:nvPr>
        </p:nvSpPr>
        <p:spPr/>
        <p:txBody>
          <a:bodyPr/>
          <a:lstStyle/>
          <a:p>
            <a:fld id="{AFC9F82F-A82A-49FE-BCDA-BE75F34426F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SOURCE  OF AFRICAN ETHICS/CULTURES</a:t>
            </a:r>
            <a:endParaRPr lang="en-US" sz="3200" dirty="0"/>
          </a:p>
        </p:txBody>
      </p:sp>
      <p:sp>
        <p:nvSpPr>
          <p:cNvPr id="3" name="Content Placeholder 2"/>
          <p:cNvSpPr>
            <a:spLocks noGrp="1"/>
          </p:cNvSpPr>
          <p:nvPr>
            <p:ph idx="1"/>
          </p:nvPr>
        </p:nvSpPr>
        <p:spPr/>
        <p:txBody>
          <a:bodyPr>
            <a:normAutofit fontScale="77500" lnSpcReduction="20000"/>
          </a:bodyPr>
          <a:lstStyle/>
          <a:p>
            <a:pPr marL="82296" lvl="0" indent="0">
              <a:buNone/>
            </a:pPr>
            <a:r>
              <a:rPr lang="en-US" b="1" dirty="0"/>
              <a:t>1. Customs and Taboos</a:t>
            </a:r>
          </a:p>
          <a:p>
            <a:pPr lvl="0">
              <a:buNone/>
            </a:pPr>
            <a:r>
              <a:rPr lang="en-US" dirty="0"/>
              <a:t>African Ethics have been preserved throughout generation through various customs and traditions that provide explanations of the reasons, motivations, values and purpose of behavior. </a:t>
            </a:r>
          </a:p>
          <a:p>
            <a:pPr lvl="0">
              <a:buNone/>
            </a:pPr>
            <a:r>
              <a:rPr lang="en-US" dirty="0"/>
              <a:t>Elders are the custodian of this knowledge and they pass it on to the next generation. The words of elders are the law. People inquired from the elders and ancestors to determine what was good or right. Some of the values handed over include: respect for parents, sexual relations, </a:t>
            </a:r>
          </a:p>
          <a:p>
            <a:pPr lvl="0">
              <a:buNone/>
            </a:pPr>
            <a:r>
              <a:rPr lang="en-US" dirty="0"/>
              <a:t>Not all values that were taught were essentially right or good- murder of twins as a bad omen, euthanasia for elderly, marriage restrictions? etc. </a:t>
            </a:r>
          </a:p>
          <a:p>
            <a:endParaRPr lang="en-US" dirty="0"/>
          </a:p>
        </p:txBody>
      </p:sp>
      <p:sp>
        <p:nvSpPr>
          <p:cNvPr id="6" name="Date Placeholder 5"/>
          <p:cNvSpPr>
            <a:spLocks noGrp="1"/>
          </p:cNvSpPr>
          <p:nvPr>
            <p:ph type="dt" sz="half" idx="10"/>
          </p:nvPr>
        </p:nvSpPr>
        <p:spPr/>
        <p:txBody>
          <a:bodyPr/>
          <a:lstStyle/>
          <a:p>
            <a:fld id="{05C238BE-F6DB-4590-875C-F34EC55FC98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12</a:t>
            </a:fld>
            <a:endParaRPr lang="en-US"/>
          </a:p>
        </p:txBody>
      </p:sp>
    </p:spTree>
  </p:cSld>
  <p:clrMapOvr>
    <a:masterClrMapping/>
  </p:clrMapOvr>
  <p:transition>
    <p:circl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ABORTION</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596646" lvl="0" indent="-514350">
              <a:buNone/>
            </a:pPr>
            <a:r>
              <a:rPr lang="en-US" dirty="0"/>
              <a:t>AFRICAN  VIEW OF ABORTION</a:t>
            </a:r>
          </a:p>
          <a:p>
            <a:pPr marL="596646" lvl="0" indent="-514350">
              <a:buFont typeface="+mj-lt"/>
              <a:buAutoNum type="alphaLcParenR"/>
            </a:pPr>
            <a:r>
              <a:rPr lang="en-US" dirty="0"/>
              <a:t>Abortion was rare in traditional Africa for the following reason Girls were married off when they were young . </a:t>
            </a:r>
            <a:r>
              <a:rPr lang="en-US" b="1" dirty="0"/>
              <a:t>Morals were very high, no sex before marriage was allowed anyone who engages will be ashamed through cultural rituals.</a:t>
            </a:r>
          </a:p>
          <a:p>
            <a:pPr marL="596646" lvl="0" indent="-514350">
              <a:buFont typeface="+mj-lt"/>
              <a:buAutoNum type="alphaLcParenR"/>
            </a:pPr>
            <a:r>
              <a:rPr lang="en-US" dirty="0"/>
              <a:t>When illegal conception took place, the responsible persons were punished and or the girl was forced to abort, for it was a bad omen to be pregnant outside marriage.</a:t>
            </a:r>
          </a:p>
          <a:p>
            <a:endParaRPr lang="en-US" dirty="0"/>
          </a:p>
        </p:txBody>
      </p:sp>
      <p:sp>
        <p:nvSpPr>
          <p:cNvPr id="6" name="Date Placeholder 5"/>
          <p:cNvSpPr>
            <a:spLocks noGrp="1"/>
          </p:cNvSpPr>
          <p:nvPr>
            <p:ph type="dt" sz="half" idx="10"/>
          </p:nvPr>
        </p:nvSpPr>
        <p:spPr/>
        <p:txBody>
          <a:bodyPr/>
          <a:lstStyle/>
          <a:p>
            <a:fld id="{2C6391E3-4D53-4D66-96D5-0A86FD1D938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120</a:t>
            </a:fld>
            <a:endParaRPr lang="en-US"/>
          </a:p>
        </p:txBody>
      </p:sp>
    </p:spTree>
  </p:cSld>
  <p:clrMapOvr>
    <a:masterClrMapping/>
  </p:clrMapOvr>
  <p:transition>
    <p:circl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ETHICAL CONSIDERATIONS ON ABORTION</a:t>
            </a:r>
            <a:endParaRPr lang="en-US" dirty="0"/>
          </a:p>
        </p:txBody>
      </p:sp>
      <p:sp>
        <p:nvSpPr>
          <p:cNvPr id="3" name="Content Placeholder 2"/>
          <p:cNvSpPr>
            <a:spLocks noGrp="1"/>
          </p:cNvSpPr>
          <p:nvPr>
            <p:ph idx="1"/>
          </p:nvPr>
        </p:nvSpPr>
        <p:spPr>
          <a:xfrm>
            <a:off x="1435608" y="1219200"/>
            <a:ext cx="7498080" cy="5181600"/>
          </a:xfrm>
        </p:spPr>
        <p:txBody>
          <a:bodyPr>
            <a:normAutofit fontScale="92500"/>
          </a:bodyPr>
          <a:lstStyle/>
          <a:p>
            <a:pPr marL="596646" indent="-514350">
              <a:buNone/>
            </a:pPr>
            <a:r>
              <a:rPr lang="en-US" dirty="0"/>
              <a:t>Falls under TWO distinct groups namely:</a:t>
            </a:r>
          </a:p>
          <a:p>
            <a:pPr marL="596646" indent="-514350">
              <a:buFont typeface="+mj-lt"/>
              <a:buAutoNum type="alphaUcPeriod"/>
            </a:pPr>
            <a:r>
              <a:rPr lang="en-US" dirty="0">
                <a:solidFill>
                  <a:srgbClr val="FF0000"/>
                </a:solidFill>
              </a:rPr>
              <a:t>Pro-life – Lays </a:t>
            </a:r>
            <a:r>
              <a:rPr lang="en-US" dirty="0"/>
              <a:t>emphasis</a:t>
            </a:r>
            <a:r>
              <a:rPr lang="en-US" dirty="0">
                <a:solidFill>
                  <a:srgbClr val="FF0000"/>
                </a:solidFill>
              </a:rPr>
              <a:t> on the </a:t>
            </a:r>
            <a:r>
              <a:rPr lang="en-US" dirty="0" smtClean="0"/>
              <a:t>fetus</a:t>
            </a:r>
            <a:endParaRPr lang="en-US" dirty="0"/>
          </a:p>
          <a:p>
            <a:pPr marL="596646" indent="-514350">
              <a:buFont typeface="+mj-lt"/>
              <a:buAutoNum type="alphaUcPeriod"/>
            </a:pPr>
            <a:r>
              <a:rPr lang="en-US" dirty="0">
                <a:solidFill>
                  <a:srgbClr val="FF0000"/>
                </a:solidFill>
              </a:rPr>
              <a:t>Pro-choice– Puts </a:t>
            </a:r>
            <a:r>
              <a:rPr lang="en-US" dirty="0"/>
              <a:t>emphasis</a:t>
            </a:r>
            <a:r>
              <a:rPr lang="en-US" dirty="0">
                <a:solidFill>
                  <a:srgbClr val="FF0000"/>
                </a:solidFill>
              </a:rPr>
              <a:t> on the </a:t>
            </a:r>
            <a:r>
              <a:rPr lang="en-US" dirty="0"/>
              <a:t>mother</a:t>
            </a:r>
          </a:p>
          <a:p>
            <a:pPr>
              <a:buFont typeface="Wingdings" pitchFamily="2" charset="2"/>
              <a:buChar char="Ø"/>
            </a:pPr>
            <a:r>
              <a:rPr lang="en-US" b="1" dirty="0"/>
              <a:t>Is the Fetus a Person with Rights? </a:t>
            </a:r>
            <a:r>
              <a:rPr lang="en-US" dirty="0"/>
              <a:t>Some ethical consideration emphasis on the </a:t>
            </a:r>
            <a:r>
              <a:rPr lang="en-US" u="sng" dirty="0"/>
              <a:t>rights of the fetus.</a:t>
            </a:r>
            <a:r>
              <a:rPr lang="en-US" dirty="0"/>
              <a:t> If the fetus is a person, then murder is involve (</a:t>
            </a:r>
            <a:r>
              <a:rPr lang="en-US" dirty="0">
                <a:solidFill>
                  <a:srgbClr val="FF0000"/>
                </a:solidFill>
              </a:rPr>
              <a:t>Pro-life</a:t>
            </a:r>
            <a:r>
              <a:rPr lang="en-US" dirty="0"/>
              <a:t>)</a:t>
            </a:r>
          </a:p>
          <a:p>
            <a:pPr>
              <a:buFont typeface="Wingdings" pitchFamily="2" charset="2"/>
              <a:buChar char="Ø"/>
            </a:pPr>
            <a:r>
              <a:rPr lang="en-US" dirty="0"/>
              <a:t>Those whose decisions are purely based on the Law (</a:t>
            </a:r>
            <a:r>
              <a:rPr lang="en-US" u="sng" dirty="0"/>
              <a:t>Legal status- </a:t>
            </a:r>
            <a:r>
              <a:rPr lang="en-US" dirty="0"/>
              <a:t>as stated in the Constitution) (</a:t>
            </a:r>
            <a:r>
              <a:rPr lang="en-US" dirty="0">
                <a:solidFill>
                  <a:srgbClr val="FF0000"/>
                </a:solidFill>
              </a:rPr>
              <a:t>Pro-life position</a:t>
            </a:r>
            <a:r>
              <a:rPr lang="en-US" dirty="0"/>
              <a:t>)</a:t>
            </a:r>
          </a:p>
          <a:p>
            <a:endParaRPr lang="en-US" dirty="0"/>
          </a:p>
        </p:txBody>
      </p:sp>
      <p:sp>
        <p:nvSpPr>
          <p:cNvPr id="6" name="Date Placeholder 5"/>
          <p:cNvSpPr>
            <a:spLocks noGrp="1"/>
          </p:cNvSpPr>
          <p:nvPr>
            <p:ph type="dt" sz="half" idx="10"/>
          </p:nvPr>
        </p:nvSpPr>
        <p:spPr/>
        <p:txBody>
          <a:bodyPr/>
          <a:lstStyle/>
          <a:p>
            <a:fld id="{39CEBDDF-2830-4833-8FAE-CAF26E5BD938}"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KENYAN CONSTITUTION ON ABORTION (</a:t>
            </a:r>
            <a:r>
              <a:rPr lang="en-US" sz="3200" b="1" dirty="0">
                <a:solidFill>
                  <a:srgbClr val="FF0000"/>
                </a:solidFill>
              </a:rPr>
              <a:t>Pro-life</a:t>
            </a:r>
            <a:r>
              <a:rPr lang="en-US" sz="3200" b="1" dirty="0"/>
              <a:t>)</a:t>
            </a:r>
            <a:endParaRPr lang="en-US" sz="3200" dirty="0"/>
          </a:p>
        </p:txBody>
      </p:sp>
      <p:sp>
        <p:nvSpPr>
          <p:cNvPr id="3" name="Content Placeholder 2"/>
          <p:cNvSpPr>
            <a:spLocks noGrp="1"/>
          </p:cNvSpPr>
          <p:nvPr>
            <p:ph idx="1"/>
          </p:nvPr>
        </p:nvSpPr>
        <p:spPr>
          <a:xfrm>
            <a:off x="1435608" y="1447800"/>
            <a:ext cx="7498080" cy="5135562"/>
          </a:xfrm>
        </p:spPr>
        <p:txBody>
          <a:bodyPr>
            <a:normAutofit fontScale="92500" lnSpcReduction="20000"/>
          </a:bodyPr>
          <a:lstStyle/>
          <a:p>
            <a:r>
              <a:rPr lang="en-US" b="1" dirty="0"/>
              <a:t>Kenyan Law</a:t>
            </a:r>
            <a:endParaRPr lang="en-US" dirty="0"/>
          </a:p>
          <a:p>
            <a:r>
              <a:rPr lang="en-US" dirty="0"/>
              <a:t>Right to Life</a:t>
            </a:r>
          </a:p>
          <a:p>
            <a:r>
              <a:rPr lang="en-US" i="1" dirty="0"/>
              <a:t>“(1) Every person has the right to life. </a:t>
            </a:r>
            <a:endParaRPr lang="en-US" dirty="0"/>
          </a:p>
          <a:p>
            <a:r>
              <a:rPr lang="en-US" i="1" dirty="0"/>
              <a:t>(2) The life of a person begins at conception. </a:t>
            </a:r>
            <a:endParaRPr lang="en-US" dirty="0"/>
          </a:p>
          <a:p>
            <a:r>
              <a:rPr lang="en-US" i="1" dirty="0"/>
              <a:t>(3) A person shall not be deprived of life intentionally, except to the extent authorized by this Constitution or other written law.</a:t>
            </a:r>
            <a:endParaRPr lang="en-US" dirty="0"/>
          </a:p>
          <a:p>
            <a:r>
              <a:rPr lang="en-US" i="1" dirty="0"/>
              <a:t>(4) Abortion is not permitted unless, in the opinion of a trained health professional, there is a need for emergency treatment, or the life or health of the mother is in danger, or if permitted by any other written law.”</a:t>
            </a:r>
            <a:endParaRPr lang="en-US" dirty="0"/>
          </a:p>
          <a:p>
            <a:pPr>
              <a:buNone/>
            </a:pPr>
            <a:endParaRPr lang="en-US" dirty="0"/>
          </a:p>
        </p:txBody>
      </p:sp>
      <p:sp>
        <p:nvSpPr>
          <p:cNvPr id="6" name="Date Placeholder 5"/>
          <p:cNvSpPr>
            <a:spLocks noGrp="1"/>
          </p:cNvSpPr>
          <p:nvPr>
            <p:ph type="dt" sz="half" idx="10"/>
          </p:nvPr>
        </p:nvSpPr>
        <p:spPr/>
        <p:txBody>
          <a:bodyPr/>
          <a:lstStyle/>
          <a:p>
            <a:fld id="{D45D1746-B907-4C17-970A-FADB2775B74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122</a:t>
            </a:fld>
            <a:endParaRPr lang="en-US"/>
          </a:p>
        </p:txBody>
      </p:sp>
    </p:spTree>
  </p:cSld>
  <p:clrMapOvr>
    <a:masterClrMapping/>
  </p:clrMapOvr>
  <p:transition>
    <p:circl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dirty="0"/>
              <a:t>Cont’</a:t>
            </a:r>
          </a:p>
        </p:txBody>
      </p:sp>
      <p:sp>
        <p:nvSpPr>
          <p:cNvPr id="3" name="Content Placeholder 2"/>
          <p:cNvSpPr>
            <a:spLocks noGrp="1"/>
          </p:cNvSpPr>
          <p:nvPr>
            <p:ph idx="1"/>
          </p:nvPr>
        </p:nvSpPr>
        <p:spPr>
          <a:xfrm>
            <a:off x="1435608" y="914400"/>
            <a:ext cx="7498080" cy="5668962"/>
          </a:xfrm>
        </p:spPr>
        <p:txBody>
          <a:bodyPr/>
          <a:lstStyle/>
          <a:p>
            <a:r>
              <a:rPr lang="en-US" b="1" dirty="0"/>
              <a:t>While others considers the interest of the mother instead of the fetus; </a:t>
            </a:r>
            <a:r>
              <a:rPr lang="en-US" dirty="0"/>
              <a:t>emphasis on the  </a:t>
            </a:r>
            <a:r>
              <a:rPr lang="en-US" u="sng" dirty="0"/>
              <a:t>mother’s personal choice, rights to manage own body</a:t>
            </a:r>
            <a:r>
              <a:rPr lang="en-US" dirty="0"/>
              <a:t> as fundamental to the conception of any ethical, democratic, and free society. Can anyone force a woman to carry a pregnancy to a complete term? (</a:t>
            </a:r>
            <a:r>
              <a:rPr lang="en-US" dirty="0">
                <a:solidFill>
                  <a:srgbClr val="FF0000"/>
                </a:solidFill>
              </a:rPr>
              <a:t>Pro-choice</a:t>
            </a:r>
            <a:r>
              <a:rPr lang="en-US" dirty="0"/>
              <a:t>)</a:t>
            </a:r>
          </a:p>
          <a:p>
            <a:pPr>
              <a:buNone/>
            </a:pPr>
            <a:endParaRPr lang="en-US" dirty="0"/>
          </a:p>
          <a:p>
            <a:endParaRPr lang="en-US" dirty="0"/>
          </a:p>
        </p:txBody>
      </p:sp>
      <p:sp>
        <p:nvSpPr>
          <p:cNvPr id="6" name="Date Placeholder 5"/>
          <p:cNvSpPr>
            <a:spLocks noGrp="1"/>
          </p:cNvSpPr>
          <p:nvPr>
            <p:ph type="dt" sz="half" idx="10"/>
          </p:nvPr>
        </p:nvSpPr>
        <p:spPr/>
        <p:txBody>
          <a:bodyPr/>
          <a:lstStyle/>
          <a:p>
            <a:fld id="{CF2F5DE9-3190-4DAE-94BE-4824C075565B}"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Further arguments in support of those who put emphasis on the mother (</a:t>
            </a:r>
            <a:r>
              <a:rPr lang="en-US" sz="3200" dirty="0">
                <a:solidFill>
                  <a:srgbClr val="FF0000"/>
                </a:solidFill>
              </a:rPr>
              <a:t>Pro-choice</a:t>
            </a:r>
            <a:r>
              <a:rPr lang="en-US" sz="3200" dirty="0"/>
              <a:t>) </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Self-consciousness: Fetus is sub-human, it has no self-consciousness in the womb.</a:t>
            </a:r>
          </a:p>
          <a:p>
            <a:pPr>
              <a:buFont typeface="Wingdings" pitchFamily="2" charset="2"/>
              <a:buChar char="Ø"/>
            </a:pPr>
            <a:r>
              <a:rPr lang="en-US" dirty="0"/>
              <a:t>Physical dependence: It is an extension of the mother, mother has right over her body</a:t>
            </a:r>
          </a:p>
          <a:p>
            <a:pPr>
              <a:buFont typeface="Wingdings" pitchFamily="2" charset="2"/>
              <a:buChar char="Ø"/>
            </a:pPr>
            <a:r>
              <a:rPr lang="en-US" dirty="0"/>
              <a:t>Safety of the mother: Illegal abortion are causing thousands of death. Legalizing it save for mothers from unnecessary death</a:t>
            </a:r>
          </a:p>
          <a:p>
            <a:pPr>
              <a:buNone/>
            </a:pPr>
            <a:endParaRPr lang="en-US" dirty="0"/>
          </a:p>
        </p:txBody>
      </p:sp>
      <p:sp>
        <p:nvSpPr>
          <p:cNvPr id="6" name="Date Placeholder 5"/>
          <p:cNvSpPr>
            <a:spLocks noGrp="1"/>
          </p:cNvSpPr>
          <p:nvPr>
            <p:ph type="dt" sz="half" idx="10"/>
          </p:nvPr>
        </p:nvSpPr>
        <p:spPr/>
        <p:txBody>
          <a:bodyPr/>
          <a:lstStyle/>
          <a:p>
            <a:fld id="{47BF1D99-C677-4A6C-A506-1E839CDA74FA}"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lstStyle/>
          <a:p>
            <a:r>
              <a:rPr lang="en-US" sz="2800" dirty="0"/>
              <a:t>Cont</a:t>
            </a:r>
            <a:r>
              <a:rPr lang="en-US" dirty="0"/>
              <a:t>’</a:t>
            </a:r>
          </a:p>
        </p:txBody>
      </p:sp>
      <p:sp>
        <p:nvSpPr>
          <p:cNvPr id="3" name="Content Placeholder 2"/>
          <p:cNvSpPr>
            <a:spLocks noGrp="1"/>
          </p:cNvSpPr>
          <p:nvPr>
            <p:ph idx="1"/>
          </p:nvPr>
        </p:nvSpPr>
        <p:spPr>
          <a:xfrm>
            <a:off x="1435608" y="1219200"/>
            <a:ext cx="7498080" cy="5086350"/>
          </a:xfrm>
        </p:spPr>
        <p:txBody>
          <a:bodyPr>
            <a:normAutofit lnSpcReduction="10000"/>
          </a:bodyPr>
          <a:lstStyle/>
          <a:p>
            <a:pPr>
              <a:buFont typeface="Wingdings" pitchFamily="2" charset="2"/>
              <a:buChar char="Ø"/>
            </a:pPr>
            <a:r>
              <a:rPr lang="en-US" dirty="0"/>
              <a:t>Abuse and neglect: Unwanted children are products of unwanted pregnancies.</a:t>
            </a:r>
          </a:p>
          <a:p>
            <a:pPr>
              <a:buFont typeface="Wingdings" pitchFamily="2" charset="2"/>
              <a:buChar char="Ø"/>
            </a:pPr>
            <a:r>
              <a:rPr lang="en-US" dirty="0"/>
              <a:t>Deformities:  children who would otherwise live with deformities will be sorted through abortion</a:t>
            </a:r>
          </a:p>
          <a:p>
            <a:pPr>
              <a:buFont typeface="Wingdings" pitchFamily="2" charset="2"/>
              <a:buChar char="Ø"/>
            </a:pPr>
            <a:r>
              <a:rPr lang="en-US" dirty="0"/>
              <a:t>Privacy:  A mother has rights over her body.  Right to take pregnancies to maturity or terminate.</a:t>
            </a:r>
          </a:p>
          <a:p>
            <a:pPr>
              <a:buFont typeface="Wingdings" pitchFamily="2" charset="2"/>
              <a:buChar char="Ø"/>
            </a:pPr>
            <a:r>
              <a:rPr lang="en-US" dirty="0"/>
              <a:t>Rape:  A woman has right to reject a forceful pregnancy.</a:t>
            </a:r>
          </a:p>
        </p:txBody>
      </p:sp>
      <p:sp>
        <p:nvSpPr>
          <p:cNvPr id="6" name="Date Placeholder 5"/>
          <p:cNvSpPr>
            <a:spLocks noGrp="1"/>
          </p:cNvSpPr>
          <p:nvPr>
            <p:ph type="dt" sz="half" idx="10"/>
          </p:nvPr>
        </p:nvSpPr>
        <p:spPr/>
        <p:txBody>
          <a:bodyPr/>
          <a:lstStyle/>
          <a:p>
            <a:fld id="{8869BC30-A940-4FCB-8D82-AF2998EE9997}"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Autofit/>
          </a:bodyPr>
          <a:lstStyle/>
          <a:p>
            <a:r>
              <a:rPr lang="en-US" sz="3600" dirty="0" smtClean="0"/>
              <a:t>A respond (critique) to pro-choice position</a:t>
            </a:r>
            <a:endParaRPr lang="en-US" sz="3600" dirty="0"/>
          </a:p>
        </p:txBody>
      </p:sp>
      <p:sp>
        <p:nvSpPr>
          <p:cNvPr id="3" name="Content Placeholder 2"/>
          <p:cNvSpPr>
            <a:spLocks noGrp="1"/>
          </p:cNvSpPr>
          <p:nvPr>
            <p:ph idx="1"/>
          </p:nvPr>
        </p:nvSpPr>
        <p:spPr>
          <a:xfrm>
            <a:off x="1435608" y="1219200"/>
            <a:ext cx="7498080" cy="5364162"/>
          </a:xfrm>
        </p:spPr>
        <p:txBody>
          <a:bodyPr>
            <a:normAutofit fontScale="77500" lnSpcReduction="20000"/>
          </a:bodyPr>
          <a:lstStyle/>
          <a:p>
            <a:pPr>
              <a:buNone/>
            </a:pPr>
            <a:r>
              <a:rPr lang="en-US" dirty="0"/>
              <a:t>General arguments against those who put emphasis on the mother in disregard to the baby. </a:t>
            </a:r>
          </a:p>
          <a:p>
            <a:pPr>
              <a:buFont typeface="Wingdings" pitchFamily="2" charset="2"/>
              <a:buChar char="Ø"/>
            </a:pPr>
            <a:r>
              <a:rPr lang="en-US" dirty="0"/>
              <a:t>Consciousness do not make one human.  Those in coma or sleeping are unconscious and yet still human</a:t>
            </a:r>
          </a:p>
          <a:p>
            <a:pPr>
              <a:buFont typeface="Wingdings" pitchFamily="2" charset="2"/>
              <a:buChar char="Ø"/>
            </a:pPr>
            <a:r>
              <a:rPr lang="en-US" dirty="0"/>
              <a:t>Fetus is not extension of the mother. It is a growing human</a:t>
            </a:r>
          </a:p>
          <a:p>
            <a:pPr>
              <a:buFont typeface="Wingdings" pitchFamily="2" charset="2"/>
              <a:buChar char="Ø"/>
            </a:pPr>
            <a:r>
              <a:rPr lang="en-US" dirty="0"/>
              <a:t>Legalizing abortion do not safe lives but taking lives</a:t>
            </a:r>
          </a:p>
          <a:p>
            <a:pPr>
              <a:buFont typeface="Wingdings" pitchFamily="2" charset="2"/>
              <a:buChar char="Ø"/>
            </a:pPr>
            <a:r>
              <a:rPr lang="en-US" dirty="0"/>
              <a:t>Since fetus are living beings, then deformities does not make them less of human, same way height, </a:t>
            </a:r>
            <a:r>
              <a:rPr lang="en-US" dirty="0" err="1"/>
              <a:t>colour</a:t>
            </a:r>
            <a:r>
              <a:rPr lang="en-US" dirty="0"/>
              <a:t> do not.. </a:t>
            </a:r>
          </a:p>
          <a:p>
            <a:pPr>
              <a:buFont typeface="Wingdings" pitchFamily="2" charset="2"/>
              <a:buChar char="Ø"/>
            </a:pPr>
            <a:r>
              <a:rPr lang="en-US" dirty="0"/>
              <a:t>Privacy: Since fetus are human, then pregnant mothers have no right to disturb privacy of fetus </a:t>
            </a:r>
          </a:p>
          <a:p>
            <a:pPr>
              <a:buFont typeface="Wingdings" pitchFamily="2" charset="2"/>
              <a:buChar char="Ø"/>
            </a:pPr>
            <a:r>
              <a:rPr lang="en-US" dirty="0"/>
              <a:t>Rape: one crime </a:t>
            </a:r>
            <a:r>
              <a:rPr lang="en-US" dirty="0" smtClean="0"/>
              <a:t>doesn’t </a:t>
            </a:r>
            <a:r>
              <a:rPr lang="en-US" dirty="0"/>
              <a:t>give license the </a:t>
            </a:r>
            <a:r>
              <a:rPr lang="en-US" dirty="0" smtClean="0"/>
              <a:t>mother commit a crime by taking </a:t>
            </a:r>
            <a:r>
              <a:rPr lang="en-US" dirty="0"/>
              <a:t>away life of a </a:t>
            </a:r>
            <a:r>
              <a:rPr lang="en-US" dirty="0" smtClean="0"/>
              <a:t>fetus </a:t>
            </a:r>
            <a:r>
              <a:rPr lang="en-US" smtClean="0"/>
              <a:t>through abortion </a:t>
            </a:r>
            <a:endParaRPr lang="en-US" dirty="0"/>
          </a:p>
        </p:txBody>
      </p:sp>
      <p:sp>
        <p:nvSpPr>
          <p:cNvPr id="6" name="Date Placeholder 5"/>
          <p:cNvSpPr>
            <a:spLocks noGrp="1"/>
          </p:cNvSpPr>
          <p:nvPr>
            <p:ph type="dt" sz="half" idx="10"/>
          </p:nvPr>
        </p:nvSpPr>
        <p:spPr/>
        <p:txBody>
          <a:bodyPr/>
          <a:lstStyle/>
          <a:p>
            <a:fld id="{64AA8ABD-EA79-45A4-9EF5-D4BD29E7A0A2}"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Biblical </a:t>
            </a:r>
            <a:r>
              <a:rPr lang="en-US" sz="3200" dirty="0"/>
              <a:t>position on considering a fetus a fully human at conception</a:t>
            </a:r>
          </a:p>
        </p:txBody>
      </p:sp>
      <p:sp>
        <p:nvSpPr>
          <p:cNvPr id="3" name="Content Placeholder 2"/>
          <p:cNvSpPr>
            <a:spLocks noGrp="1"/>
          </p:cNvSpPr>
          <p:nvPr>
            <p:ph idx="1"/>
          </p:nvPr>
        </p:nvSpPr>
        <p:spPr>
          <a:xfrm>
            <a:off x="1435608" y="1447800"/>
            <a:ext cx="7498080" cy="5135562"/>
          </a:xfrm>
        </p:spPr>
        <p:txBody>
          <a:bodyPr>
            <a:normAutofit fontScale="62500" lnSpcReduction="20000"/>
          </a:bodyPr>
          <a:lstStyle/>
          <a:p>
            <a:pPr>
              <a:buNone/>
            </a:pPr>
            <a:r>
              <a:rPr lang="en-US" dirty="0"/>
              <a:t>A fetus is Fully human [Biblical support] : This view condemns abortion on the following grounds.</a:t>
            </a:r>
          </a:p>
          <a:p>
            <a:pPr lvl="0"/>
            <a:r>
              <a:rPr lang="en-US" dirty="0"/>
              <a:t>Unborn babies are called “children,” the same word used of infants and young children (Luke 1:41, 44; 2:12, 16; Exod. 21:22)</a:t>
            </a:r>
          </a:p>
          <a:p>
            <a:pPr lvl="0"/>
            <a:r>
              <a:rPr lang="en-US" dirty="0"/>
              <a:t>The unborn are created by God (Ps 139:13) just as God created adults. </a:t>
            </a:r>
          </a:p>
          <a:p>
            <a:pPr lvl="0"/>
            <a:r>
              <a:rPr lang="en-US" dirty="0"/>
              <a:t>The life of unborn is protected by the same punishment for injury or death (Exod. 21: 22) as that of an adult (Gen. 9:6)</a:t>
            </a:r>
          </a:p>
          <a:p>
            <a:pPr lvl="0"/>
            <a:r>
              <a:rPr lang="en-US" dirty="0"/>
              <a:t>The image of God includes “male and female” (Gen 1:27), but it is scientifically proven that the gender is determined at conception.</a:t>
            </a:r>
          </a:p>
          <a:p>
            <a:pPr lvl="0"/>
            <a:r>
              <a:rPr lang="en-US" dirty="0"/>
              <a:t>Unborn children possess personal characteristics such as sin (Ps 51:5) and joy that are distinctive of humans.</a:t>
            </a:r>
          </a:p>
          <a:p>
            <a:pPr lvl="0"/>
            <a:r>
              <a:rPr lang="en-US" dirty="0"/>
              <a:t>Personal pronouns are used to describe unborn children (</a:t>
            </a:r>
            <a:r>
              <a:rPr lang="en-US" dirty="0" err="1"/>
              <a:t>Jer</a:t>
            </a:r>
            <a:r>
              <a:rPr lang="en-US" dirty="0"/>
              <a:t> 1:5; Matt 1:20-21) just as any other human</a:t>
            </a:r>
          </a:p>
          <a:p>
            <a:pPr lvl="0"/>
            <a:r>
              <a:rPr lang="en-US" dirty="0"/>
              <a:t>The unborn are said to be known intimately and personally by God as he would know any other person ( Ps. 139:15-16; Jer. 1:5)</a:t>
            </a:r>
          </a:p>
          <a:p>
            <a:pPr lvl="0"/>
            <a:r>
              <a:rPr lang="en-US" dirty="0"/>
              <a:t>The unborn are even called by God before birth (Gen. 25:22-23; Judg. 13:2-7; Isa 49:1,5; Gal. 1:15)</a:t>
            </a:r>
          </a:p>
          <a:p>
            <a:endParaRPr lang="en-US" dirty="0"/>
          </a:p>
        </p:txBody>
      </p:sp>
      <p:sp>
        <p:nvSpPr>
          <p:cNvPr id="6" name="Date Placeholder 5"/>
          <p:cNvSpPr>
            <a:spLocks noGrp="1"/>
          </p:cNvSpPr>
          <p:nvPr>
            <p:ph type="dt" sz="half" idx="10"/>
          </p:nvPr>
        </p:nvSpPr>
        <p:spPr/>
        <p:txBody>
          <a:bodyPr/>
          <a:lstStyle/>
          <a:p>
            <a:fld id="{896FFC07-5C1A-4B1C-AE87-9410FB27C9F7}"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127</a:t>
            </a:fld>
            <a:endParaRPr lang="en-US"/>
          </a:p>
        </p:txBody>
      </p:sp>
    </p:spTree>
  </p:cSld>
  <p:clrMapOvr>
    <a:masterClrMapping/>
  </p:clrMapOvr>
  <p:transition>
    <p:circl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Task:  Download, read and critiques Prof. Joseph </a:t>
            </a:r>
            <a:r>
              <a:rPr lang="en-US" sz="3600" dirty="0" err="1" smtClean="0"/>
              <a:t>Gatheru’s</a:t>
            </a:r>
            <a:r>
              <a:rPr lang="en-US" sz="3600" dirty="0" smtClean="0"/>
              <a:t>  position on unborn child</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Abortion: An unborn child is not human, court is told. </a:t>
            </a:r>
            <a:r>
              <a:rPr lang="en-US" dirty="0" smtClean="0"/>
              <a:t>By </a:t>
            </a:r>
            <a:r>
              <a:rPr lang="en-US" dirty="0" err="1" smtClean="0"/>
              <a:t>Kamau</a:t>
            </a:r>
            <a:r>
              <a:rPr lang="en-US" dirty="0" smtClean="0"/>
              <a:t> </a:t>
            </a:r>
            <a:r>
              <a:rPr lang="en-US" dirty="0" err="1" smtClean="0"/>
              <a:t>Muthoni</a:t>
            </a:r>
            <a:r>
              <a:rPr lang="en-US" dirty="0" smtClean="0"/>
              <a:t> Posted on: 23</a:t>
            </a:r>
            <a:r>
              <a:rPr lang="en-US" baseline="30000" dirty="0" smtClean="0"/>
              <a:t>rd</a:t>
            </a:r>
            <a:r>
              <a:rPr lang="en-US" dirty="0" smtClean="0"/>
              <a:t> May 2018</a:t>
            </a:r>
          </a:p>
          <a:p>
            <a:r>
              <a:rPr lang="en-US" b="1" i="1" dirty="0" smtClean="0"/>
              <a:t>Prof Joseph </a:t>
            </a:r>
            <a:r>
              <a:rPr lang="en-US" b="1" i="1" dirty="0" err="1" smtClean="0"/>
              <a:t>Gatheru</a:t>
            </a:r>
            <a:r>
              <a:rPr lang="en-US" b="1" i="1" dirty="0" smtClean="0"/>
              <a:t>, a gynecologist, testifies in a case in which civil society organizations want the Government to introduce guidelines for safe abortion</a:t>
            </a:r>
          </a:p>
          <a:p>
            <a:r>
              <a:rPr lang="en-US" b="1" i="1" dirty="0" smtClean="0"/>
              <a:t>Link: https://www.standardmedia.co.ke/article/2001281380/abortion-an-unborn-child-is-not-human-court-is-told</a:t>
            </a:r>
            <a:endParaRPr lang="en-US" dirty="0"/>
          </a:p>
        </p:txBody>
      </p:sp>
      <p:sp>
        <p:nvSpPr>
          <p:cNvPr id="6" name="Date Placeholder 5"/>
          <p:cNvSpPr>
            <a:spLocks noGrp="1"/>
          </p:cNvSpPr>
          <p:nvPr>
            <p:ph type="dt" sz="half" idx="10"/>
          </p:nvPr>
        </p:nvSpPr>
        <p:spPr/>
        <p:txBody>
          <a:bodyPr/>
          <a:lstStyle/>
          <a:p>
            <a:fld id="{11A29A91-D6D2-49BD-A80A-3373623B7621}"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MARRIAGE AND DIVORCE</a:t>
            </a:r>
          </a:p>
        </p:txBody>
      </p:sp>
      <p:sp>
        <p:nvSpPr>
          <p:cNvPr id="3" name="Content Placeholder 2"/>
          <p:cNvSpPr>
            <a:spLocks noGrp="1"/>
          </p:cNvSpPr>
          <p:nvPr>
            <p:ph idx="1"/>
          </p:nvPr>
        </p:nvSpPr>
        <p:spPr/>
        <p:txBody>
          <a:bodyPr/>
          <a:lstStyle/>
          <a:p>
            <a:pPr lvl="0"/>
            <a:r>
              <a:rPr lang="en-US" dirty="0"/>
              <a:t>What is happening to marriages in Africa today?</a:t>
            </a:r>
          </a:p>
          <a:p>
            <a:pPr lvl="0"/>
            <a:r>
              <a:rPr lang="en-US" dirty="0"/>
              <a:t>Is there a shift in the foundation of marriage? What are forces behind the change in focus? What are the changes?</a:t>
            </a:r>
          </a:p>
          <a:p>
            <a:pPr marL="82296" indent="0">
              <a:buNone/>
            </a:pPr>
            <a:endParaRPr lang="en-US" dirty="0"/>
          </a:p>
        </p:txBody>
      </p:sp>
      <p:sp>
        <p:nvSpPr>
          <p:cNvPr id="6" name="Date Placeholder 5"/>
          <p:cNvSpPr>
            <a:spLocks noGrp="1"/>
          </p:cNvSpPr>
          <p:nvPr>
            <p:ph type="dt" sz="half" idx="10"/>
          </p:nvPr>
        </p:nvSpPr>
        <p:spPr/>
        <p:txBody>
          <a:bodyPr/>
          <a:lstStyle/>
          <a:p>
            <a:fld id="{49A29CDB-3E4D-4675-8C24-BC0EEFCE141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D37B0-7F9E-41F8-9F31-87B8C46FEC2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C433BD76-8898-410B-A91E-1CFF522F1087}"/>
              </a:ext>
            </a:extLst>
          </p:cNvPr>
          <p:cNvSpPr>
            <a:spLocks noGrp="1"/>
          </p:cNvSpPr>
          <p:nvPr>
            <p:ph idx="1"/>
          </p:nvPr>
        </p:nvSpPr>
        <p:spPr/>
        <p:txBody>
          <a:bodyPr>
            <a:normAutofit fontScale="77500" lnSpcReduction="20000"/>
          </a:bodyPr>
          <a:lstStyle/>
          <a:p>
            <a:pPr marL="82296" lvl="0" indent="0">
              <a:buNone/>
            </a:pPr>
            <a:r>
              <a:rPr lang="en-US" b="1" dirty="0"/>
              <a:t>II. Oral Tradition</a:t>
            </a:r>
          </a:p>
          <a:p>
            <a:pPr>
              <a:buNone/>
            </a:pPr>
            <a:r>
              <a:rPr lang="en-US" dirty="0"/>
              <a:t>Oral tradition is the major source of information in African ethics. The tradition includes but not limited to:  myths, stories, songs and proverbs. </a:t>
            </a:r>
          </a:p>
          <a:p>
            <a:pPr>
              <a:buNone/>
            </a:pPr>
            <a:r>
              <a:rPr lang="en-US" dirty="0"/>
              <a:t>Realize that even Christian writings were once in oral form: “</a:t>
            </a:r>
            <a:r>
              <a:rPr lang="en-US" i="1" dirty="0"/>
              <a:t>We declare to you what was from the beginning, what we have heard, what we have seen with our eyes, what we have looked at and touched with our hands concerning the word of life.</a:t>
            </a:r>
            <a:r>
              <a:rPr lang="en-US" dirty="0"/>
              <a:t>” I John 1:1</a:t>
            </a:r>
          </a:p>
          <a:p>
            <a:pPr lvl="0"/>
            <a:r>
              <a:rPr lang="en-US" b="1" dirty="0"/>
              <a:t>(</a:t>
            </a:r>
            <a:r>
              <a:rPr lang="en-US" b="1" dirty="0" err="1"/>
              <a:t>i</a:t>
            </a:r>
            <a:r>
              <a:rPr lang="en-US" b="1" dirty="0"/>
              <a:t>). Myths and legends</a:t>
            </a:r>
          </a:p>
          <a:p>
            <a:pPr>
              <a:buNone/>
            </a:pPr>
            <a:r>
              <a:rPr lang="en-US" dirty="0"/>
              <a:t>Myths and legends are traditional stories about something that happened in the past which explains something in the present. They often involved gods and heroic figures. Example?</a:t>
            </a:r>
          </a:p>
          <a:p>
            <a:pPr marL="82296" indent="0">
              <a:buNone/>
            </a:pPr>
            <a:endParaRPr lang="en-US" dirty="0"/>
          </a:p>
        </p:txBody>
      </p:sp>
      <p:sp>
        <p:nvSpPr>
          <p:cNvPr id="6" name="Date Placeholder 5"/>
          <p:cNvSpPr>
            <a:spLocks noGrp="1"/>
          </p:cNvSpPr>
          <p:nvPr>
            <p:ph type="dt" sz="half" idx="10"/>
          </p:nvPr>
        </p:nvSpPr>
        <p:spPr/>
        <p:txBody>
          <a:bodyPr/>
          <a:lstStyle/>
          <a:p>
            <a:fld id="{5CCEA004-136E-475F-A5D2-AB9A9832F97F}" type="datetime1">
              <a:rPr lang="en-US" smtClean="0"/>
              <a:pPr/>
              <a:t>9/2/2022</a:t>
            </a:fld>
            <a:endParaRPr lang="en-US"/>
          </a:p>
        </p:txBody>
      </p:sp>
      <p:sp>
        <p:nvSpPr>
          <p:cNvPr id="4" name="Footer Placeholder 3">
            <a:extLst>
              <a:ext uri="{FF2B5EF4-FFF2-40B4-BE49-F238E27FC236}">
                <a16:creationId xmlns:a16="http://schemas.microsoft.com/office/drawing/2014/main" xmlns="" id="{08C3A4E9-B9CC-4C69-9417-48C59B4E0724}"/>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79A28302-00AC-4837-89A3-118F29AC92A5}"/>
              </a:ext>
            </a:extLst>
          </p:cNvPr>
          <p:cNvSpPr>
            <a:spLocks noGrp="1"/>
          </p:cNvSpPr>
          <p:nvPr>
            <p:ph type="sldNum" sz="quarter" idx="12"/>
          </p:nvPr>
        </p:nvSpPr>
        <p:spPr/>
        <p:txBody>
          <a:bodyPr/>
          <a:lstStyle/>
          <a:p>
            <a:fld id="{FC66AD7C-A49C-4D80-BA73-644A6985D63E}" type="slidenum">
              <a:rPr lang="en-US" smtClean="0"/>
              <a:pPr/>
              <a:t>13</a:t>
            </a:fld>
            <a:endParaRPr lang="en-US"/>
          </a:p>
        </p:txBody>
      </p:sp>
    </p:spTree>
    <p:extLst>
      <p:ext uri="{BB962C8B-B14F-4D97-AF65-F5344CB8AC3E}">
        <p14:creationId xmlns:p14="http://schemas.microsoft.com/office/powerpoint/2010/main" val="400247865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
            </a:r>
            <a:br>
              <a:rPr lang="en-US" sz="2000" b="1" dirty="0" smtClean="0"/>
            </a:br>
            <a:r>
              <a:rPr lang="en-US" sz="4000" b="1" dirty="0" smtClean="0"/>
              <a:t>Cont’</a:t>
            </a:r>
            <a:r>
              <a:rPr lang="en-US" sz="4000" dirty="0" smtClean="0"/>
              <a:t/>
            </a:r>
            <a:br>
              <a:rPr lang="en-US" sz="4000" dirty="0" smtClean="0"/>
            </a:br>
            <a:endParaRPr lang="en-US" sz="4000" dirty="0"/>
          </a:p>
        </p:txBody>
      </p:sp>
      <p:sp>
        <p:nvSpPr>
          <p:cNvPr id="3" name="Content Placeholder 2"/>
          <p:cNvSpPr>
            <a:spLocks noGrp="1"/>
          </p:cNvSpPr>
          <p:nvPr>
            <p:ph idx="1"/>
          </p:nvPr>
        </p:nvSpPr>
        <p:spPr>
          <a:xfrm>
            <a:off x="1435608" y="1447800"/>
            <a:ext cx="7498080" cy="4648200"/>
          </a:xfrm>
        </p:spPr>
        <p:txBody>
          <a:bodyPr/>
          <a:lstStyle/>
          <a:p>
            <a:pPr>
              <a:buNone/>
            </a:pPr>
            <a:r>
              <a:rPr lang="en-US" dirty="0" smtClean="0"/>
              <a:t>Patrick </a:t>
            </a:r>
            <a:r>
              <a:rPr lang="en-US" dirty="0" err="1" smtClean="0"/>
              <a:t>Andabwa</a:t>
            </a:r>
            <a:r>
              <a:rPr lang="en-US" dirty="0" smtClean="0"/>
              <a:t> (22yrs) with his wife Jones </a:t>
            </a:r>
            <a:r>
              <a:rPr lang="en-US" dirty="0" err="1" smtClean="0"/>
              <a:t>Kevogo</a:t>
            </a:r>
            <a:r>
              <a:rPr lang="en-US" dirty="0" smtClean="0"/>
              <a:t> (43yrs. )[27</a:t>
            </a:r>
            <a:r>
              <a:rPr lang="en-US" baseline="30000" dirty="0" smtClean="0"/>
              <a:t>th</a:t>
            </a:r>
            <a:r>
              <a:rPr lang="en-US" dirty="0" smtClean="0"/>
              <a:t>, Feb 2014)</a:t>
            </a:r>
            <a:endParaRPr lang="en-US" dirty="0"/>
          </a:p>
        </p:txBody>
      </p:sp>
      <p:sp>
        <p:nvSpPr>
          <p:cNvPr id="8" name="Date Placeholder 7"/>
          <p:cNvSpPr>
            <a:spLocks noGrp="1"/>
          </p:cNvSpPr>
          <p:nvPr>
            <p:ph type="dt" sz="half" idx="10"/>
          </p:nvPr>
        </p:nvSpPr>
        <p:spPr/>
        <p:txBody>
          <a:bodyPr/>
          <a:lstStyle/>
          <a:p>
            <a:fld id="{27CB9087-5657-44E7-9DDF-2B4C4EB3A474}" type="datetime1">
              <a:rPr lang="en-US" smtClean="0"/>
              <a:pPr/>
              <a:t>9/2/2022</a:t>
            </a:fld>
            <a:endParaRPr lang="en-US"/>
          </a:p>
        </p:txBody>
      </p:sp>
      <p:sp>
        <p:nvSpPr>
          <p:cNvPr id="7" name="Footer Placeholder 6"/>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130</a:t>
            </a:fld>
            <a:endParaRPr lang="en-US"/>
          </a:p>
        </p:txBody>
      </p:sp>
      <p:pic>
        <p:nvPicPr>
          <p:cNvPr id="5" name="Picture 4" descr="http://westfm.co.ke/userfiles/images/DEVOLVED%20GOVERNMENT/KAKAMEGA%20COUNTY%20/The%20newly%20married%20couple%20%20Patrick%20Andabwa%20together%20with%20his%20wife%20Jones%20Kevogo.JPG"/>
          <p:cNvPicPr/>
          <p:nvPr/>
        </p:nvPicPr>
        <p:blipFill>
          <a:blip r:embed="rId3"/>
          <a:srcRect/>
          <a:stretch>
            <a:fillRect/>
          </a:stretch>
        </p:blipFill>
        <p:spPr bwMode="auto">
          <a:xfrm>
            <a:off x="2286000" y="2590800"/>
            <a:ext cx="48768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a:bodyPr>
          <a:lstStyle/>
          <a:p>
            <a:r>
              <a:rPr lang="en-US" sz="2800" dirty="0"/>
              <a:t>Cont’</a:t>
            </a:r>
          </a:p>
        </p:txBody>
      </p:sp>
      <p:sp>
        <p:nvSpPr>
          <p:cNvPr id="3" name="Content Placeholder 2"/>
          <p:cNvSpPr>
            <a:spLocks noGrp="1"/>
          </p:cNvSpPr>
          <p:nvPr>
            <p:ph idx="1"/>
          </p:nvPr>
        </p:nvSpPr>
        <p:spPr>
          <a:xfrm>
            <a:off x="1435608" y="1066800"/>
            <a:ext cx="7498080" cy="5516562"/>
          </a:xfrm>
        </p:spPr>
        <p:txBody>
          <a:bodyPr>
            <a:normAutofit fontScale="92500" lnSpcReduction="10000"/>
          </a:bodyPr>
          <a:lstStyle/>
          <a:p>
            <a:r>
              <a:rPr lang="en-US" b="1" dirty="0"/>
              <a:t>Kakamega County:</a:t>
            </a:r>
          </a:p>
          <a:p>
            <a:r>
              <a:rPr lang="en-US" dirty="0"/>
              <a:t>A man offers to give away his wife to clear a Sh. 900 debt in Kakamega</a:t>
            </a:r>
          </a:p>
          <a:p>
            <a:r>
              <a:rPr lang="en-US" dirty="0"/>
              <a:t>Written by Joseph </a:t>
            </a:r>
            <a:r>
              <a:rPr lang="en-US" dirty="0" err="1"/>
              <a:t>Amunya</a:t>
            </a:r>
            <a:r>
              <a:rPr lang="en-US" dirty="0"/>
              <a:t>- 27</a:t>
            </a:r>
            <a:r>
              <a:rPr lang="en-US" baseline="30000" dirty="0"/>
              <a:t>th</a:t>
            </a:r>
            <a:r>
              <a:rPr lang="en-US" dirty="0"/>
              <a:t>, February 2014, on the local dailies.</a:t>
            </a:r>
          </a:p>
          <a:p>
            <a:r>
              <a:rPr lang="en-US" dirty="0"/>
              <a:t> A man from </a:t>
            </a:r>
            <a:r>
              <a:rPr lang="en-US" dirty="0" err="1"/>
              <a:t>Lwanda</a:t>
            </a:r>
            <a:r>
              <a:rPr lang="en-US" dirty="0"/>
              <a:t> village, Moi's Bridge sub location, </a:t>
            </a:r>
            <a:r>
              <a:rPr lang="en-US" dirty="0" err="1"/>
              <a:t>Likuyani</a:t>
            </a:r>
            <a:r>
              <a:rPr lang="en-US" dirty="0"/>
              <a:t> Sub County has astounded villagers after he declined to clear a debt of Sh. 900 and instead offered his wife.</a:t>
            </a:r>
          </a:p>
          <a:p>
            <a:r>
              <a:rPr lang="en-US" dirty="0"/>
              <a:t>According to Patrick </a:t>
            </a:r>
            <a:r>
              <a:rPr lang="en-US" dirty="0" err="1"/>
              <a:t>Andabwa</a:t>
            </a:r>
            <a:r>
              <a:rPr lang="en-US" dirty="0"/>
              <a:t>, he assisted the man bake bricks but he has declined to pay back but offered him his wife instead.</a:t>
            </a:r>
          </a:p>
          <a:p>
            <a:endParaRPr lang="en-US" dirty="0"/>
          </a:p>
        </p:txBody>
      </p:sp>
      <p:sp>
        <p:nvSpPr>
          <p:cNvPr id="6" name="Date Placeholder 5"/>
          <p:cNvSpPr>
            <a:spLocks noGrp="1"/>
          </p:cNvSpPr>
          <p:nvPr>
            <p:ph type="dt" sz="half" idx="10"/>
          </p:nvPr>
        </p:nvSpPr>
        <p:spPr/>
        <p:txBody>
          <a:bodyPr/>
          <a:lstStyle/>
          <a:p>
            <a:fld id="{2CB877E3-DC64-4243-882E-E80F0C7BCC2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2800" dirty="0"/>
              <a:t>Cont’</a:t>
            </a:r>
          </a:p>
        </p:txBody>
      </p:sp>
      <p:sp>
        <p:nvSpPr>
          <p:cNvPr id="3" name="Content Placeholder 2"/>
          <p:cNvSpPr>
            <a:spLocks noGrp="1"/>
          </p:cNvSpPr>
          <p:nvPr>
            <p:ph idx="1"/>
          </p:nvPr>
        </p:nvSpPr>
        <p:spPr>
          <a:xfrm>
            <a:off x="1435608" y="1371600"/>
            <a:ext cx="7498080" cy="4933950"/>
          </a:xfrm>
        </p:spPr>
        <p:txBody>
          <a:bodyPr>
            <a:normAutofit fontScale="85000" lnSpcReduction="10000"/>
          </a:bodyPr>
          <a:lstStyle/>
          <a:p>
            <a:r>
              <a:rPr lang="en-US" dirty="0"/>
              <a:t>"Though I am single, have decided to take in the woman and have no apologies to make", said the 22 year old man.</a:t>
            </a:r>
          </a:p>
          <a:p>
            <a:r>
              <a:rPr lang="en-US" dirty="0"/>
              <a:t>Jones (43) and mother of five said she had decided to quit after suffering embarrassment caused by the husband for the last 20 years.</a:t>
            </a:r>
          </a:p>
          <a:p>
            <a:r>
              <a:rPr lang="en-US" dirty="0"/>
              <a:t>"I am optimistic my new marriage will work beside our age differences", she said pointing out that her previous marriage had been abusive.</a:t>
            </a:r>
          </a:p>
          <a:p>
            <a:r>
              <a:rPr lang="en-US" dirty="0"/>
              <a:t>Link: http:// westfm.co.ke/index-page-news-bid-10796.htm#ixzz2v14cbqih</a:t>
            </a:r>
          </a:p>
        </p:txBody>
      </p:sp>
      <p:sp>
        <p:nvSpPr>
          <p:cNvPr id="6" name="Date Placeholder 5"/>
          <p:cNvSpPr>
            <a:spLocks noGrp="1"/>
          </p:cNvSpPr>
          <p:nvPr>
            <p:ph type="dt" sz="half" idx="10"/>
          </p:nvPr>
        </p:nvSpPr>
        <p:spPr/>
        <p:txBody>
          <a:bodyPr/>
          <a:lstStyle/>
          <a:p>
            <a:fld id="{ABA022F8-1CE3-4B24-B9E6-403C21FE823E}"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Pokot</a:t>
            </a:r>
            <a:r>
              <a:rPr lang="en-US" dirty="0" smtClean="0"/>
              <a:t> culture on inheritance.</a:t>
            </a:r>
            <a:endParaRPr lang="en-US" dirty="0"/>
          </a:p>
        </p:txBody>
      </p:sp>
      <p:sp>
        <p:nvSpPr>
          <p:cNvPr id="3" name="Content Placeholder 2"/>
          <p:cNvSpPr>
            <a:spLocks noGrp="1"/>
          </p:cNvSpPr>
          <p:nvPr>
            <p:ph idx="1"/>
          </p:nvPr>
        </p:nvSpPr>
        <p:spPr/>
        <p:txBody>
          <a:bodyPr>
            <a:normAutofit/>
          </a:bodyPr>
          <a:lstStyle/>
          <a:p>
            <a:pPr>
              <a:buNone/>
            </a:pPr>
            <a:r>
              <a:rPr lang="en-US" dirty="0" err="1" smtClean="0"/>
              <a:t>Pokot</a:t>
            </a:r>
            <a:r>
              <a:rPr lang="en-US" dirty="0" smtClean="0"/>
              <a:t> culture requires </a:t>
            </a:r>
            <a:r>
              <a:rPr lang="en-US" dirty="0" err="1" smtClean="0"/>
              <a:t>Korkor</a:t>
            </a:r>
            <a:r>
              <a:rPr lang="en-US" dirty="0" smtClean="0"/>
              <a:t> </a:t>
            </a:r>
            <a:r>
              <a:rPr lang="en-US" dirty="0" err="1" smtClean="0"/>
              <a:t>Ripotolim</a:t>
            </a:r>
            <a:r>
              <a:rPr lang="en-US" dirty="0" smtClean="0"/>
              <a:t>, 15 year old a form three student is to inherit his brother’s three widows and several children. (source: KTN News on 21</a:t>
            </a:r>
            <a:r>
              <a:rPr lang="en-US" baseline="30000" dirty="0" smtClean="0"/>
              <a:t>st</a:t>
            </a:r>
            <a:r>
              <a:rPr lang="en-US" dirty="0" smtClean="0"/>
              <a:t> November- Link. https://www.youtube.com/watch?v=_Mu0NX_e150) </a:t>
            </a:r>
          </a:p>
          <a:p>
            <a:pPr>
              <a:buNone/>
            </a:pPr>
            <a:r>
              <a:rPr lang="en-US" dirty="0" smtClean="0"/>
              <a:t>Discuss  from three perspectives.</a:t>
            </a:r>
            <a:endParaRPr lang="en-US" dirty="0"/>
          </a:p>
        </p:txBody>
      </p:sp>
      <p:sp>
        <p:nvSpPr>
          <p:cNvPr id="4" name="Date Placeholder 3"/>
          <p:cNvSpPr>
            <a:spLocks noGrp="1"/>
          </p:cNvSpPr>
          <p:nvPr>
            <p:ph type="dt" sz="half" idx="10"/>
          </p:nvPr>
        </p:nvSpPr>
        <p:spPr/>
        <p:txBody>
          <a:bodyPr/>
          <a:lstStyle/>
          <a:p>
            <a:fld id="{3C149C75-08C1-4272-B6BD-5DDA4F190EC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133</a:t>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KENYAN CONSTITUTION ON MARRIAGE</a:t>
            </a:r>
            <a:endParaRPr lang="en-US" sz="2400" dirty="0"/>
          </a:p>
        </p:txBody>
      </p:sp>
      <p:sp>
        <p:nvSpPr>
          <p:cNvPr id="3" name="Content Placeholder 2"/>
          <p:cNvSpPr>
            <a:spLocks noGrp="1"/>
          </p:cNvSpPr>
          <p:nvPr>
            <p:ph idx="1"/>
          </p:nvPr>
        </p:nvSpPr>
        <p:spPr/>
        <p:txBody>
          <a:bodyPr>
            <a:normAutofit fontScale="70000" lnSpcReduction="20000"/>
          </a:bodyPr>
          <a:lstStyle/>
          <a:p>
            <a:r>
              <a:rPr lang="en-US" dirty="0"/>
              <a:t>Section 45 of the Kenyan Law reads;</a:t>
            </a:r>
          </a:p>
          <a:p>
            <a:pPr>
              <a:buNone/>
            </a:pPr>
            <a:r>
              <a:rPr lang="en-US" dirty="0"/>
              <a:t>“(1) The family is the natural and fundamental unit of society and the necessary basis of social order, and shall enjoy the recognition and protection of the state.</a:t>
            </a:r>
          </a:p>
          <a:p>
            <a:pPr>
              <a:buNone/>
            </a:pPr>
            <a:r>
              <a:rPr lang="en-US" dirty="0"/>
              <a:t>(2) Every adult has the right to marry a person of the opposite sex, based on the free consent of the parties</a:t>
            </a:r>
            <a:r>
              <a:rPr lang="en-US" dirty="0" smtClean="0"/>
              <a:t>”.</a:t>
            </a:r>
          </a:p>
          <a:p>
            <a:pPr>
              <a:buNone/>
            </a:pPr>
            <a:r>
              <a:rPr lang="en-US" b="1" dirty="0" smtClean="0"/>
              <a:t>There are five recognized marriages in Kenyan law: </a:t>
            </a:r>
            <a:r>
              <a:rPr lang="en-US" b="1" dirty="0" smtClean="0">
                <a:solidFill>
                  <a:srgbClr val="FF0000"/>
                </a:solidFill>
              </a:rPr>
              <a:t>African Traditional marriage, Christian, Hindu, Islam  and civil</a:t>
            </a:r>
          </a:p>
          <a:p>
            <a:pPr>
              <a:buNone/>
            </a:pPr>
            <a:r>
              <a:rPr lang="en-US" b="1" dirty="0" smtClean="0">
                <a:solidFill>
                  <a:srgbClr val="FF0000"/>
                </a:solidFill>
              </a:rPr>
              <a:t>Assignment:  </a:t>
            </a:r>
            <a:r>
              <a:rPr lang="en-US" dirty="0" smtClean="0"/>
              <a:t>Examine Patrick &amp; Jones’ Marriage, guided by African traditional, Christian and civil procedures of getting into marriage.</a:t>
            </a:r>
            <a:endParaRPr lang="en-US" dirty="0"/>
          </a:p>
          <a:p>
            <a:pPr>
              <a:buNone/>
            </a:pPr>
            <a:endParaRPr lang="en-US" dirty="0"/>
          </a:p>
          <a:p>
            <a:pPr>
              <a:buNone/>
            </a:pPr>
            <a:r>
              <a:rPr lang="en-US" b="1" i="1" dirty="0"/>
              <a:t> </a:t>
            </a:r>
            <a:endParaRPr lang="en-US" dirty="0"/>
          </a:p>
        </p:txBody>
      </p:sp>
      <p:sp>
        <p:nvSpPr>
          <p:cNvPr id="6" name="Date Placeholder 5"/>
          <p:cNvSpPr>
            <a:spLocks noGrp="1"/>
          </p:cNvSpPr>
          <p:nvPr>
            <p:ph type="dt" sz="half" idx="10"/>
          </p:nvPr>
        </p:nvSpPr>
        <p:spPr/>
        <p:txBody>
          <a:bodyPr/>
          <a:lstStyle/>
          <a:p>
            <a:fld id="{57F9F0B6-EFEE-4B9F-97C4-3496513634F9}"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134</a:t>
            </a:fld>
            <a:endParaRPr lang="en-US"/>
          </a:p>
        </p:txBody>
      </p:sp>
    </p:spTree>
  </p:cSld>
  <p:clrMapOvr>
    <a:masterClrMapping/>
  </p:clrMapOvr>
  <p:transition>
    <p:circl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TRADITIONAL AFRICAN VIEW ON DIVORCE</a:t>
            </a:r>
            <a:endParaRPr lang="en-US" sz="3200" dirty="0"/>
          </a:p>
        </p:txBody>
      </p:sp>
      <p:sp>
        <p:nvSpPr>
          <p:cNvPr id="3" name="Content Placeholder 2"/>
          <p:cNvSpPr>
            <a:spLocks noGrp="1"/>
          </p:cNvSpPr>
          <p:nvPr>
            <p:ph idx="1"/>
          </p:nvPr>
        </p:nvSpPr>
        <p:spPr>
          <a:xfrm>
            <a:off x="1435608" y="1447800"/>
            <a:ext cx="7498080" cy="5135562"/>
          </a:xfrm>
        </p:spPr>
        <p:txBody>
          <a:bodyPr>
            <a:normAutofit fontScale="70000" lnSpcReduction="20000"/>
          </a:bodyPr>
          <a:lstStyle/>
          <a:p>
            <a:r>
              <a:rPr lang="en-US" dirty="0"/>
              <a:t>In African cultures marriage without children is not consider as valid, since children is the main basic reason for marriage in African cultures. </a:t>
            </a:r>
            <a:r>
              <a:rPr lang="en-US" dirty="0" err="1"/>
              <a:t>Danfulani</a:t>
            </a:r>
            <a:r>
              <a:rPr lang="en-US" dirty="0"/>
              <a:t> Kore in his study of 34 ethnic communities in Africa underscores childlessness as “ the greatest single factor that causes a  quick divorce…” It doesn’t matter how great the wife is, at the event that she is barren, and then the husband has two options; divorce or marry another wife.</a:t>
            </a:r>
          </a:p>
          <a:p>
            <a:r>
              <a:rPr lang="en-US" dirty="0"/>
              <a:t>In modern Africa, divorce may be based on personal reasons, such as: unfaithfulness, mistreatment, denial of individual rights within marriage, and many other reasons</a:t>
            </a:r>
            <a:r>
              <a:rPr lang="en-US" dirty="0" smtClean="0"/>
              <a:t>.</a:t>
            </a:r>
          </a:p>
          <a:p>
            <a:pPr>
              <a:buNone/>
            </a:pPr>
            <a:r>
              <a:rPr lang="en-US" b="1" dirty="0" smtClean="0"/>
              <a:t>Evaluate</a:t>
            </a:r>
            <a:r>
              <a:rPr lang="en-US" dirty="0" smtClean="0"/>
              <a:t>. “We got married in 2001, but could not get a child because my husband was found to have a medical condition. Later in 2006 we both agreed to get a child through his friend whom we did in 2008 and a second child in 2011.” Evaluate as a student of </a:t>
            </a:r>
            <a:r>
              <a:rPr lang="en-US" dirty="0" err="1" smtClean="0"/>
              <a:t>Kabarak</a:t>
            </a:r>
            <a:r>
              <a:rPr lang="en-US" dirty="0" smtClean="0"/>
              <a:t> University. </a:t>
            </a:r>
            <a:endParaRPr lang="en-US" dirty="0"/>
          </a:p>
          <a:p>
            <a:endParaRPr lang="en-US" dirty="0"/>
          </a:p>
        </p:txBody>
      </p:sp>
      <p:sp>
        <p:nvSpPr>
          <p:cNvPr id="6" name="Date Placeholder 5"/>
          <p:cNvSpPr>
            <a:spLocks noGrp="1"/>
          </p:cNvSpPr>
          <p:nvPr>
            <p:ph type="dt" sz="half" idx="10"/>
          </p:nvPr>
        </p:nvSpPr>
        <p:spPr/>
        <p:txBody>
          <a:bodyPr/>
          <a:lstStyle/>
          <a:p>
            <a:fld id="{557368D6-0F20-441E-A08B-3CD4F65B54AD}"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135</a:t>
            </a:fld>
            <a:endParaRPr lang="en-US"/>
          </a:p>
        </p:txBody>
      </p:sp>
    </p:spTree>
  </p:cSld>
  <p:clrMapOvr>
    <a:masterClrMapping/>
  </p:clrMapOvr>
  <p:transition>
    <p:circl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CHRISTIAN PERSPECTIVE</a:t>
            </a:r>
            <a:endParaRPr lang="en-US" sz="3200" dirty="0"/>
          </a:p>
        </p:txBody>
      </p:sp>
      <p:sp>
        <p:nvSpPr>
          <p:cNvPr id="3" name="Content Placeholder 2"/>
          <p:cNvSpPr>
            <a:spLocks noGrp="1"/>
          </p:cNvSpPr>
          <p:nvPr>
            <p:ph idx="1"/>
          </p:nvPr>
        </p:nvSpPr>
        <p:spPr/>
        <p:txBody>
          <a:bodyPr/>
          <a:lstStyle/>
          <a:p>
            <a:r>
              <a:rPr lang="en-US" dirty="0"/>
              <a:t>The Christian ethical point of view is derived from God’s word and is based on God’s character as discussed earlier.  Therefore the Biblical view on marriage must be based on the Biblical perspective</a:t>
            </a:r>
          </a:p>
        </p:txBody>
      </p:sp>
      <p:sp>
        <p:nvSpPr>
          <p:cNvPr id="6" name="Date Placeholder 5"/>
          <p:cNvSpPr>
            <a:spLocks noGrp="1"/>
          </p:cNvSpPr>
          <p:nvPr>
            <p:ph type="dt" sz="half" idx="10"/>
          </p:nvPr>
        </p:nvSpPr>
        <p:spPr/>
        <p:txBody>
          <a:bodyPr/>
          <a:lstStyle/>
          <a:p>
            <a:fld id="{E7062CCC-F828-488F-B293-4A168FBCF586}"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136</a:t>
            </a:fld>
            <a:endParaRPr lang="en-US"/>
          </a:p>
        </p:txBody>
      </p:sp>
    </p:spTree>
  </p:cSld>
  <p:clrMapOvr>
    <a:masterClrMapping/>
  </p:clrMapOvr>
  <p:transition>
    <p:circl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74724"/>
          </a:xfrm>
        </p:spPr>
        <p:txBody>
          <a:bodyPr>
            <a:normAutofit/>
          </a:bodyPr>
          <a:lstStyle/>
          <a:p>
            <a:r>
              <a:rPr lang="en-US" sz="2800" b="1" dirty="0"/>
              <a:t>What does the Bible say about marriage?</a:t>
            </a:r>
            <a:endParaRPr lang="en-US" sz="2800" dirty="0"/>
          </a:p>
        </p:txBody>
      </p:sp>
      <p:sp>
        <p:nvSpPr>
          <p:cNvPr id="3" name="Content Placeholder 2"/>
          <p:cNvSpPr>
            <a:spLocks noGrp="1"/>
          </p:cNvSpPr>
          <p:nvPr>
            <p:ph idx="1"/>
          </p:nvPr>
        </p:nvSpPr>
        <p:spPr>
          <a:xfrm>
            <a:off x="1435608" y="1249362"/>
            <a:ext cx="7498080" cy="5532438"/>
          </a:xfrm>
        </p:spPr>
        <p:txBody>
          <a:bodyPr>
            <a:normAutofit fontScale="62500" lnSpcReduction="20000"/>
          </a:bodyPr>
          <a:lstStyle/>
          <a:p>
            <a:pPr lvl="0">
              <a:buNone/>
            </a:pPr>
            <a:r>
              <a:rPr lang="en-US" dirty="0"/>
              <a:t>1.  God’s original plan for marriage is intended for Male and female (Gen 2:24). He (God) instituted marriage when He created male and female and commanded them “to be fruitful and increase in number” (Gen 1:27-27). It is a union between a male and female.</a:t>
            </a:r>
          </a:p>
          <a:p>
            <a:pPr lvl="0">
              <a:buNone/>
            </a:pPr>
            <a:r>
              <a:rPr lang="en-US" dirty="0"/>
              <a:t>2.  Marriage involves sexual union. Gen 1:24 clearly indicates that the two, that male and female shall be one flesh. St. Paul confirms the same thought in 1 Cor. 7:2-4) </a:t>
            </a:r>
            <a:r>
              <a:rPr lang="en-US" i="1" dirty="0"/>
              <a:t>“…But since there is so much immorality, each man should have his own wife, and each women her own husband. The husband should fulfill his marital duty to his wife, and likewise the wife to her husband</a:t>
            </a:r>
            <a:r>
              <a:rPr lang="en-US" dirty="0"/>
              <a:t>…” Sexual union between a married male/female and male/female whether married on not while married is called adultery (Exod. 20:14; Matt. 19:9) and sexual union before marriages is referred to as fornication (Acts 15:20; 1 Cor. 6:18)</a:t>
            </a:r>
          </a:p>
          <a:p>
            <a:pPr lvl="0">
              <a:buNone/>
            </a:pPr>
            <a:r>
              <a:rPr lang="en-US" dirty="0"/>
              <a:t>3.  Marriage involves a covenant between two people (male and female) before God. Marriage is the only institution which God ordained at creation, “therefore , what God has joined together, let man not separate” (Matt. 19:6), “The Lord has been a witness between you and the wife of your youth, against whom you have  dealt treacherously, though she is your companion and your wife by covenant.” (Mal. 2:14). </a:t>
            </a:r>
          </a:p>
        </p:txBody>
      </p:sp>
      <p:sp>
        <p:nvSpPr>
          <p:cNvPr id="6" name="Date Placeholder 5"/>
          <p:cNvSpPr>
            <a:spLocks noGrp="1"/>
          </p:cNvSpPr>
          <p:nvPr>
            <p:ph type="dt" sz="half" idx="10"/>
          </p:nvPr>
        </p:nvSpPr>
        <p:spPr/>
        <p:txBody>
          <a:bodyPr/>
          <a:lstStyle/>
          <a:p>
            <a:fld id="{DA698D38-4A06-46B9-BC28-18DD29F2129F}"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137</a:t>
            </a:fld>
            <a:endParaRPr lang="en-US"/>
          </a:p>
        </p:txBody>
      </p:sp>
    </p:spTree>
  </p:cSld>
  <p:clrMapOvr>
    <a:masterClrMapping/>
  </p:clrMapOvr>
  <p:transition>
    <p:circl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dirty="0"/>
              <a:t>Cont</a:t>
            </a:r>
          </a:p>
        </p:txBody>
      </p:sp>
      <p:sp>
        <p:nvSpPr>
          <p:cNvPr id="3" name="Content Placeholder 2"/>
          <p:cNvSpPr>
            <a:spLocks noGrp="1"/>
          </p:cNvSpPr>
          <p:nvPr>
            <p:ph idx="1"/>
          </p:nvPr>
        </p:nvSpPr>
        <p:spPr>
          <a:xfrm>
            <a:off x="1435608" y="1066800"/>
            <a:ext cx="7498080" cy="5516562"/>
          </a:xfrm>
        </p:spPr>
        <p:txBody>
          <a:bodyPr>
            <a:normAutofit fontScale="70000" lnSpcReduction="20000"/>
          </a:bodyPr>
          <a:lstStyle/>
          <a:p>
            <a:pPr lvl="0">
              <a:buNone/>
            </a:pPr>
            <a:r>
              <a:rPr lang="en-US" dirty="0"/>
              <a:t>4.  Marriage is intended to be a lifelong commitment. “What God has joined together, let man not separate” (Matt. 19:6). It is only death that nullifies a marriage. “By law a married woman is bound to her husband as long as he is alive, but if her husband dies, she is released from the law of marriage” (Rom. 7:2) Marriage doesn’t extend to eternal life. “at the resurrection people will neither marry nor be given in marriage; they will be like angels in heaven.” (Matt 22:30)</a:t>
            </a:r>
          </a:p>
          <a:p>
            <a:pPr lvl="0">
              <a:buNone/>
            </a:pPr>
            <a:r>
              <a:rPr lang="en-US" dirty="0"/>
              <a:t>5.  Monogamy is God’s idea of marriage (Gen 2:24) “ a man” (singular) leave his father and mother and be united with his wife(singular) and the two shall become one flesh. But there are many examples of polygamous marriages in the Bible. The fact that there are examples of polygamous marriages doesn’t make polygamy right. It only stands as a testimony against the desire of human beings and not God’s ideal. What Jesus said of divorce is true also of polygamy; it was “permitted …because your hearts were hard. But it was not this way from the beginning:” (Matt. 19:8)</a:t>
            </a:r>
          </a:p>
          <a:p>
            <a:endParaRPr lang="en-US" dirty="0"/>
          </a:p>
        </p:txBody>
      </p:sp>
      <p:sp>
        <p:nvSpPr>
          <p:cNvPr id="6" name="Date Placeholder 5"/>
          <p:cNvSpPr>
            <a:spLocks noGrp="1"/>
          </p:cNvSpPr>
          <p:nvPr>
            <p:ph type="dt" sz="half" idx="10"/>
          </p:nvPr>
        </p:nvSpPr>
        <p:spPr/>
        <p:txBody>
          <a:bodyPr/>
          <a:lstStyle/>
          <a:p>
            <a:fld id="{78D71A45-6A95-456F-B3B1-AEB0D057B18C}"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138</a:t>
            </a:fld>
            <a:endParaRPr lang="en-US"/>
          </a:p>
        </p:txBody>
      </p:sp>
    </p:spTree>
  </p:cSld>
  <p:clrMapOvr>
    <a:masterClrMapping/>
  </p:clrMapOvr>
  <p:transition>
    <p:circl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CHRISTIAN VIEWS ON DIVORCE</a:t>
            </a:r>
            <a:endParaRPr lang="en-US" sz="3200" dirty="0"/>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dirty="0"/>
              <a:t>Christians do not hold one view on divorce. Some are totally against divorce while others supports it.  </a:t>
            </a:r>
          </a:p>
          <a:p>
            <a:pPr marL="82296" indent="0">
              <a:buNone/>
            </a:pPr>
            <a:endParaRPr lang="en-US" dirty="0"/>
          </a:p>
          <a:p>
            <a:pPr>
              <a:buFont typeface="Wingdings" pitchFamily="2" charset="2"/>
              <a:buChar char="Ø"/>
            </a:pPr>
            <a:r>
              <a:rPr lang="en-US" b="1" dirty="0"/>
              <a:t>Anti-divorce views:</a:t>
            </a:r>
            <a:endParaRPr lang="en-US" dirty="0"/>
          </a:p>
          <a:p>
            <a:pPr marL="596646" lvl="0" indent="-514350">
              <a:buFont typeface="+mj-lt"/>
              <a:buAutoNum type="arabicParenR"/>
            </a:pPr>
            <a:r>
              <a:rPr lang="en-US" dirty="0"/>
              <a:t>Divorce is not God’s </a:t>
            </a:r>
            <a:r>
              <a:rPr lang="en-US" dirty="0" smtClean="0"/>
              <a:t>ideal and He </a:t>
            </a:r>
            <a:r>
              <a:rPr lang="en-US" dirty="0"/>
              <a:t>hates </a:t>
            </a:r>
            <a:r>
              <a:rPr lang="en-US" dirty="0" smtClean="0"/>
              <a:t>it </a:t>
            </a:r>
            <a:r>
              <a:rPr lang="en-US" dirty="0"/>
              <a:t>(Mal. 2:16). Christ confirmed that God permitted divorce but never intended (Matt. 19:8). “What god has joined together let man not separate.” (Matt19:6)</a:t>
            </a:r>
          </a:p>
          <a:p>
            <a:pPr marL="596646" lvl="0" indent="-514350">
              <a:buFont typeface="+mj-lt"/>
              <a:buAutoNum type="arabicParenR"/>
            </a:pPr>
            <a:r>
              <a:rPr lang="en-US" dirty="0"/>
              <a:t>Divorce creates </a:t>
            </a:r>
            <a:r>
              <a:rPr lang="en-US" dirty="0" smtClean="0"/>
              <a:t>more problems instead </a:t>
            </a:r>
            <a:r>
              <a:rPr lang="en-US" dirty="0"/>
              <a:t>of </a:t>
            </a:r>
            <a:r>
              <a:rPr lang="en-US" dirty="0" smtClean="0"/>
              <a:t>solving them. </a:t>
            </a:r>
            <a:r>
              <a:rPr lang="en-US" dirty="0"/>
              <a:t>There are always consequences which affect, children and spouse. Divorce leaves permanent scars in the hearts of the affected. Divorce is undesirable, psychologically traumatic and socially disruptive. </a:t>
            </a:r>
          </a:p>
          <a:p>
            <a:pPr marL="596646" lvl="0" indent="-514350">
              <a:buFont typeface="+mj-lt"/>
              <a:buAutoNum type="arabicParenR"/>
            </a:pPr>
            <a:r>
              <a:rPr lang="en-US" dirty="0"/>
              <a:t>Jesus said Moses permitted you because of hardness of your hearts. (Matt 19:8).  The hardness is a problem of human heart especially after the fall of Humanity.</a:t>
            </a:r>
          </a:p>
        </p:txBody>
      </p:sp>
      <p:sp>
        <p:nvSpPr>
          <p:cNvPr id="6" name="Date Placeholder 5"/>
          <p:cNvSpPr>
            <a:spLocks noGrp="1"/>
          </p:cNvSpPr>
          <p:nvPr>
            <p:ph type="dt" sz="half" idx="10"/>
          </p:nvPr>
        </p:nvSpPr>
        <p:spPr/>
        <p:txBody>
          <a:bodyPr/>
          <a:lstStyle/>
          <a:p>
            <a:fld id="{1F69D0D3-B63D-4AA5-B579-6BE6D1A979C9}"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139</a:t>
            </a:fld>
            <a:endParaRPr lang="en-US"/>
          </a:p>
        </p:txBody>
      </p:sp>
    </p:spTree>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267B-C6E2-44CF-8253-DAB2726AA8CC}"/>
              </a:ext>
            </a:extLst>
          </p:cNvPr>
          <p:cNvSpPr>
            <a:spLocks noGrp="1"/>
          </p:cNvSpPr>
          <p:nvPr>
            <p:ph type="title"/>
          </p:nvPr>
        </p:nvSpPr>
        <p:spPr>
          <a:xfrm>
            <a:off x="1435608" y="274638"/>
            <a:ext cx="7498080" cy="563562"/>
          </a:xfrm>
        </p:spPr>
        <p:txBody>
          <a:bodyPr>
            <a:normAutofit/>
          </a:bodyPr>
          <a:lstStyle/>
          <a:p>
            <a:r>
              <a:rPr lang="en-US" sz="2400" dirty="0"/>
              <a:t>Cont.</a:t>
            </a:r>
          </a:p>
        </p:txBody>
      </p:sp>
      <p:sp>
        <p:nvSpPr>
          <p:cNvPr id="3" name="Content Placeholder 2">
            <a:extLst>
              <a:ext uri="{FF2B5EF4-FFF2-40B4-BE49-F238E27FC236}">
                <a16:creationId xmlns:a16="http://schemas.microsoft.com/office/drawing/2014/main" xmlns="" id="{D8FEE162-EE24-4FEA-942E-80BC2BC45534}"/>
              </a:ext>
            </a:extLst>
          </p:cNvPr>
          <p:cNvSpPr>
            <a:spLocks noGrp="1"/>
          </p:cNvSpPr>
          <p:nvPr>
            <p:ph idx="1"/>
          </p:nvPr>
        </p:nvSpPr>
        <p:spPr>
          <a:xfrm>
            <a:off x="1435608" y="838200"/>
            <a:ext cx="7498080" cy="5943600"/>
          </a:xfrm>
        </p:spPr>
        <p:txBody>
          <a:bodyPr>
            <a:normAutofit fontScale="92500" lnSpcReduction="20000"/>
          </a:bodyPr>
          <a:lstStyle/>
          <a:p>
            <a:pPr lvl="0"/>
            <a:r>
              <a:rPr lang="en-US" b="1" dirty="0"/>
              <a:t>(ii</a:t>
            </a:r>
            <a:r>
              <a:rPr lang="en-US" b="1" dirty="0" smtClean="0"/>
              <a:t>) Stories</a:t>
            </a:r>
            <a:endParaRPr lang="en-US" b="1" dirty="0"/>
          </a:p>
          <a:p>
            <a:pPr>
              <a:buNone/>
            </a:pPr>
            <a:r>
              <a:rPr lang="en-US" dirty="0"/>
              <a:t>Africans are story tellers. Stories are an important way of entrenching ethical values and motivation. Normally the storytellers are usually older members of society who passed on many values to children through stories.  </a:t>
            </a:r>
            <a:r>
              <a:rPr lang="en-US" dirty="0" smtClean="0"/>
              <a:t>Animals(animal characters) </a:t>
            </a:r>
            <a:r>
              <a:rPr lang="en-US" dirty="0"/>
              <a:t>are such as hyena, hare, cat, lion etc are </a:t>
            </a:r>
            <a:r>
              <a:rPr lang="en-US" i="1" dirty="0"/>
              <a:t>personified</a:t>
            </a:r>
            <a:r>
              <a:rPr lang="en-US" dirty="0"/>
              <a:t> to teach moral </a:t>
            </a:r>
            <a:r>
              <a:rPr lang="en-US" dirty="0" smtClean="0"/>
              <a:t>truths- (</a:t>
            </a:r>
            <a:r>
              <a:rPr lang="en-US" b="1" dirty="0" smtClean="0">
                <a:solidFill>
                  <a:srgbClr val="FF0000"/>
                </a:solidFill>
              </a:rPr>
              <a:t>common in the cartoon world</a:t>
            </a:r>
            <a:r>
              <a:rPr lang="en-US" dirty="0" smtClean="0"/>
              <a:t>)</a:t>
            </a:r>
            <a:endParaRPr lang="en-US" dirty="0"/>
          </a:p>
          <a:p>
            <a:pPr>
              <a:buNone/>
            </a:pPr>
            <a:r>
              <a:rPr lang="en-US" dirty="0"/>
              <a:t>Some stories have moral principles that cover such areas as: work, punishment, marriage, sex, dignity, courage, wealth, health, falsehood etc. </a:t>
            </a:r>
          </a:p>
          <a:p>
            <a:endParaRPr lang="en-US" dirty="0"/>
          </a:p>
        </p:txBody>
      </p:sp>
      <p:sp>
        <p:nvSpPr>
          <p:cNvPr id="6" name="Date Placeholder 5"/>
          <p:cNvSpPr>
            <a:spLocks noGrp="1"/>
          </p:cNvSpPr>
          <p:nvPr>
            <p:ph type="dt" sz="half" idx="10"/>
          </p:nvPr>
        </p:nvSpPr>
        <p:spPr/>
        <p:txBody>
          <a:bodyPr/>
          <a:lstStyle/>
          <a:p>
            <a:fld id="{04D89DD6-C1C8-4A5B-B3B3-FE03E9E82430}" type="datetime1">
              <a:rPr lang="en-US" smtClean="0"/>
              <a:pPr/>
              <a:t>9/2/2022</a:t>
            </a:fld>
            <a:endParaRPr lang="en-US"/>
          </a:p>
        </p:txBody>
      </p:sp>
      <p:sp>
        <p:nvSpPr>
          <p:cNvPr id="4" name="Footer Placeholder 3">
            <a:extLst>
              <a:ext uri="{FF2B5EF4-FFF2-40B4-BE49-F238E27FC236}">
                <a16:creationId xmlns:a16="http://schemas.microsoft.com/office/drawing/2014/main" xmlns="" id="{25F7D7B0-D479-47D9-89AF-A4C50BC8E2B1}"/>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0625731C-A026-4C78-8E67-81F0DCD420EB}"/>
              </a:ext>
            </a:extLst>
          </p:cNvPr>
          <p:cNvSpPr>
            <a:spLocks noGrp="1"/>
          </p:cNvSpPr>
          <p:nvPr>
            <p:ph type="sldNum" sz="quarter" idx="12"/>
          </p:nvPr>
        </p:nvSpPr>
        <p:spPr/>
        <p:txBody>
          <a:bodyPr/>
          <a:lstStyle/>
          <a:p>
            <a:fld id="{FC66AD7C-A49C-4D80-BA73-644A6985D63E}" type="slidenum">
              <a:rPr lang="en-US" smtClean="0"/>
              <a:pPr/>
              <a:t>14</a:t>
            </a:fld>
            <a:endParaRPr lang="en-US"/>
          </a:p>
        </p:txBody>
      </p:sp>
    </p:spTree>
    <p:extLst>
      <p:ext uri="{BB962C8B-B14F-4D97-AF65-F5344CB8AC3E}">
        <p14:creationId xmlns:p14="http://schemas.microsoft.com/office/powerpoint/2010/main" val="146185298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a:bodyPr>
          <a:lstStyle/>
          <a:p>
            <a:r>
              <a:rPr lang="en-US" sz="2800" dirty="0"/>
              <a:t>Cont</a:t>
            </a:r>
          </a:p>
        </p:txBody>
      </p:sp>
      <p:sp>
        <p:nvSpPr>
          <p:cNvPr id="3" name="Content Placeholder 2"/>
          <p:cNvSpPr>
            <a:spLocks noGrp="1"/>
          </p:cNvSpPr>
          <p:nvPr>
            <p:ph idx="1"/>
          </p:nvPr>
        </p:nvSpPr>
        <p:spPr/>
        <p:txBody>
          <a:bodyPr>
            <a:normAutofit/>
          </a:bodyPr>
          <a:lstStyle/>
          <a:p>
            <a:pPr lvl="0">
              <a:buNone/>
            </a:pPr>
            <a:r>
              <a:rPr lang="en-US" dirty="0"/>
              <a:t>4.  Violates God’s intentions (Gen 1:24)</a:t>
            </a:r>
          </a:p>
          <a:p>
            <a:pPr lvl="0">
              <a:buNone/>
            </a:pPr>
            <a:r>
              <a:rPr lang="en-US" dirty="0"/>
              <a:t>5. Marriages for a life time commitment </a:t>
            </a:r>
          </a:p>
          <a:p>
            <a:pPr lvl="0">
              <a:buNone/>
            </a:pPr>
            <a:r>
              <a:rPr lang="en-US" dirty="0"/>
              <a:t>6. Divorce breaks vows made  before God (Mal 2:14)</a:t>
            </a:r>
          </a:p>
          <a:p>
            <a:pPr lvl="0">
              <a:buNone/>
            </a:pPr>
            <a:r>
              <a:rPr lang="en-US" dirty="0"/>
              <a:t>7. Jesus condemned all divorce (Mark 10:1-9)</a:t>
            </a:r>
          </a:p>
          <a:p>
            <a:pPr lvl="0">
              <a:buNone/>
            </a:pPr>
            <a:r>
              <a:rPr lang="en-US" dirty="0"/>
              <a:t>8. The Apostle Paul condemned divorce (1 Cor. 7:10-11)</a:t>
            </a:r>
          </a:p>
          <a:p>
            <a:pPr lvl="0">
              <a:buNone/>
            </a:pPr>
            <a:endParaRPr lang="en-US" dirty="0"/>
          </a:p>
          <a:p>
            <a:endParaRPr lang="en-US" dirty="0"/>
          </a:p>
        </p:txBody>
      </p:sp>
      <p:sp>
        <p:nvSpPr>
          <p:cNvPr id="6" name="Date Placeholder 5"/>
          <p:cNvSpPr>
            <a:spLocks noGrp="1"/>
          </p:cNvSpPr>
          <p:nvPr>
            <p:ph type="dt" sz="half" idx="10"/>
          </p:nvPr>
        </p:nvSpPr>
        <p:spPr/>
        <p:txBody>
          <a:bodyPr/>
          <a:lstStyle/>
          <a:p>
            <a:fld id="{D544DB41-56E3-4C0F-8CCE-CE58300791FE}"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140</a:t>
            </a:fld>
            <a:endParaRPr lang="en-US"/>
          </a:p>
        </p:txBody>
      </p:sp>
    </p:spTree>
  </p:cSld>
  <p:clrMapOvr>
    <a:masterClrMapping/>
  </p:clrMapOvr>
  <p:transition>
    <p:circl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CHRISTIAN PRO-DIVORCE VIEWS</a:t>
            </a:r>
            <a:endParaRPr lang="en-US" sz="2800" dirty="0"/>
          </a:p>
        </p:txBody>
      </p:sp>
      <p:sp>
        <p:nvSpPr>
          <p:cNvPr id="3" name="Content Placeholder 2"/>
          <p:cNvSpPr>
            <a:spLocks noGrp="1"/>
          </p:cNvSpPr>
          <p:nvPr>
            <p:ph idx="1"/>
          </p:nvPr>
        </p:nvSpPr>
        <p:spPr>
          <a:xfrm>
            <a:off x="1435608" y="1219200"/>
            <a:ext cx="7498080" cy="5364162"/>
          </a:xfrm>
        </p:spPr>
        <p:txBody>
          <a:bodyPr>
            <a:normAutofit fontScale="55000" lnSpcReduction="20000"/>
          </a:bodyPr>
          <a:lstStyle/>
          <a:p>
            <a:r>
              <a:rPr lang="en-US" dirty="0"/>
              <a:t>Some Christians consider divorce as permitted in Scriptures.</a:t>
            </a:r>
          </a:p>
          <a:p>
            <a:pPr marL="596646" lvl="0" indent="-514350">
              <a:buFont typeface="+mj-lt"/>
              <a:buAutoNum type="arabicPeriod"/>
            </a:pPr>
            <a:r>
              <a:rPr lang="en-US" dirty="0"/>
              <a:t>There are many grounds for divorce. </a:t>
            </a:r>
            <a:r>
              <a:rPr lang="en-US" dirty="0" smtClean="0"/>
              <a:t>(</a:t>
            </a:r>
            <a:r>
              <a:rPr lang="en-US" dirty="0"/>
              <a:t>1 Cor. 7:15). </a:t>
            </a:r>
          </a:p>
          <a:p>
            <a:pPr marL="596646" lvl="0" indent="-514350">
              <a:buFont typeface="+mj-lt"/>
              <a:buAutoNum type="arabicPeriod"/>
            </a:pPr>
            <a:r>
              <a:rPr lang="en-US" dirty="0"/>
              <a:t>Even though divorce was not God’s intentions, He recognizes human weakness and therefore allows it (Deuteronomy 24:1-4)</a:t>
            </a:r>
          </a:p>
          <a:p>
            <a:pPr marL="596646" lvl="0" indent="-514350">
              <a:buFont typeface="+mj-lt"/>
              <a:buAutoNum type="arabicPeriod"/>
            </a:pPr>
            <a:r>
              <a:rPr lang="en-US" dirty="0"/>
              <a:t>Even God divorced Israel when they become unfaithful by worship other gods. </a:t>
            </a:r>
            <a:r>
              <a:rPr lang="en-US" dirty="0" smtClean="0"/>
              <a:t> (</a:t>
            </a:r>
            <a:r>
              <a:rPr lang="en-US" dirty="0"/>
              <a:t>Isa. 50:1)</a:t>
            </a:r>
          </a:p>
          <a:p>
            <a:pPr marL="596646" lvl="0" indent="-514350">
              <a:buFont typeface="+mj-lt"/>
              <a:buAutoNum type="arabicPeriod"/>
            </a:pPr>
            <a:r>
              <a:rPr lang="en-US" dirty="0"/>
              <a:t>Marriage is a mutual vow. It is conditional vow, </a:t>
            </a:r>
            <a:r>
              <a:rPr lang="en-US" dirty="0" smtClean="0"/>
              <a:t>mutual </a:t>
            </a:r>
            <a:r>
              <a:rPr lang="en-US" dirty="0"/>
              <a:t>vow means it can be broken.</a:t>
            </a:r>
          </a:p>
          <a:p>
            <a:pPr marL="596646" lvl="0" indent="-514350">
              <a:buFont typeface="+mj-lt"/>
              <a:buAutoNum type="arabicPeriod"/>
            </a:pPr>
            <a:r>
              <a:rPr lang="en-US" dirty="0"/>
              <a:t>The  law of Moses allows divorce provided </a:t>
            </a:r>
            <a:r>
              <a:rPr lang="en-US" dirty="0" smtClean="0"/>
              <a:t>…divorce (</a:t>
            </a:r>
            <a:r>
              <a:rPr lang="en-US" dirty="0"/>
              <a:t>Matt 19:8). </a:t>
            </a:r>
            <a:endParaRPr lang="en-US" dirty="0" smtClean="0"/>
          </a:p>
          <a:p>
            <a:pPr marL="596646" lvl="0" indent="-514350">
              <a:buNone/>
            </a:pPr>
            <a:r>
              <a:rPr lang="en-US" b="1" u="sng" dirty="0" smtClean="0"/>
              <a:t>COURT CASE.  </a:t>
            </a:r>
            <a:r>
              <a:rPr lang="en-US" dirty="0" smtClean="0"/>
              <a:t>[ Lady coded as MNW and man  coded as LNN… Man raised two children for 12 years thinking they were his”</a:t>
            </a:r>
          </a:p>
          <a:p>
            <a:pPr marL="596646" indent="-514350">
              <a:buNone/>
            </a:pPr>
            <a:r>
              <a:rPr lang="en-US" dirty="0" smtClean="0"/>
              <a:t> “We got married in 2001, but could not get a child because the respondent was found to have a medical condition. Later in 2006 we agreed to get a child through his friend which we  did in 2008, GWN, and a second child in 2011 (FWN) and the issue was kept as a secret. It was unnecessary for the respondent to seek a paternity test, which he know the truth.” She said.   Sunday, July 26, 2020 The Standard</a:t>
            </a:r>
          </a:p>
          <a:p>
            <a:pPr marL="596646" indent="-514350">
              <a:buNone/>
            </a:pPr>
            <a:r>
              <a:rPr lang="en-US" b="1" dirty="0" smtClean="0"/>
              <a:t>QUESTION.  Evaluate the case as a student of Christian Ethics from </a:t>
            </a:r>
            <a:r>
              <a:rPr lang="en-US" b="1" dirty="0" err="1" smtClean="0"/>
              <a:t>Kabarak</a:t>
            </a:r>
            <a:r>
              <a:rPr lang="en-US" b="1" dirty="0" smtClean="0"/>
              <a:t> University.</a:t>
            </a:r>
          </a:p>
          <a:p>
            <a:pPr marL="596646" indent="-514350">
              <a:buNone/>
            </a:pPr>
            <a:endParaRPr lang="en-US" dirty="0" smtClean="0"/>
          </a:p>
          <a:p>
            <a:pPr marL="596646" lvl="0" indent="-514350">
              <a:buNone/>
            </a:pPr>
            <a:endParaRPr lang="en-US" dirty="0"/>
          </a:p>
          <a:p>
            <a:pPr marL="596646" lvl="0" indent="-514350">
              <a:buFont typeface="+mj-lt"/>
              <a:buAutoNum type="arabicPeriod"/>
            </a:pPr>
            <a:endParaRPr lang="en-US" dirty="0"/>
          </a:p>
          <a:p>
            <a:endParaRPr lang="en-US" dirty="0"/>
          </a:p>
        </p:txBody>
      </p:sp>
      <p:sp>
        <p:nvSpPr>
          <p:cNvPr id="6" name="Date Placeholder 5"/>
          <p:cNvSpPr>
            <a:spLocks noGrp="1"/>
          </p:cNvSpPr>
          <p:nvPr>
            <p:ph type="dt" sz="half" idx="10"/>
          </p:nvPr>
        </p:nvSpPr>
        <p:spPr/>
        <p:txBody>
          <a:bodyPr/>
          <a:lstStyle/>
          <a:p>
            <a:fld id="{BE8C5B2D-1158-48B6-A270-B4795F89B227}"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141</a:t>
            </a:fld>
            <a:endParaRPr lang="en-US"/>
          </a:p>
        </p:txBody>
      </p:sp>
    </p:spTree>
  </p:cSld>
  <p:clrMapOvr>
    <a:masterClrMapping/>
  </p:clrMapOvr>
  <p:transition>
    <p:circl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EUTHANASIA</a:t>
            </a:r>
            <a:endParaRPr lang="en-US" sz="3200" dirty="0"/>
          </a:p>
        </p:txBody>
      </p:sp>
      <p:sp>
        <p:nvSpPr>
          <p:cNvPr id="3" name="Content Placeholder 2"/>
          <p:cNvSpPr>
            <a:spLocks noGrp="1"/>
          </p:cNvSpPr>
          <p:nvPr>
            <p:ph idx="1"/>
          </p:nvPr>
        </p:nvSpPr>
        <p:spPr>
          <a:xfrm>
            <a:off x="1435608" y="1417638"/>
            <a:ext cx="7498080" cy="5165724"/>
          </a:xfrm>
        </p:spPr>
        <p:txBody>
          <a:bodyPr>
            <a:normAutofit fontScale="70000" lnSpcReduction="20000"/>
          </a:bodyPr>
          <a:lstStyle/>
          <a:p>
            <a:r>
              <a:rPr lang="en-US" dirty="0"/>
              <a:t>Definition.</a:t>
            </a:r>
          </a:p>
          <a:p>
            <a:pPr marL="596646" lvl="0" indent="-514350">
              <a:buFont typeface="+mj-lt"/>
              <a:buAutoNum type="alphaLcParenR"/>
            </a:pPr>
            <a:r>
              <a:rPr lang="en-US" dirty="0"/>
              <a:t>Active Euthanasia –Someone deliberate performing an act that leads to a person’s death for example give someone an overdose of medicine, shooting them, or pulling off life support</a:t>
            </a:r>
          </a:p>
          <a:p>
            <a:pPr marL="596646" lvl="0" indent="-514350">
              <a:buFont typeface="+mj-lt"/>
              <a:buAutoNum type="alphaLcParenR"/>
            </a:pPr>
            <a:r>
              <a:rPr lang="en-US" dirty="0"/>
              <a:t>Passive Euthanasia – Someone deliberately doing nothing(</a:t>
            </a:r>
            <a:r>
              <a:rPr lang="en-US" dirty="0" err="1"/>
              <a:t>eg</a:t>
            </a:r>
            <a:r>
              <a:rPr lang="en-US" dirty="0"/>
              <a:t> does not give medical treatment and allow the  patient to die naturally).  For example, a family who have been loosing children due to treatable disease. The burial of the fourth child on 18</a:t>
            </a:r>
            <a:r>
              <a:rPr lang="en-US" baseline="30000" dirty="0"/>
              <a:t>th</a:t>
            </a:r>
            <a:r>
              <a:rPr lang="en-US" dirty="0"/>
              <a:t> July 2018 in </a:t>
            </a:r>
            <a:r>
              <a:rPr lang="en-US" dirty="0" err="1"/>
              <a:t>Nakuru</a:t>
            </a:r>
            <a:r>
              <a:rPr lang="en-US" dirty="0"/>
              <a:t> cemetery was their fourth child who died  because their his parents’ faith do not allow them to go to hospital.  They believe in prayer alone.  The parents committed passive euthanasia. </a:t>
            </a:r>
          </a:p>
          <a:p>
            <a:pPr marL="596646" lvl="0" indent="-514350">
              <a:buFont typeface="+mj-lt"/>
              <a:buAutoNum type="alphaLcParenR"/>
            </a:pPr>
            <a:r>
              <a:rPr lang="en-US" dirty="0"/>
              <a:t>Direct Euthanasia –the person who wants to die takes action that will lead to his or her death </a:t>
            </a:r>
            <a:r>
              <a:rPr lang="en-US" dirty="0" err="1"/>
              <a:t>eg</a:t>
            </a:r>
            <a:r>
              <a:rPr lang="en-US" dirty="0"/>
              <a:t>. Swallowing poison, shooting him/herself</a:t>
            </a:r>
            <a:r>
              <a:rPr lang="en-US" dirty="0" smtClean="0"/>
              <a:t>.</a:t>
            </a:r>
          </a:p>
          <a:p>
            <a:pPr marL="596646" lvl="0" indent="-514350">
              <a:buNone/>
            </a:pPr>
            <a:endParaRPr lang="en-US" dirty="0"/>
          </a:p>
          <a:p>
            <a:pPr>
              <a:buNone/>
            </a:pPr>
            <a:endParaRPr lang="en-US" dirty="0"/>
          </a:p>
        </p:txBody>
      </p:sp>
      <p:sp>
        <p:nvSpPr>
          <p:cNvPr id="6" name="Date Placeholder 5"/>
          <p:cNvSpPr>
            <a:spLocks noGrp="1"/>
          </p:cNvSpPr>
          <p:nvPr>
            <p:ph type="dt" sz="half" idx="10"/>
          </p:nvPr>
        </p:nvSpPr>
        <p:spPr/>
        <p:txBody>
          <a:bodyPr/>
          <a:lstStyle/>
          <a:p>
            <a:fld id="{50E58479-95C4-48F9-9E2F-E2F96F7ED0A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142</a:t>
            </a:fld>
            <a:endParaRPr lang="en-US"/>
          </a:p>
        </p:txBody>
      </p:sp>
    </p:spTree>
  </p:cSld>
  <p:clrMapOvr>
    <a:masterClrMapping/>
  </p:clrMapOvr>
  <p:transition>
    <p:circl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Euthanasia in African Culture</a:t>
            </a:r>
            <a:endParaRPr lang="en-US" sz="3200" dirty="0"/>
          </a:p>
        </p:txBody>
      </p:sp>
      <p:sp>
        <p:nvSpPr>
          <p:cNvPr id="3" name="Content Placeholder 2"/>
          <p:cNvSpPr>
            <a:spLocks noGrp="1"/>
          </p:cNvSpPr>
          <p:nvPr>
            <p:ph idx="1"/>
          </p:nvPr>
        </p:nvSpPr>
        <p:spPr>
          <a:xfrm>
            <a:off x="1435608" y="1417638"/>
            <a:ext cx="7498080" cy="5165724"/>
          </a:xfrm>
        </p:spPr>
        <p:txBody>
          <a:bodyPr>
            <a:normAutofit fontScale="85000" lnSpcReduction="10000"/>
          </a:bodyPr>
          <a:lstStyle/>
          <a:p>
            <a:r>
              <a:rPr lang="en-US" dirty="0"/>
              <a:t>In some parts of Africa (Nigeria) older persons normally instruct their children that they cannot bear the thought of foreign hands touching them on the last days on earth. As a result they refuse to go hospital. They prefer die at home. Also deformed or twin babies were killed or abandoned in the name of bad omen or regarded as evil spirit. All these are some form of Euthanasia. Traditional societies also resort to active euthanasia to end the suffering of elderly people who were very sick and had not hope of healing. They might be drowned, abandoned or poisoned.</a:t>
            </a:r>
          </a:p>
          <a:p>
            <a:endParaRPr lang="en-US" dirty="0"/>
          </a:p>
        </p:txBody>
      </p:sp>
      <p:sp>
        <p:nvSpPr>
          <p:cNvPr id="6" name="Date Placeholder 5"/>
          <p:cNvSpPr>
            <a:spLocks noGrp="1"/>
          </p:cNvSpPr>
          <p:nvPr>
            <p:ph type="dt" sz="half" idx="10"/>
          </p:nvPr>
        </p:nvSpPr>
        <p:spPr/>
        <p:txBody>
          <a:bodyPr/>
          <a:lstStyle/>
          <a:p>
            <a:fld id="{9D2048F2-14F7-4040-8685-062CA5A44F26}"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143</a:t>
            </a:fld>
            <a:endParaRPr lang="en-US"/>
          </a:p>
        </p:txBody>
      </p:sp>
    </p:spTree>
  </p:cSld>
  <p:clrMapOvr>
    <a:masterClrMapping/>
  </p:clrMapOvr>
  <p:transition>
    <p:circl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Arguments in Support of Euthanasia</a:t>
            </a:r>
            <a:endParaRPr lang="en-US" sz="2800" dirty="0"/>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b="1" dirty="0"/>
              <a:t>Quality of life: </a:t>
            </a:r>
            <a:r>
              <a:rPr lang="en-US" dirty="0"/>
              <a:t>Situational ethics calls for an end of life for those who are suffering as a means of focusing on quality of life. It is better to stop suffering rather than maintain it. </a:t>
            </a:r>
          </a:p>
          <a:p>
            <a:r>
              <a:rPr lang="en-US" b="1" dirty="0"/>
              <a:t>Freedom of choice: </a:t>
            </a:r>
            <a:r>
              <a:rPr lang="en-US" dirty="0"/>
              <a:t>Individuals ought to be able to exercise their freedom of choice on what kind of death they prefer.</a:t>
            </a:r>
          </a:p>
          <a:p>
            <a:r>
              <a:rPr lang="en-US" b="1" dirty="0"/>
              <a:t>Economic factor: </a:t>
            </a:r>
            <a:r>
              <a:rPr lang="en-US" dirty="0"/>
              <a:t>The pro-euthanasia, argue that it is not worth it to use millions of Shillings to treat a terminal ill patient who is going to live for some months or few years. It relieves the family and society of financial burden.</a:t>
            </a:r>
          </a:p>
          <a:p>
            <a:r>
              <a:rPr lang="en-US" b="1" dirty="0"/>
              <a:t>It is an act of Mercy to the sufferer and the suffering family: </a:t>
            </a:r>
            <a:r>
              <a:rPr lang="en-US" dirty="0"/>
              <a:t>Mercy dictates that we eliminate pain in the life of the sufferer in the most effective and permanent way.  </a:t>
            </a:r>
          </a:p>
          <a:p>
            <a:r>
              <a:rPr lang="en-US" b="1" dirty="0"/>
              <a:t>It is a humane thing to do: </a:t>
            </a:r>
            <a:r>
              <a:rPr lang="en-US" dirty="0"/>
              <a:t>Professor Peter Singer insists that “ the life of a fetus is of no greater value than the life of a nonhuman animal at a similar level o rationality…”</a:t>
            </a:r>
          </a:p>
          <a:p>
            <a:endParaRPr lang="en-US" dirty="0"/>
          </a:p>
        </p:txBody>
      </p:sp>
      <p:sp>
        <p:nvSpPr>
          <p:cNvPr id="6" name="Date Placeholder 5"/>
          <p:cNvSpPr>
            <a:spLocks noGrp="1"/>
          </p:cNvSpPr>
          <p:nvPr>
            <p:ph type="dt" sz="half" idx="10"/>
          </p:nvPr>
        </p:nvSpPr>
        <p:spPr/>
        <p:txBody>
          <a:bodyPr/>
          <a:lstStyle/>
          <a:p>
            <a:fld id="{1AD2D4A5-A33F-406E-8AED-10244A43D17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144</a:t>
            </a:fld>
            <a:endParaRPr lang="en-US"/>
          </a:p>
        </p:txBody>
      </p:sp>
    </p:spTree>
  </p:cSld>
  <p:clrMapOvr>
    <a:masterClrMapping/>
  </p:clrMapOvr>
  <p:transition>
    <p:circl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sz="2800" b="1" dirty="0"/>
              <a:t>Arguments </a:t>
            </a:r>
            <a:r>
              <a:rPr lang="en-US" sz="2800" b="1" dirty="0">
                <a:solidFill>
                  <a:srgbClr val="FF0000"/>
                </a:solidFill>
              </a:rPr>
              <a:t>Against </a:t>
            </a:r>
            <a:r>
              <a:rPr lang="en-US" sz="2800" b="1" dirty="0"/>
              <a:t>Pro-Euthanasia</a:t>
            </a:r>
            <a:endParaRPr lang="en-US" sz="2800" dirty="0"/>
          </a:p>
        </p:txBody>
      </p:sp>
      <p:sp>
        <p:nvSpPr>
          <p:cNvPr id="3" name="Content Placeholder 2"/>
          <p:cNvSpPr>
            <a:spLocks noGrp="1"/>
          </p:cNvSpPr>
          <p:nvPr>
            <p:ph idx="1"/>
          </p:nvPr>
        </p:nvSpPr>
        <p:spPr>
          <a:xfrm>
            <a:off x="1435608" y="1219200"/>
            <a:ext cx="7498080" cy="5181600"/>
          </a:xfrm>
        </p:spPr>
        <p:txBody>
          <a:bodyPr>
            <a:normAutofit fontScale="77500" lnSpcReduction="20000"/>
          </a:bodyPr>
          <a:lstStyle/>
          <a:p>
            <a:r>
              <a:rPr lang="en-US" b="1" dirty="0"/>
              <a:t>No one has any moral authority to kill another</a:t>
            </a:r>
            <a:r>
              <a:rPr lang="en-US" dirty="0"/>
              <a:t>. No one has the Moral Right to Kill another person those in support assumes that there is a moral right to intentionally kill an innocent human.</a:t>
            </a:r>
          </a:p>
          <a:p>
            <a:r>
              <a:rPr lang="en-US" b="1" dirty="0"/>
              <a:t>The Constitution Gives No Right to Kill: </a:t>
            </a:r>
            <a:r>
              <a:rPr lang="en-US" dirty="0"/>
              <a:t>The Kenyan constitution explicitly states in Article 26 that “Every person has the right to life.” Therefore no one should determine that right for someone else.</a:t>
            </a:r>
          </a:p>
          <a:p>
            <a:r>
              <a:rPr lang="en-US" b="1" dirty="0"/>
              <a:t>It is not Merciful to kill a sufferer. </a:t>
            </a:r>
            <a:r>
              <a:rPr lang="en-US" dirty="0"/>
              <a:t>: Killing a terminal ill person is not mercy or good act, but murder. (Exod. 20:13)</a:t>
            </a:r>
          </a:p>
          <a:p>
            <a:r>
              <a:rPr lang="en-US" b="1" dirty="0"/>
              <a:t>The End does Not Justify the Means: </a:t>
            </a:r>
            <a:r>
              <a:rPr lang="en-US" dirty="0"/>
              <a:t>Life has meaning and the end does not justify the means. </a:t>
            </a:r>
          </a:p>
          <a:p>
            <a:endParaRPr lang="en-US" dirty="0"/>
          </a:p>
        </p:txBody>
      </p:sp>
      <p:sp>
        <p:nvSpPr>
          <p:cNvPr id="6" name="Date Placeholder 5"/>
          <p:cNvSpPr>
            <a:spLocks noGrp="1"/>
          </p:cNvSpPr>
          <p:nvPr>
            <p:ph type="dt" sz="half" idx="10"/>
          </p:nvPr>
        </p:nvSpPr>
        <p:spPr/>
        <p:txBody>
          <a:bodyPr/>
          <a:lstStyle/>
          <a:p>
            <a:fld id="{46B51310-72D9-4AFA-AF7C-DB9A5B430A4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145</a:t>
            </a:fld>
            <a:endParaRPr lang="en-US"/>
          </a:p>
        </p:txBody>
      </p:sp>
    </p:spTree>
  </p:cSld>
  <p:clrMapOvr>
    <a:masterClrMapping/>
  </p:clrMapOvr>
  <p:transition>
    <p:circl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BIBLICAL VIEW ON EUTHANASIA</a:t>
            </a:r>
            <a:endParaRPr lang="en-US" sz="2800" dirty="0"/>
          </a:p>
        </p:txBody>
      </p:sp>
      <p:sp>
        <p:nvSpPr>
          <p:cNvPr id="3" name="Content Placeholder 2"/>
          <p:cNvSpPr>
            <a:spLocks noGrp="1"/>
          </p:cNvSpPr>
          <p:nvPr>
            <p:ph idx="1"/>
          </p:nvPr>
        </p:nvSpPr>
        <p:spPr>
          <a:xfrm>
            <a:off x="1435608" y="1447800"/>
            <a:ext cx="7498080" cy="5135562"/>
          </a:xfrm>
        </p:spPr>
        <p:txBody>
          <a:bodyPr>
            <a:normAutofit fontScale="62500" lnSpcReduction="20000"/>
          </a:bodyPr>
          <a:lstStyle/>
          <a:p>
            <a:r>
              <a:rPr lang="en-US" b="1" dirty="0"/>
              <a:t>Sanctity of life</a:t>
            </a:r>
            <a:r>
              <a:rPr lang="en-US" dirty="0"/>
              <a:t> </a:t>
            </a:r>
          </a:p>
          <a:p>
            <a:pPr marL="82296" indent="0">
              <a:buNone/>
            </a:pPr>
            <a:r>
              <a:rPr lang="en-US" dirty="0"/>
              <a:t>Some have argued that the Bible has a number of individuals who took their lives. For example </a:t>
            </a:r>
            <a:r>
              <a:rPr lang="en-US" dirty="0" err="1"/>
              <a:t>Abimelech</a:t>
            </a:r>
            <a:r>
              <a:rPr lang="en-US" dirty="0"/>
              <a:t> (</a:t>
            </a:r>
            <a:r>
              <a:rPr lang="en-US" dirty="0" err="1"/>
              <a:t>Judg</a:t>
            </a:r>
            <a:r>
              <a:rPr lang="en-US" dirty="0"/>
              <a:t> 9:54) , Samson (Judg. 16:29-30) and Saul (1 Sam 31:4) took their lives. But these individuals consider it a disgrace to die in the hands their enemies they prefer suicide.</a:t>
            </a:r>
          </a:p>
          <a:p>
            <a:pPr>
              <a:buNone/>
            </a:pPr>
            <a:r>
              <a:rPr lang="en-US" dirty="0"/>
              <a:t> </a:t>
            </a:r>
          </a:p>
          <a:p>
            <a:r>
              <a:rPr lang="en-US" b="1" dirty="0"/>
              <a:t>Euthanasia is a form of suicide.</a:t>
            </a:r>
            <a:endParaRPr lang="en-US" dirty="0"/>
          </a:p>
          <a:p>
            <a:pPr marL="82296" indent="0">
              <a:buNone/>
            </a:pPr>
            <a:r>
              <a:rPr lang="en-US" dirty="0"/>
              <a:t>The Bible considers suicide as self-murder, which is against the commandments, “you shall not murder.  Life is a gift from God and therefore it should not be judged only in terms of its usefulness, happiness or productivity. Life is not important because of what it produces but because it exists. Suffering is to be taken as part of consequences of the fall of humanity</a:t>
            </a:r>
          </a:p>
          <a:p>
            <a:pPr>
              <a:buNone/>
            </a:pPr>
            <a:r>
              <a:rPr lang="en-US" dirty="0"/>
              <a:t> </a:t>
            </a:r>
          </a:p>
          <a:p>
            <a:r>
              <a:rPr lang="en-US" b="1" dirty="0"/>
              <a:t>The Bible speaks against Euthanasia</a:t>
            </a:r>
            <a:endParaRPr lang="en-US" dirty="0"/>
          </a:p>
          <a:p>
            <a:pPr marL="82296" indent="0">
              <a:buNone/>
            </a:pPr>
            <a:r>
              <a:rPr lang="en-US" dirty="0"/>
              <a:t>The Ten Commandments along with other laws clearly condemn. “You shall not kill”.</a:t>
            </a:r>
          </a:p>
          <a:p>
            <a:endParaRPr lang="en-US" dirty="0"/>
          </a:p>
        </p:txBody>
      </p:sp>
      <p:sp>
        <p:nvSpPr>
          <p:cNvPr id="6" name="Date Placeholder 5"/>
          <p:cNvSpPr>
            <a:spLocks noGrp="1"/>
          </p:cNvSpPr>
          <p:nvPr>
            <p:ph type="dt" sz="half" idx="10"/>
          </p:nvPr>
        </p:nvSpPr>
        <p:spPr/>
        <p:txBody>
          <a:bodyPr/>
          <a:lstStyle/>
          <a:p>
            <a:fld id="{0D3153D8-1C52-43D1-B55C-62138B1C0424}"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146</a:t>
            </a:fld>
            <a:endParaRPr lang="en-US"/>
          </a:p>
        </p:txBody>
      </p:sp>
    </p:spTree>
  </p:cSld>
  <p:clrMapOvr>
    <a:masterClrMapping/>
  </p:clrMapOvr>
  <p:transition>
    <p:circl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800" dirty="0"/>
              <a:t>Cont.</a:t>
            </a:r>
          </a:p>
        </p:txBody>
      </p:sp>
      <p:sp>
        <p:nvSpPr>
          <p:cNvPr id="3" name="Content Placeholder 2"/>
          <p:cNvSpPr>
            <a:spLocks noGrp="1"/>
          </p:cNvSpPr>
          <p:nvPr>
            <p:ph idx="1"/>
          </p:nvPr>
        </p:nvSpPr>
        <p:spPr>
          <a:xfrm>
            <a:off x="1435608" y="1143000"/>
            <a:ext cx="7498080" cy="5440362"/>
          </a:xfrm>
        </p:spPr>
        <p:txBody>
          <a:bodyPr>
            <a:normAutofit fontScale="62500" lnSpcReduction="20000"/>
          </a:bodyPr>
          <a:lstStyle/>
          <a:p>
            <a:r>
              <a:rPr lang="en-US" b="1" dirty="0"/>
              <a:t>It is unmerciful to relieve pain Relieve through death.</a:t>
            </a:r>
            <a:endParaRPr lang="en-US" dirty="0"/>
          </a:p>
          <a:p>
            <a:pPr marL="82296" indent="0">
              <a:buNone/>
            </a:pPr>
            <a:r>
              <a:rPr lang="en-US" dirty="0"/>
              <a:t>Even though strong drink is condemn by Scripture the use of strong drinks, it recommends to be given to those who are suffering so as to relieve them of their pain (Prov. 20:1; Isa 5:11).  It is therefore imperative to relief pain through medication.</a:t>
            </a:r>
          </a:p>
          <a:p>
            <a:endParaRPr lang="en-US" dirty="0"/>
          </a:p>
          <a:p>
            <a:r>
              <a:rPr lang="en-US" b="1" dirty="0"/>
              <a:t>Guidelines for decisions.</a:t>
            </a:r>
            <a:endParaRPr lang="en-US" dirty="0"/>
          </a:p>
          <a:p>
            <a:pPr marL="82296" indent="0">
              <a:buNone/>
            </a:pPr>
            <a:r>
              <a:rPr lang="en-US" dirty="0"/>
              <a:t>There are times when death is prolonged instead of being allowed to take place that is when life support machines are used to prolong death instead of life. One should remember that God is sovereign (Eccl. 3:2; Heb 9:27) God has appointed that all must die (Gen 2:16-17; Rom 5:12). There are natural limits to life (Ps 90:10) when that happens machines should not be used to prolong death. If the disease is irreversible, and all other means to save his/her life haven’t worked then one must be allowed to die naturally. Who then makes the moral decision when it is evident that the sick is dying of terminal disease?  A collective decision from family members, doctors, spiritual, legal are required after consulting God in prayer when He (God) has given clear indication that He is taking the life of the sick.  </a:t>
            </a:r>
          </a:p>
          <a:p>
            <a:endParaRPr lang="en-US" dirty="0"/>
          </a:p>
        </p:txBody>
      </p:sp>
      <p:sp>
        <p:nvSpPr>
          <p:cNvPr id="6" name="Date Placeholder 5"/>
          <p:cNvSpPr>
            <a:spLocks noGrp="1"/>
          </p:cNvSpPr>
          <p:nvPr>
            <p:ph type="dt" sz="half" idx="10"/>
          </p:nvPr>
        </p:nvSpPr>
        <p:spPr/>
        <p:txBody>
          <a:bodyPr/>
          <a:lstStyle/>
          <a:p>
            <a:fld id="{33AF0C16-B45A-4129-9641-5445165F064D}"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147</a:t>
            </a:fld>
            <a:endParaRPr lang="en-US"/>
          </a:p>
        </p:txBody>
      </p:sp>
    </p:spTree>
  </p:cSld>
  <p:clrMapOvr>
    <a:masterClrMapping/>
  </p:clrMapOvr>
  <p:transition>
    <p:circl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74724"/>
          </a:xfrm>
        </p:spPr>
        <p:txBody>
          <a:bodyPr>
            <a:normAutofit/>
          </a:bodyPr>
          <a:lstStyle/>
          <a:p>
            <a:r>
              <a:rPr lang="en-US" sz="3200" dirty="0"/>
              <a:t>Suicide in Switzerland</a:t>
            </a:r>
          </a:p>
        </p:txBody>
      </p:sp>
      <p:sp>
        <p:nvSpPr>
          <p:cNvPr id="3" name="Content Placeholder 2"/>
          <p:cNvSpPr>
            <a:spLocks noGrp="1"/>
          </p:cNvSpPr>
          <p:nvPr>
            <p:ph idx="1"/>
          </p:nvPr>
        </p:nvSpPr>
        <p:spPr>
          <a:xfrm>
            <a:off x="1435608" y="1249362"/>
            <a:ext cx="7498080" cy="5334000"/>
          </a:xfrm>
        </p:spPr>
        <p:txBody>
          <a:bodyPr>
            <a:normAutofit fontScale="85000" lnSpcReduction="10000"/>
          </a:bodyPr>
          <a:lstStyle/>
          <a:p>
            <a:r>
              <a:rPr lang="en-US" dirty="0"/>
              <a:t>“Assisted suicide has been legal in Switzerland for decades, and recent opinion polls show it continues to enjoy wide support among the Swiss, many of whom believed an individual has the right to decide when and how to die. </a:t>
            </a:r>
          </a:p>
          <a:p>
            <a:r>
              <a:rPr lang="en-US" dirty="0"/>
              <a:t>“When we talk about human rights,” says Zurich resident Christian </a:t>
            </a:r>
            <a:r>
              <a:rPr lang="en-US" dirty="0" err="1"/>
              <a:t>Bretscher</a:t>
            </a:r>
            <a:r>
              <a:rPr lang="en-US" dirty="0"/>
              <a:t>, “I think they include the right to decide about death as well.” For full text refer to May 15,2011Standard On Sunday, NEWS FEATURE Euthanasia Services Page 3.</a:t>
            </a:r>
          </a:p>
          <a:p>
            <a:r>
              <a:rPr lang="en-US" dirty="0"/>
              <a:t>“Laws: Country seeks to pass legislation barring foreigners from Accessing assisted death services.”</a:t>
            </a:r>
          </a:p>
          <a:p>
            <a:endParaRPr lang="en-US" dirty="0"/>
          </a:p>
        </p:txBody>
      </p:sp>
      <p:sp>
        <p:nvSpPr>
          <p:cNvPr id="6" name="Date Placeholder 5"/>
          <p:cNvSpPr>
            <a:spLocks noGrp="1"/>
          </p:cNvSpPr>
          <p:nvPr>
            <p:ph type="dt" sz="half" idx="10"/>
          </p:nvPr>
        </p:nvSpPr>
        <p:spPr/>
        <p:txBody>
          <a:bodyPr/>
          <a:lstStyle/>
          <a:p>
            <a:fld id="{25F0667B-4E66-4D37-9C4B-3F9EAB1E724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148</a:t>
            </a:fld>
            <a:endParaRPr lang="en-US"/>
          </a:p>
        </p:txBody>
      </p:sp>
    </p:spTree>
  </p:cSld>
  <p:clrMapOvr>
    <a:masterClrMapping/>
  </p:clrMapOvr>
  <p:transition>
    <p:circl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of Suicide in Kenya</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u="sng" dirty="0" smtClean="0"/>
              <a:t>Below are three examples: </a:t>
            </a:r>
          </a:p>
          <a:p>
            <a:pPr marL="596646" indent="-514350">
              <a:buNone/>
            </a:pPr>
            <a:r>
              <a:rPr lang="en-US" sz="2300" b="1" dirty="0" smtClean="0"/>
              <a:t>1.  A Kenyan pastor fatally stabbed his wife in church and then killed himself on the pulpit, police say.  </a:t>
            </a:r>
            <a:r>
              <a:rPr lang="en-US" sz="2300" dirty="0" smtClean="0"/>
              <a:t>Source: By </a:t>
            </a:r>
            <a:r>
              <a:rPr lang="en-US" sz="2300" dirty="0" err="1" smtClean="0"/>
              <a:t>Bukola</a:t>
            </a:r>
            <a:r>
              <a:rPr lang="en-US" sz="2300" dirty="0" smtClean="0"/>
              <a:t> Adebayo, CNN Updated 1411 GMT (2211 HKT) January 6, 2020 </a:t>
            </a:r>
          </a:p>
          <a:p>
            <a:pPr>
              <a:buNone/>
            </a:pPr>
            <a:r>
              <a:rPr lang="en-US" sz="2300" dirty="0" smtClean="0">
                <a:solidFill>
                  <a:srgbClr val="FF0000"/>
                </a:solidFill>
                <a:hlinkClick r:id="rId3"/>
              </a:rPr>
              <a:t>https://edition.cnn.com/2020/01/06/africa/kenya-mombasa-church-stabbing-intl/index.html</a:t>
            </a:r>
            <a:r>
              <a:rPr lang="en-US" sz="2300" dirty="0" smtClean="0">
                <a:solidFill>
                  <a:srgbClr val="FF0000"/>
                </a:solidFill>
              </a:rPr>
              <a:t>  </a:t>
            </a:r>
          </a:p>
          <a:p>
            <a:pPr marL="539496" indent="-457200">
              <a:buAutoNum type="arabicPeriod" startAt="2"/>
            </a:pPr>
            <a:r>
              <a:rPr lang="en-US" sz="2100" b="1" dirty="0" smtClean="0"/>
              <a:t>University of Nairobi lecturer Prof. Gilbert </a:t>
            </a:r>
            <a:r>
              <a:rPr lang="en-US" sz="2100" b="1" dirty="0" err="1" smtClean="0"/>
              <a:t>Ogutu</a:t>
            </a:r>
            <a:r>
              <a:rPr lang="en-US" sz="2100" b="1" dirty="0" smtClean="0"/>
              <a:t> found dead. By George </a:t>
            </a:r>
            <a:r>
              <a:rPr lang="en-US" sz="2100" b="1" dirty="0" err="1" smtClean="0"/>
              <a:t>Amolo</a:t>
            </a:r>
            <a:r>
              <a:rPr lang="en-US" sz="2100" b="1" dirty="0" smtClean="0"/>
              <a:t>: Citizen Digital</a:t>
            </a:r>
            <a:r>
              <a:rPr lang="en-US" sz="2100" dirty="0" smtClean="0"/>
              <a:t>. Published on:  February 16, 2020 13:06 (EAT) Source: Citizen Digital </a:t>
            </a:r>
            <a:r>
              <a:rPr lang="en-US" sz="2100" u="sng" dirty="0" smtClean="0">
                <a:solidFill>
                  <a:srgbClr val="FF0000"/>
                </a:solidFill>
                <a:hlinkClick r:id="rId4"/>
              </a:rPr>
              <a:t>https://citizentv.co.ke/news/university-of-nairobi-lecturer-prof-gilbert-ogutu-found-dead-320723/</a:t>
            </a:r>
            <a:endParaRPr lang="en-US" sz="2100" u="sng" dirty="0" smtClean="0">
              <a:solidFill>
                <a:srgbClr val="FF0000"/>
              </a:solidFill>
            </a:endParaRPr>
          </a:p>
          <a:p>
            <a:pPr>
              <a:buNone/>
            </a:pPr>
            <a:r>
              <a:rPr lang="en-US" sz="2100" b="1" u="sng" dirty="0" smtClean="0"/>
              <a:t>3.  </a:t>
            </a:r>
            <a:r>
              <a:rPr lang="en-US" sz="2400" b="1" dirty="0" err="1" smtClean="0"/>
              <a:t>Assa</a:t>
            </a:r>
            <a:r>
              <a:rPr lang="en-US" sz="2400" b="1" dirty="0" smtClean="0"/>
              <a:t> </a:t>
            </a:r>
            <a:r>
              <a:rPr lang="en-US" sz="2400" b="1" dirty="0" err="1" smtClean="0"/>
              <a:t>Nyakundi's</a:t>
            </a:r>
            <a:r>
              <a:rPr lang="en-US" sz="2400" b="1" dirty="0" smtClean="0"/>
              <a:t> kin say son shooting a double tragedy</a:t>
            </a:r>
          </a:p>
          <a:p>
            <a:pPr>
              <a:buNone/>
            </a:pPr>
            <a:r>
              <a:rPr lang="en-US" sz="2400" b="1" u="sng" dirty="0" smtClean="0">
                <a:solidFill>
                  <a:srgbClr val="FF0000"/>
                </a:solidFill>
                <a:hlinkClick r:id="rId5"/>
              </a:rPr>
              <a:t>https://www.nation.co.ke/counties/kisii/family-double-tragedy-Nyakundi-shooting/1183286-5035160-9t7k5m/index.html</a:t>
            </a:r>
            <a:endParaRPr lang="en-US" sz="2400" b="1" u="sng" dirty="0" smtClean="0">
              <a:solidFill>
                <a:srgbClr val="FF0000"/>
              </a:solidFill>
            </a:endParaRPr>
          </a:p>
          <a:p>
            <a:pPr marL="539496" indent="-457200">
              <a:buNone/>
            </a:pPr>
            <a:endParaRPr lang="en-US" sz="2400" dirty="0" smtClean="0"/>
          </a:p>
          <a:p>
            <a:pPr marL="539496" indent="-457200">
              <a:buNone/>
            </a:pPr>
            <a:endParaRPr lang="en-US" sz="2400" dirty="0" smtClean="0"/>
          </a:p>
          <a:p>
            <a:pPr marL="539496" indent="-457200">
              <a:buAutoNum type="arabicPeriod" startAt="2"/>
            </a:pPr>
            <a:endParaRPr lang="en-US" sz="2100" dirty="0" smtClean="0"/>
          </a:p>
          <a:p>
            <a:pPr>
              <a:buNone/>
            </a:pPr>
            <a:endParaRPr lang="en-US" dirty="0" smtClean="0"/>
          </a:p>
          <a:p>
            <a:pPr marL="596646" indent="-514350">
              <a:buFont typeface="+mj-lt"/>
              <a:buAutoNum type="arabicPeriod"/>
            </a:pPr>
            <a:endParaRPr lang="en-US" dirty="0"/>
          </a:p>
        </p:txBody>
      </p:sp>
      <p:sp>
        <p:nvSpPr>
          <p:cNvPr id="4" name="Date Placeholder 3"/>
          <p:cNvSpPr>
            <a:spLocks noGrp="1"/>
          </p:cNvSpPr>
          <p:nvPr>
            <p:ph type="dt" sz="half" idx="10"/>
          </p:nvPr>
        </p:nvSpPr>
        <p:spPr/>
        <p:txBody>
          <a:bodyPr/>
          <a:lstStyle/>
          <a:p>
            <a:fld id="{F1D890DE-80CB-4D34-A2E1-302D34B7D1E6}"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a:bodyPr>
          <a:lstStyle/>
          <a:p>
            <a:r>
              <a:rPr lang="en-US" sz="2400" dirty="0"/>
              <a:t>Cont’</a:t>
            </a:r>
          </a:p>
        </p:txBody>
      </p:sp>
      <p:sp>
        <p:nvSpPr>
          <p:cNvPr id="3" name="Content Placeholder 2"/>
          <p:cNvSpPr>
            <a:spLocks noGrp="1"/>
          </p:cNvSpPr>
          <p:nvPr>
            <p:ph idx="1"/>
          </p:nvPr>
        </p:nvSpPr>
        <p:spPr>
          <a:xfrm>
            <a:off x="1435608" y="914400"/>
            <a:ext cx="7498080" cy="5668962"/>
          </a:xfrm>
        </p:spPr>
        <p:txBody>
          <a:bodyPr>
            <a:normAutofit/>
          </a:bodyPr>
          <a:lstStyle/>
          <a:p>
            <a:pPr lvl="0"/>
            <a:r>
              <a:rPr lang="en-US" dirty="0"/>
              <a:t>(iii) </a:t>
            </a:r>
            <a:r>
              <a:rPr lang="en-US" b="1" dirty="0"/>
              <a:t>Songs</a:t>
            </a:r>
          </a:p>
          <a:p>
            <a:pPr>
              <a:buNone/>
            </a:pPr>
            <a:r>
              <a:rPr lang="en-US" dirty="0"/>
              <a:t>Singing is part of everyday African life and songs </a:t>
            </a:r>
            <a:r>
              <a:rPr lang="en-US" dirty="0">
                <a:solidFill>
                  <a:srgbClr val="FF0000"/>
                </a:solidFill>
              </a:rPr>
              <a:t>reveal</a:t>
            </a:r>
            <a:r>
              <a:rPr lang="en-US" dirty="0"/>
              <a:t> much about the ethical motivation for action. </a:t>
            </a:r>
          </a:p>
          <a:p>
            <a:pPr>
              <a:buNone/>
            </a:pPr>
            <a:r>
              <a:rPr lang="en-US" dirty="0" smtClean="0"/>
              <a:t>Songs </a:t>
            </a:r>
            <a:r>
              <a:rPr lang="en-US" dirty="0"/>
              <a:t>not only tell what people </a:t>
            </a:r>
            <a:r>
              <a:rPr lang="en-US" dirty="0">
                <a:solidFill>
                  <a:srgbClr val="FF0000"/>
                </a:solidFill>
              </a:rPr>
              <a:t>must do </a:t>
            </a:r>
            <a:r>
              <a:rPr lang="en-US" dirty="0"/>
              <a:t>but also </a:t>
            </a:r>
            <a:r>
              <a:rPr lang="en-US" dirty="0">
                <a:solidFill>
                  <a:srgbClr val="FF0000"/>
                </a:solidFill>
              </a:rPr>
              <a:t>warn </a:t>
            </a:r>
            <a:r>
              <a:rPr lang="en-US" dirty="0"/>
              <a:t>them about what they must not do, such as raping or stealing. </a:t>
            </a:r>
          </a:p>
          <a:p>
            <a:pPr>
              <a:buNone/>
            </a:pPr>
            <a:r>
              <a:rPr lang="en-US" dirty="0"/>
              <a:t>Songs can </a:t>
            </a:r>
            <a:r>
              <a:rPr lang="en-US" dirty="0">
                <a:solidFill>
                  <a:srgbClr val="FF0000"/>
                </a:solidFill>
              </a:rPr>
              <a:t>motivate </a:t>
            </a:r>
            <a:r>
              <a:rPr lang="en-US" dirty="0"/>
              <a:t>but also </a:t>
            </a:r>
            <a:r>
              <a:rPr lang="en-US" dirty="0">
                <a:solidFill>
                  <a:srgbClr val="FF0000"/>
                </a:solidFill>
              </a:rPr>
              <a:t>celebrate</a:t>
            </a:r>
            <a:r>
              <a:rPr lang="en-US" dirty="0"/>
              <a:t> the activities of daily life like hunting and fishing etc</a:t>
            </a:r>
            <a:r>
              <a:rPr lang="en-US" dirty="0" smtClean="0"/>
              <a:t>.</a:t>
            </a:r>
          </a:p>
          <a:p>
            <a:pPr marL="82296" indent="0">
              <a:buNone/>
            </a:pPr>
            <a:endParaRPr lang="en-US" dirty="0"/>
          </a:p>
        </p:txBody>
      </p:sp>
      <p:sp>
        <p:nvSpPr>
          <p:cNvPr id="6" name="Date Placeholder 5"/>
          <p:cNvSpPr>
            <a:spLocks noGrp="1"/>
          </p:cNvSpPr>
          <p:nvPr>
            <p:ph type="dt" sz="half" idx="10"/>
          </p:nvPr>
        </p:nvSpPr>
        <p:spPr/>
        <p:txBody>
          <a:bodyPr/>
          <a:lstStyle/>
          <a:p>
            <a:fld id="{E7F196E4-A76A-4042-9EF9-868F0DC0419B}"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15</a:t>
            </a:fld>
            <a:endParaRPr lang="en-US"/>
          </a:p>
        </p:txBody>
      </p:sp>
    </p:spTree>
  </p:cSld>
  <p:clrMapOvr>
    <a:masterClrMapping/>
  </p:clrMapOvr>
  <p:transition>
    <p:circl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fontScale="70000" lnSpcReduction="20000"/>
          </a:bodyPr>
          <a:lstStyle/>
          <a:p>
            <a:pPr marL="539496" indent="-457200">
              <a:buNone/>
            </a:pPr>
            <a:r>
              <a:rPr lang="en-US" dirty="0" smtClean="0"/>
              <a:t>Suicide cases in the following categories:  (</a:t>
            </a:r>
            <a:r>
              <a:rPr lang="en-US" dirty="0" err="1" smtClean="0"/>
              <a:t>i</a:t>
            </a:r>
            <a:r>
              <a:rPr lang="en-US" dirty="0" smtClean="0"/>
              <a:t>) Children age 12 and below (ii) Teenagers between 13-19 yrs (iii) Youth between 20-29 yrs (iv) Young adults between 30-39 yrs (v) middle age between 40-49 yrs (vi) Prime age between 50-59yrs (vii) Old age between 60-69 and (viii) Golden agers 70 yrs and above.</a:t>
            </a:r>
          </a:p>
          <a:p>
            <a:pPr marL="539496" indent="-457200">
              <a:buAutoNum type="alphaLcParenBoth"/>
            </a:pPr>
            <a:r>
              <a:rPr lang="en-US" dirty="0" smtClean="0"/>
              <a:t>Define what is suicide?</a:t>
            </a:r>
          </a:p>
          <a:p>
            <a:pPr marL="539496" indent="-457200">
              <a:buAutoNum type="alphaLcParenBoth"/>
            </a:pPr>
            <a:r>
              <a:rPr lang="en-US" dirty="0" smtClean="0"/>
              <a:t>Which </a:t>
            </a:r>
            <a:r>
              <a:rPr lang="en-US" u="sng" dirty="0" smtClean="0"/>
              <a:t>one</a:t>
            </a:r>
            <a:r>
              <a:rPr lang="en-US" dirty="0" smtClean="0"/>
              <a:t> the above bracket groups record highest level of suicide in Kenya? </a:t>
            </a:r>
          </a:p>
          <a:p>
            <a:pPr marL="539496" indent="-457200">
              <a:buAutoNum type="alphaLcParenBoth"/>
            </a:pPr>
            <a:r>
              <a:rPr lang="en-US" dirty="0" smtClean="0"/>
              <a:t>What are five major causes of suicide in this category. </a:t>
            </a:r>
          </a:p>
          <a:p>
            <a:pPr marL="539496" indent="-457200">
              <a:buAutoNum type="alphaLcParenBoth"/>
            </a:pPr>
            <a:r>
              <a:rPr lang="en-US" dirty="0" smtClean="0"/>
              <a:t>State five moral lessons you learn from these categories?</a:t>
            </a:r>
          </a:p>
          <a:p>
            <a:pPr marL="539496" indent="-457200">
              <a:buAutoNum type="alphaLcParenBoth"/>
            </a:pPr>
            <a:r>
              <a:rPr lang="en-US" dirty="0" smtClean="0"/>
              <a:t>Explain how you will convince someone who is contemplating to commit suicide, to abandon it?    </a:t>
            </a:r>
          </a:p>
          <a:p>
            <a:pPr>
              <a:buNone/>
            </a:pPr>
            <a:endParaRPr lang="en-US" dirty="0"/>
          </a:p>
        </p:txBody>
      </p:sp>
      <p:sp>
        <p:nvSpPr>
          <p:cNvPr id="4" name="Date Placeholder 3"/>
          <p:cNvSpPr>
            <a:spLocks noGrp="1"/>
          </p:cNvSpPr>
          <p:nvPr>
            <p:ph type="dt" sz="half" idx="10"/>
          </p:nvPr>
        </p:nvSpPr>
        <p:spPr/>
        <p:txBody>
          <a:bodyPr/>
          <a:lstStyle/>
          <a:p>
            <a:fld id="{500F0EF6-223D-401D-BF30-0BA60D828E5E}"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3200" b="1" dirty="0"/>
              <a:t>In-Vitro Fertilization</a:t>
            </a:r>
          </a:p>
        </p:txBody>
      </p:sp>
      <p:sp>
        <p:nvSpPr>
          <p:cNvPr id="3" name="Content Placeholder 2"/>
          <p:cNvSpPr>
            <a:spLocks noGrp="1"/>
          </p:cNvSpPr>
          <p:nvPr>
            <p:ph idx="1"/>
          </p:nvPr>
        </p:nvSpPr>
        <p:spPr>
          <a:xfrm>
            <a:off x="1435608" y="1447800"/>
            <a:ext cx="7498080" cy="5135562"/>
          </a:xfrm>
        </p:spPr>
        <p:txBody>
          <a:bodyPr>
            <a:normAutofit fontScale="92500" lnSpcReduction="10000"/>
          </a:bodyPr>
          <a:lstStyle/>
          <a:p>
            <a:r>
              <a:rPr lang="en-US" dirty="0"/>
              <a:t>In vitro fertilization (</a:t>
            </a:r>
            <a:r>
              <a:rPr lang="en-US" b="1" dirty="0"/>
              <a:t>IVF </a:t>
            </a:r>
            <a:r>
              <a:rPr lang="en-US" dirty="0"/>
              <a:t>also referred to as</a:t>
            </a:r>
            <a:r>
              <a:rPr lang="en-US" b="1" dirty="0"/>
              <a:t> A</a:t>
            </a:r>
            <a:r>
              <a:rPr lang="en-US" dirty="0"/>
              <a:t>ssisted Reproductive Techniques (</a:t>
            </a:r>
            <a:r>
              <a:rPr lang="en-US" b="1" dirty="0"/>
              <a:t>ART</a:t>
            </a:r>
            <a:r>
              <a:rPr lang="en-US" dirty="0"/>
              <a:t>) is a complex procedure which eggs (ova) from a woman's ovary are removed. They are fertilized with sperm in a laboratory procedure, and then the fertilized egg (embryo) is returned to the woman's uterus.  The purpose is to treat fertility or genetic problems and assist with the conception of a child. Jun 16, 2016</a:t>
            </a:r>
          </a:p>
          <a:p>
            <a:pPr>
              <a:buNone/>
            </a:pPr>
            <a:r>
              <a:rPr lang="en-US" dirty="0"/>
              <a:t>www.mayoclinic.org/test.../in-vitro-fertilization/.../ovc-20206</a:t>
            </a:r>
          </a:p>
          <a:p>
            <a:pPr>
              <a:buNone/>
            </a:pPr>
            <a:endParaRPr lang="en-US" dirty="0"/>
          </a:p>
        </p:txBody>
      </p:sp>
      <p:sp>
        <p:nvSpPr>
          <p:cNvPr id="6" name="Date Placeholder 5"/>
          <p:cNvSpPr>
            <a:spLocks noGrp="1"/>
          </p:cNvSpPr>
          <p:nvPr>
            <p:ph type="dt" sz="half" idx="10"/>
          </p:nvPr>
        </p:nvSpPr>
        <p:spPr/>
        <p:txBody>
          <a:bodyPr/>
          <a:lstStyle/>
          <a:p>
            <a:fld id="{35AE08C0-17B7-41F7-AE68-D79D03B9D56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3200" dirty="0"/>
              <a:t>Surrogacy</a:t>
            </a:r>
          </a:p>
        </p:txBody>
      </p:sp>
      <p:sp>
        <p:nvSpPr>
          <p:cNvPr id="3" name="Content Placeholder 2"/>
          <p:cNvSpPr>
            <a:spLocks noGrp="1"/>
          </p:cNvSpPr>
          <p:nvPr>
            <p:ph idx="1"/>
          </p:nvPr>
        </p:nvSpPr>
        <p:spPr>
          <a:xfrm>
            <a:off x="1435608" y="1295400"/>
            <a:ext cx="7498080" cy="5181600"/>
          </a:xfrm>
        </p:spPr>
        <p:txBody>
          <a:bodyPr>
            <a:normAutofit fontScale="77500" lnSpcReduction="20000"/>
          </a:bodyPr>
          <a:lstStyle/>
          <a:p>
            <a:r>
              <a:rPr lang="en-US" b="1" dirty="0"/>
              <a:t>What is surrogacy?</a:t>
            </a:r>
          </a:p>
          <a:p>
            <a:r>
              <a:rPr lang="en-US" dirty="0"/>
              <a:t>Surrogacy is a form of assisted reproductive technology(ART) where a woman (the surrogate) offers to carry a baby through pregnancy on behalf of another person or couple and then return the baby to the intended parent(s) once it is born.</a:t>
            </a:r>
          </a:p>
          <a:p>
            <a:r>
              <a:rPr lang="en-US" dirty="0"/>
              <a:t>In surrogacy, an embryo is created using an egg and sperm produced by the intending parent(s) (or donors), and is transferred into the surrogate’s uterus. The surrogate has no genetic link to the child. Her eggs cannot be used to conceive the child.</a:t>
            </a:r>
          </a:p>
          <a:p>
            <a:pPr>
              <a:buNone/>
            </a:pPr>
            <a:r>
              <a:rPr lang="en-US" dirty="0"/>
              <a:t>Source:  http://www.ivf.com.au/fertility-treatment/donor-program/surrogacy</a:t>
            </a:r>
          </a:p>
        </p:txBody>
      </p:sp>
      <p:sp>
        <p:nvSpPr>
          <p:cNvPr id="6" name="Date Placeholder 5"/>
          <p:cNvSpPr>
            <a:spLocks noGrp="1"/>
          </p:cNvSpPr>
          <p:nvPr>
            <p:ph type="dt" sz="half" idx="10"/>
          </p:nvPr>
        </p:nvSpPr>
        <p:spPr/>
        <p:txBody>
          <a:bodyPr/>
          <a:lstStyle/>
          <a:p>
            <a:fld id="{D8CD948D-5989-40AE-BEC3-6D3767DFA8A9}"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Tracey Thompson (left), gave birth to her granddaughter - Jan. 6, 2016.</a:t>
            </a:r>
            <a:br>
              <a:rPr lang="en-US" dirty="0"/>
            </a:br>
            <a:endParaRPr lang="en-US" dirty="0"/>
          </a:p>
        </p:txBody>
      </p:sp>
      <p:pic>
        <p:nvPicPr>
          <p:cNvPr id="4" name="Content Placeholder 3" descr="mom-and-daughter-surrogate.jpg"/>
          <p:cNvPicPr>
            <a:picLocks noGrp="1"/>
          </p:cNvPicPr>
          <p:nvPr>
            <p:ph idx="1"/>
          </p:nvPr>
        </p:nvPicPr>
        <p:blipFill>
          <a:blip r:embed="rId2"/>
          <a:stretch>
            <a:fillRect/>
          </a:stretch>
        </p:blipFill>
        <p:spPr bwMode="auto">
          <a:xfrm>
            <a:off x="1435100" y="1701108"/>
            <a:ext cx="7499350" cy="429398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335F8A8C-A941-4C4D-8F71-F6D65FEF433A}" type="datetime1">
              <a:rPr lang="en-US" smtClean="0"/>
              <a:pPr/>
              <a:t>9/2/2022</a:t>
            </a:fld>
            <a:endParaRPr lang="en-US"/>
          </a:p>
        </p:txBody>
      </p:sp>
      <p:sp>
        <p:nvSpPr>
          <p:cNvPr id="6" name="Footer Placeholder 5"/>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sz="3200" dirty="0"/>
              <a:t>Surrogacy and IVF</a:t>
            </a:r>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dirty="0"/>
              <a:t>Kelley and her husband Aaron tried for years to have a baby on their own, but repeated infertility treatments were unsuccessful. They experienced three heartbreaking miscarriages.</a:t>
            </a:r>
          </a:p>
          <a:p>
            <a:r>
              <a:rPr lang="en-US" dirty="0"/>
              <a:t>Kelley said not having kids just wasn't an option for them.</a:t>
            </a:r>
          </a:p>
          <a:p>
            <a:r>
              <a:rPr lang="en-US" dirty="0"/>
              <a:t>They had four remaining embryos from their final round of in vitro fertilization when her mom offered another option: to act as a surrogate and give birth to her own grandchild.</a:t>
            </a:r>
          </a:p>
          <a:p>
            <a:r>
              <a:rPr lang="en-US" dirty="0"/>
              <a:t>On Jan. 6, 2016, the </a:t>
            </a:r>
            <a:r>
              <a:rPr lang="en-US" dirty="0" err="1"/>
              <a:t>McKissacks</a:t>
            </a:r>
            <a:r>
              <a:rPr lang="en-US" dirty="0"/>
              <a:t> welcomed a 6-pound, 7-ounce newborn. They picked the name </a:t>
            </a:r>
            <a:r>
              <a:rPr lang="en-US" b="1" dirty="0" err="1"/>
              <a:t>Kelcey</a:t>
            </a:r>
            <a:r>
              <a:rPr lang="en-US" dirty="0"/>
              <a:t>, after both </a:t>
            </a:r>
            <a:r>
              <a:rPr lang="en-US" b="1" dirty="0"/>
              <a:t>Kelley</a:t>
            </a:r>
            <a:r>
              <a:rPr lang="en-US" dirty="0"/>
              <a:t> and </a:t>
            </a:r>
            <a:r>
              <a:rPr lang="en-US" b="1" dirty="0"/>
              <a:t>Tracey</a:t>
            </a:r>
            <a:r>
              <a:rPr lang="en-US" dirty="0"/>
              <a:t>. </a:t>
            </a:r>
          </a:p>
          <a:p>
            <a:r>
              <a:rPr lang="en-US" b="1" dirty="0"/>
              <a:t>By Omar </a:t>
            </a:r>
            <a:r>
              <a:rPr lang="en-US" b="1" dirty="0" err="1"/>
              <a:t>Villafranca</a:t>
            </a:r>
            <a:r>
              <a:rPr lang="en-US" b="1" dirty="0"/>
              <a:t> CBS News January 8, 2016, 7:05 PM</a:t>
            </a:r>
            <a:endParaRPr lang="en-US" dirty="0"/>
          </a:p>
          <a:p>
            <a:pPr>
              <a:buNone/>
            </a:pPr>
            <a:r>
              <a:rPr lang="en-US" b="1" dirty="0"/>
              <a:t>http://www.cbsnews.com/news/texas-grandmother-surrogate-gives-birth-to-her-own-granddaugther/</a:t>
            </a:r>
            <a:endParaRPr lang="en-US" dirty="0"/>
          </a:p>
          <a:p>
            <a:endParaRPr lang="en-US" dirty="0"/>
          </a:p>
        </p:txBody>
      </p:sp>
      <p:sp>
        <p:nvSpPr>
          <p:cNvPr id="6" name="Date Placeholder 5"/>
          <p:cNvSpPr>
            <a:spLocks noGrp="1"/>
          </p:cNvSpPr>
          <p:nvPr>
            <p:ph type="dt" sz="half" idx="10"/>
          </p:nvPr>
        </p:nvSpPr>
        <p:spPr/>
        <p:txBody>
          <a:bodyPr/>
          <a:lstStyle/>
          <a:p>
            <a:fld id="{428071E3-EB2F-42CB-A7C6-E2F513565944}"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2800" dirty="0"/>
              <a:t>Cont’</a:t>
            </a:r>
          </a:p>
        </p:txBody>
      </p:sp>
      <p:sp>
        <p:nvSpPr>
          <p:cNvPr id="3" name="Content Placeholder 2"/>
          <p:cNvSpPr>
            <a:spLocks noGrp="1"/>
          </p:cNvSpPr>
          <p:nvPr>
            <p:ph idx="1"/>
          </p:nvPr>
        </p:nvSpPr>
        <p:spPr>
          <a:xfrm>
            <a:off x="1435608" y="1219200"/>
            <a:ext cx="7498080" cy="5364162"/>
          </a:xfrm>
        </p:spPr>
        <p:txBody>
          <a:bodyPr>
            <a:normAutofit fontScale="85000" lnSpcReduction="10000"/>
          </a:bodyPr>
          <a:lstStyle/>
          <a:p>
            <a:r>
              <a:rPr lang="en-US" dirty="0"/>
              <a:t>The British woman, known only as Mrs. M., says she wants to honor the wish of her late daughter, who died in 2011 of bowel cancer at age 28, but who had her eggs frozen before her death, according to the New York Times. (June 30,2016), Mrs. M. won an appeal in court for the right to take her daughter's frozen eggs to a clinic in New York, where she plans to have embryos created with donor sperm. The embryos could then be implanted so that Mrs. M. could carry her grandchild.</a:t>
            </a:r>
          </a:p>
          <a:p>
            <a:r>
              <a:rPr lang="en-US" dirty="0"/>
              <a:t>Source: </a:t>
            </a:r>
            <a:r>
              <a:rPr lang="en-US" b="1" dirty="0"/>
              <a:t>Link: https://uk.news.yahoo.com/60-old-woman-wants-pregnant-risks-211834856.html</a:t>
            </a:r>
            <a:endParaRPr lang="en-US" dirty="0"/>
          </a:p>
          <a:p>
            <a:endParaRPr lang="en-US" dirty="0"/>
          </a:p>
          <a:p>
            <a:endParaRPr lang="en-US" dirty="0"/>
          </a:p>
        </p:txBody>
      </p:sp>
      <p:sp>
        <p:nvSpPr>
          <p:cNvPr id="6" name="Date Placeholder 5"/>
          <p:cNvSpPr>
            <a:spLocks noGrp="1"/>
          </p:cNvSpPr>
          <p:nvPr>
            <p:ph type="dt" sz="half" idx="10"/>
          </p:nvPr>
        </p:nvSpPr>
        <p:spPr/>
        <p:txBody>
          <a:bodyPr/>
          <a:lstStyle/>
          <a:p>
            <a:fld id="{95AF8905-0B55-42F0-954A-F0853725235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ETHICAL CONSIDERATIONS ON IN-VITRO FERTILIZATION</a:t>
            </a:r>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pPr>
              <a:buFont typeface="Wingdings" pitchFamily="2" charset="2"/>
              <a:buChar char="q"/>
            </a:pPr>
            <a:r>
              <a:rPr lang="en-US" b="1" dirty="0"/>
              <a:t>Ethical arising from children whose conception was done through In-Vitro Fertilization.  </a:t>
            </a:r>
            <a:endParaRPr lang="en-US" dirty="0"/>
          </a:p>
          <a:p>
            <a:r>
              <a:rPr lang="en-US" dirty="0"/>
              <a:t> This psychologist wrestled with one of the most difficult dilemma that has recently emerged: whether to tell children born through IVF, using a third party's egg or sperm, that they were created in this way.</a:t>
            </a:r>
          </a:p>
          <a:p>
            <a:r>
              <a:rPr lang="en-US" dirty="0"/>
              <a:t>A couple hired two women: one to donate eggs, and another to carry the embryo. </a:t>
            </a:r>
          </a:p>
          <a:p>
            <a:r>
              <a:rPr lang="en-US" dirty="0"/>
              <a:t>Parents feel that their child would love them less if he or she finds out that their conception was a process that involved two or three other persons beside biological parents they are living with. What will happen if these children learned of this information late in life? Will they feel betrayed and accuse these parents of having withheld vital information?</a:t>
            </a:r>
          </a:p>
          <a:p>
            <a:r>
              <a:rPr lang="en-US" dirty="0"/>
              <a:t>The whole process include: Artificial Insemination (AI), vitro-fertilization (IVF), embryo transfer and embryo freezing.</a:t>
            </a:r>
          </a:p>
          <a:p>
            <a:endParaRPr lang="en-US" dirty="0"/>
          </a:p>
        </p:txBody>
      </p:sp>
      <p:sp>
        <p:nvSpPr>
          <p:cNvPr id="6" name="Date Placeholder 5"/>
          <p:cNvSpPr>
            <a:spLocks noGrp="1"/>
          </p:cNvSpPr>
          <p:nvPr>
            <p:ph type="dt" sz="half" idx="10"/>
          </p:nvPr>
        </p:nvSpPr>
        <p:spPr/>
        <p:txBody>
          <a:bodyPr/>
          <a:lstStyle/>
          <a:p>
            <a:fld id="{A08AF9E3-06A0-4929-9AC9-22AF3A14733E}"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800" dirty="0"/>
              <a:t>Cont’</a:t>
            </a:r>
          </a:p>
        </p:txBody>
      </p:sp>
      <p:sp>
        <p:nvSpPr>
          <p:cNvPr id="3" name="Content Placeholder 2"/>
          <p:cNvSpPr>
            <a:spLocks noGrp="1"/>
          </p:cNvSpPr>
          <p:nvPr>
            <p:ph idx="1"/>
          </p:nvPr>
        </p:nvSpPr>
        <p:spPr>
          <a:xfrm>
            <a:off x="1435608" y="1143000"/>
            <a:ext cx="7498080" cy="5440362"/>
          </a:xfrm>
        </p:spPr>
        <p:txBody>
          <a:bodyPr>
            <a:normAutofit fontScale="70000" lnSpcReduction="20000"/>
          </a:bodyPr>
          <a:lstStyle/>
          <a:p>
            <a:r>
              <a:rPr lang="en-US" dirty="0"/>
              <a:t>Will it affect their self-image? Research confirms that children who learned of their background early in life will be positive. But if they come to know late in life, they will have low self-image, others will start a journey to find out where their biological parents are. Once children know that they have a third, biological parent, they will probably want to know who it is, and often want to communicate with or meet this donor.</a:t>
            </a:r>
          </a:p>
          <a:p>
            <a:r>
              <a:rPr lang="en-US" dirty="0"/>
              <a:t>It is also known that part of the consequence is medical diseases associate with this technology. </a:t>
            </a:r>
          </a:p>
          <a:p>
            <a:r>
              <a:rPr lang="en-US" dirty="0"/>
              <a:t>Compensation for sperm or egg donation is another ethical issue. U.S. allows compensation to women for donating eggs. Where will be the border between selling eggs or sperms and helping the needy? Will the claim of parental based on donation or compensation? </a:t>
            </a:r>
          </a:p>
          <a:p>
            <a:r>
              <a:rPr lang="en-US" dirty="0"/>
              <a:t>Is the womb in rent???</a:t>
            </a:r>
          </a:p>
          <a:p>
            <a:endParaRPr lang="en-US" dirty="0"/>
          </a:p>
        </p:txBody>
      </p:sp>
      <p:sp>
        <p:nvSpPr>
          <p:cNvPr id="6" name="Date Placeholder 5"/>
          <p:cNvSpPr>
            <a:spLocks noGrp="1"/>
          </p:cNvSpPr>
          <p:nvPr>
            <p:ph type="dt" sz="half" idx="10"/>
          </p:nvPr>
        </p:nvSpPr>
        <p:spPr/>
        <p:txBody>
          <a:bodyPr/>
          <a:lstStyle/>
          <a:p>
            <a:fld id="{39BC2D1E-C84E-4C95-9BC9-9B61E880D43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2800" dirty="0"/>
              <a:t>Cont’</a:t>
            </a:r>
          </a:p>
        </p:txBody>
      </p:sp>
      <p:sp>
        <p:nvSpPr>
          <p:cNvPr id="3" name="Content Placeholder 2"/>
          <p:cNvSpPr>
            <a:spLocks noGrp="1"/>
          </p:cNvSpPr>
          <p:nvPr>
            <p:ph idx="1"/>
          </p:nvPr>
        </p:nvSpPr>
        <p:spPr>
          <a:xfrm>
            <a:off x="1435608" y="1219200"/>
            <a:ext cx="7498080" cy="5086350"/>
          </a:xfrm>
          <a:ln>
            <a:solidFill>
              <a:schemeClr val="accent1"/>
            </a:solidFill>
          </a:ln>
        </p:spPr>
        <p:txBody>
          <a:bodyPr>
            <a:normAutofit/>
          </a:bodyPr>
          <a:lstStyle/>
          <a:p>
            <a:pPr lvl="0"/>
            <a:r>
              <a:rPr lang="en-US" dirty="0"/>
              <a:t>What do you do with a number of embryos fertilized to increase the likelihood of pregnancy?  Usually those that are not needed usually are frozen or destroyed. Science supports the view that human life begins at conception. Kenyan constitution recognizes that life begins at conception. The Bible teaches us that life begins at conception. Is it ethically right or wrong to destroy embryo? </a:t>
            </a:r>
            <a:endParaRPr lang="en-US" b="1" dirty="0"/>
          </a:p>
          <a:p>
            <a:endParaRPr lang="en-US" dirty="0"/>
          </a:p>
        </p:txBody>
      </p:sp>
      <p:sp>
        <p:nvSpPr>
          <p:cNvPr id="6" name="Date Placeholder 5"/>
          <p:cNvSpPr>
            <a:spLocks noGrp="1"/>
          </p:cNvSpPr>
          <p:nvPr>
            <p:ph type="dt" sz="half" idx="10"/>
          </p:nvPr>
        </p:nvSpPr>
        <p:spPr/>
        <p:txBody>
          <a:bodyPr/>
          <a:lstStyle/>
          <a:p>
            <a:fld id="{247A528B-EAF6-42CE-87CD-FD56ED0A004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800" dirty="0"/>
              <a:t>Cont’</a:t>
            </a:r>
          </a:p>
        </p:txBody>
      </p:sp>
      <p:sp>
        <p:nvSpPr>
          <p:cNvPr id="3" name="Content Placeholder 2"/>
          <p:cNvSpPr>
            <a:spLocks noGrp="1"/>
          </p:cNvSpPr>
          <p:nvPr>
            <p:ph idx="1"/>
          </p:nvPr>
        </p:nvSpPr>
        <p:spPr>
          <a:xfrm>
            <a:off x="1435608" y="1143000"/>
            <a:ext cx="7498080" cy="5257800"/>
          </a:xfrm>
        </p:spPr>
        <p:txBody>
          <a:bodyPr>
            <a:normAutofit fontScale="85000" lnSpcReduction="20000"/>
          </a:bodyPr>
          <a:lstStyle/>
          <a:p>
            <a:pPr lvl="0"/>
            <a:r>
              <a:rPr lang="en-US" dirty="0"/>
              <a:t>What of health, physical and psychological threat to the mother as a result of children through IVF such as multiple pregnancies which presents a threat to the physical and mental health of the mother. </a:t>
            </a:r>
          </a:p>
          <a:p>
            <a:pPr lvl="0"/>
            <a:r>
              <a:rPr lang="en-US" dirty="0"/>
              <a:t>Also medical costs of IVF as well as the costs of medical care for their offspring </a:t>
            </a:r>
          </a:p>
          <a:p>
            <a:pPr lvl="0"/>
            <a:r>
              <a:rPr lang="en-US" dirty="0"/>
              <a:t>There are also multiple threats to the health of children associated to conception through IVF such as birth weight, multiple births, disorders etc.  </a:t>
            </a:r>
          </a:p>
          <a:p>
            <a:pPr lvl="0"/>
            <a:r>
              <a:rPr lang="en-US" dirty="0"/>
              <a:t>In older women( surrogate), a big concern is whether their heart and blood vessels can handle the extra blood volume that flows through a woman's body during pregnancy. Pregnancy at 50s is a risk.</a:t>
            </a:r>
          </a:p>
          <a:p>
            <a:endParaRPr lang="en-US" b="1" dirty="0"/>
          </a:p>
          <a:p>
            <a:endParaRPr lang="en-US" dirty="0"/>
          </a:p>
        </p:txBody>
      </p:sp>
      <p:sp>
        <p:nvSpPr>
          <p:cNvPr id="6" name="Date Placeholder 5"/>
          <p:cNvSpPr>
            <a:spLocks noGrp="1"/>
          </p:cNvSpPr>
          <p:nvPr>
            <p:ph type="dt" sz="half" idx="10"/>
          </p:nvPr>
        </p:nvSpPr>
        <p:spPr/>
        <p:txBody>
          <a:bodyPr/>
          <a:lstStyle/>
          <a:p>
            <a:fld id="{790BDC2A-2EF4-486E-9A31-2D0D9C5FCD46}"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F273C-72C6-47AF-8B7F-DE04B5E6D021}"/>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212D2155-A3D2-46D4-B152-38BCFE967C64}"/>
              </a:ext>
            </a:extLst>
          </p:cNvPr>
          <p:cNvSpPr>
            <a:spLocks noGrp="1"/>
          </p:cNvSpPr>
          <p:nvPr>
            <p:ph idx="1"/>
          </p:nvPr>
        </p:nvSpPr>
        <p:spPr/>
        <p:txBody>
          <a:bodyPr>
            <a:normAutofit fontScale="92500" lnSpcReduction="20000"/>
          </a:bodyPr>
          <a:lstStyle/>
          <a:p>
            <a:pPr lvl="0"/>
            <a:r>
              <a:rPr lang="en-US" b="1" dirty="0"/>
              <a:t>(iv) Proverbs, riddles and wise sayings</a:t>
            </a:r>
          </a:p>
          <a:p>
            <a:pPr>
              <a:buNone/>
            </a:pPr>
            <a:r>
              <a:rPr lang="en-US" dirty="0"/>
              <a:t>Proverbs, riddles and wise sayings are a record of beliefs, values and morality. </a:t>
            </a:r>
          </a:p>
          <a:p>
            <a:pPr>
              <a:buNone/>
            </a:pPr>
            <a:r>
              <a:rPr lang="en-US" dirty="0"/>
              <a:t>The concept </a:t>
            </a:r>
            <a:r>
              <a:rPr lang="en-US" dirty="0" smtClean="0"/>
              <a:t>such as: </a:t>
            </a:r>
            <a:r>
              <a:rPr lang="en-US" dirty="0" smtClean="0">
                <a:solidFill>
                  <a:srgbClr val="FF0000"/>
                </a:solidFill>
              </a:rPr>
              <a:t>fairness</a:t>
            </a:r>
            <a:r>
              <a:rPr lang="en-US" dirty="0">
                <a:solidFill>
                  <a:srgbClr val="FF0000"/>
                </a:solidFill>
              </a:rPr>
              <a:t>, leadership</a:t>
            </a:r>
            <a:r>
              <a:rPr lang="en-US" dirty="0"/>
              <a:t>, </a:t>
            </a:r>
            <a:r>
              <a:rPr lang="en-US" dirty="0">
                <a:solidFill>
                  <a:srgbClr val="FF0000"/>
                </a:solidFill>
              </a:rPr>
              <a:t>relationships, goodness, time, </a:t>
            </a:r>
            <a:r>
              <a:rPr lang="en-US" dirty="0" smtClean="0">
                <a:solidFill>
                  <a:srgbClr val="FF0000"/>
                </a:solidFill>
              </a:rPr>
              <a:t>good parent </a:t>
            </a:r>
            <a:r>
              <a:rPr lang="en-US" dirty="0" smtClean="0"/>
              <a:t>and </a:t>
            </a:r>
            <a:r>
              <a:rPr lang="en-US" dirty="0">
                <a:solidFill>
                  <a:srgbClr val="FF0000"/>
                </a:solidFill>
              </a:rPr>
              <a:t>compassion</a:t>
            </a:r>
            <a:r>
              <a:rPr lang="en-US" dirty="0"/>
              <a:t> are enshrined in some proverbs and sayings. </a:t>
            </a:r>
          </a:p>
          <a:p>
            <a:pPr>
              <a:buNone/>
            </a:pPr>
            <a:r>
              <a:rPr lang="en-US" dirty="0"/>
              <a:t>Proverbs and sayings are widely used without explanation and immediately communicate </a:t>
            </a:r>
            <a:r>
              <a:rPr lang="en-US" dirty="0" smtClean="0"/>
              <a:t>virtues that are desired, </a:t>
            </a:r>
            <a:r>
              <a:rPr lang="en-US" dirty="0"/>
              <a:t>as well as moral truths about relationships, marriage, leadership </a:t>
            </a:r>
            <a:r>
              <a:rPr lang="en-US" dirty="0" smtClean="0"/>
              <a:t>etc</a:t>
            </a:r>
            <a:endParaRPr lang="en-US" dirty="0"/>
          </a:p>
          <a:p>
            <a:endParaRPr lang="en-US" dirty="0"/>
          </a:p>
        </p:txBody>
      </p:sp>
      <p:sp>
        <p:nvSpPr>
          <p:cNvPr id="6" name="Date Placeholder 5"/>
          <p:cNvSpPr>
            <a:spLocks noGrp="1"/>
          </p:cNvSpPr>
          <p:nvPr>
            <p:ph type="dt" sz="half" idx="10"/>
          </p:nvPr>
        </p:nvSpPr>
        <p:spPr/>
        <p:txBody>
          <a:bodyPr/>
          <a:lstStyle/>
          <a:p>
            <a:fld id="{66DBC4EE-5F1C-45EF-B662-6F4673476042}" type="datetime1">
              <a:rPr lang="en-US" smtClean="0"/>
              <a:pPr/>
              <a:t>9/2/2022</a:t>
            </a:fld>
            <a:endParaRPr lang="en-US"/>
          </a:p>
        </p:txBody>
      </p:sp>
      <p:sp>
        <p:nvSpPr>
          <p:cNvPr id="4" name="Footer Placeholder 3">
            <a:extLst>
              <a:ext uri="{FF2B5EF4-FFF2-40B4-BE49-F238E27FC236}">
                <a16:creationId xmlns:a16="http://schemas.microsoft.com/office/drawing/2014/main" xmlns="" id="{7F0C3F17-C549-438D-A722-0C5C80D202E8}"/>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BB4CF05D-9D00-40E0-AB38-6DC161E49EF9}"/>
              </a:ext>
            </a:extLst>
          </p:cNvPr>
          <p:cNvSpPr>
            <a:spLocks noGrp="1"/>
          </p:cNvSpPr>
          <p:nvPr>
            <p:ph type="sldNum" sz="quarter" idx="12"/>
          </p:nvPr>
        </p:nvSpPr>
        <p:spPr/>
        <p:txBody>
          <a:bodyPr/>
          <a:lstStyle/>
          <a:p>
            <a:fld id="{FC66AD7C-A49C-4D80-BA73-644A6985D63E}" type="slidenum">
              <a:rPr lang="en-US" smtClean="0"/>
              <a:pPr/>
              <a:t>16</a:t>
            </a:fld>
            <a:endParaRPr lang="en-US"/>
          </a:p>
        </p:txBody>
      </p:sp>
    </p:spTree>
    <p:extLst>
      <p:ext uri="{BB962C8B-B14F-4D97-AF65-F5344CB8AC3E}">
        <p14:creationId xmlns:p14="http://schemas.microsoft.com/office/powerpoint/2010/main" val="212101152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73162"/>
          </a:xfrm>
        </p:spPr>
        <p:txBody>
          <a:bodyPr>
            <a:normAutofit/>
          </a:bodyPr>
          <a:lstStyle/>
          <a:p>
            <a:r>
              <a:rPr lang="en-US" sz="3200" b="1" dirty="0"/>
              <a:t>Embryo Adoption/Donation</a:t>
            </a:r>
            <a:endParaRPr lang="en-US" sz="32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a:t>Embryo adoption? What is it? </a:t>
            </a:r>
            <a:endParaRPr lang="en-US" dirty="0"/>
          </a:p>
          <a:p>
            <a:pPr>
              <a:buFont typeface="Wingdings" pitchFamily="2" charset="2"/>
              <a:buChar char="ü"/>
            </a:pPr>
            <a:r>
              <a:rPr lang="en-US" dirty="0"/>
              <a:t>Read Source: https:www.nightlight.org/snowflakes-embryo-donation-adoption/</a:t>
            </a:r>
          </a:p>
          <a:p>
            <a:pPr>
              <a:buNone/>
            </a:pPr>
            <a:r>
              <a:rPr lang="en-US" dirty="0"/>
              <a:t> Source:  https://www.embryodonation.org/  </a:t>
            </a:r>
          </a:p>
          <a:p>
            <a:pPr>
              <a:buFont typeface="Wingdings" pitchFamily="2" charset="2"/>
              <a:buChar char="Ø"/>
            </a:pPr>
            <a:r>
              <a:rPr lang="en-US" dirty="0"/>
              <a:t>Ethical concerns surrounding embryo donation</a:t>
            </a:r>
          </a:p>
          <a:p>
            <a:pPr>
              <a:buFont typeface="Wingdings" pitchFamily="2" charset="2"/>
              <a:buChar char="ü"/>
            </a:pPr>
            <a:r>
              <a:rPr lang="en-US" dirty="0"/>
              <a:t>Source:  https://creatingafamily.org/adoption-category/ethics-embryo-adoption-embryo-donation/</a:t>
            </a:r>
          </a:p>
          <a:p>
            <a:pPr>
              <a:buFont typeface="Wingdings" pitchFamily="2" charset="2"/>
              <a:buChar char="ü"/>
            </a:pPr>
            <a:endParaRPr lang="en-US" dirty="0"/>
          </a:p>
          <a:p>
            <a:pPr>
              <a:buFont typeface="Wingdings" pitchFamily="2" charset="2"/>
              <a:buChar char="ü"/>
            </a:pPr>
            <a:endParaRPr lang="en-US" dirty="0"/>
          </a:p>
          <a:p>
            <a:endParaRPr lang="en-US" dirty="0"/>
          </a:p>
        </p:txBody>
      </p:sp>
      <p:sp>
        <p:nvSpPr>
          <p:cNvPr id="6" name="Date Placeholder 5"/>
          <p:cNvSpPr>
            <a:spLocks noGrp="1"/>
          </p:cNvSpPr>
          <p:nvPr>
            <p:ph type="dt" sz="half" idx="10"/>
          </p:nvPr>
        </p:nvSpPr>
        <p:spPr/>
        <p:txBody>
          <a:bodyPr/>
          <a:lstStyle/>
          <a:p>
            <a:fld id="{CBED782A-A309-4726-A569-E072995412CD}"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Three-parent baby</a:t>
            </a:r>
          </a:p>
        </p:txBody>
      </p:sp>
      <p:sp>
        <p:nvSpPr>
          <p:cNvPr id="3" name="Content Placeholder 2"/>
          <p:cNvSpPr>
            <a:spLocks noGrp="1"/>
          </p:cNvSpPr>
          <p:nvPr>
            <p:ph idx="1"/>
          </p:nvPr>
        </p:nvSpPr>
        <p:spPr/>
        <p:txBody>
          <a:bodyPr/>
          <a:lstStyle/>
          <a:p>
            <a:pPr>
              <a:buFont typeface="Wingdings" pitchFamily="2" charset="2"/>
              <a:buChar char="Ø"/>
            </a:pPr>
            <a:r>
              <a:rPr lang="en-US" b="1" dirty="0"/>
              <a:t>Three-Parent IVF: Gene Replacement for the Prevention of Inherited Mitochondrial Diseases</a:t>
            </a:r>
          </a:p>
          <a:p>
            <a:pPr>
              <a:buNone/>
            </a:pPr>
            <a:r>
              <a:rPr lang="en-US" dirty="0"/>
              <a:t>Source: https://www.ncbi.nlm.nih.gov/pmc/ articles/PMC4005382/</a:t>
            </a:r>
          </a:p>
          <a:p>
            <a:pPr>
              <a:buNone/>
            </a:pPr>
            <a:endParaRPr lang="en-US" dirty="0"/>
          </a:p>
        </p:txBody>
      </p:sp>
      <p:sp>
        <p:nvSpPr>
          <p:cNvPr id="6" name="Date Placeholder 5"/>
          <p:cNvSpPr>
            <a:spLocks noGrp="1"/>
          </p:cNvSpPr>
          <p:nvPr>
            <p:ph type="dt" sz="half" idx="10"/>
          </p:nvPr>
        </p:nvSpPr>
        <p:spPr/>
        <p:txBody>
          <a:bodyPr/>
          <a:lstStyle/>
          <a:p>
            <a:fld id="{107D0F03-AA15-4621-B497-FF79A8DD1F43}"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r>
              <a:rPr lang="en-US" dirty="0"/>
              <a:t/>
            </a:r>
            <a:br>
              <a:rPr lang="en-US" dirty="0"/>
            </a:br>
            <a:r>
              <a:rPr lang="en-US" dirty="0"/>
              <a:t>Dr John Zhang used DNA from three-parent baby.  </a:t>
            </a:r>
            <a:br>
              <a:rPr lang="en-US" dirty="0"/>
            </a:b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Dr. John Zhang and three-person bayhttps://www.theguardian.com/science/2016/sep/27/worlds-first-baby-born-using-dna-from-three-parents</a:t>
            </a:r>
          </a:p>
          <a:p>
            <a:pPr>
              <a:buNone/>
            </a:pPr>
            <a:endParaRPr lang="en-US" dirty="0"/>
          </a:p>
          <a:p>
            <a:pPr>
              <a:buNone/>
            </a:pPr>
            <a:endParaRPr lang="en-US" dirty="0"/>
          </a:p>
        </p:txBody>
      </p:sp>
      <p:sp>
        <p:nvSpPr>
          <p:cNvPr id="8" name="Date Placeholder 7"/>
          <p:cNvSpPr>
            <a:spLocks noGrp="1"/>
          </p:cNvSpPr>
          <p:nvPr>
            <p:ph type="dt" sz="half" idx="10"/>
          </p:nvPr>
        </p:nvSpPr>
        <p:spPr/>
        <p:txBody>
          <a:bodyPr/>
          <a:lstStyle/>
          <a:p>
            <a:fld id="{19BEDD10-4238-47B7-9AD6-CD6DAE0FD60F}"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162</a:t>
            </a:fld>
            <a:endParaRPr lang="en-US"/>
          </a:p>
        </p:txBody>
      </p:sp>
      <p:pic>
        <p:nvPicPr>
          <p:cNvPr id="6" name="Content Placeholder 5" descr="Dr John Zhang with the world’s first baby born using DNA from three people. The baby is reported to be healthy">
            <a:hlinkClick r:id="rId2"/>
          </p:cNvPr>
          <p:cNvPicPr>
            <a:picLocks/>
          </p:cNvPicPr>
          <p:nvPr/>
        </p:nvPicPr>
        <p:blipFill>
          <a:blip r:embed="rId3"/>
          <a:srcRect/>
          <a:stretch>
            <a:fillRect/>
          </a:stretch>
        </p:blipFill>
        <p:spPr bwMode="auto">
          <a:xfrm>
            <a:off x="2209799" y="3962400"/>
            <a:ext cx="4267201"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dirty="0"/>
              <a:t>Cont’</a:t>
            </a:r>
          </a:p>
        </p:txBody>
      </p:sp>
      <p:sp>
        <p:nvSpPr>
          <p:cNvPr id="3" name="Content Placeholder 2"/>
          <p:cNvSpPr>
            <a:spLocks noGrp="1"/>
          </p:cNvSpPr>
          <p:nvPr>
            <p:ph idx="1"/>
          </p:nvPr>
        </p:nvSpPr>
        <p:spPr>
          <a:xfrm>
            <a:off x="1435608" y="914400"/>
            <a:ext cx="7498080" cy="5562600"/>
          </a:xfrm>
        </p:spPr>
        <p:txBody>
          <a:bodyPr>
            <a:normAutofit fontScale="47500" lnSpcReduction="20000"/>
          </a:bodyPr>
          <a:lstStyle/>
          <a:p>
            <a:r>
              <a:rPr lang="en-US" sz="3700" dirty="0"/>
              <a:t>The baby was born on 6 April after his Jordanian parents travelled to Mexico where they were cared for by US fertility specialists.</a:t>
            </a:r>
          </a:p>
          <a:p>
            <a:r>
              <a:rPr lang="en-US" sz="3700" dirty="0"/>
              <a:t>While many experts welcomed news of the birth, some raised concerns that the doctors had left the US to perform the procedure beyond the reach of any regulatory framework and without publishing details of the treatment.</a:t>
            </a:r>
          </a:p>
          <a:p>
            <a:r>
              <a:rPr lang="en-US" sz="3700" dirty="0"/>
              <a:t>Speaking to the </a:t>
            </a:r>
            <a:r>
              <a:rPr lang="en-US" sz="3700" dirty="0">
                <a:hlinkClick r:id="rId2"/>
              </a:rPr>
              <a:t>New Scientist</a:t>
            </a:r>
            <a:r>
              <a:rPr lang="en-US" sz="3700" dirty="0"/>
              <a:t>, Zhang said he went to Mexico where “there are no rules” and insisted that doing so was right. “To save lives is the ethical thing to do,” he said.</a:t>
            </a:r>
          </a:p>
          <a:p>
            <a:r>
              <a:rPr lang="en-US" sz="3700" dirty="0"/>
              <a:t>The mitochondrial transfer technique is aimed at those with a high risk of passing on debilitating diseases. Photograph: Ben </a:t>
            </a:r>
            <a:r>
              <a:rPr lang="en-US" sz="3700" dirty="0" err="1"/>
              <a:t>Birchall</a:t>
            </a:r>
            <a:r>
              <a:rPr lang="en-US" sz="3700" dirty="0"/>
              <a:t>/PA </a:t>
            </a:r>
          </a:p>
          <a:p>
            <a:r>
              <a:rPr lang="en-US" sz="3700" dirty="0">
                <a:solidFill>
                  <a:srgbClr val="FF0000"/>
                </a:solidFill>
              </a:rPr>
              <a:t>Ten years </a:t>
            </a:r>
            <a:r>
              <a:rPr lang="en-US" sz="3700" dirty="0"/>
              <a:t>after the couple married, the wife became pregnant but </a:t>
            </a:r>
            <a:r>
              <a:rPr lang="en-US" sz="3700" dirty="0">
                <a:solidFill>
                  <a:srgbClr val="FF0000"/>
                </a:solidFill>
              </a:rPr>
              <a:t>she lost the baby </a:t>
            </a:r>
            <a:r>
              <a:rPr lang="en-US" sz="3700" dirty="0"/>
              <a:t>in the first of four miscarriages. The couple had a </a:t>
            </a:r>
            <a:r>
              <a:rPr lang="en-US" sz="3700" dirty="0">
                <a:solidFill>
                  <a:srgbClr val="FF0000"/>
                </a:solidFill>
              </a:rPr>
              <a:t>baby girl in 2005 </a:t>
            </a:r>
            <a:r>
              <a:rPr lang="en-US" sz="3700" dirty="0"/>
              <a:t>who </a:t>
            </a:r>
            <a:r>
              <a:rPr lang="en-US" sz="3700" dirty="0">
                <a:solidFill>
                  <a:srgbClr val="FF0000"/>
                </a:solidFill>
              </a:rPr>
              <a:t>died at the age of six, </a:t>
            </a:r>
            <a:r>
              <a:rPr lang="en-US" sz="3700" dirty="0"/>
              <a:t>and later, a </a:t>
            </a:r>
            <a:r>
              <a:rPr lang="en-US" sz="3700" dirty="0">
                <a:solidFill>
                  <a:srgbClr val="FF0000"/>
                </a:solidFill>
              </a:rPr>
              <a:t>second child who lived for only eight months</a:t>
            </a:r>
            <a:r>
              <a:rPr lang="en-US" sz="3700" dirty="0"/>
              <a:t>. Tests on the wife showed that while she was healthy, about one-quarter of her mitochondria carried the genes for </a:t>
            </a:r>
            <a:r>
              <a:rPr lang="en-US" sz="3700" dirty="0">
                <a:solidFill>
                  <a:srgbClr val="FF0000"/>
                </a:solidFill>
              </a:rPr>
              <a:t>Leigh syndrome.</a:t>
            </a:r>
          </a:p>
          <a:p>
            <a:r>
              <a:rPr lang="en-US" sz="3700" dirty="0"/>
              <a:t>When the couple approached Zhang for help, he decided to try the mitochondrial transfer procedure. He took the nucleus from one of the woman’s eggs and inserted it into a healthy donor’s egg that had had its own nucleus removed. He then </a:t>
            </a:r>
            <a:r>
              <a:rPr lang="en-US" sz="3700" dirty="0" err="1"/>
              <a:t>fertilised</a:t>
            </a:r>
            <a:r>
              <a:rPr lang="en-US" sz="3700" dirty="0"/>
              <a:t> the egg with the husband’s sperm.</a:t>
            </a:r>
          </a:p>
          <a:p>
            <a:endParaRPr lang="en-US" dirty="0"/>
          </a:p>
        </p:txBody>
      </p:sp>
      <p:sp>
        <p:nvSpPr>
          <p:cNvPr id="6" name="Date Placeholder 5"/>
          <p:cNvSpPr>
            <a:spLocks noGrp="1"/>
          </p:cNvSpPr>
          <p:nvPr>
            <p:ph type="dt" sz="half" idx="10"/>
          </p:nvPr>
        </p:nvSpPr>
        <p:spPr/>
        <p:txBody>
          <a:bodyPr/>
          <a:lstStyle/>
          <a:p>
            <a:fld id="{39AE0737-2615-44E2-AEEB-48ED7303498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 </a:t>
            </a:r>
          </a:p>
        </p:txBody>
      </p:sp>
      <p:sp>
        <p:nvSpPr>
          <p:cNvPr id="3" name="Content Placeholder 2"/>
          <p:cNvSpPr>
            <a:spLocks noGrp="1"/>
          </p:cNvSpPr>
          <p:nvPr>
            <p:ph idx="1"/>
          </p:nvPr>
        </p:nvSpPr>
        <p:spPr/>
        <p:txBody>
          <a:bodyPr>
            <a:normAutofit/>
          </a:bodyPr>
          <a:lstStyle/>
          <a:p>
            <a:pPr>
              <a:buNone/>
            </a:pPr>
            <a:r>
              <a:rPr lang="en-US" dirty="0"/>
              <a:t>British Medical Bulletin: Oxford Journals Medicine &amp; Health British Medical Bulletin Volume 115, Issue 1 Pp. 173-183. Social and ethical issues in mitochondrial donation</a:t>
            </a:r>
          </a:p>
          <a:p>
            <a:pPr>
              <a:buFont typeface="Wingdings" pitchFamily="2" charset="2"/>
              <a:buChar char="ü"/>
            </a:pPr>
            <a:r>
              <a:rPr lang="en-US" dirty="0"/>
              <a:t>http://bmb.oxfordjournals.org/content/115/1/173.full</a:t>
            </a:r>
          </a:p>
        </p:txBody>
      </p:sp>
      <p:sp>
        <p:nvSpPr>
          <p:cNvPr id="6" name="Date Placeholder 5"/>
          <p:cNvSpPr>
            <a:spLocks noGrp="1"/>
          </p:cNvSpPr>
          <p:nvPr>
            <p:ph type="dt" sz="half" idx="10"/>
          </p:nvPr>
        </p:nvSpPr>
        <p:spPr/>
        <p:txBody>
          <a:bodyPr/>
          <a:lstStyle/>
          <a:p>
            <a:fld id="{5E33E3D4-9D17-4353-8A12-22CA09EB74F2}"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https://www.theguardian.com/science/2015/feb/02/three-parent-babies-explained</a:t>
            </a:r>
          </a:p>
        </p:txBody>
      </p:sp>
      <p:sp>
        <p:nvSpPr>
          <p:cNvPr id="3" name="Content Placeholder 2"/>
          <p:cNvSpPr>
            <a:spLocks noGrp="1"/>
          </p:cNvSpPr>
          <p:nvPr>
            <p:ph idx="1"/>
          </p:nvPr>
        </p:nvSpPr>
        <p:spPr/>
        <p:txBody>
          <a:bodyPr>
            <a:normAutofit fontScale="62500" lnSpcReduction="20000"/>
          </a:bodyPr>
          <a:lstStyle/>
          <a:p>
            <a:r>
              <a:rPr lang="en-US" b="1" dirty="0"/>
              <a:t>What objections do people have to the procedure?</a:t>
            </a:r>
            <a:endParaRPr lang="en-US" dirty="0"/>
          </a:p>
          <a:p>
            <a:r>
              <a:rPr lang="en-US" dirty="0"/>
              <a:t>Mitochondrial transfer passes on genetic changes from one generation to another. That raises ethical concerns because any unexpected problems caused by the procedure could affect people who are not yet born, and so cannot give their consent to have the treatment. Mitochondria are not completely understood, and the DNA they hold might affect people’s traits in unknown ways. For that reason, some scientists believe mitochondria should be better understood before the procedures are legalized. The Church of England says it is not opposed in principle, but wants to see more scientific research and debate on the ethics, safety and efficacy before the law is changed.</a:t>
            </a:r>
          </a:p>
          <a:p>
            <a:r>
              <a:rPr lang="en-US" b="1" dirty="0"/>
              <a:t>Are there other religious objections?</a:t>
            </a:r>
            <a:endParaRPr lang="en-US" dirty="0"/>
          </a:p>
          <a:p>
            <a:r>
              <a:rPr lang="en-US" dirty="0"/>
              <a:t>The Catholic church opposes one form of mitochondrial transfer, called pronuclear transfer, because a fertilized egg from the mother is destroyed in the process. Catholic ethicists have also complained that mitochondrial transfer introduces a “rupture” between mother and father and “dilutes parenthood”.</a:t>
            </a:r>
          </a:p>
          <a:p>
            <a:endParaRPr lang="en-US" dirty="0"/>
          </a:p>
        </p:txBody>
      </p:sp>
      <p:sp>
        <p:nvSpPr>
          <p:cNvPr id="6" name="Date Placeholder 5"/>
          <p:cNvSpPr>
            <a:spLocks noGrp="1"/>
          </p:cNvSpPr>
          <p:nvPr>
            <p:ph type="dt" sz="half" idx="10"/>
          </p:nvPr>
        </p:nvSpPr>
        <p:spPr/>
        <p:txBody>
          <a:bodyPr/>
          <a:lstStyle/>
          <a:p>
            <a:fld id="{77A6ECCA-A740-4CD5-9F95-AC639970879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Principles of the Just War</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All non-violent options must be exhausted before the use of force  as a last resort. </a:t>
            </a:r>
          </a:p>
          <a:p>
            <a:pPr lvl="0"/>
            <a:r>
              <a:rPr lang="en-US" dirty="0"/>
              <a:t>A war is regarded as just if it is signed by a constitutional legitimate authority (President). </a:t>
            </a:r>
          </a:p>
          <a:p>
            <a:pPr lvl="0"/>
            <a:r>
              <a:rPr lang="en-US" dirty="0"/>
              <a:t>A just war can only be fought to redress a wrong suffered. For example, self-defense against an armed attack is always considered to be a just cause. Further, a just war can only be fought with "right" intentions: the only permissible objective of a just war is to redress the injury.</a:t>
            </a:r>
          </a:p>
          <a:p>
            <a:endParaRPr lang="en-US" dirty="0"/>
          </a:p>
        </p:txBody>
      </p:sp>
      <p:sp>
        <p:nvSpPr>
          <p:cNvPr id="6" name="Date Placeholder 5"/>
          <p:cNvSpPr>
            <a:spLocks noGrp="1"/>
          </p:cNvSpPr>
          <p:nvPr>
            <p:ph type="dt" sz="half" idx="10"/>
          </p:nvPr>
        </p:nvSpPr>
        <p:spPr/>
        <p:txBody>
          <a:bodyPr/>
          <a:lstStyle/>
          <a:p>
            <a:fld id="{FDFB92A1-30C7-4EDC-8ED6-543DA0A21B91}"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166</a:t>
            </a:fld>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2800" dirty="0" err="1"/>
              <a:t>Cont</a:t>
            </a:r>
            <a:r>
              <a:rPr lang="en-US" sz="2800" dirty="0"/>
              <a:t>’</a:t>
            </a:r>
          </a:p>
        </p:txBody>
      </p:sp>
      <p:sp>
        <p:nvSpPr>
          <p:cNvPr id="3" name="Content Placeholder 2"/>
          <p:cNvSpPr>
            <a:spLocks noGrp="1"/>
          </p:cNvSpPr>
          <p:nvPr>
            <p:ph idx="1"/>
          </p:nvPr>
        </p:nvSpPr>
        <p:spPr>
          <a:xfrm>
            <a:off x="1435608" y="990600"/>
            <a:ext cx="7498080" cy="5314950"/>
          </a:xfrm>
        </p:spPr>
        <p:txBody>
          <a:bodyPr>
            <a:normAutofit fontScale="70000" lnSpcReduction="20000"/>
          </a:bodyPr>
          <a:lstStyle/>
          <a:p>
            <a:pPr lvl="0"/>
            <a:r>
              <a:rPr lang="en-US" dirty="0"/>
              <a:t>A war can only be just if it is fought with a reasonable chance of success. Deaths and injury incurred in a hopeless cause are not morally justifiable.</a:t>
            </a:r>
          </a:p>
          <a:p>
            <a:pPr lvl="0"/>
            <a:r>
              <a:rPr lang="en-US" dirty="0"/>
              <a:t>The ultimate goal of a just war is to re-establish peace. More specifically, the peace established after the war must be preferable to the peace that would have prevailed if the war had not been fought.</a:t>
            </a:r>
          </a:p>
          <a:p>
            <a:pPr lvl="0"/>
            <a:r>
              <a:rPr lang="en-US" dirty="0"/>
              <a:t>The violence used in the war must be proportional to the injury suffered. States are prohibited from using force not necessary to attain the limited objective of addressing the injury suffered.</a:t>
            </a:r>
          </a:p>
          <a:p>
            <a:pPr lvl="0"/>
            <a:r>
              <a:rPr lang="en-US" dirty="0"/>
              <a:t>The weapons used in war must discriminate between combatants and non-combatants. Civilians are never permissible targets of war, and every effort must be taken to avoid killing civilians. The deaths of civilians are justified only if they are unavoidable victims of a deliberate attack on a military target. </a:t>
            </a:r>
          </a:p>
        </p:txBody>
      </p:sp>
      <p:sp>
        <p:nvSpPr>
          <p:cNvPr id="6" name="Date Placeholder 5"/>
          <p:cNvSpPr>
            <a:spLocks noGrp="1"/>
          </p:cNvSpPr>
          <p:nvPr>
            <p:ph type="dt" sz="half" idx="10"/>
          </p:nvPr>
        </p:nvSpPr>
        <p:spPr/>
        <p:txBody>
          <a:bodyPr/>
          <a:lstStyle/>
          <a:p>
            <a:fld id="{EF32CE75-F153-4B56-BC5E-168753485522}"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CIVIL DISOBEDIENCE/STRIKES</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Is a Christian justified to actively participate on civil disobediences like strike?</a:t>
            </a:r>
          </a:p>
          <a:p>
            <a:pPr>
              <a:buFont typeface="Wingdings" pitchFamily="2" charset="2"/>
              <a:buChar char="ü"/>
            </a:pPr>
            <a:r>
              <a:rPr lang="en-US" dirty="0"/>
              <a:t>Here are three basic responses:</a:t>
            </a:r>
          </a:p>
          <a:p>
            <a:pPr marL="596646" indent="-514350">
              <a:buAutoNum type="arabicParenBoth"/>
            </a:pPr>
            <a:r>
              <a:rPr lang="en-US" dirty="0"/>
              <a:t>A view which says it is always right to do so (view is called anarchism)</a:t>
            </a:r>
          </a:p>
          <a:p>
            <a:pPr marL="596646" indent="-514350">
              <a:buAutoNum type="arabicParenBoth"/>
            </a:pPr>
            <a:r>
              <a:rPr lang="en-US" dirty="0"/>
              <a:t>A second view says, it is never right (view is refer to as radical patriotism)</a:t>
            </a:r>
          </a:p>
          <a:p>
            <a:pPr marL="596646" indent="-514350">
              <a:buAutoNum type="arabicParenBoth"/>
            </a:pPr>
            <a:r>
              <a:rPr lang="en-US" dirty="0"/>
              <a:t>A third view considers it as sometimes right (biblical submission)</a:t>
            </a:r>
          </a:p>
          <a:p>
            <a:pPr marL="596646" indent="-514350">
              <a:buNone/>
            </a:pPr>
            <a:endParaRPr lang="en-US" dirty="0"/>
          </a:p>
          <a:p>
            <a:endParaRPr lang="en-US" dirty="0"/>
          </a:p>
        </p:txBody>
      </p:sp>
      <p:sp>
        <p:nvSpPr>
          <p:cNvPr id="6" name="Date Placeholder 5"/>
          <p:cNvSpPr>
            <a:spLocks noGrp="1"/>
          </p:cNvSpPr>
          <p:nvPr>
            <p:ph type="dt" sz="half" idx="10"/>
          </p:nvPr>
        </p:nvSpPr>
        <p:spPr/>
        <p:txBody>
          <a:bodyPr/>
          <a:lstStyle/>
          <a:p>
            <a:fld id="{F5C24199-8A7C-4FEB-AC0B-C7A751455D85}"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767" y="0"/>
            <a:ext cx="7498080" cy="1143000"/>
          </a:xfrm>
        </p:spPr>
        <p:txBody>
          <a:bodyPr>
            <a:noAutofit/>
          </a:bodyPr>
          <a:lstStyle/>
          <a:p>
            <a:pPr algn="ctr"/>
            <a:r>
              <a:rPr lang="en-US" sz="3200" dirty="0">
                <a:latin typeface="Times New Roman" pitchFamily="18" charset="0"/>
                <a:cs typeface="Times New Roman" pitchFamily="18" charset="0"/>
              </a:rPr>
              <a:t>Biblical guidelines for a Christian response to strikes, unjust or repressive government</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a:t>Obey the authorities (</a:t>
            </a:r>
            <a:r>
              <a:rPr lang="en-US" dirty="0" err="1"/>
              <a:t>eg</a:t>
            </a:r>
            <a:r>
              <a:rPr lang="en-US" dirty="0"/>
              <a:t> governors, presidency etc) - Rom 13:1 – submit to every authority instituted by men (I Pet 2:13, 15), for it is God’s will </a:t>
            </a:r>
          </a:p>
          <a:p>
            <a:pPr>
              <a:buFont typeface="Wingdings" pitchFamily="2" charset="2"/>
              <a:buChar char="ü"/>
            </a:pPr>
            <a:r>
              <a:rPr lang="en-US" dirty="0"/>
              <a:t>Intercede for them in prayer –Bible commands Christians to pray for all people, kings and all who are in authority ( (1 Tim 2:1-2) Case of Exod. 2:23; 3:7)</a:t>
            </a:r>
          </a:p>
          <a:p>
            <a:pPr>
              <a:buFont typeface="Wingdings" pitchFamily="2" charset="2"/>
              <a:buChar char="ü"/>
            </a:pPr>
            <a:r>
              <a:rPr lang="en-US" dirty="0"/>
              <a:t>Work on towards changing the oppressive laws- through elections, agitating for change of laws –Gal 6:10 “</a:t>
            </a:r>
            <a:r>
              <a:rPr lang="en-US" i="1" dirty="0"/>
              <a:t>as we have opportunity let do good….”</a:t>
            </a:r>
          </a:p>
          <a:p>
            <a:pPr>
              <a:buFont typeface="Wingdings" pitchFamily="2" charset="2"/>
              <a:buChar char="ü"/>
            </a:pPr>
            <a:r>
              <a:rPr lang="en-US" dirty="0"/>
              <a:t>Disobey the oppressive laws which orders Christians to forsake God. –Daniel did disobey Dan 3 and 6</a:t>
            </a:r>
          </a:p>
          <a:p>
            <a:pPr>
              <a:buFont typeface="Wingdings" pitchFamily="2" charset="2"/>
              <a:buChar char="ü"/>
            </a:pPr>
            <a:r>
              <a:rPr lang="en-US" dirty="0"/>
              <a:t>Seek freedom (flee) away from such system- Elijah fled from Jezebel (1Kings 18); Jesus parents fled to Egypt (Mat 2)</a:t>
            </a:r>
          </a:p>
          <a:p>
            <a:pPr>
              <a:buFont typeface="Wingdings" pitchFamily="2" charset="2"/>
              <a:buChar char="ü"/>
            </a:pPr>
            <a:r>
              <a:rPr lang="en-US" dirty="0"/>
              <a:t>Patiently endure suffering- Situations at times calls for patience (1 Pet 4:12; Rev 13:10)</a:t>
            </a:r>
          </a:p>
          <a:p>
            <a:endParaRPr lang="en-US" dirty="0"/>
          </a:p>
          <a:p>
            <a:endParaRPr lang="en-US" dirty="0"/>
          </a:p>
          <a:p>
            <a:pPr>
              <a:buNone/>
            </a:pPr>
            <a:endParaRPr lang="en-US" dirty="0"/>
          </a:p>
          <a:p>
            <a:endParaRPr lang="en-US" dirty="0"/>
          </a:p>
        </p:txBody>
      </p:sp>
      <p:sp>
        <p:nvSpPr>
          <p:cNvPr id="6" name="Date Placeholder 5"/>
          <p:cNvSpPr>
            <a:spLocks noGrp="1"/>
          </p:cNvSpPr>
          <p:nvPr>
            <p:ph type="dt" sz="half" idx="10"/>
          </p:nvPr>
        </p:nvSpPr>
        <p:spPr/>
        <p:txBody>
          <a:bodyPr/>
          <a:lstStyle/>
          <a:p>
            <a:fld id="{219DF16F-B32F-4683-ACD9-9ADC7E15147C}"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55292-E878-43C9-9851-8485024BCB77}"/>
              </a:ext>
            </a:extLst>
          </p:cNvPr>
          <p:cNvSpPr>
            <a:spLocks noGrp="1"/>
          </p:cNvSpPr>
          <p:nvPr>
            <p:ph type="title"/>
          </p:nvPr>
        </p:nvSpPr>
        <p:spPr/>
        <p:txBody>
          <a:bodyPr>
            <a:normAutofit fontScale="90000"/>
          </a:bodyPr>
          <a:lstStyle/>
          <a:p>
            <a:r>
              <a:rPr lang="en-US" b="1" dirty="0"/>
              <a:t/>
            </a:r>
            <a:br>
              <a:rPr lang="en-US" b="1" dirty="0"/>
            </a:br>
            <a:r>
              <a:rPr lang="en-US" b="1" dirty="0"/>
              <a:t>(v). Liturgy</a:t>
            </a:r>
            <a:br>
              <a:rPr lang="en-US" b="1" dirty="0"/>
            </a:br>
            <a:endParaRPr lang="en-US" b="1" dirty="0"/>
          </a:p>
        </p:txBody>
      </p:sp>
      <p:sp>
        <p:nvSpPr>
          <p:cNvPr id="3" name="Content Placeholder 2">
            <a:extLst>
              <a:ext uri="{FF2B5EF4-FFF2-40B4-BE49-F238E27FC236}">
                <a16:creationId xmlns:a16="http://schemas.microsoft.com/office/drawing/2014/main" xmlns="" id="{18F591B7-D88B-49B1-96F4-85F0876A1E82}"/>
              </a:ext>
            </a:extLst>
          </p:cNvPr>
          <p:cNvSpPr>
            <a:spLocks noGrp="1"/>
          </p:cNvSpPr>
          <p:nvPr>
            <p:ph idx="1"/>
          </p:nvPr>
        </p:nvSpPr>
        <p:spPr/>
        <p:txBody>
          <a:bodyPr/>
          <a:lstStyle/>
          <a:p>
            <a:pPr>
              <a:buNone/>
            </a:pPr>
            <a:r>
              <a:rPr lang="en-US" dirty="0"/>
              <a:t>African religions have rich invocations, prayers, rituals and sacrifices addressed to the gods, spirits and ancestors. </a:t>
            </a:r>
          </a:p>
          <a:p>
            <a:pPr>
              <a:buNone/>
            </a:pPr>
            <a:r>
              <a:rPr lang="en-US" dirty="0"/>
              <a:t>These prayers, that are dedicated to the gods or spirits, demonstrate a strong sense of the value of community and of one’s relationship to one’s family or clan.</a:t>
            </a:r>
          </a:p>
          <a:p>
            <a:endParaRPr lang="en-US" dirty="0"/>
          </a:p>
        </p:txBody>
      </p:sp>
      <p:sp>
        <p:nvSpPr>
          <p:cNvPr id="6" name="Date Placeholder 5"/>
          <p:cNvSpPr>
            <a:spLocks noGrp="1"/>
          </p:cNvSpPr>
          <p:nvPr>
            <p:ph type="dt" sz="half" idx="10"/>
          </p:nvPr>
        </p:nvSpPr>
        <p:spPr/>
        <p:txBody>
          <a:bodyPr/>
          <a:lstStyle/>
          <a:p>
            <a:fld id="{20D14FCB-AAE2-4406-8FA2-4985634F6437}" type="datetime1">
              <a:rPr lang="en-US" smtClean="0"/>
              <a:pPr/>
              <a:t>9/2/2022</a:t>
            </a:fld>
            <a:endParaRPr lang="en-US"/>
          </a:p>
        </p:txBody>
      </p:sp>
      <p:sp>
        <p:nvSpPr>
          <p:cNvPr id="4" name="Footer Placeholder 3">
            <a:extLst>
              <a:ext uri="{FF2B5EF4-FFF2-40B4-BE49-F238E27FC236}">
                <a16:creationId xmlns:a16="http://schemas.microsoft.com/office/drawing/2014/main" xmlns="" id="{94562D4F-0E93-476A-A20A-BA3F03D2A4A5}"/>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4000E701-06C5-4E78-9BF0-B6AF9FD78927}"/>
              </a:ext>
            </a:extLst>
          </p:cNvPr>
          <p:cNvSpPr>
            <a:spLocks noGrp="1"/>
          </p:cNvSpPr>
          <p:nvPr>
            <p:ph type="sldNum" sz="quarter" idx="12"/>
          </p:nvPr>
        </p:nvSpPr>
        <p:spPr/>
        <p:txBody>
          <a:bodyPr/>
          <a:lstStyle/>
          <a:p>
            <a:fld id="{FC66AD7C-A49C-4D80-BA73-644A6985D63E}" type="slidenum">
              <a:rPr lang="en-US" smtClean="0"/>
              <a:pPr/>
              <a:t>17</a:t>
            </a:fld>
            <a:endParaRPr lang="en-US"/>
          </a:p>
        </p:txBody>
      </p:sp>
    </p:spTree>
    <p:extLst>
      <p:ext uri="{BB962C8B-B14F-4D97-AF65-F5344CB8AC3E}">
        <p14:creationId xmlns:p14="http://schemas.microsoft.com/office/powerpoint/2010/main" val="25130172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Doctor’s strike and Hippocratic Oath</a:t>
            </a:r>
          </a:p>
        </p:txBody>
      </p:sp>
      <p:sp>
        <p:nvSpPr>
          <p:cNvPr id="3" name="Content Placeholder 2"/>
          <p:cNvSpPr>
            <a:spLocks noGrp="1"/>
          </p:cNvSpPr>
          <p:nvPr>
            <p:ph idx="1"/>
          </p:nvPr>
        </p:nvSpPr>
        <p:spPr>
          <a:xfrm>
            <a:off x="1435608" y="1447800"/>
            <a:ext cx="7498080" cy="5029200"/>
          </a:xfrm>
          <a:noFill/>
        </p:spPr>
        <p:txBody>
          <a:bodyPr>
            <a:normAutofit fontScale="92500" lnSpcReduction="10000"/>
          </a:bodyPr>
          <a:lstStyle/>
          <a:p>
            <a:r>
              <a:rPr lang="en-US" dirty="0"/>
              <a:t>"I swear by Apollo the physician, and Aesculapius the surgeon, likewise Hygeia and Panacea, and call all the gods and goddesses to witness, that I will observe and keep this underwritten oath, to the utmost of my power and judgment…. With regard to healing the sick… I will take care that they suffer no hurt or damage…. I will willingly refrain from doing any injury or wrong from falsehood” Began by the Greek Physician, Hippocrates (460-377BC)</a:t>
            </a:r>
          </a:p>
          <a:p>
            <a:endParaRPr lang="en-US" dirty="0"/>
          </a:p>
        </p:txBody>
      </p:sp>
      <p:sp>
        <p:nvSpPr>
          <p:cNvPr id="6" name="Date Placeholder 5"/>
          <p:cNvSpPr>
            <a:spLocks noGrp="1"/>
          </p:cNvSpPr>
          <p:nvPr>
            <p:ph type="dt" sz="half" idx="10"/>
          </p:nvPr>
        </p:nvSpPr>
        <p:spPr/>
        <p:txBody>
          <a:bodyPr/>
          <a:lstStyle/>
          <a:p>
            <a:fld id="{21D8EB8F-5444-413A-AB4B-50F135A1A75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Kabarak</a:t>
            </a:r>
            <a:r>
              <a:rPr lang="en-US" dirty="0" smtClean="0"/>
              <a:t> University 15</a:t>
            </a:r>
            <a:r>
              <a:rPr lang="en-US" baseline="30000" dirty="0" smtClean="0"/>
              <a:t>th</a:t>
            </a:r>
            <a:r>
              <a:rPr lang="en-US" dirty="0" smtClean="0"/>
              <a:t> Graduation Ceremony: Nurses pledge  </a:t>
            </a:r>
            <a:endParaRPr lang="en-US" dirty="0"/>
          </a:p>
        </p:txBody>
      </p:sp>
      <p:sp>
        <p:nvSpPr>
          <p:cNvPr id="3" name="Content Placeholder 2"/>
          <p:cNvSpPr>
            <a:spLocks noGrp="1"/>
          </p:cNvSpPr>
          <p:nvPr>
            <p:ph idx="1"/>
          </p:nvPr>
        </p:nvSpPr>
        <p:spPr/>
        <p:txBody>
          <a:bodyPr>
            <a:normAutofit fontScale="55000" lnSpcReduction="20000"/>
          </a:bodyPr>
          <a:lstStyle/>
          <a:p>
            <a:pPr marL="596646" indent="-514350">
              <a:buFont typeface="+mj-lt"/>
              <a:buAutoNum type="arabicPeriod"/>
            </a:pPr>
            <a:r>
              <a:rPr lang="en-US" dirty="0" smtClean="0"/>
              <a:t>“I ….. Solemnly pledge myself before God and presence of this assembly; to OBSERVE THE nurses code of ethics and conduct.</a:t>
            </a:r>
          </a:p>
          <a:p>
            <a:pPr marL="596646" indent="-514350">
              <a:buFont typeface="+mj-lt"/>
              <a:buAutoNum type="arabicPeriod"/>
            </a:pPr>
            <a:r>
              <a:rPr lang="en-US" dirty="0" smtClean="0"/>
              <a:t>I shall faithfully practice my profession in accordance with the laid down laws and regulation as provided for in Nurses’ Act Cap 257 of the laws of Kenya.</a:t>
            </a:r>
          </a:p>
          <a:p>
            <a:pPr marL="596646" indent="-514350">
              <a:buFont typeface="+mj-lt"/>
              <a:buAutoNum type="arabicPeriod"/>
            </a:pPr>
            <a:r>
              <a:rPr lang="en-US" dirty="0" smtClean="0"/>
              <a:t>I shall abstain from whatever is deleterious and mischievous and will not take or knowingly administer any harmful drug.</a:t>
            </a:r>
          </a:p>
          <a:p>
            <a:pPr marL="596646" indent="-514350">
              <a:buFont typeface="+mj-lt"/>
              <a:buAutoNum type="arabicPeriod"/>
            </a:pPr>
            <a:r>
              <a:rPr lang="en-US" dirty="0" smtClean="0"/>
              <a:t>I shall do all in my power to maintain elevate the standard of my profession and will hold in confidence all personal matters committed to  my keeping and family affairs coming to my knowledge in the practice of my calling.</a:t>
            </a:r>
          </a:p>
          <a:p>
            <a:pPr marL="596646" indent="-514350">
              <a:buFont typeface="+mj-lt"/>
              <a:buAutoNum type="arabicPeriod"/>
            </a:pPr>
            <a:r>
              <a:rPr lang="en-US" dirty="0" smtClean="0"/>
              <a:t>With loyalty, I shall endeavor to work with other team members in the provision of health care and devote myself to the welfare of those committed to my care.</a:t>
            </a:r>
          </a:p>
          <a:p>
            <a:pPr marL="596646" indent="-514350">
              <a:buNone/>
            </a:pPr>
            <a:r>
              <a:rPr lang="en-US" dirty="0" smtClean="0"/>
              <a:t>		So help me God.</a:t>
            </a:r>
          </a:p>
          <a:p>
            <a:pPr marL="596646" indent="-514350">
              <a:buNone/>
            </a:pPr>
            <a:r>
              <a:rPr lang="en-US" dirty="0" smtClean="0"/>
              <a:t>		ADOPTED FROM THE NIGHTINGALE  PLEDGE”</a:t>
            </a:r>
          </a:p>
          <a:p>
            <a:pPr marL="596646" indent="-514350">
              <a:buNone/>
            </a:pPr>
            <a:r>
              <a:rPr lang="en-US" b="1" u="sng" dirty="0" smtClean="0">
                <a:solidFill>
                  <a:srgbClr val="FF0000"/>
                </a:solidFill>
              </a:rPr>
              <a:t>Question: Based on this pledge, explain what  the nurses are expected to do in case the nurses Union calls for strike.</a:t>
            </a:r>
            <a:r>
              <a:rPr lang="en-US" dirty="0" smtClean="0"/>
              <a:t>			   </a:t>
            </a:r>
          </a:p>
          <a:p>
            <a:pPr>
              <a:buNone/>
            </a:pPr>
            <a:endParaRPr lang="en-US" dirty="0"/>
          </a:p>
        </p:txBody>
      </p:sp>
      <p:sp>
        <p:nvSpPr>
          <p:cNvPr id="4" name="Date Placeholder 3"/>
          <p:cNvSpPr>
            <a:spLocks noGrp="1"/>
          </p:cNvSpPr>
          <p:nvPr>
            <p:ph type="dt" sz="half" idx="10"/>
          </p:nvPr>
        </p:nvSpPr>
        <p:spPr/>
        <p:txBody>
          <a:bodyPr/>
          <a:lstStyle/>
          <a:p>
            <a:fld id="{4F52DC6A-14A4-4E79-9933-D15740261A2D}"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3200" dirty="0"/>
              <a:t>Biblical View on Medical strikes</a:t>
            </a:r>
          </a:p>
        </p:txBody>
      </p:sp>
      <p:sp>
        <p:nvSpPr>
          <p:cNvPr id="3" name="Content Placeholder 2"/>
          <p:cNvSpPr>
            <a:spLocks noGrp="1"/>
          </p:cNvSpPr>
          <p:nvPr>
            <p:ph idx="1"/>
          </p:nvPr>
        </p:nvSpPr>
        <p:spPr>
          <a:xfrm>
            <a:off x="1435608" y="1143000"/>
            <a:ext cx="7498080" cy="5440362"/>
          </a:xfrm>
        </p:spPr>
        <p:txBody>
          <a:bodyPr>
            <a:normAutofit fontScale="70000" lnSpcReduction="20000"/>
          </a:bodyPr>
          <a:lstStyle/>
          <a:p>
            <a:pPr>
              <a:buFont typeface="Wingdings" pitchFamily="2" charset="2"/>
              <a:buChar char="q"/>
            </a:pPr>
            <a:r>
              <a:rPr lang="en-US" dirty="0"/>
              <a:t>Christ is our example: He provided for medical services out of His mercy and compassion to all who came to him (man with leprosy, paralytic, raised the dead, heals the blind and mute </a:t>
            </a:r>
            <a:r>
              <a:rPr lang="en-US" b="1" dirty="0"/>
              <a:t>Mat 8 &amp; 9; John 9;11 </a:t>
            </a:r>
            <a:r>
              <a:rPr lang="en-US" dirty="0"/>
              <a:t>etc</a:t>
            </a:r>
          </a:p>
          <a:p>
            <a:pPr>
              <a:buFont typeface="Wingdings" pitchFamily="2" charset="2"/>
              <a:buChar char="q"/>
            </a:pPr>
            <a:r>
              <a:rPr lang="en-US" dirty="0"/>
              <a:t>Example of a good Samaritan </a:t>
            </a:r>
            <a:r>
              <a:rPr lang="en-US" b="1" dirty="0"/>
              <a:t>Luke 10:25–37</a:t>
            </a:r>
            <a:r>
              <a:rPr lang="en-US" dirty="0"/>
              <a:t>. Being a Samaritan (Gentile) he had the right to withheld his service to the sick, but couldn’t . </a:t>
            </a:r>
          </a:p>
          <a:p>
            <a:r>
              <a:rPr lang="en-US" b="1" dirty="0"/>
              <a:t>Romans 15:1</a:t>
            </a:r>
            <a:r>
              <a:rPr lang="en-US" dirty="0"/>
              <a:t> ”We who are strong ought to bear with the failings of the weak and not to please ourselves.”</a:t>
            </a:r>
          </a:p>
          <a:p>
            <a:r>
              <a:rPr lang="en-US" dirty="0"/>
              <a:t>The doctors, nurses and health care providers have an obligation to bear with the sick. </a:t>
            </a:r>
          </a:p>
          <a:p>
            <a:r>
              <a:rPr lang="en-US" dirty="0"/>
              <a:t>“Failure to treat a sick person for the sole purpose of improving one’s own welfare is selfish and against the Hippocratic Oath with its promise to do “no harm or injustice” to  patients. (Samuel W </a:t>
            </a:r>
            <a:r>
              <a:rPr lang="en-US" dirty="0" err="1"/>
              <a:t>Kunhiyop</a:t>
            </a:r>
            <a:r>
              <a:rPr lang="en-US" dirty="0"/>
              <a:t>, P. 356)</a:t>
            </a:r>
          </a:p>
          <a:p>
            <a:pPr>
              <a:buFont typeface="Wingdings" pitchFamily="2" charset="2"/>
              <a:buChar char="q"/>
            </a:pPr>
            <a:endParaRPr lang="en-US" dirty="0"/>
          </a:p>
        </p:txBody>
      </p:sp>
      <p:sp>
        <p:nvSpPr>
          <p:cNvPr id="6" name="Date Placeholder 5"/>
          <p:cNvSpPr>
            <a:spLocks noGrp="1"/>
          </p:cNvSpPr>
          <p:nvPr>
            <p:ph type="dt" sz="half" idx="10"/>
          </p:nvPr>
        </p:nvSpPr>
        <p:spPr/>
        <p:txBody>
          <a:bodyPr/>
          <a:lstStyle/>
          <a:p>
            <a:fld id="{77B946CD-54D6-4697-8586-692EDBC1F83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Core Reading Materials</a:t>
            </a:r>
          </a:p>
        </p:txBody>
      </p:sp>
      <p:sp>
        <p:nvSpPr>
          <p:cNvPr id="3" name="Content Placeholder 2"/>
          <p:cNvSpPr>
            <a:spLocks noGrp="1"/>
          </p:cNvSpPr>
          <p:nvPr>
            <p:ph idx="1"/>
          </p:nvPr>
        </p:nvSpPr>
        <p:spPr/>
        <p:txBody>
          <a:bodyPr>
            <a:normAutofit fontScale="70000" lnSpcReduction="20000"/>
          </a:bodyPr>
          <a:lstStyle/>
          <a:p>
            <a:r>
              <a:rPr lang="en-US" dirty="0" smtClean="0"/>
              <a:t>THE CONSTITUTION OF KENYA, (2010) Published by the National Council for Law Reporting with the Authority of the Attorney-General</a:t>
            </a:r>
            <a:endParaRPr lang="en-US" dirty="0" smtClean="0">
              <a:latin typeface="+mn-lt"/>
            </a:endParaRPr>
          </a:p>
          <a:p>
            <a:r>
              <a:rPr lang="en-US" dirty="0" smtClean="0">
                <a:latin typeface="+mn-lt"/>
              </a:rPr>
              <a:t>Davis</a:t>
            </a:r>
            <a:r>
              <a:rPr lang="en-US" dirty="0">
                <a:latin typeface="+mn-lt"/>
              </a:rPr>
              <a:t>, John Jefferson.(</a:t>
            </a:r>
            <a:r>
              <a:rPr lang="en-US" dirty="0"/>
              <a:t>2015</a:t>
            </a:r>
            <a:r>
              <a:rPr lang="en-US" dirty="0">
                <a:latin typeface="+mn-lt"/>
              </a:rPr>
              <a:t>). </a:t>
            </a:r>
            <a:r>
              <a:rPr lang="en-US" i="1" dirty="0">
                <a:latin typeface="+mn-lt"/>
              </a:rPr>
              <a:t>Evangelical Ethics: Issues Facing the Church Today</a:t>
            </a:r>
            <a:r>
              <a:rPr lang="en-US" dirty="0">
                <a:latin typeface="+mn-lt"/>
              </a:rPr>
              <a:t>. Phillipsburg, NJ: Presbyterian Publishing Company.</a:t>
            </a:r>
          </a:p>
          <a:p>
            <a:r>
              <a:rPr lang="en-US" b="1" dirty="0" err="1">
                <a:latin typeface="+mn-lt"/>
              </a:rPr>
              <a:t>Geisler</a:t>
            </a:r>
            <a:r>
              <a:rPr lang="en-US" b="1" dirty="0">
                <a:latin typeface="+mn-lt"/>
              </a:rPr>
              <a:t>, Norman L. (1990), </a:t>
            </a:r>
            <a:r>
              <a:rPr lang="en-US" b="1" i="1" dirty="0">
                <a:latin typeface="+mn-lt"/>
              </a:rPr>
              <a:t>Christian Ethics: Options and Issues, </a:t>
            </a:r>
            <a:r>
              <a:rPr lang="en-US" b="1" dirty="0">
                <a:latin typeface="+mn-lt"/>
              </a:rPr>
              <a:t>Grand Rapids: Baker House Company.</a:t>
            </a:r>
          </a:p>
          <a:p>
            <a:r>
              <a:rPr lang="en-US" dirty="0" err="1">
                <a:latin typeface="+mn-lt"/>
              </a:rPr>
              <a:t>Haselbarth</a:t>
            </a:r>
            <a:r>
              <a:rPr lang="en-US" dirty="0">
                <a:latin typeface="+mn-lt"/>
              </a:rPr>
              <a:t>, Hans, (1997), </a:t>
            </a:r>
            <a:r>
              <a:rPr lang="en-US" i="1" dirty="0">
                <a:latin typeface="+mn-lt"/>
              </a:rPr>
              <a:t>Christian Ethics in the African Context,</a:t>
            </a:r>
            <a:r>
              <a:rPr lang="en-US" dirty="0">
                <a:latin typeface="+mn-lt"/>
              </a:rPr>
              <a:t> Nairobi: </a:t>
            </a:r>
            <a:r>
              <a:rPr lang="en-US" dirty="0" err="1">
                <a:latin typeface="+mn-lt"/>
              </a:rPr>
              <a:t>Uzima</a:t>
            </a:r>
            <a:r>
              <a:rPr lang="en-US" dirty="0">
                <a:latin typeface="+mn-lt"/>
              </a:rPr>
              <a:t> Press.</a:t>
            </a:r>
          </a:p>
          <a:p>
            <a:r>
              <a:rPr lang="en-US" b="1" dirty="0" err="1">
                <a:latin typeface="+mn-lt"/>
              </a:rPr>
              <a:t>Kunhiyop</a:t>
            </a:r>
            <a:r>
              <a:rPr lang="en-US" b="1" dirty="0">
                <a:latin typeface="+mn-lt"/>
              </a:rPr>
              <a:t>, Samuel </a:t>
            </a:r>
            <a:r>
              <a:rPr lang="en-US" b="1" dirty="0" err="1">
                <a:latin typeface="+mn-lt"/>
              </a:rPr>
              <a:t>Wanje</a:t>
            </a:r>
            <a:r>
              <a:rPr lang="en-US" b="1" dirty="0">
                <a:latin typeface="+mn-lt"/>
              </a:rPr>
              <a:t>. (2008), </a:t>
            </a:r>
            <a:r>
              <a:rPr lang="en-US" b="1" i="1" dirty="0">
                <a:latin typeface="+mn-lt"/>
              </a:rPr>
              <a:t>African Christian Ethics,</a:t>
            </a:r>
            <a:r>
              <a:rPr lang="en-US" b="1" dirty="0">
                <a:latin typeface="+mn-lt"/>
              </a:rPr>
              <a:t> Grand Rapids: Zondervan</a:t>
            </a:r>
            <a:r>
              <a:rPr lang="en-US" b="1" dirty="0"/>
              <a:t>. </a:t>
            </a:r>
            <a:endParaRPr lang="en-US" b="1" dirty="0" smtClean="0"/>
          </a:p>
          <a:p>
            <a:r>
              <a:rPr lang="en-US" dirty="0" err="1" smtClean="0"/>
              <a:t>Mbondenyi</a:t>
            </a:r>
            <a:r>
              <a:rPr lang="en-US" dirty="0" smtClean="0"/>
              <a:t>, M. K. (2012). </a:t>
            </a:r>
            <a:r>
              <a:rPr lang="en-US" i="1" dirty="0" smtClean="0"/>
              <a:t>The New Constitutional Law of Kenya. Principles, Government and Human Rights: Principles, Government and Human Rights</a:t>
            </a:r>
            <a:r>
              <a:rPr lang="en-US" dirty="0" smtClean="0"/>
              <a:t>. African Books Collective on human rights.)</a:t>
            </a:r>
            <a:endParaRPr lang="en-US" dirty="0">
              <a:latin typeface="+mn-lt"/>
            </a:endParaRPr>
          </a:p>
        </p:txBody>
      </p:sp>
      <p:sp>
        <p:nvSpPr>
          <p:cNvPr id="6" name="Date Placeholder 5"/>
          <p:cNvSpPr>
            <a:spLocks noGrp="1"/>
          </p:cNvSpPr>
          <p:nvPr>
            <p:ph type="dt" sz="half" idx="10"/>
          </p:nvPr>
        </p:nvSpPr>
        <p:spPr/>
        <p:txBody>
          <a:bodyPr/>
          <a:lstStyle/>
          <a:p>
            <a:fld id="{8735019B-107F-4FF9-8DD2-7114A07208A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173</a:t>
            </a:fld>
            <a:endParaRPr lang="en-US"/>
          </a:p>
        </p:txBody>
      </p:sp>
    </p:spTree>
  </p:cSld>
  <p:clrMapOvr>
    <a:masterClrMapping/>
  </p:clrMapOvr>
  <p:transition>
    <p:circle/>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Recommended Reading Materials</a:t>
            </a:r>
          </a:p>
        </p:txBody>
      </p:sp>
      <p:sp>
        <p:nvSpPr>
          <p:cNvPr id="3" name="Content Placeholder 2"/>
          <p:cNvSpPr>
            <a:spLocks noGrp="1"/>
          </p:cNvSpPr>
          <p:nvPr>
            <p:ph idx="1"/>
          </p:nvPr>
        </p:nvSpPr>
        <p:spPr/>
        <p:txBody>
          <a:bodyPr>
            <a:normAutofit fontScale="62500" lnSpcReduction="20000"/>
          </a:bodyPr>
          <a:lstStyle/>
          <a:p>
            <a:r>
              <a:rPr lang="en-US" dirty="0" err="1">
                <a:latin typeface="+mn-lt"/>
              </a:rPr>
              <a:t>Adney</a:t>
            </a:r>
            <a:r>
              <a:rPr lang="en-US" dirty="0">
                <a:latin typeface="+mn-lt"/>
              </a:rPr>
              <a:t>, Bernard T. (1995). </a:t>
            </a:r>
            <a:r>
              <a:rPr lang="en-US" i="1" dirty="0">
                <a:latin typeface="+mn-lt"/>
              </a:rPr>
              <a:t>Strange virtues: Ethics in a Multicultural World</a:t>
            </a:r>
            <a:r>
              <a:rPr lang="en-US" dirty="0">
                <a:latin typeface="+mn-lt"/>
              </a:rPr>
              <a:t>. </a:t>
            </a:r>
            <a:r>
              <a:rPr lang="en-US" dirty="0" err="1">
                <a:latin typeface="+mn-lt"/>
              </a:rPr>
              <a:t>Downes</a:t>
            </a:r>
            <a:r>
              <a:rPr lang="en-US" dirty="0">
                <a:latin typeface="+mn-lt"/>
              </a:rPr>
              <a:t> Graves, IL: Inter-</a:t>
            </a:r>
            <a:r>
              <a:rPr lang="en-US" dirty="0" err="1">
                <a:latin typeface="+mn-lt"/>
              </a:rPr>
              <a:t>Vasity</a:t>
            </a:r>
            <a:r>
              <a:rPr lang="en-US" dirty="0">
                <a:latin typeface="+mn-lt"/>
              </a:rPr>
              <a:t> Press. </a:t>
            </a:r>
          </a:p>
          <a:p>
            <a:r>
              <a:rPr lang="en-US" dirty="0">
                <a:latin typeface="+mn-lt"/>
              </a:rPr>
              <a:t>Boss, Judith A. (1999). </a:t>
            </a:r>
            <a:r>
              <a:rPr lang="en-US" i="1" dirty="0">
                <a:latin typeface="+mn-lt"/>
              </a:rPr>
              <a:t>Analyzing </a:t>
            </a:r>
            <a:r>
              <a:rPr lang="en-US" i="1" dirty="0"/>
              <a:t>M</a:t>
            </a:r>
            <a:r>
              <a:rPr lang="en-US" i="1" dirty="0">
                <a:latin typeface="+mn-lt"/>
              </a:rPr>
              <a:t>oral Issues. Mountain Views</a:t>
            </a:r>
            <a:r>
              <a:rPr lang="en-US" dirty="0">
                <a:latin typeface="+mn-lt"/>
              </a:rPr>
              <a:t>, CA: Mayfield Publishing</a:t>
            </a:r>
            <a:r>
              <a:rPr lang="en-US" baseline="0" dirty="0">
                <a:latin typeface="+mn-lt"/>
              </a:rPr>
              <a:t> </a:t>
            </a:r>
            <a:r>
              <a:rPr lang="en-US" dirty="0">
                <a:latin typeface="+mn-lt"/>
              </a:rPr>
              <a:t>Company.</a:t>
            </a:r>
          </a:p>
          <a:p>
            <a:r>
              <a:rPr lang="en-US" dirty="0">
                <a:latin typeface="+mn-lt"/>
              </a:rPr>
              <a:t>Charles, J. Daryl. </a:t>
            </a:r>
            <a:r>
              <a:rPr lang="en-US" i="1" dirty="0">
                <a:latin typeface="+mn-lt"/>
              </a:rPr>
              <a:t>Between Pacifism and Jihad; Just </a:t>
            </a:r>
            <a:r>
              <a:rPr lang="en-US" i="1" dirty="0"/>
              <a:t>W</a:t>
            </a:r>
            <a:r>
              <a:rPr lang="en-US" i="1" dirty="0">
                <a:latin typeface="+mn-lt"/>
              </a:rPr>
              <a:t>ar and Christian Tradition</a:t>
            </a:r>
            <a:r>
              <a:rPr lang="en-US" dirty="0">
                <a:latin typeface="+mn-lt"/>
              </a:rPr>
              <a:t>. Downers Grove, IL: Inter-Varsity Press, 2005. </a:t>
            </a:r>
          </a:p>
          <a:p>
            <a:r>
              <a:rPr lang="en-US" dirty="0">
                <a:latin typeface="+mn-lt"/>
              </a:rPr>
              <a:t>Fletcher, Joseph. (1966), </a:t>
            </a:r>
            <a:r>
              <a:rPr lang="en-US" i="1" dirty="0">
                <a:latin typeface="+mn-lt"/>
              </a:rPr>
              <a:t>Situation Ethics: The New Morality</a:t>
            </a:r>
            <a:r>
              <a:rPr lang="en-US" dirty="0">
                <a:latin typeface="+mn-lt"/>
              </a:rPr>
              <a:t>, Philadelphia:  </a:t>
            </a:r>
            <a:r>
              <a:rPr lang="en-US" dirty="0" err="1">
                <a:latin typeface="+mn-lt"/>
              </a:rPr>
              <a:t>Westminister</a:t>
            </a:r>
            <a:r>
              <a:rPr lang="en-US" dirty="0">
                <a:latin typeface="+mn-lt"/>
              </a:rPr>
              <a:t> Press.</a:t>
            </a:r>
          </a:p>
          <a:p>
            <a:r>
              <a:rPr lang="en-US" dirty="0">
                <a:latin typeface="+mn-lt"/>
              </a:rPr>
              <a:t>Feinberg, John S. Feinberg, Paul D. (1983) Ethics for a Brave </a:t>
            </a:r>
            <a:r>
              <a:rPr lang="en-US" dirty="0"/>
              <a:t>N</a:t>
            </a:r>
            <a:r>
              <a:rPr lang="en-US" dirty="0">
                <a:latin typeface="+mn-lt"/>
              </a:rPr>
              <a:t>ew </a:t>
            </a:r>
            <a:r>
              <a:rPr lang="en-US" dirty="0"/>
              <a:t>W</a:t>
            </a:r>
            <a:r>
              <a:rPr lang="en-US" dirty="0">
                <a:latin typeface="+mn-lt"/>
              </a:rPr>
              <a:t>orld. Wheaton: Crossway. </a:t>
            </a:r>
          </a:p>
          <a:p>
            <a:r>
              <a:rPr lang="en-US" dirty="0" err="1">
                <a:latin typeface="+mn-lt"/>
              </a:rPr>
              <a:t>Geisler</a:t>
            </a:r>
            <a:r>
              <a:rPr lang="en-US" dirty="0">
                <a:latin typeface="+mn-lt"/>
              </a:rPr>
              <a:t>, Norman L. (1977). </a:t>
            </a:r>
            <a:r>
              <a:rPr lang="en-US" i="1" dirty="0">
                <a:latin typeface="+mn-lt"/>
              </a:rPr>
              <a:t>Ethics: Alternative and Issues</a:t>
            </a:r>
            <a:r>
              <a:rPr lang="en-US" dirty="0">
                <a:latin typeface="+mn-lt"/>
              </a:rPr>
              <a:t>. Grand Rapids, MI: </a:t>
            </a:r>
            <a:r>
              <a:rPr lang="en-US" dirty="0" err="1">
                <a:latin typeface="+mn-lt"/>
              </a:rPr>
              <a:t>Zondervan</a:t>
            </a:r>
            <a:r>
              <a:rPr lang="en-US" dirty="0">
                <a:latin typeface="+mn-lt"/>
              </a:rPr>
              <a:t> </a:t>
            </a:r>
          </a:p>
          <a:p>
            <a:r>
              <a:rPr lang="en-US" dirty="0">
                <a:latin typeface="+mn-lt"/>
              </a:rPr>
              <a:t>Gorman, Michael J. (1982). </a:t>
            </a:r>
            <a:r>
              <a:rPr lang="en-US" dirty="0"/>
              <a:t> </a:t>
            </a:r>
            <a:r>
              <a:rPr lang="en-US" i="1" dirty="0">
                <a:latin typeface="+mn-lt"/>
              </a:rPr>
              <a:t>Abortion and the Early Church:</a:t>
            </a:r>
            <a:r>
              <a:rPr lang="en-US" dirty="0">
                <a:latin typeface="+mn-lt"/>
              </a:rPr>
              <a:t> </a:t>
            </a:r>
            <a:r>
              <a:rPr lang="en-US" i="1" dirty="0">
                <a:latin typeface="+mn-lt"/>
              </a:rPr>
              <a:t>Christian,</a:t>
            </a:r>
            <a:r>
              <a:rPr lang="en-US" dirty="0">
                <a:latin typeface="+mn-lt"/>
              </a:rPr>
              <a:t> </a:t>
            </a:r>
            <a:r>
              <a:rPr lang="en-US" i="1" dirty="0">
                <a:latin typeface="+mn-lt"/>
              </a:rPr>
              <a:t>Jewish and Pagan </a:t>
            </a:r>
            <a:r>
              <a:rPr lang="en-US" i="1" dirty="0" err="1"/>
              <a:t>A</a:t>
            </a:r>
            <a:r>
              <a:rPr lang="en-US" i="1" dirty="0" err="1">
                <a:latin typeface="+mn-lt"/>
              </a:rPr>
              <a:t>attitude</a:t>
            </a:r>
            <a:r>
              <a:rPr lang="en-US" i="1" dirty="0">
                <a:latin typeface="+mn-lt"/>
              </a:rPr>
              <a:t> in the Greek-Roman World.</a:t>
            </a:r>
            <a:r>
              <a:rPr lang="en-US" dirty="0">
                <a:latin typeface="+mn-lt"/>
              </a:rPr>
              <a:t> Downers grove, IL: </a:t>
            </a:r>
            <a:r>
              <a:rPr lang="en-US" dirty="0" err="1"/>
              <a:t>i</a:t>
            </a:r>
            <a:r>
              <a:rPr lang="en-US" dirty="0" err="1">
                <a:latin typeface="+mn-lt"/>
              </a:rPr>
              <a:t>nterVarsity</a:t>
            </a:r>
            <a:r>
              <a:rPr lang="en-US" dirty="0">
                <a:latin typeface="+mn-lt"/>
              </a:rPr>
              <a:t> press</a:t>
            </a:r>
            <a:r>
              <a:rPr lang="en-US" dirty="0"/>
              <a:t>. </a:t>
            </a:r>
          </a:p>
          <a:p>
            <a:r>
              <a:rPr lang="en-US" dirty="0"/>
              <a:t>Nkansah-Obrempong, James. (2013). </a:t>
            </a:r>
            <a:r>
              <a:rPr lang="en-US" i="1" dirty="0"/>
              <a:t>Foundations for African Theological Ethics</a:t>
            </a:r>
            <a:r>
              <a:rPr lang="en-US" dirty="0"/>
              <a:t>. Langham Monographs. </a:t>
            </a:r>
          </a:p>
          <a:p>
            <a:endParaRPr lang="en-US" dirty="0">
              <a:latin typeface="+mn-lt"/>
            </a:endParaRPr>
          </a:p>
          <a:p>
            <a:pPr>
              <a:buNone/>
            </a:pPr>
            <a:endParaRPr lang="en-US" dirty="0">
              <a:latin typeface="+mn-lt"/>
            </a:endParaRPr>
          </a:p>
          <a:p>
            <a:endParaRPr lang="en-US" dirty="0">
              <a:latin typeface="+mn-lt"/>
            </a:endParaRPr>
          </a:p>
        </p:txBody>
      </p:sp>
      <p:sp>
        <p:nvSpPr>
          <p:cNvPr id="6" name="Date Placeholder 5"/>
          <p:cNvSpPr>
            <a:spLocks noGrp="1"/>
          </p:cNvSpPr>
          <p:nvPr>
            <p:ph type="dt" sz="half" idx="10"/>
          </p:nvPr>
        </p:nvSpPr>
        <p:spPr/>
        <p:txBody>
          <a:bodyPr/>
          <a:lstStyle/>
          <a:p>
            <a:fld id="{27A27DF1-7E75-4272-896A-916E78EA182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174</a:t>
            </a:fld>
            <a:endParaRPr lang="en-US"/>
          </a:p>
        </p:txBody>
      </p:sp>
    </p:spTree>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ED530-0060-4940-9E8B-B1DA93D66CA6}"/>
              </a:ext>
            </a:extLst>
          </p:cNvPr>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BASIS (</a:t>
            </a:r>
            <a:r>
              <a:rPr lang="en-US" sz="3600" b="1" dirty="0" smtClean="0">
                <a:solidFill>
                  <a:srgbClr val="FF0000"/>
                </a:solidFill>
              </a:rPr>
              <a:t>Reference point</a:t>
            </a:r>
            <a:r>
              <a:rPr lang="en-US" sz="3600" b="1" dirty="0" smtClean="0"/>
              <a:t>) OF  AFRICAN ETHICS </a:t>
            </a:r>
            <a:r>
              <a:rPr lang="en-US" b="1" dirty="0" smtClean="0"/>
              <a:t/>
            </a:r>
            <a:br>
              <a:rPr lang="en-US" b="1" dirty="0" smtClean="0"/>
            </a:br>
            <a:r>
              <a:rPr lang="en-US" b="1" dirty="0" smtClean="0"/>
              <a:t/>
            </a:r>
            <a:br>
              <a:rPr lang="en-US" b="1" dirty="0" smtClean="0"/>
            </a:br>
            <a:endParaRPr lang="en-US" b="1" dirty="0"/>
          </a:p>
        </p:txBody>
      </p:sp>
      <p:sp>
        <p:nvSpPr>
          <p:cNvPr id="3" name="Content Placeholder 2">
            <a:extLst>
              <a:ext uri="{FF2B5EF4-FFF2-40B4-BE49-F238E27FC236}">
                <a16:creationId xmlns:a16="http://schemas.microsoft.com/office/drawing/2014/main" xmlns="" id="{F369658B-42F3-44EE-A7D4-58E129AC6119}"/>
              </a:ext>
            </a:extLst>
          </p:cNvPr>
          <p:cNvSpPr>
            <a:spLocks noGrp="1"/>
          </p:cNvSpPr>
          <p:nvPr>
            <p:ph idx="1"/>
          </p:nvPr>
        </p:nvSpPr>
        <p:spPr/>
        <p:txBody>
          <a:bodyPr/>
          <a:lstStyle/>
          <a:p>
            <a:r>
              <a:rPr lang="en-US" dirty="0"/>
              <a:t>African Ethics is based on Africa’s Religious beliefs on a </a:t>
            </a:r>
            <a:r>
              <a:rPr lang="en-US" dirty="0" smtClean="0"/>
              <a:t>supernatural </a:t>
            </a:r>
            <a:r>
              <a:rPr lang="en-US" dirty="0"/>
              <a:t>being(s) that </a:t>
            </a:r>
            <a:r>
              <a:rPr lang="en-US" dirty="0" smtClean="0"/>
              <a:t>places </a:t>
            </a:r>
            <a:r>
              <a:rPr lang="en-US" dirty="0"/>
              <a:t>certain sanction on humans to obey. Moral beliefs and principles have reference to religious beliefs. </a:t>
            </a:r>
          </a:p>
          <a:p>
            <a:r>
              <a:rPr lang="en-US" dirty="0"/>
              <a:t> We shall look at some of these religious </a:t>
            </a:r>
            <a:r>
              <a:rPr lang="en-US" dirty="0" smtClean="0"/>
              <a:t>beliefs. </a:t>
            </a:r>
            <a:endParaRPr lang="en-US" dirty="0"/>
          </a:p>
        </p:txBody>
      </p:sp>
      <p:sp>
        <p:nvSpPr>
          <p:cNvPr id="6" name="Date Placeholder 5"/>
          <p:cNvSpPr>
            <a:spLocks noGrp="1"/>
          </p:cNvSpPr>
          <p:nvPr>
            <p:ph type="dt" sz="half" idx="10"/>
          </p:nvPr>
        </p:nvSpPr>
        <p:spPr/>
        <p:txBody>
          <a:bodyPr/>
          <a:lstStyle/>
          <a:p>
            <a:fld id="{382D8B04-484F-4398-96EA-58D118E3DFEA}" type="datetime1">
              <a:rPr lang="en-US" smtClean="0"/>
              <a:pPr/>
              <a:t>9/2/2022</a:t>
            </a:fld>
            <a:endParaRPr lang="en-US"/>
          </a:p>
        </p:txBody>
      </p:sp>
      <p:sp>
        <p:nvSpPr>
          <p:cNvPr id="4" name="Footer Placeholder 3">
            <a:extLst>
              <a:ext uri="{FF2B5EF4-FFF2-40B4-BE49-F238E27FC236}">
                <a16:creationId xmlns:a16="http://schemas.microsoft.com/office/drawing/2014/main" xmlns="" id="{AE50FE00-7C52-4C94-9F9D-D7014883C6A8}"/>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23A1CA3D-4E98-47B9-AD41-0DC9B5E58784}"/>
              </a:ext>
            </a:extLst>
          </p:cNvPr>
          <p:cNvSpPr>
            <a:spLocks noGrp="1"/>
          </p:cNvSpPr>
          <p:nvPr>
            <p:ph type="sldNum" sz="quarter" idx="12"/>
          </p:nvPr>
        </p:nvSpPr>
        <p:spPr/>
        <p:txBody>
          <a:bodyPr/>
          <a:lstStyle/>
          <a:p>
            <a:fld id="{FC66AD7C-A49C-4D80-BA73-644A6985D63E}" type="slidenum">
              <a:rPr lang="en-US" smtClean="0"/>
              <a:pPr/>
              <a:t>18</a:t>
            </a:fld>
            <a:endParaRPr lang="en-US"/>
          </a:p>
        </p:txBody>
      </p:sp>
    </p:spTree>
    <p:extLst>
      <p:ext uri="{BB962C8B-B14F-4D97-AF65-F5344CB8AC3E}">
        <p14:creationId xmlns:p14="http://schemas.microsoft.com/office/powerpoint/2010/main" val="4067225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3B540-5082-4F11-A358-F114F8FC8E06}"/>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CEF6B18B-E064-4F7A-9012-2D1ABB7B254C}"/>
              </a:ext>
            </a:extLst>
          </p:cNvPr>
          <p:cNvSpPr>
            <a:spLocks noGrp="1"/>
          </p:cNvSpPr>
          <p:nvPr>
            <p:ph idx="1"/>
          </p:nvPr>
        </p:nvSpPr>
        <p:spPr/>
        <p:txBody>
          <a:bodyPr>
            <a:normAutofit fontScale="85000" lnSpcReduction="20000"/>
          </a:bodyPr>
          <a:lstStyle/>
          <a:p>
            <a:pPr marL="653796" indent="-571500">
              <a:buAutoNum type="romanUcPeriod"/>
            </a:pPr>
            <a:r>
              <a:rPr lang="en-US" b="1" dirty="0"/>
              <a:t>Existence and nature of God</a:t>
            </a:r>
          </a:p>
          <a:p>
            <a:pPr marL="82296" indent="0">
              <a:buNone/>
            </a:pPr>
            <a:r>
              <a:rPr lang="en-US" dirty="0"/>
              <a:t>God is seen as creator of all. He created man and planted in him a sense of right and wrong.</a:t>
            </a:r>
          </a:p>
          <a:p>
            <a:pPr marL="82296" indent="0">
              <a:buNone/>
            </a:pPr>
            <a:r>
              <a:rPr lang="en-US" dirty="0"/>
              <a:t>He is the ultimate source of reality.</a:t>
            </a:r>
          </a:p>
          <a:p>
            <a:pPr marL="82296" indent="0">
              <a:buNone/>
            </a:pPr>
            <a:r>
              <a:rPr lang="en-US" dirty="0"/>
              <a:t>He is the king, judge, creator, omnipresent, omniscient, immortal </a:t>
            </a:r>
            <a:r>
              <a:rPr lang="en-US" dirty="0" err="1"/>
              <a:t>e.t.c</a:t>
            </a:r>
            <a:endParaRPr lang="en-US" dirty="0"/>
          </a:p>
          <a:p>
            <a:pPr marL="82296" indent="0">
              <a:buNone/>
            </a:pPr>
            <a:r>
              <a:rPr lang="en-US" dirty="0"/>
              <a:t>He possess such attributes such as mercy, goodness, grace, kindness </a:t>
            </a:r>
          </a:p>
          <a:p>
            <a:pPr marL="82296" indent="0">
              <a:buNone/>
            </a:pPr>
            <a:r>
              <a:rPr lang="en-US" dirty="0"/>
              <a:t>Malevolent spirits brings death, disharmony and misfortune. </a:t>
            </a:r>
          </a:p>
          <a:p>
            <a:pPr marL="82296" indent="0">
              <a:buNone/>
            </a:pPr>
            <a:r>
              <a:rPr lang="en-US" dirty="0"/>
              <a:t>Mankind, as God’s creation, was thus expected to fulfil their obligations to the god(s).</a:t>
            </a:r>
          </a:p>
        </p:txBody>
      </p:sp>
      <p:sp>
        <p:nvSpPr>
          <p:cNvPr id="6" name="Date Placeholder 5"/>
          <p:cNvSpPr>
            <a:spLocks noGrp="1"/>
          </p:cNvSpPr>
          <p:nvPr>
            <p:ph type="dt" sz="half" idx="10"/>
          </p:nvPr>
        </p:nvSpPr>
        <p:spPr/>
        <p:txBody>
          <a:bodyPr/>
          <a:lstStyle/>
          <a:p>
            <a:fld id="{947024B7-97E4-4EBE-86D1-43198DE3618B}" type="datetime1">
              <a:rPr lang="en-US" smtClean="0"/>
              <a:pPr/>
              <a:t>9/2/2022</a:t>
            </a:fld>
            <a:endParaRPr lang="en-US"/>
          </a:p>
        </p:txBody>
      </p:sp>
      <p:sp>
        <p:nvSpPr>
          <p:cNvPr id="4" name="Footer Placeholder 3">
            <a:extLst>
              <a:ext uri="{FF2B5EF4-FFF2-40B4-BE49-F238E27FC236}">
                <a16:creationId xmlns:a16="http://schemas.microsoft.com/office/drawing/2014/main" xmlns="" id="{24762726-FD53-480A-9A7C-414DAA5BC7DD}"/>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29ADCBE5-97CC-4286-8113-637A24D9DB94}"/>
              </a:ext>
            </a:extLst>
          </p:cNvPr>
          <p:cNvSpPr>
            <a:spLocks noGrp="1"/>
          </p:cNvSpPr>
          <p:nvPr>
            <p:ph type="sldNum" sz="quarter" idx="12"/>
          </p:nvPr>
        </p:nvSpPr>
        <p:spPr/>
        <p:txBody>
          <a:bodyPr/>
          <a:lstStyle/>
          <a:p>
            <a:fld id="{FC66AD7C-A49C-4D80-BA73-644A6985D63E}" type="slidenum">
              <a:rPr lang="en-US" smtClean="0"/>
              <a:pPr/>
              <a:t>19</a:t>
            </a:fld>
            <a:endParaRPr lang="en-US"/>
          </a:p>
        </p:txBody>
      </p:sp>
    </p:spTree>
    <p:extLst>
      <p:ext uri="{BB962C8B-B14F-4D97-AF65-F5344CB8AC3E}">
        <p14:creationId xmlns:p14="http://schemas.microsoft.com/office/powerpoint/2010/main" val="2833972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2AC28-DED4-4E31-A684-84BDBCD4B1AA}"/>
              </a:ext>
            </a:extLst>
          </p:cNvPr>
          <p:cNvSpPr>
            <a:spLocks noGrp="1"/>
          </p:cNvSpPr>
          <p:nvPr>
            <p:ph type="title"/>
          </p:nvPr>
        </p:nvSpPr>
        <p:spPr/>
        <p:txBody>
          <a:bodyPr>
            <a:normAutofit/>
          </a:bodyPr>
          <a:lstStyle/>
          <a:p>
            <a:r>
              <a:rPr lang="en-US" b="1" dirty="0"/>
              <a:t>What Ethics is All About: </a:t>
            </a:r>
            <a:endParaRPr lang="en-US" dirty="0"/>
          </a:p>
        </p:txBody>
      </p:sp>
      <p:sp>
        <p:nvSpPr>
          <p:cNvPr id="3" name="Content Placeholder 2">
            <a:extLst>
              <a:ext uri="{FF2B5EF4-FFF2-40B4-BE49-F238E27FC236}">
                <a16:creationId xmlns:a16="http://schemas.microsoft.com/office/drawing/2014/main" xmlns="" id="{5ABC8A86-0EAA-4BD0-8E27-F85B9A503248}"/>
              </a:ext>
            </a:extLst>
          </p:cNvPr>
          <p:cNvSpPr>
            <a:spLocks noGrp="1"/>
          </p:cNvSpPr>
          <p:nvPr>
            <p:ph idx="1"/>
          </p:nvPr>
        </p:nvSpPr>
        <p:spPr/>
        <p:txBody>
          <a:bodyPr>
            <a:normAutofit fontScale="92500" lnSpcReduction="10000"/>
          </a:bodyPr>
          <a:lstStyle/>
          <a:p>
            <a:pPr lvl="0"/>
            <a:r>
              <a:rPr lang="en-US" dirty="0"/>
              <a:t>Ethics is about the good (that is, what values and virtues we should cultivate) and about the right (, that is, what our moral duties may be). </a:t>
            </a:r>
          </a:p>
          <a:p>
            <a:pPr lvl="0"/>
            <a:r>
              <a:rPr lang="en-US" dirty="0"/>
              <a:t>It examines alternatives views of what is good and right.</a:t>
            </a:r>
          </a:p>
          <a:p>
            <a:pPr lvl="0"/>
            <a:r>
              <a:rPr lang="en-US" dirty="0"/>
              <a:t>It explores ways of gaining the moral knowledge we need.</a:t>
            </a:r>
          </a:p>
          <a:p>
            <a:pPr lvl="0"/>
            <a:r>
              <a:rPr lang="en-US" dirty="0"/>
              <a:t>It asks why we ought to do </a:t>
            </a:r>
            <a:r>
              <a:rPr lang="en-US" dirty="0" smtClean="0"/>
              <a:t>right.</a:t>
            </a:r>
            <a:endParaRPr lang="en-US" dirty="0"/>
          </a:p>
          <a:p>
            <a:pPr lvl="0"/>
            <a:r>
              <a:rPr lang="en-US" dirty="0"/>
              <a:t>It highlights moral problems in society. </a:t>
            </a:r>
          </a:p>
          <a:p>
            <a:endParaRPr lang="en-US" dirty="0"/>
          </a:p>
        </p:txBody>
      </p:sp>
      <p:sp>
        <p:nvSpPr>
          <p:cNvPr id="6" name="Date Placeholder 5"/>
          <p:cNvSpPr>
            <a:spLocks noGrp="1"/>
          </p:cNvSpPr>
          <p:nvPr>
            <p:ph type="dt" sz="half" idx="10"/>
          </p:nvPr>
        </p:nvSpPr>
        <p:spPr/>
        <p:txBody>
          <a:bodyPr/>
          <a:lstStyle/>
          <a:p>
            <a:fld id="{CFA646C3-F627-40BD-B7E2-166DA0111CC0}" type="datetime1">
              <a:rPr lang="en-US" smtClean="0"/>
              <a:pPr/>
              <a:t>9/2/2022</a:t>
            </a:fld>
            <a:endParaRPr lang="en-US"/>
          </a:p>
        </p:txBody>
      </p:sp>
      <p:sp>
        <p:nvSpPr>
          <p:cNvPr id="4" name="Footer Placeholder 3">
            <a:extLst>
              <a:ext uri="{FF2B5EF4-FFF2-40B4-BE49-F238E27FC236}">
                <a16:creationId xmlns:a16="http://schemas.microsoft.com/office/drawing/2014/main" xmlns="" id="{10DBFBC8-5A5E-4933-BAD0-8768C5D58B92}"/>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FCF6BF96-7ED3-47E0-8090-288C7C0C953A}"/>
              </a:ext>
            </a:extLst>
          </p:cNvPr>
          <p:cNvSpPr>
            <a:spLocks noGrp="1"/>
          </p:cNvSpPr>
          <p:nvPr>
            <p:ph type="sldNum" sz="quarter" idx="12"/>
          </p:nvPr>
        </p:nvSpPr>
        <p:spPr/>
        <p:txBody>
          <a:bodyPr/>
          <a:lstStyle/>
          <a:p>
            <a:fld id="{FC66AD7C-A49C-4D80-BA73-644A6985D63E}" type="slidenum">
              <a:rPr lang="en-US" smtClean="0"/>
              <a:pPr/>
              <a:t>2</a:t>
            </a:fld>
            <a:endParaRPr lang="en-US"/>
          </a:p>
        </p:txBody>
      </p:sp>
    </p:spTree>
    <p:extLst>
      <p:ext uri="{BB962C8B-B14F-4D97-AF65-F5344CB8AC3E}">
        <p14:creationId xmlns:p14="http://schemas.microsoft.com/office/powerpoint/2010/main" val="137058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8F34A-D520-4F55-A2E7-99C614F727CB}"/>
              </a:ext>
            </a:extLst>
          </p:cNvPr>
          <p:cNvSpPr>
            <a:spLocks noGrp="1"/>
          </p:cNvSpPr>
          <p:nvPr>
            <p:ph type="title"/>
          </p:nvPr>
        </p:nvSpPr>
        <p:spPr/>
        <p:txBody>
          <a:bodyPr/>
          <a:lstStyle/>
          <a:p>
            <a:r>
              <a:rPr lang="en-US" dirty="0"/>
              <a:t>II. </a:t>
            </a:r>
            <a:r>
              <a:rPr lang="en-US" b="1" dirty="0"/>
              <a:t>Spirits</a:t>
            </a:r>
          </a:p>
        </p:txBody>
      </p:sp>
      <p:sp>
        <p:nvSpPr>
          <p:cNvPr id="3" name="Content Placeholder 2">
            <a:extLst>
              <a:ext uri="{FF2B5EF4-FFF2-40B4-BE49-F238E27FC236}">
                <a16:creationId xmlns:a16="http://schemas.microsoft.com/office/drawing/2014/main" xmlns="" id="{3A2A1E76-D516-484F-A7CA-A731E5E56B83}"/>
              </a:ext>
            </a:extLst>
          </p:cNvPr>
          <p:cNvSpPr>
            <a:spLocks noGrp="1"/>
          </p:cNvSpPr>
          <p:nvPr>
            <p:ph idx="1"/>
          </p:nvPr>
        </p:nvSpPr>
        <p:spPr/>
        <p:txBody>
          <a:bodyPr/>
          <a:lstStyle/>
          <a:p>
            <a:r>
              <a:rPr lang="en-US" dirty="0"/>
              <a:t>The are powerful agents </a:t>
            </a:r>
            <a:r>
              <a:rPr lang="en-US" dirty="0" smtClean="0"/>
              <a:t>who may be </a:t>
            </a:r>
            <a:r>
              <a:rPr lang="en-US" smtClean="0"/>
              <a:t>used by the </a:t>
            </a:r>
            <a:r>
              <a:rPr lang="en-US" dirty="0"/>
              <a:t>supreme being. </a:t>
            </a:r>
          </a:p>
          <a:p>
            <a:r>
              <a:rPr lang="en-US" dirty="0"/>
              <a:t>They are not omnipotent like God, but are subordinate deities.</a:t>
            </a:r>
          </a:p>
          <a:p>
            <a:r>
              <a:rPr lang="en-US" dirty="0"/>
              <a:t>They can assist one to have children, wealth, perform wonders, and can make people do evil.</a:t>
            </a:r>
          </a:p>
          <a:p>
            <a:r>
              <a:rPr lang="en-US" dirty="0"/>
              <a:t>Malevolent spirits can strike with sickness and madness. </a:t>
            </a:r>
          </a:p>
        </p:txBody>
      </p:sp>
      <p:sp>
        <p:nvSpPr>
          <p:cNvPr id="6" name="Date Placeholder 5"/>
          <p:cNvSpPr>
            <a:spLocks noGrp="1"/>
          </p:cNvSpPr>
          <p:nvPr>
            <p:ph type="dt" sz="half" idx="10"/>
          </p:nvPr>
        </p:nvSpPr>
        <p:spPr/>
        <p:txBody>
          <a:bodyPr/>
          <a:lstStyle/>
          <a:p>
            <a:fld id="{F3762547-A328-45F2-A07B-7019FF5D8E02}" type="datetime1">
              <a:rPr lang="en-US" smtClean="0"/>
              <a:pPr/>
              <a:t>9/2/2022</a:t>
            </a:fld>
            <a:endParaRPr lang="en-US"/>
          </a:p>
        </p:txBody>
      </p:sp>
      <p:sp>
        <p:nvSpPr>
          <p:cNvPr id="4" name="Footer Placeholder 3">
            <a:extLst>
              <a:ext uri="{FF2B5EF4-FFF2-40B4-BE49-F238E27FC236}">
                <a16:creationId xmlns:a16="http://schemas.microsoft.com/office/drawing/2014/main" xmlns="" id="{9976BDDA-215C-4D98-94F5-FCBD9EE908E9}"/>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57B72BB9-2697-4852-B568-FA7EEA62BE2E}"/>
              </a:ext>
            </a:extLst>
          </p:cNvPr>
          <p:cNvSpPr>
            <a:spLocks noGrp="1"/>
          </p:cNvSpPr>
          <p:nvPr>
            <p:ph type="sldNum" sz="quarter" idx="12"/>
          </p:nvPr>
        </p:nvSpPr>
        <p:spPr/>
        <p:txBody>
          <a:bodyPr/>
          <a:lstStyle/>
          <a:p>
            <a:fld id="{FC66AD7C-A49C-4D80-BA73-644A6985D63E}" type="slidenum">
              <a:rPr lang="en-US" smtClean="0"/>
              <a:pPr/>
              <a:t>20</a:t>
            </a:fld>
            <a:endParaRPr lang="en-US"/>
          </a:p>
        </p:txBody>
      </p:sp>
    </p:spTree>
    <p:extLst>
      <p:ext uri="{BB962C8B-B14F-4D97-AF65-F5344CB8AC3E}">
        <p14:creationId xmlns:p14="http://schemas.microsoft.com/office/powerpoint/2010/main" val="336162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6E3BE-5072-4180-8F27-330E45364E31}"/>
              </a:ext>
            </a:extLst>
          </p:cNvPr>
          <p:cNvSpPr>
            <a:spLocks noGrp="1"/>
          </p:cNvSpPr>
          <p:nvPr>
            <p:ph type="title"/>
          </p:nvPr>
        </p:nvSpPr>
        <p:spPr/>
        <p:txBody>
          <a:bodyPr/>
          <a:lstStyle/>
          <a:p>
            <a:r>
              <a:rPr lang="en-US" dirty="0" smtClean="0"/>
              <a:t>III. </a:t>
            </a:r>
            <a:r>
              <a:rPr lang="en-US" dirty="0"/>
              <a:t>Character Development </a:t>
            </a:r>
          </a:p>
        </p:txBody>
      </p:sp>
      <p:sp>
        <p:nvSpPr>
          <p:cNvPr id="3" name="Content Placeholder 2">
            <a:extLst>
              <a:ext uri="{FF2B5EF4-FFF2-40B4-BE49-F238E27FC236}">
                <a16:creationId xmlns:a16="http://schemas.microsoft.com/office/drawing/2014/main" xmlns="" id="{895840BB-689B-4184-A3B7-723263F70BEA}"/>
              </a:ext>
            </a:extLst>
          </p:cNvPr>
          <p:cNvSpPr>
            <a:spLocks noGrp="1"/>
          </p:cNvSpPr>
          <p:nvPr>
            <p:ph idx="1"/>
          </p:nvPr>
        </p:nvSpPr>
        <p:spPr/>
        <p:txBody>
          <a:bodyPr>
            <a:normAutofit fontScale="55000" lnSpcReduction="20000"/>
          </a:bodyPr>
          <a:lstStyle/>
          <a:p>
            <a:r>
              <a:rPr lang="en-US" dirty="0"/>
              <a:t>African ethics placed value on character development as a basis for ethical life.  </a:t>
            </a:r>
          </a:p>
          <a:p>
            <a:r>
              <a:rPr lang="en-US" dirty="0"/>
              <a:t>Moral life is nurtured around character building; because actions flow out of a character. </a:t>
            </a:r>
          </a:p>
          <a:p>
            <a:r>
              <a:rPr lang="en-US" dirty="0">
                <a:solidFill>
                  <a:srgbClr val="FF0000"/>
                </a:solidFill>
              </a:rPr>
              <a:t>Character</a:t>
            </a:r>
            <a:r>
              <a:rPr lang="en-US" dirty="0"/>
              <a:t> is acquired and learned. It was </a:t>
            </a:r>
            <a:r>
              <a:rPr lang="en-US" dirty="0">
                <a:solidFill>
                  <a:srgbClr val="FF0000"/>
                </a:solidFill>
              </a:rPr>
              <a:t>developed</a:t>
            </a:r>
            <a:r>
              <a:rPr lang="en-US" dirty="0"/>
              <a:t> using moral stories, proverbs, taboos etc. </a:t>
            </a:r>
          </a:p>
          <a:p>
            <a:r>
              <a:rPr lang="en-US" dirty="0"/>
              <a:t>The goals is to </a:t>
            </a:r>
            <a:r>
              <a:rPr lang="en-US" b="1" dirty="0">
                <a:solidFill>
                  <a:srgbClr val="FF0000"/>
                </a:solidFill>
              </a:rPr>
              <a:t>develop </a:t>
            </a:r>
            <a:r>
              <a:rPr lang="en-US" dirty="0" smtClean="0"/>
              <a:t>members of the community with </a:t>
            </a:r>
            <a:r>
              <a:rPr lang="en-US" b="1" dirty="0" smtClean="0">
                <a:solidFill>
                  <a:srgbClr val="FF0000"/>
                </a:solidFill>
              </a:rPr>
              <a:t>values</a:t>
            </a:r>
            <a:r>
              <a:rPr lang="en-US" dirty="0" smtClean="0"/>
              <a:t> </a:t>
            </a:r>
            <a:r>
              <a:rPr lang="en-US" dirty="0"/>
              <a:t>such </a:t>
            </a:r>
            <a:r>
              <a:rPr lang="en-US" dirty="0" smtClean="0"/>
              <a:t>as: </a:t>
            </a:r>
            <a:r>
              <a:rPr lang="en-US" dirty="0">
                <a:solidFill>
                  <a:srgbClr val="FF0000"/>
                </a:solidFill>
              </a:rPr>
              <a:t>patience, trustworthiness, chastity, moderation, respect for the old, generosity </a:t>
            </a:r>
            <a:r>
              <a:rPr lang="en-US" dirty="0"/>
              <a:t>etc. </a:t>
            </a:r>
            <a:endParaRPr lang="en-US" dirty="0" smtClean="0"/>
          </a:p>
          <a:p>
            <a:r>
              <a:rPr lang="en-US" dirty="0" smtClean="0"/>
              <a:t> Ancestors (and the living dead) were regarded as the givers and guardian of the law, they ensured that the moral laws are kept. They are seen as guardians, police of human morality and enforcers of moral laws.</a:t>
            </a:r>
          </a:p>
          <a:p>
            <a:pPr>
              <a:buNone/>
            </a:pPr>
            <a:r>
              <a:rPr lang="en-US" b="1" dirty="0" smtClean="0"/>
              <a:t>Questions (a) </a:t>
            </a:r>
            <a:r>
              <a:rPr lang="en-US" dirty="0" smtClean="0"/>
              <a:t>Explain </a:t>
            </a:r>
            <a:r>
              <a:rPr lang="en-US" u="sng" dirty="0" smtClean="0"/>
              <a:t>how</a:t>
            </a:r>
            <a:r>
              <a:rPr lang="en-US" dirty="0" smtClean="0"/>
              <a:t> the following values (patience, trustworthiness, respect for the old, generosity) were applied in everyday life. </a:t>
            </a:r>
            <a:endParaRPr lang="en-US" dirty="0"/>
          </a:p>
          <a:p>
            <a:pPr>
              <a:buNone/>
            </a:pPr>
            <a:r>
              <a:rPr lang="en-US" b="1" dirty="0" smtClean="0"/>
              <a:t>(b) </a:t>
            </a:r>
            <a:r>
              <a:rPr lang="en-US" dirty="0" smtClean="0"/>
              <a:t>Explain why Africans gave their ancestors (living dead) prominence  in society. </a:t>
            </a:r>
          </a:p>
          <a:p>
            <a:pPr>
              <a:buNone/>
            </a:pPr>
            <a:r>
              <a:rPr lang="en-US" b="1" dirty="0" smtClean="0"/>
              <a:t>(c) </a:t>
            </a:r>
            <a:r>
              <a:rPr lang="en-US" b="1" dirty="0" smtClean="0">
                <a:solidFill>
                  <a:srgbClr val="FF0000"/>
                </a:solidFill>
              </a:rPr>
              <a:t>Why is it not right/relevant to define African ethics using Geisler’s definitions of Christian Ethics?</a:t>
            </a:r>
          </a:p>
        </p:txBody>
      </p:sp>
      <p:sp>
        <p:nvSpPr>
          <p:cNvPr id="6" name="Date Placeholder 5"/>
          <p:cNvSpPr>
            <a:spLocks noGrp="1"/>
          </p:cNvSpPr>
          <p:nvPr>
            <p:ph type="dt" sz="half" idx="10"/>
          </p:nvPr>
        </p:nvSpPr>
        <p:spPr/>
        <p:txBody>
          <a:bodyPr/>
          <a:lstStyle/>
          <a:p>
            <a:fld id="{F38F8289-3BCA-4578-A7F1-9D1C9B1E0BFD}" type="datetime1">
              <a:rPr lang="en-US" smtClean="0"/>
              <a:pPr/>
              <a:t>9/2/2022</a:t>
            </a:fld>
            <a:endParaRPr lang="en-US"/>
          </a:p>
        </p:txBody>
      </p:sp>
      <p:sp>
        <p:nvSpPr>
          <p:cNvPr id="4" name="Footer Placeholder 3">
            <a:extLst>
              <a:ext uri="{FF2B5EF4-FFF2-40B4-BE49-F238E27FC236}">
                <a16:creationId xmlns:a16="http://schemas.microsoft.com/office/drawing/2014/main" xmlns="" id="{21603699-3B10-45C3-B1E0-8A958C230422}"/>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E86D5885-7594-4AA3-AE6C-438C33627B35}"/>
              </a:ext>
            </a:extLst>
          </p:cNvPr>
          <p:cNvSpPr>
            <a:spLocks noGrp="1"/>
          </p:cNvSpPr>
          <p:nvPr>
            <p:ph type="sldNum" sz="quarter" idx="12"/>
          </p:nvPr>
        </p:nvSpPr>
        <p:spPr/>
        <p:txBody>
          <a:bodyPr/>
          <a:lstStyle/>
          <a:p>
            <a:fld id="{FC66AD7C-A49C-4D80-BA73-644A6985D63E}" type="slidenum">
              <a:rPr lang="en-US" smtClean="0"/>
              <a:pPr/>
              <a:t>21</a:t>
            </a:fld>
            <a:endParaRPr lang="en-US"/>
          </a:p>
        </p:txBody>
      </p:sp>
    </p:spTree>
    <p:extLst>
      <p:ext uri="{BB962C8B-B14F-4D97-AF65-F5344CB8AC3E}">
        <p14:creationId xmlns:p14="http://schemas.microsoft.com/office/powerpoint/2010/main" val="2257428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50C35-56B7-489E-91E1-E7E26B3E92E9}"/>
              </a:ext>
            </a:extLst>
          </p:cNvPr>
          <p:cNvSpPr>
            <a:spLocks noGrp="1"/>
          </p:cNvSpPr>
          <p:nvPr>
            <p:ph type="title"/>
          </p:nvPr>
        </p:nvSpPr>
        <p:spPr>
          <a:xfrm>
            <a:off x="1435608" y="274638"/>
            <a:ext cx="7498080" cy="715962"/>
          </a:xfrm>
        </p:spPr>
        <p:txBody>
          <a:bodyPr>
            <a:normAutofit/>
          </a:bodyPr>
          <a:lstStyle/>
          <a:p>
            <a:r>
              <a:rPr lang="en-US" sz="3600" b="1" dirty="0"/>
              <a:t>V. </a:t>
            </a:r>
            <a:r>
              <a:rPr lang="en-US" sz="3600" b="1" dirty="0" smtClean="0"/>
              <a:t>Community Concept</a:t>
            </a:r>
            <a:endParaRPr lang="en-US" sz="3600" b="1" dirty="0"/>
          </a:p>
        </p:txBody>
      </p:sp>
      <p:sp>
        <p:nvSpPr>
          <p:cNvPr id="3" name="Content Placeholder 2">
            <a:extLst>
              <a:ext uri="{FF2B5EF4-FFF2-40B4-BE49-F238E27FC236}">
                <a16:creationId xmlns:a16="http://schemas.microsoft.com/office/drawing/2014/main" xmlns="" id="{21FE02B3-9418-40EC-9C76-95DD9B913D8C}"/>
              </a:ext>
            </a:extLst>
          </p:cNvPr>
          <p:cNvSpPr>
            <a:spLocks noGrp="1"/>
          </p:cNvSpPr>
          <p:nvPr>
            <p:ph idx="1"/>
          </p:nvPr>
        </p:nvSpPr>
        <p:spPr>
          <a:xfrm>
            <a:off x="1435608" y="990600"/>
            <a:ext cx="7498080" cy="5791200"/>
          </a:xfrm>
        </p:spPr>
        <p:txBody>
          <a:bodyPr>
            <a:normAutofit fontScale="70000" lnSpcReduction="20000"/>
          </a:bodyPr>
          <a:lstStyle/>
          <a:p>
            <a:r>
              <a:rPr lang="en-US" dirty="0"/>
              <a:t>The idea of community was/is real in the African traditional setup.</a:t>
            </a:r>
          </a:p>
          <a:p>
            <a:r>
              <a:rPr lang="en-US" dirty="0"/>
              <a:t>The idea of “we,” and “us” and “ours” is more pronounced than “I,” “me” and “mine”</a:t>
            </a:r>
          </a:p>
          <a:p>
            <a:r>
              <a:rPr lang="en-US" dirty="0"/>
              <a:t>I am because we are, and since we are therefore I am- J. Mbiti</a:t>
            </a:r>
          </a:p>
          <a:p>
            <a:r>
              <a:rPr lang="en-US" dirty="0"/>
              <a:t>People suffer/enjoy as a group.</a:t>
            </a:r>
          </a:p>
          <a:p>
            <a:r>
              <a:rPr lang="en-US" dirty="0"/>
              <a:t>Rules and norms guides the society and its relationships/kinship ties. </a:t>
            </a:r>
          </a:p>
          <a:p>
            <a:r>
              <a:rPr lang="en-US" dirty="0"/>
              <a:t>The entire community is expected to conform to the moral goals set by the community. No deviant behavior is accepted</a:t>
            </a:r>
            <a:r>
              <a:rPr lang="en-US" dirty="0" smtClean="0"/>
              <a:t>.</a:t>
            </a:r>
          </a:p>
          <a:p>
            <a:r>
              <a:rPr lang="en-US" dirty="0" smtClean="0"/>
              <a:t>Interdependence of the community makes selfishness a dangerous vice.</a:t>
            </a:r>
            <a:endParaRPr lang="en-US" dirty="0"/>
          </a:p>
          <a:p>
            <a:r>
              <a:rPr lang="en-US" dirty="0" smtClean="0"/>
              <a:t>Reciprocity </a:t>
            </a:r>
            <a:r>
              <a:rPr lang="en-US" dirty="0"/>
              <a:t>is the moral reason for social life or togetherness</a:t>
            </a:r>
          </a:p>
          <a:p>
            <a:r>
              <a:rPr lang="en-US" dirty="0"/>
              <a:t>Community life demanded individuals to take </a:t>
            </a:r>
            <a:r>
              <a:rPr lang="en-US" u="sng" dirty="0"/>
              <a:t>responsibility</a:t>
            </a:r>
            <a:r>
              <a:rPr lang="en-US" dirty="0"/>
              <a:t> (moral duty) in helping those in distress, not to harm others, etc. </a:t>
            </a:r>
            <a:endParaRPr lang="en-US" dirty="0" smtClean="0"/>
          </a:p>
          <a:p>
            <a:pPr>
              <a:buNone/>
            </a:pPr>
            <a:endParaRPr lang="en-US" dirty="0"/>
          </a:p>
        </p:txBody>
      </p:sp>
      <p:sp>
        <p:nvSpPr>
          <p:cNvPr id="6" name="Date Placeholder 5"/>
          <p:cNvSpPr>
            <a:spLocks noGrp="1"/>
          </p:cNvSpPr>
          <p:nvPr>
            <p:ph type="dt" sz="half" idx="10"/>
          </p:nvPr>
        </p:nvSpPr>
        <p:spPr/>
        <p:txBody>
          <a:bodyPr/>
          <a:lstStyle/>
          <a:p>
            <a:fld id="{08415DE2-F223-4095-9378-2ECFE42496F1}" type="datetime1">
              <a:rPr lang="en-US" smtClean="0"/>
              <a:pPr/>
              <a:t>9/2/2022</a:t>
            </a:fld>
            <a:endParaRPr lang="en-US" dirty="0"/>
          </a:p>
        </p:txBody>
      </p:sp>
      <p:sp>
        <p:nvSpPr>
          <p:cNvPr id="4" name="Footer Placeholder 3">
            <a:extLst>
              <a:ext uri="{FF2B5EF4-FFF2-40B4-BE49-F238E27FC236}">
                <a16:creationId xmlns:a16="http://schemas.microsoft.com/office/drawing/2014/main" xmlns="" id="{6D50CEB5-D57B-4EF5-B2A8-C843A7CC6EBA}"/>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61BB2A63-686E-4D41-ADB9-67DFF6B0C4CC}"/>
              </a:ext>
            </a:extLst>
          </p:cNvPr>
          <p:cNvSpPr>
            <a:spLocks noGrp="1"/>
          </p:cNvSpPr>
          <p:nvPr>
            <p:ph type="sldNum" sz="quarter" idx="12"/>
          </p:nvPr>
        </p:nvSpPr>
        <p:spPr/>
        <p:txBody>
          <a:bodyPr/>
          <a:lstStyle/>
          <a:p>
            <a:fld id="{FC66AD7C-A49C-4D80-BA73-644A6985D63E}" type="slidenum">
              <a:rPr lang="en-US" smtClean="0"/>
              <a:pPr/>
              <a:t>22</a:t>
            </a:fld>
            <a:endParaRPr lang="en-US"/>
          </a:p>
        </p:txBody>
      </p:sp>
    </p:spTree>
    <p:extLst>
      <p:ext uri="{BB962C8B-B14F-4D97-AF65-F5344CB8AC3E}">
        <p14:creationId xmlns:p14="http://schemas.microsoft.com/office/powerpoint/2010/main" val="1215507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 for African Ethics</a:t>
            </a:r>
            <a:endParaRPr lang="en-US" dirty="0"/>
          </a:p>
        </p:txBody>
      </p:sp>
      <p:sp>
        <p:nvSpPr>
          <p:cNvPr id="3" name="Content Placeholder 2"/>
          <p:cNvSpPr>
            <a:spLocks noGrp="1"/>
          </p:cNvSpPr>
          <p:nvPr>
            <p:ph idx="1"/>
          </p:nvPr>
        </p:nvSpPr>
        <p:spPr/>
        <p:txBody>
          <a:bodyPr>
            <a:normAutofit fontScale="92500"/>
          </a:bodyPr>
          <a:lstStyle/>
          <a:p>
            <a:r>
              <a:rPr lang="en-US" dirty="0" smtClean="0"/>
              <a:t>An action, habit, pattern of behavior is considered good only when it promotes human and social wellbeing the community. That is why </a:t>
            </a:r>
            <a:r>
              <a:rPr lang="en-US" b="1" u="sng" dirty="0" smtClean="0"/>
              <a:t>Good habits/virtues</a:t>
            </a:r>
            <a:r>
              <a:rPr lang="en-US" dirty="0" smtClean="0"/>
              <a:t> are promoted. For example: compassion, generosity, hospitality, truthfulness, peace, justice, concern for others etc. On the other hand, </a:t>
            </a:r>
            <a:r>
              <a:rPr lang="en-US" b="1" u="sng" dirty="0" smtClean="0"/>
              <a:t>Bad habits/virtues</a:t>
            </a:r>
            <a:r>
              <a:rPr lang="en-US" dirty="0" smtClean="0"/>
              <a:t> are discouraged: Examples are: selfishness, lying, stealing, rape, incest, murder, adultery etc. </a:t>
            </a:r>
          </a:p>
          <a:p>
            <a:pPr marL="82296" indent="0">
              <a:buNone/>
            </a:pPr>
            <a:endParaRPr lang="en-US" dirty="0"/>
          </a:p>
        </p:txBody>
      </p:sp>
      <p:sp>
        <p:nvSpPr>
          <p:cNvPr id="6" name="Date Placeholder 5"/>
          <p:cNvSpPr>
            <a:spLocks noGrp="1"/>
          </p:cNvSpPr>
          <p:nvPr>
            <p:ph type="dt" sz="half" idx="10"/>
          </p:nvPr>
        </p:nvSpPr>
        <p:spPr/>
        <p:txBody>
          <a:bodyPr/>
          <a:lstStyle/>
          <a:p>
            <a:fld id="{3CB69F4E-CEEE-4B0F-95D8-C4EF0A10C696}"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CBA74-7471-450B-ABC6-68ECCC8DC8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29DE4A2B-2046-4094-9640-9C767BBD5975}"/>
              </a:ext>
            </a:extLst>
          </p:cNvPr>
          <p:cNvSpPr>
            <a:spLocks noGrp="1"/>
          </p:cNvSpPr>
          <p:nvPr>
            <p:ph idx="1"/>
          </p:nvPr>
        </p:nvSpPr>
        <p:spPr/>
        <p:txBody>
          <a:bodyPr>
            <a:normAutofit fontScale="62500" lnSpcReduction="20000"/>
          </a:bodyPr>
          <a:lstStyle/>
          <a:p>
            <a:r>
              <a:rPr lang="en-US" dirty="0"/>
              <a:t>Africa ethics focuses on social ethics rather than personal ethics, for African peoples emphasize the community rather than the individual. </a:t>
            </a:r>
          </a:p>
          <a:p>
            <a:pPr>
              <a:buNone/>
            </a:pPr>
            <a:r>
              <a:rPr lang="en-US" dirty="0"/>
              <a:t> African ethics is also social and humanistic in the sense that it focuses on human wellbeing with a given community and the communal values of that society</a:t>
            </a:r>
          </a:p>
          <a:p>
            <a:pPr>
              <a:buNone/>
            </a:pPr>
            <a:r>
              <a:rPr lang="en-US" dirty="0"/>
              <a:t>Commonly, Africa ethics, like Western ethics, is mostly preoccupied with human welfare. What is morally good is what brings about human wellbeing. </a:t>
            </a:r>
          </a:p>
          <a:p>
            <a:pPr algn="ctr">
              <a:buNone/>
            </a:pPr>
            <a:r>
              <a:rPr lang="en-US" b="1" u="sng" dirty="0"/>
              <a:t>Concluding </a:t>
            </a:r>
            <a:r>
              <a:rPr lang="en-US" b="1" u="sng" dirty="0" smtClean="0"/>
              <a:t>Questions</a:t>
            </a:r>
          </a:p>
          <a:p>
            <a:pPr marL="596646" indent="-514350">
              <a:buAutoNum type="alphaLcParenBoth"/>
            </a:pPr>
            <a:r>
              <a:rPr lang="en-US" dirty="0" smtClean="0"/>
              <a:t>Explain why African songs were effective tool of developing character in society in contrast to today’s songs. </a:t>
            </a:r>
          </a:p>
          <a:p>
            <a:pPr marL="596646" indent="-514350">
              <a:buAutoNum type="alphaLcParenBoth"/>
            </a:pPr>
            <a:r>
              <a:rPr lang="en-US" b="1" dirty="0" smtClean="0">
                <a:solidFill>
                  <a:srgbClr val="FF0000"/>
                </a:solidFill>
              </a:rPr>
              <a:t>Pick one </a:t>
            </a:r>
            <a:r>
              <a:rPr lang="en-US" b="1" dirty="0">
                <a:solidFill>
                  <a:srgbClr val="FF0000"/>
                </a:solidFill>
              </a:rPr>
              <a:t>popular Kenyan none religious song and explain how it contribute or not contribute to character formation.</a:t>
            </a:r>
          </a:p>
          <a:p>
            <a:pPr marL="596646" indent="-514350">
              <a:buAutoNum type="alphaLcParenBoth"/>
            </a:pPr>
            <a:r>
              <a:rPr lang="en-US" dirty="0" smtClean="0"/>
              <a:t>Describe </a:t>
            </a:r>
            <a:r>
              <a:rPr lang="en-US" dirty="0"/>
              <a:t>how </a:t>
            </a:r>
            <a:r>
              <a:rPr lang="en-US" dirty="0" smtClean="0"/>
              <a:t>good </a:t>
            </a:r>
            <a:r>
              <a:rPr lang="en-US" dirty="0"/>
              <a:t>values were developed </a:t>
            </a:r>
            <a:r>
              <a:rPr lang="en-US" dirty="0" smtClean="0"/>
              <a:t> in African </a:t>
            </a:r>
            <a:r>
              <a:rPr lang="en-US" dirty="0"/>
              <a:t>community.</a:t>
            </a:r>
          </a:p>
          <a:p>
            <a:pPr marL="596646" indent="-514350">
              <a:buAutoNum type="alphaLcParenBoth"/>
            </a:pPr>
            <a:endParaRPr lang="en-US" dirty="0"/>
          </a:p>
        </p:txBody>
      </p:sp>
      <p:sp>
        <p:nvSpPr>
          <p:cNvPr id="6" name="Date Placeholder 5"/>
          <p:cNvSpPr>
            <a:spLocks noGrp="1"/>
          </p:cNvSpPr>
          <p:nvPr>
            <p:ph type="dt" sz="half" idx="10"/>
          </p:nvPr>
        </p:nvSpPr>
        <p:spPr/>
        <p:txBody>
          <a:bodyPr/>
          <a:lstStyle/>
          <a:p>
            <a:fld id="{E5618C5F-A31F-4423-880E-3C9DCF5003D6}" type="datetime1">
              <a:rPr lang="en-US" smtClean="0"/>
              <a:pPr/>
              <a:t>9/2/2022</a:t>
            </a:fld>
            <a:endParaRPr lang="en-US"/>
          </a:p>
        </p:txBody>
      </p:sp>
      <p:sp>
        <p:nvSpPr>
          <p:cNvPr id="4" name="Footer Placeholder 3">
            <a:extLst>
              <a:ext uri="{FF2B5EF4-FFF2-40B4-BE49-F238E27FC236}">
                <a16:creationId xmlns:a16="http://schemas.microsoft.com/office/drawing/2014/main" xmlns="" id="{7A0FC341-1567-4120-A45A-0E6EC1C9A84D}"/>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BD610FA9-BEE0-4A00-B92F-68779C40A259}"/>
              </a:ext>
            </a:extLst>
          </p:cNvPr>
          <p:cNvSpPr>
            <a:spLocks noGrp="1"/>
          </p:cNvSpPr>
          <p:nvPr>
            <p:ph type="sldNum" sz="quarter" idx="12"/>
          </p:nvPr>
        </p:nvSpPr>
        <p:spPr/>
        <p:txBody>
          <a:bodyPr/>
          <a:lstStyle/>
          <a:p>
            <a:fld id="{FC66AD7C-A49C-4D80-BA73-644A6985D63E}" type="slidenum">
              <a:rPr lang="en-US" smtClean="0"/>
              <a:pPr/>
              <a:t>24</a:t>
            </a:fld>
            <a:endParaRPr lang="en-US"/>
          </a:p>
        </p:txBody>
      </p:sp>
    </p:spTree>
    <p:extLst>
      <p:ext uri="{BB962C8B-B14F-4D97-AF65-F5344CB8AC3E}">
        <p14:creationId xmlns:p14="http://schemas.microsoft.com/office/powerpoint/2010/main" val="185621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2E916-8D7E-462D-AB00-3CE1CC6C12B6}"/>
              </a:ext>
            </a:extLst>
          </p:cNvPr>
          <p:cNvSpPr>
            <a:spLocks noGrp="1"/>
          </p:cNvSpPr>
          <p:nvPr>
            <p:ph type="title"/>
          </p:nvPr>
        </p:nvSpPr>
        <p:spPr>
          <a:xfrm>
            <a:off x="1435608" y="457200"/>
            <a:ext cx="7498080" cy="1497012"/>
          </a:xfrm>
        </p:spPr>
        <p:txBody>
          <a:bodyPr/>
          <a:lstStyle/>
          <a:p>
            <a:pPr algn="ctr"/>
            <a:endParaRPr lang="en-US" dirty="0"/>
          </a:p>
        </p:txBody>
      </p:sp>
      <p:sp>
        <p:nvSpPr>
          <p:cNvPr id="3" name="Content Placeholder 2">
            <a:extLst>
              <a:ext uri="{FF2B5EF4-FFF2-40B4-BE49-F238E27FC236}">
                <a16:creationId xmlns:a16="http://schemas.microsoft.com/office/drawing/2014/main" xmlns="" id="{DDF5D9E7-AA62-4CEA-9F9E-E267E1E5ACF0}"/>
              </a:ext>
            </a:extLst>
          </p:cNvPr>
          <p:cNvSpPr>
            <a:spLocks noGrp="1"/>
          </p:cNvSpPr>
          <p:nvPr>
            <p:ph idx="1"/>
          </p:nvPr>
        </p:nvSpPr>
        <p:spPr>
          <a:xfrm>
            <a:off x="1435608" y="1828800"/>
            <a:ext cx="7498080" cy="4419600"/>
          </a:xfrm>
        </p:spPr>
        <p:txBody>
          <a:bodyPr>
            <a:normAutofit/>
          </a:bodyPr>
          <a:lstStyle/>
          <a:p>
            <a:pPr algn="ctr"/>
            <a:endParaRPr lang="en-US" sz="4800" dirty="0"/>
          </a:p>
          <a:p>
            <a:pPr marL="82296" indent="0" algn="ctr">
              <a:buNone/>
            </a:pPr>
            <a:r>
              <a:rPr lang="en-US" sz="4800" dirty="0"/>
              <a:t>CHRISTIAN/ BIBLICAL ETHICS</a:t>
            </a:r>
          </a:p>
          <a:p>
            <a:pPr algn="ctr"/>
            <a:endParaRPr lang="en-US" sz="4800" dirty="0"/>
          </a:p>
          <a:p>
            <a:pPr marL="82296" indent="0" algn="ctr">
              <a:buNone/>
            </a:pPr>
            <a:endParaRPr lang="en-US" sz="4800" dirty="0"/>
          </a:p>
        </p:txBody>
      </p:sp>
      <p:sp>
        <p:nvSpPr>
          <p:cNvPr id="6" name="Date Placeholder 5"/>
          <p:cNvSpPr>
            <a:spLocks noGrp="1"/>
          </p:cNvSpPr>
          <p:nvPr>
            <p:ph type="dt" sz="half" idx="10"/>
          </p:nvPr>
        </p:nvSpPr>
        <p:spPr/>
        <p:txBody>
          <a:bodyPr/>
          <a:lstStyle/>
          <a:p>
            <a:fld id="{17D3A5E0-3717-405E-9DCB-5D80E1870D17}" type="datetime1">
              <a:rPr lang="en-US" smtClean="0"/>
              <a:pPr/>
              <a:t>9/2/2022</a:t>
            </a:fld>
            <a:endParaRPr lang="en-US"/>
          </a:p>
        </p:txBody>
      </p:sp>
      <p:sp>
        <p:nvSpPr>
          <p:cNvPr id="4" name="Footer Placeholder 3">
            <a:extLst>
              <a:ext uri="{FF2B5EF4-FFF2-40B4-BE49-F238E27FC236}">
                <a16:creationId xmlns:a16="http://schemas.microsoft.com/office/drawing/2014/main" xmlns="" id="{E5151CA2-DB9E-4E2C-A7DC-72F688D36C6B}"/>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2DC59A7C-D599-4243-9D0E-C62A48DEEDDD}"/>
              </a:ext>
            </a:extLst>
          </p:cNvPr>
          <p:cNvSpPr>
            <a:spLocks noGrp="1"/>
          </p:cNvSpPr>
          <p:nvPr>
            <p:ph type="sldNum" sz="quarter" idx="12"/>
          </p:nvPr>
        </p:nvSpPr>
        <p:spPr/>
        <p:txBody>
          <a:bodyPr/>
          <a:lstStyle/>
          <a:p>
            <a:fld id="{FC66AD7C-A49C-4D80-BA73-644A6985D63E}" type="slidenum">
              <a:rPr lang="en-US" smtClean="0"/>
              <a:pPr/>
              <a:t>25</a:t>
            </a:fld>
            <a:endParaRPr lang="en-US"/>
          </a:p>
        </p:txBody>
      </p:sp>
    </p:spTree>
    <p:extLst>
      <p:ext uri="{BB962C8B-B14F-4D97-AF65-F5344CB8AC3E}">
        <p14:creationId xmlns:p14="http://schemas.microsoft.com/office/powerpoint/2010/main" val="401863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F44DD-9246-44AC-9F98-45235B1E89E5}"/>
              </a:ext>
            </a:extLst>
          </p:cNvPr>
          <p:cNvSpPr>
            <a:spLocks noGrp="1"/>
          </p:cNvSpPr>
          <p:nvPr>
            <p:ph type="title"/>
          </p:nvPr>
        </p:nvSpPr>
        <p:spPr/>
        <p:txBody>
          <a:bodyPr>
            <a:normAutofit/>
          </a:bodyPr>
          <a:lstStyle/>
          <a:p>
            <a:r>
              <a:rPr lang="en-US" dirty="0" smtClean="0"/>
              <a:t>Cont’</a:t>
            </a:r>
            <a:endParaRPr lang="en-US" dirty="0"/>
          </a:p>
        </p:txBody>
      </p:sp>
      <p:sp>
        <p:nvSpPr>
          <p:cNvPr id="3" name="Content Placeholder 2">
            <a:extLst>
              <a:ext uri="{FF2B5EF4-FFF2-40B4-BE49-F238E27FC236}">
                <a16:creationId xmlns:a16="http://schemas.microsoft.com/office/drawing/2014/main" xmlns="" id="{BAD0B00C-8B9F-4ABF-A2E0-E417A4802E8D}"/>
              </a:ext>
            </a:extLst>
          </p:cNvPr>
          <p:cNvSpPr>
            <a:spLocks noGrp="1"/>
          </p:cNvSpPr>
          <p:nvPr>
            <p:ph idx="1"/>
          </p:nvPr>
        </p:nvSpPr>
        <p:spPr/>
        <p:txBody>
          <a:bodyPr>
            <a:normAutofit fontScale="70000" lnSpcReduction="20000"/>
          </a:bodyPr>
          <a:lstStyle/>
          <a:p>
            <a:pPr lvl="0">
              <a:buFont typeface="Wingdings" pitchFamily="2" charset="2"/>
              <a:buChar char="q"/>
            </a:pPr>
            <a:r>
              <a:rPr lang="en-US" b="1" dirty="0" smtClean="0"/>
              <a:t>Contributions of the Bible to Philosophical Ethics</a:t>
            </a:r>
            <a:endParaRPr lang="en-US" dirty="0" smtClean="0"/>
          </a:p>
          <a:p>
            <a:pPr lvl="0"/>
            <a:r>
              <a:rPr lang="en-US" dirty="0" smtClean="0"/>
              <a:t>It </a:t>
            </a:r>
            <a:r>
              <a:rPr lang="en-US" dirty="0"/>
              <a:t>gives a </a:t>
            </a:r>
            <a:r>
              <a:rPr lang="en-US" dirty="0">
                <a:solidFill>
                  <a:srgbClr val="FF0000"/>
                </a:solidFill>
              </a:rPr>
              <a:t>biblical basis for our moral obligation</a:t>
            </a:r>
            <a:r>
              <a:rPr lang="en-US" dirty="0"/>
              <a:t>, in terms of our obligation to do the will of God, the creator, and Law-Giver</a:t>
            </a:r>
          </a:p>
          <a:p>
            <a:pPr lvl="0"/>
            <a:r>
              <a:rPr lang="en-US" dirty="0" smtClean="0"/>
              <a:t>We </a:t>
            </a:r>
            <a:r>
              <a:rPr lang="en-US" b="1" u="sng" dirty="0">
                <a:solidFill>
                  <a:srgbClr val="FF0000"/>
                </a:solidFill>
              </a:rPr>
              <a:t>learn</a:t>
            </a:r>
            <a:r>
              <a:rPr lang="en-US" dirty="0"/>
              <a:t> the </a:t>
            </a:r>
            <a:r>
              <a:rPr lang="en-US" b="1" u="sng" dirty="0">
                <a:solidFill>
                  <a:srgbClr val="FF0000"/>
                </a:solidFill>
              </a:rPr>
              <a:t>principles</a:t>
            </a:r>
            <a:r>
              <a:rPr lang="en-US" b="1" u="sng" dirty="0"/>
              <a:t> of </a:t>
            </a:r>
            <a:r>
              <a:rPr lang="en-US" b="1" u="sng" dirty="0">
                <a:solidFill>
                  <a:srgbClr val="FF0000"/>
                </a:solidFill>
              </a:rPr>
              <a:t>justice</a:t>
            </a:r>
            <a:r>
              <a:rPr lang="en-US" b="1" u="sng" dirty="0"/>
              <a:t> and </a:t>
            </a:r>
            <a:r>
              <a:rPr lang="en-US" b="1" u="sng" dirty="0">
                <a:solidFill>
                  <a:srgbClr val="FF0000"/>
                </a:solidFill>
              </a:rPr>
              <a:t>love</a:t>
            </a:r>
            <a:r>
              <a:rPr lang="en-US" b="1" u="sng" dirty="0"/>
              <a:t> </a:t>
            </a:r>
            <a:r>
              <a:rPr lang="en-US" dirty="0"/>
              <a:t>which describe </a:t>
            </a:r>
            <a:r>
              <a:rPr lang="en-US" b="1" u="sng" dirty="0">
                <a:solidFill>
                  <a:srgbClr val="FF0000"/>
                </a:solidFill>
              </a:rPr>
              <a:t>God’s character </a:t>
            </a:r>
            <a:r>
              <a:rPr lang="en-US" b="1" u="sng" dirty="0"/>
              <a:t>and </a:t>
            </a:r>
            <a:r>
              <a:rPr lang="en-US" b="1" u="sng" dirty="0">
                <a:solidFill>
                  <a:srgbClr val="FF0000"/>
                </a:solidFill>
              </a:rPr>
              <a:t>should characterize us</a:t>
            </a:r>
            <a:r>
              <a:rPr lang="en-US" dirty="0"/>
              <a:t>. </a:t>
            </a:r>
          </a:p>
          <a:p>
            <a:pPr lvl="0"/>
            <a:r>
              <a:rPr lang="en-US" dirty="0"/>
              <a:t>It </a:t>
            </a:r>
            <a:r>
              <a:rPr lang="en-US" b="1" u="sng" dirty="0">
                <a:solidFill>
                  <a:srgbClr val="FF0000"/>
                </a:solidFill>
              </a:rPr>
              <a:t>reveals</a:t>
            </a:r>
            <a:r>
              <a:rPr lang="en-US" dirty="0"/>
              <a:t> the </a:t>
            </a:r>
            <a:r>
              <a:rPr lang="en-US" b="1" u="sng" dirty="0">
                <a:solidFill>
                  <a:srgbClr val="FF0000"/>
                </a:solidFill>
              </a:rPr>
              <a:t>moral law of God</a:t>
            </a:r>
            <a:r>
              <a:rPr lang="en-US" dirty="0"/>
              <a:t>, declaring duties in many areas of human life i.e. in the ten commandments.</a:t>
            </a:r>
          </a:p>
          <a:p>
            <a:pPr lvl="0"/>
            <a:r>
              <a:rPr lang="en-US" dirty="0"/>
              <a:t>From love for God and gratitude for his mercies come the </a:t>
            </a:r>
            <a:r>
              <a:rPr lang="en-US" dirty="0">
                <a:solidFill>
                  <a:srgbClr val="FF0000"/>
                </a:solidFill>
              </a:rPr>
              <a:t>motivation and dynamic for moral living</a:t>
            </a:r>
            <a:r>
              <a:rPr lang="en-US" dirty="0"/>
              <a:t>.</a:t>
            </a:r>
          </a:p>
          <a:p>
            <a:pPr lvl="0"/>
            <a:r>
              <a:rPr lang="en-US" dirty="0"/>
              <a:t>Bible depicts that the </a:t>
            </a:r>
            <a:r>
              <a:rPr lang="en-US" dirty="0">
                <a:solidFill>
                  <a:srgbClr val="FF0000"/>
                </a:solidFill>
              </a:rPr>
              <a:t>ideals and promise </a:t>
            </a:r>
            <a:r>
              <a:rPr lang="en-US" dirty="0"/>
              <a:t>of the kingdom of God that </a:t>
            </a:r>
            <a:r>
              <a:rPr lang="en-US" dirty="0">
                <a:solidFill>
                  <a:srgbClr val="FF0000"/>
                </a:solidFill>
              </a:rPr>
              <a:t>Christ came to establish</a:t>
            </a:r>
            <a:r>
              <a:rPr lang="en-US" dirty="0"/>
              <a:t>, first in our hearts and lives and eventually the entire world.  </a:t>
            </a:r>
          </a:p>
          <a:p>
            <a:endParaRPr lang="en-US" dirty="0"/>
          </a:p>
        </p:txBody>
      </p:sp>
      <p:sp>
        <p:nvSpPr>
          <p:cNvPr id="6" name="Date Placeholder 5"/>
          <p:cNvSpPr>
            <a:spLocks noGrp="1"/>
          </p:cNvSpPr>
          <p:nvPr>
            <p:ph type="dt" sz="half" idx="10"/>
          </p:nvPr>
        </p:nvSpPr>
        <p:spPr/>
        <p:txBody>
          <a:bodyPr/>
          <a:lstStyle/>
          <a:p>
            <a:fld id="{4712686F-3BB8-44D6-A692-45C2D7F7E120}" type="datetime1">
              <a:rPr lang="en-US" smtClean="0"/>
              <a:pPr/>
              <a:t>9/2/2022</a:t>
            </a:fld>
            <a:endParaRPr lang="en-US"/>
          </a:p>
        </p:txBody>
      </p:sp>
      <p:sp>
        <p:nvSpPr>
          <p:cNvPr id="4" name="Footer Placeholder 3">
            <a:extLst>
              <a:ext uri="{FF2B5EF4-FFF2-40B4-BE49-F238E27FC236}">
                <a16:creationId xmlns:a16="http://schemas.microsoft.com/office/drawing/2014/main" xmlns="" id="{D73448ED-00B1-44AD-B275-A58A37CE03C7}"/>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D3219FF5-61D7-40C7-AB03-A68B10D28763}"/>
              </a:ext>
            </a:extLst>
          </p:cNvPr>
          <p:cNvSpPr>
            <a:spLocks noGrp="1"/>
          </p:cNvSpPr>
          <p:nvPr>
            <p:ph type="sldNum" sz="quarter" idx="12"/>
          </p:nvPr>
        </p:nvSpPr>
        <p:spPr/>
        <p:txBody>
          <a:bodyPr/>
          <a:lstStyle/>
          <a:p>
            <a:fld id="{FC66AD7C-A49C-4D80-BA73-644A6985D63E}" type="slidenum">
              <a:rPr lang="en-US" smtClean="0"/>
              <a:pPr/>
              <a:t>26</a:t>
            </a:fld>
            <a:endParaRPr lang="en-US"/>
          </a:p>
        </p:txBody>
      </p:sp>
    </p:spTree>
    <p:extLst>
      <p:ext uri="{BB962C8B-B14F-4D97-AF65-F5344CB8AC3E}">
        <p14:creationId xmlns:p14="http://schemas.microsoft.com/office/powerpoint/2010/main" val="2817662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142A3-4A36-41EA-BEC0-BC4E6BBFBCAB}"/>
              </a:ext>
            </a:extLst>
          </p:cNvPr>
          <p:cNvSpPr>
            <a:spLocks noGrp="1"/>
          </p:cNvSpPr>
          <p:nvPr>
            <p:ph type="title"/>
          </p:nvPr>
        </p:nvSpPr>
        <p:spPr>
          <a:xfrm>
            <a:off x="1435608" y="274638"/>
            <a:ext cx="7498080" cy="715962"/>
          </a:xfrm>
        </p:spPr>
        <p:txBody>
          <a:bodyPr>
            <a:normAutofit/>
          </a:bodyPr>
          <a:lstStyle/>
          <a:p>
            <a:r>
              <a:rPr lang="en-US" sz="3200" dirty="0"/>
              <a:t>Uniqueness of the Bible in Ethical matters</a:t>
            </a:r>
          </a:p>
        </p:txBody>
      </p:sp>
      <p:sp>
        <p:nvSpPr>
          <p:cNvPr id="3" name="Content Placeholder 2">
            <a:extLst>
              <a:ext uri="{FF2B5EF4-FFF2-40B4-BE49-F238E27FC236}">
                <a16:creationId xmlns:a16="http://schemas.microsoft.com/office/drawing/2014/main" xmlns="" id="{CDF5F7AB-6074-42FE-A9A3-051251FB6BA4}"/>
              </a:ext>
            </a:extLst>
          </p:cNvPr>
          <p:cNvSpPr>
            <a:spLocks noGrp="1"/>
          </p:cNvSpPr>
          <p:nvPr>
            <p:ph idx="1"/>
          </p:nvPr>
        </p:nvSpPr>
        <p:spPr>
          <a:xfrm>
            <a:off x="1435608" y="990600"/>
            <a:ext cx="7498080" cy="5867400"/>
          </a:xfrm>
        </p:spPr>
        <p:txBody>
          <a:bodyPr>
            <a:normAutofit fontScale="55000" lnSpcReduction="20000"/>
          </a:bodyPr>
          <a:lstStyle/>
          <a:p>
            <a:r>
              <a:rPr lang="en-US" dirty="0" smtClean="0"/>
              <a:t>It </a:t>
            </a:r>
            <a:r>
              <a:rPr lang="en-US" dirty="0"/>
              <a:t>is </a:t>
            </a:r>
            <a:r>
              <a:rPr lang="en-US" dirty="0">
                <a:solidFill>
                  <a:srgbClr val="FF0000"/>
                </a:solidFill>
              </a:rPr>
              <a:t>authoritative, trustworthy, </a:t>
            </a:r>
            <a:r>
              <a:rPr lang="en-US" dirty="0"/>
              <a:t>and </a:t>
            </a:r>
            <a:r>
              <a:rPr lang="en-US" dirty="0" smtClean="0">
                <a:solidFill>
                  <a:srgbClr val="FF0000"/>
                </a:solidFill>
              </a:rPr>
              <a:t>final</a:t>
            </a:r>
            <a:r>
              <a:rPr lang="en-US" dirty="0" smtClean="0"/>
              <a:t> - That is, in matters of belief and practice</a:t>
            </a:r>
            <a:r>
              <a:rPr lang="en-US" dirty="0"/>
              <a:t>. “Forever, O Lord, Your word is settled in heaven” (Ps. 119:89).</a:t>
            </a:r>
          </a:p>
          <a:p>
            <a:r>
              <a:rPr lang="en-US" i="1" dirty="0">
                <a:solidFill>
                  <a:srgbClr val="FF0000"/>
                </a:solidFill>
              </a:rPr>
              <a:t>The Bible is the source of truth:</a:t>
            </a:r>
            <a:r>
              <a:rPr lang="en-US" dirty="0">
                <a:solidFill>
                  <a:srgbClr val="FF0000"/>
                </a:solidFill>
              </a:rPr>
              <a:t> </a:t>
            </a:r>
            <a:r>
              <a:rPr lang="en-US" dirty="0"/>
              <a:t>“Sanctify them by Your truth; Your word is truth” (John 17:17).</a:t>
            </a:r>
          </a:p>
          <a:p>
            <a:r>
              <a:rPr lang="en-US" i="1" dirty="0"/>
              <a:t>The Bible is the source of God’s blessing when obeyed:</a:t>
            </a:r>
            <a:r>
              <a:rPr lang="en-US" dirty="0"/>
              <a:t> “But He said, ‘More than that, blessed are those who hear the word of God and keep it’” (Luke 11:28).</a:t>
            </a:r>
          </a:p>
          <a:p>
            <a:r>
              <a:rPr lang="en-US" i="1" dirty="0" smtClean="0"/>
              <a:t>The </a:t>
            </a:r>
            <a:r>
              <a:rPr lang="en-US" i="1" dirty="0"/>
              <a:t>Bible is the source of power:</a:t>
            </a:r>
            <a:r>
              <a:rPr lang="en-US" dirty="0"/>
              <a:t> “For I am not ashamed of the gospel of Christ, for it is the power of God to salvation for everyone who believes, for the Jew first and also for the Greek” (Rom. 1:16).</a:t>
            </a:r>
          </a:p>
          <a:p>
            <a:r>
              <a:rPr lang="en-US" i="1" dirty="0">
                <a:solidFill>
                  <a:srgbClr val="FF0000"/>
                </a:solidFill>
              </a:rPr>
              <a:t>The Bible is the source of guidance:</a:t>
            </a:r>
            <a:r>
              <a:rPr lang="en-US" dirty="0">
                <a:solidFill>
                  <a:srgbClr val="FF0000"/>
                </a:solidFill>
              </a:rPr>
              <a:t> </a:t>
            </a:r>
            <a:r>
              <a:rPr lang="en-US" dirty="0"/>
              <a:t>“Your word is a lamp to my feet and a light to my path” (Ps. 119:105).</a:t>
            </a:r>
          </a:p>
          <a:p>
            <a:r>
              <a:rPr lang="en-US" dirty="0"/>
              <a:t> </a:t>
            </a:r>
            <a:r>
              <a:rPr lang="en-US" i="1" dirty="0"/>
              <a:t>It is totally sufficient and complete for our needs:</a:t>
            </a:r>
            <a:r>
              <a:rPr lang="en-US" dirty="0"/>
              <a:t> “. . . that the man of God may be complete, thoroughly equipped for every good work” (2 Tim. 3:16, 17; Rev. 22:18, 19).</a:t>
            </a:r>
          </a:p>
          <a:p>
            <a:r>
              <a:rPr lang="en-US" dirty="0"/>
              <a:t>Therefore, we are admonished to: Believe it (John 6:68, 69), Honor it (Job 23:12), Love it (Ps. 119:97), Obey it (1 John 2:5), Guard it (1 Tim. 6:20), Fight for it (Jude 3), Preach it (2 Tim. 4:2), Study it (Ezra 7:10). </a:t>
            </a:r>
            <a:endParaRPr lang="en-US" dirty="0" smtClean="0"/>
          </a:p>
          <a:p>
            <a:pPr>
              <a:buNone/>
            </a:pPr>
            <a:r>
              <a:rPr lang="en-US" b="1" dirty="0" smtClean="0"/>
              <a:t>DISCUSS</a:t>
            </a:r>
            <a:r>
              <a:rPr lang="en-US" dirty="0" smtClean="0"/>
              <a:t>: Why  the Bible is considered an authoritative in all ethical issues people face today?</a:t>
            </a:r>
            <a:endParaRPr lang="en-US" dirty="0"/>
          </a:p>
        </p:txBody>
      </p:sp>
      <p:sp>
        <p:nvSpPr>
          <p:cNvPr id="6" name="Date Placeholder 5"/>
          <p:cNvSpPr>
            <a:spLocks noGrp="1"/>
          </p:cNvSpPr>
          <p:nvPr>
            <p:ph type="dt" sz="half" idx="10"/>
          </p:nvPr>
        </p:nvSpPr>
        <p:spPr/>
        <p:txBody>
          <a:bodyPr/>
          <a:lstStyle/>
          <a:p>
            <a:fld id="{D31845EA-B3ED-470B-A44D-5B766917C151}" type="datetime1">
              <a:rPr lang="en-US" smtClean="0"/>
              <a:pPr/>
              <a:t>9/2/2022</a:t>
            </a:fld>
            <a:endParaRPr lang="en-US" dirty="0"/>
          </a:p>
        </p:txBody>
      </p:sp>
      <p:sp>
        <p:nvSpPr>
          <p:cNvPr id="4" name="Footer Placeholder 3">
            <a:extLst>
              <a:ext uri="{FF2B5EF4-FFF2-40B4-BE49-F238E27FC236}">
                <a16:creationId xmlns:a16="http://schemas.microsoft.com/office/drawing/2014/main" xmlns="" id="{81CF2ABF-0EF6-4DAA-BBAC-D474C43408B0}"/>
              </a:ext>
            </a:extLst>
          </p:cNvPr>
          <p:cNvSpPr>
            <a:spLocks noGrp="1"/>
          </p:cNvSpPr>
          <p:nvPr>
            <p:ph type="ftr" sz="quarter" idx="11"/>
          </p:nvPr>
        </p:nvSpPr>
        <p:spPr/>
        <p:txBody>
          <a:bodyPr/>
          <a:lstStyle/>
          <a:p>
            <a:r>
              <a:rPr lang="en-US" smtClean="0"/>
              <a:t>Rev Joseph Kitur</a:t>
            </a:r>
            <a:endParaRPr lang="en-US" dirty="0"/>
          </a:p>
        </p:txBody>
      </p:sp>
      <p:sp>
        <p:nvSpPr>
          <p:cNvPr id="5" name="Slide Number Placeholder 4">
            <a:extLst>
              <a:ext uri="{FF2B5EF4-FFF2-40B4-BE49-F238E27FC236}">
                <a16:creationId xmlns:a16="http://schemas.microsoft.com/office/drawing/2014/main" xmlns="" id="{A94969EC-E357-4FE9-8FEB-33639D51B843}"/>
              </a:ext>
            </a:extLst>
          </p:cNvPr>
          <p:cNvSpPr>
            <a:spLocks noGrp="1"/>
          </p:cNvSpPr>
          <p:nvPr>
            <p:ph type="sldNum" sz="quarter" idx="12"/>
          </p:nvPr>
        </p:nvSpPr>
        <p:spPr/>
        <p:txBody>
          <a:bodyPr/>
          <a:lstStyle/>
          <a:p>
            <a:fld id="{FC66AD7C-A49C-4D80-BA73-644A6985D63E}" type="slidenum">
              <a:rPr lang="en-US" smtClean="0"/>
              <a:pPr/>
              <a:t>27</a:t>
            </a:fld>
            <a:endParaRPr lang="en-US"/>
          </a:p>
        </p:txBody>
      </p:sp>
    </p:spTree>
    <p:extLst>
      <p:ext uri="{BB962C8B-B14F-4D97-AF65-F5344CB8AC3E}">
        <p14:creationId xmlns:p14="http://schemas.microsoft.com/office/powerpoint/2010/main" val="2985050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EC51D-92A7-4A9F-9B78-1E2AAEEFADEA}"/>
              </a:ext>
            </a:extLst>
          </p:cNvPr>
          <p:cNvSpPr>
            <a:spLocks noGrp="1"/>
          </p:cNvSpPr>
          <p:nvPr>
            <p:ph type="title"/>
          </p:nvPr>
        </p:nvSpPr>
        <p:spPr>
          <a:xfrm>
            <a:off x="1435608" y="274638"/>
            <a:ext cx="7498080" cy="868362"/>
          </a:xfrm>
        </p:spPr>
        <p:txBody>
          <a:bodyPr/>
          <a:lstStyle/>
          <a:p>
            <a:pPr algn="ctr"/>
            <a:r>
              <a:rPr lang="en-US" b="1" dirty="0"/>
              <a:t>Old Testament (OT) Ethics</a:t>
            </a:r>
          </a:p>
        </p:txBody>
      </p:sp>
      <p:sp>
        <p:nvSpPr>
          <p:cNvPr id="3" name="Content Placeholder 2">
            <a:extLst>
              <a:ext uri="{FF2B5EF4-FFF2-40B4-BE49-F238E27FC236}">
                <a16:creationId xmlns:a16="http://schemas.microsoft.com/office/drawing/2014/main" xmlns="" id="{2B073426-9F15-4DE5-9DA9-D0CD5EFB926B}"/>
              </a:ext>
            </a:extLst>
          </p:cNvPr>
          <p:cNvSpPr>
            <a:spLocks noGrp="1"/>
          </p:cNvSpPr>
          <p:nvPr>
            <p:ph idx="1"/>
          </p:nvPr>
        </p:nvSpPr>
        <p:spPr>
          <a:xfrm>
            <a:off x="1435608" y="1143000"/>
            <a:ext cx="7498080" cy="5334000"/>
          </a:xfrm>
          <a:ln>
            <a:solidFill>
              <a:schemeClr val="accent1"/>
            </a:solidFill>
          </a:ln>
        </p:spPr>
        <p:txBody>
          <a:bodyPr>
            <a:normAutofit fontScale="85000" lnSpcReduction="20000"/>
          </a:bodyPr>
          <a:lstStyle/>
          <a:p>
            <a:pPr marL="82296" indent="0" algn="ctr">
              <a:buNone/>
            </a:pPr>
            <a:r>
              <a:rPr lang="en-US" b="1" u="sng" dirty="0"/>
              <a:t>The Nature and Character of God</a:t>
            </a:r>
          </a:p>
          <a:p>
            <a:pPr marL="82296" indent="0">
              <a:buNone/>
            </a:pPr>
            <a:r>
              <a:rPr lang="en-US" dirty="0"/>
              <a:t>In the Old Testament Scriptures, </a:t>
            </a:r>
            <a:r>
              <a:rPr lang="en-US" b="1" dirty="0"/>
              <a:t>God is presented as </a:t>
            </a:r>
            <a:r>
              <a:rPr lang="en-US" b="1" dirty="0" smtClean="0">
                <a:solidFill>
                  <a:srgbClr val="FF0000"/>
                </a:solidFill>
              </a:rPr>
              <a:t>morally holy</a:t>
            </a:r>
            <a:r>
              <a:rPr lang="en-US" b="1" dirty="0" smtClean="0"/>
              <a:t>, </a:t>
            </a:r>
            <a:r>
              <a:rPr lang="en-US" b="1" dirty="0">
                <a:solidFill>
                  <a:srgbClr val="FF0000"/>
                </a:solidFill>
              </a:rPr>
              <a:t>upright</a:t>
            </a:r>
            <a:r>
              <a:rPr lang="en-US" b="1" dirty="0"/>
              <a:t>, </a:t>
            </a:r>
            <a:r>
              <a:rPr lang="en-US" b="1" dirty="0" smtClean="0">
                <a:solidFill>
                  <a:srgbClr val="FF0000"/>
                </a:solidFill>
              </a:rPr>
              <a:t>just, good, loving, faithful </a:t>
            </a:r>
            <a:r>
              <a:rPr lang="en-US" b="1" dirty="0" smtClean="0"/>
              <a:t>and </a:t>
            </a:r>
            <a:r>
              <a:rPr lang="en-US" b="1" dirty="0" smtClean="0">
                <a:solidFill>
                  <a:srgbClr val="FF0000"/>
                </a:solidFill>
              </a:rPr>
              <a:t>truth</a:t>
            </a:r>
            <a:r>
              <a:rPr lang="en-US" b="1" dirty="0" smtClean="0"/>
              <a:t> and that is the basis for all our morals</a:t>
            </a:r>
            <a:r>
              <a:rPr lang="en-US" dirty="0" smtClean="0"/>
              <a:t>. </a:t>
            </a:r>
            <a:endParaRPr lang="en-US" dirty="0"/>
          </a:p>
          <a:p>
            <a:pPr marL="82296" indent="0">
              <a:buNone/>
            </a:pPr>
            <a:r>
              <a:rPr lang="en-US" dirty="0"/>
              <a:t>He is the center of everything.; mankind is not.  </a:t>
            </a:r>
          </a:p>
          <a:p>
            <a:pPr marL="82296" indent="0">
              <a:buNone/>
            </a:pPr>
            <a:r>
              <a:rPr lang="en-US" dirty="0" smtClean="0"/>
              <a:t>Thus</a:t>
            </a:r>
            <a:r>
              <a:rPr lang="en-US" dirty="0"/>
              <a:t>, </a:t>
            </a:r>
            <a:r>
              <a:rPr lang="en-US" b="1" dirty="0">
                <a:solidFill>
                  <a:srgbClr val="FF0000"/>
                </a:solidFill>
              </a:rPr>
              <a:t>ethical living flows from the character of God.</a:t>
            </a:r>
          </a:p>
          <a:p>
            <a:pPr marL="82296" indent="0">
              <a:buNone/>
            </a:pPr>
            <a:r>
              <a:rPr lang="en-US" dirty="0"/>
              <a:t>He created man in his image and </a:t>
            </a:r>
            <a:r>
              <a:rPr lang="en-US" dirty="0" smtClean="0"/>
              <a:t>likeness (</a:t>
            </a:r>
            <a:r>
              <a:rPr lang="en-US" b="1" dirty="0" smtClean="0">
                <a:solidFill>
                  <a:srgbClr val="FF0000"/>
                </a:solidFill>
              </a:rPr>
              <a:t>morally holy</a:t>
            </a:r>
            <a:r>
              <a:rPr lang="en-US" b="1" dirty="0" smtClean="0"/>
              <a:t>, </a:t>
            </a:r>
            <a:r>
              <a:rPr lang="en-US" b="1" dirty="0" smtClean="0">
                <a:solidFill>
                  <a:srgbClr val="FF0000"/>
                </a:solidFill>
              </a:rPr>
              <a:t>upright</a:t>
            </a:r>
            <a:r>
              <a:rPr lang="en-US" b="1" dirty="0" smtClean="0"/>
              <a:t>, </a:t>
            </a:r>
            <a:r>
              <a:rPr lang="en-US" b="1" dirty="0" smtClean="0">
                <a:solidFill>
                  <a:srgbClr val="FF0000"/>
                </a:solidFill>
              </a:rPr>
              <a:t>just, good, loving, faithful </a:t>
            </a:r>
            <a:r>
              <a:rPr lang="en-US" b="1" dirty="0" smtClean="0"/>
              <a:t>and </a:t>
            </a:r>
            <a:r>
              <a:rPr lang="en-US" b="1" dirty="0" smtClean="0">
                <a:solidFill>
                  <a:srgbClr val="FF0000"/>
                </a:solidFill>
              </a:rPr>
              <a:t>truth)</a:t>
            </a:r>
            <a:r>
              <a:rPr lang="en-US" dirty="0" smtClean="0"/>
              <a:t>; </a:t>
            </a:r>
            <a:r>
              <a:rPr lang="en-US" dirty="0"/>
              <a:t>thus humanity is able to </a:t>
            </a:r>
            <a:r>
              <a:rPr lang="en-US" dirty="0" smtClean="0"/>
              <a:t>reflect God’s  </a:t>
            </a:r>
            <a:r>
              <a:rPr lang="en-US" dirty="0"/>
              <a:t>character. </a:t>
            </a:r>
          </a:p>
          <a:p>
            <a:pPr marL="82296" indent="0">
              <a:buNone/>
            </a:pPr>
            <a:r>
              <a:rPr lang="en-US" dirty="0" smtClean="0"/>
              <a:t>But remember He </a:t>
            </a:r>
            <a:r>
              <a:rPr lang="en-US" dirty="0"/>
              <a:t>is the ultimate, </a:t>
            </a:r>
            <a:r>
              <a:rPr lang="en-US" b="1" dirty="0">
                <a:solidFill>
                  <a:srgbClr val="FF0000"/>
                </a:solidFill>
              </a:rPr>
              <a:t>Judge</a:t>
            </a:r>
            <a:r>
              <a:rPr lang="en-US" dirty="0"/>
              <a:t> and </a:t>
            </a:r>
            <a:r>
              <a:rPr lang="en-US" b="1" dirty="0">
                <a:solidFill>
                  <a:srgbClr val="FF0000"/>
                </a:solidFill>
              </a:rPr>
              <a:t>Law-Giver.  </a:t>
            </a:r>
          </a:p>
        </p:txBody>
      </p:sp>
      <p:sp>
        <p:nvSpPr>
          <p:cNvPr id="6" name="Date Placeholder 5"/>
          <p:cNvSpPr>
            <a:spLocks noGrp="1"/>
          </p:cNvSpPr>
          <p:nvPr>
            <p:ph type="dt" sz="half" idx="10"/>
          </p:nvPr>
        </p:nvSpPr>
        <p:spPr/>
        <p:txBody>
          <a:bodyPr/>
          <a:lstStyle/>
          <a:p>
            <a:fld id="{1659BADA-828A-415A-B017-9463B0800C01}" type="datetime1">
              <a:rPr lang="en-US" smtClean="0"/>
              <a:pPr/>
              <a:t>9/2/2022</a:t>
            </a:fld>
            <a:endParaRPr lang="en-US"/>
          </a:p>
        </p:txBody>
      </p:sp>
      <p:sp>
        <p:nvSpPr>
          <p:cNvPr id="4" name="Footer Placeholder 3">
            <a:extLst>
              <a:ext uri="{FF2B5EF4-FFF2-40B4-BE49-F238E27FC236}">
                <a16:creationId xmlns:a16="http://schemas.microsoft.com/office/drawing/2014/main" xmlns="" id="{ECE71667-EA8E-41E8-A7FB-9EB035422558}"/>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242A2CA3-E854-4B31-A5E4-8C5DA2A6A467}"/>
              </a:ext>
            </a:extLst>
          </p:cNvPr>
          <p:cNvSpPr>
            <a:spLocks noGrp="1"/>
          </p:cNvSpPr>
          <p:nvPr>
            <p:ph type="sldNum" sz="quarter" idx="12"/>
          </p:nvPr>
        </p:nvSpPr>
        <p:spPr/>
        <p:txBody>
          <a:bodyPr/>
          <a:lstStyle/>
          <a:p>
            <a:fld id="{FC66AD7C-A49C-4D80-BA73-644A6985D63E}" type="slidenum">
              <a:rPr lang="en-US" smtClean="0"/>
              <a:pPr/>
              <a:t>28</a:t>
            </a:fld>
            <a:endParaRPr lang="en-US"/>
          </a:p>
        </p:txBody>
      </p:sp>
    </p:spTree>
    <p:extLst>
      <p:ext uri="{BB962C8B-B14F-4D97-AF65-F5344CB8AC3E}">
        <p14:creationId xmlns:p14="http://schemas.microsoft.com/office/powerpoint/2010/main" val="958769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0919A3-4874-4013-9357-C1F71A4361CD}"/>
              </a:ext>
            </a:extLst>
          </p:cNvPr>
          <p:cNvSpPr>
            <a:spLocks noGrp="1"/>
          </p:cNvSpPr>
          <p:nvPr>
            <p:ph type="title"/>
          </p:nvPr>
        </p:nvSpPr>
        <p:spPr/>
        <p:txBody>
          <a:bodyPr>
            <a:normAutofit fontScale="90000"/>
          </a:bodyPr>
          <a:lstStyle/>
          <a:p>
            <a:r>
              <a:rPr lang="en-US" dirty="0"/>
              <a:t>VI. </a:t>
            </a:r>
            <a:r>
              <a:rPr lang="en-US" sz="4400" dirty="0" smtClean="0"/>
              <a:t>Israel’s Ethical life drawn from Character of God. </a:t>
            </a:r>
            <a:endParaRPr lang="en-US" dirty="0"/>
          </a:p>
        </p:txBody>
      </p:sp>
      <p:sp>
        <p:nvSpPr>
          <p:cNvPr id="3" name="Content Placeholder 2">
            <a:extLst>
              <a:ext uri="{FF2B5EF4-FFF2-40B4-BE49-F238E27FC236}">
                <a16:creationId xmlns:a16="http://schemas.microsoft.com/office/drawing/2014/main" xmlns="" id="{726147D4-9033-44BF-A8F7-1CA4627BEED3}"/>
              </a:ext>
            </a:extLst>
          </p:cNvPr>
          <p:cNvSpPr>
            <a:spLocks noGrp="1"/>
          </p:cNvSpPr>
          <p:nvPr>
            <p:ph idx="1"/>
          </p:nvPr>
        </p:nvSpPr>
        <p:spPr/>
        <p:txBody>
          <a:bodyPr>
            <a:normAutofit fontScale="77500" lnSpcReduction="20000"/>
          </a:bodyPr>
          <a:lstStyle/>
          <a:p>
            <a:r>
              <a:rPr lang="en-US" dirty="0"/>
              <a:t>Israel was to reflect the character of God.</a:t>
            </a:r>
          </a:p>
          <a:p>
            <a:r>
              <a:rPr lang="en-US" dirty="0"/>
              <a:t>Knowing God involves knowing what he cherishes, </a:t>
            </a:r>
            <a:r>
              <a:rPr lang="en-US" b="1" u="sng" dirty="0">
                <a:solidFill>
                  <a:srgbClr val="FF0000"/>
                </a:solidFill>
              </a:rPr>
              <a:t>values, his priorities</a:t>
            </a:r>
            <a:r>
              <a:rPr lang="en-US" dirty="0"/>
              <a:t>, </a:t>
            </a:r>
            <a:r>
              <a:rPr lang="en-US" b="1" u="sng" dirty="0"/>
              <a:t>and what </a:t>
            </a:r>
            <a:r>
              <a:rPr lang="en-US" b="1" u="sng" dirty="0">
                <a:solidFill>
                  <a:srgbClr val="FF0000"/>
                </a:solidFill>
              </a:rPr>
              <a:t>brings him joy </a:t>
            </a:r>
            <a:r>
              <a:rPr lang="en-US" b="1" u="sng" dirty="0"/>
              <a:t>and what </a:t>
            </a:r>
            <a:r>
              <a:rPr lang="en-US" b="1" u="sng" dirty="0">
                <a:solidFill>
                  <a:srgbClr val="FF0000"/>
                </a:solidFill>
              </a:rPr>
              <a:t>makes him angry.</a:t>
            </a:r>
            <a:r>
              <a:rPr lang="en-US" b="1" u="sng" dirty="0"/>
              <a:t> </a:t>
            </a:r>
          </a:p>
          <a:p>
            <a:r>
              <a:rPr lang="en-US" dirty="0"/>
              <a:t>To know the Lord (and his ways) means to </a:t>
            </a:r>
            <a:r>
              <a:rPr lang="en-US" b="1" u="sng" dirty="0">
                <a:solidFill>
                  <a:srgbClr val="FF0000"/>
                </a:solidFill>
              </a:rPr>
              <a:t>do righteousness </a:t>
            </a:r>
            <a:r>
              <a:rPr lang="en-US" b="1" u="sng" dirty="0"/>
              <a:t>and </a:t>
            </a:r>
            <a:r>
              <a:rPr lang="en-US" b="1" u="sng" dirty="0">
                <a:solidFill>
                  <a:srgbClr val="FF0000"/>
                </a:solidFill>
              </a:rPr>
              <a:t>justice</a:t>
            </a:r>
            <a:r>
              <a:rPr lang="en-US" b="1" u="sng" dirty="0"/>
              <a:t>- </a:t>
            </a:r>
            <a:r>
              <a:rPr lang="en-US" dirty="0"/>
              <a:t>the things that God delights in. </a:t>
            </a:r>
          </a:p>
          <a:p>
            <a:r>
              <a:rPr lang="en-US" dirty="0" smtClean="0">
                <a:solidFill>
                  <a:srgbClr val="FF0000"/>
                </a:solidFill>
              </a:rPr>
              <a:t>Ethical issues </a:t>
            </a:r>
            <a:r>
              <a:rPr lang="en-US" dirty="0" smtClean="0"/>
              <a:t>are </a:t>
            </a:r>
            <a:r>
              <a:rPr lang="en-US" b="1" u="sng" dirty="0" smtClean="0"/>
              <a:t>related</a:t>
            </a:r>
            <a:r>
              <a:rPr lang="en-US" dirty="0" smtClean="0"/>
              <a:t> to </a:t>
            </a:r>
            <a:r>
              <a:rPr lang="en-US" dirty="0" smtClean="0">
                <a:solidFill>
                  <a:srgbClr val="FF0000"/>
                </a:solidFill>
              </a:rPr>
              <a:t>God’s character,</a:t>
            </a:r>
            <a:r>
              <a:rPr lang="en-US" dirty="0" smtClean="0"/>
              <a:t> </a:t>
            </a:r>
            <a:r>
              <a:rPr lang="en-US" dirty="0" smtClean="0">
                <a:solidFill>
                  <a:srgbClr val="FF0000"/>
                </a:solidFill>
              </a:rPr>
              <a:t>will</a:t>
            </a:r>
            <a:r>
              <a:rPr lang="en-US" dirty="0" smtClean="0"/>
              <a:t>, </a:t>
            </a:r>
            <a:r>
              <a:rPr lang="en-US" dirty="0" smtClean="0">
                <a:solidFill>
                  <a:srgbClr val="FF0000"/>
                </a:solidFill>
              </a:rPr>
              <a:t>actions</a:t>
            </a:r>
            <a:r>
              <a:rPr lang="en-US" dirty="0" smtClean="0"/>
              <a:t>, and </a:t>
            </a:r>
            <a:r>
              <a:rPr lang="en-US" dirty="0" smtClean="0">
                <a:solidFill>
                  <a:srgbClr val="FF0000"/>
                </a:solidFill>
              </a:rPr>
              <a:t>purpose</a:t>
            </a:r>
            <a:r>
              <a:rPr lang="en-US" dirty="0" smtClean="0"/>
              <a:t> (Prov. 6-8).  God’s acts demonstrated God’s </a:t>
            </a:r>
            <a:r>
              <a:rPr lang="en-US" dirty="0" smtClean="0">
                <a:solidFill>
                  <a:srgbClr val="FF0000"/>
                </a:solidFill>
              </a:rPr>
              <a:t>character </a:t>
            </a:r>
            <a:r>
              <a:rPr lang="en-US" dirty="0" smtClean="0"/>
              <a:t>and his</a:t>
            </a:r>
            <a:r>
              <a:rPr lang="en-US" dirty="0" smtClean="0">
                <a:solidFill>
                  <a:srgbClr val="FF0000"/>
                </a:solidFill>
              </a:rPr>
              <a:t> identity </a:t>
            </a:r>
            <a:r>
              <a:rPr lang="en-US" dirty="0" smtClean="0"/>
              <a:t>(Deut 4:35,39). For instance, they were to deal with </a:t>
            </a:r>
            <a:r>
              <a:rPr lang="en-US" dirty="0" smtClean="0">
                <a:solidFill>
                  <a:srgbClr val="FF0000"/>
                </a:solidFill>
              </a:rPr>
              <a:t>strangers fairly </a:t>
            </a:r>
            <a:r>
              <a:rPr lang="en-US" dirty="0" smtClean="0"/>
              <a:t>because God protected them as strangers in Egypt (</a:t>
            </a:r>
            <a:r>
              <a:rPr lang="en-US" dirty="0" err="1" smtClean="0"/>
              <a:t>Exo</a:t>
            </a:r>
            <a:r>
              <a:rPr lang="en-US" dirty="0" smtClean="0"/>
              <a:t>. 23:9;21:2-11; Deut. 15:15).</a:t>
            </a:r>
          </a:p>
          <a:p>
            <a:endParaRPr lang="en-US" dirty="0"/>
          </a:p>
          <a:p>
            <a:endParaRPr lang="en-US" dirty="0"/>
          </a:p>
        </p:txBody>
      </p:sp>
      <p:sp>
        <p:nvSpPr>
          <p:cNvPr id="6" name="Date Placeholder 5"/>
          <p:cNvSpPr>
            <a:spLocks noGrp="1"/>
          </p:cNvSpPr>
          <p:nvPr>
            <p:ph type="dt" sz="half" idx="10"/>
          </p:nvPr>
        </p:nvSpPr>
        <p:spPr/>
        <p:txBody>
          <a:bodyPr/>
          <a:lstStyle/>
          <a:p>
            <a:fld id="{5F216792-A15F-4574-9F03-CA9C9B43B0B7}" type="datetime1">
              <a:rPr lang="en-US" smtClean="0"/>
              <a:pPr/>
              <a:t>9/2/2022</a:t>
            </a:fld>
            <a:endParaRPr lang="en-US"/>
          </a:p>
        </p:txBody>
      </p:sp>
      <p:sp>
        <p:nvSpPr>
          <p:cNvPr id="4" name="Footer Placeholder 3">
            <a:extLst>
              <a:ext uri="{FF2B5EF4-FFF2-40B4-BE49-F238E27FC236}">
                <a16:creationId xmlns:a16="http://schemas.microsoft.com/office/drawing/2014/main" xmlns="" id="{9195C84D-5936-4B31-A8FF-B67DC23EB46F}"/>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1B54A9C1-D3EA-421F-AEFB-CC809E4020A7}"/>
              </a:ext>
            </a:extLst>
          </p:cNvPr>
          <p:cNvSpPr>
            <a:spLocks noGrp="1"/>
          </p:cNvSpPr>
          <p:nvPr>
            <p:ph type="sldNum" sz="quarter" idx="12"/>
          </p:nvPr>
        </p:nvSpPr>
        <p:spPr/>
        <p:txBody>
          <a:bodyPr/>
          <a:lstStyle/>
          <a:p>
            <a:fld id="{FC66AD7C-A49C-4D80-BA73-644A6985D63E}" type="slidenum">
              <a:rPr lang="en-US" smtClean="0"/>
              <a:pPr/>
              <a:t>29</a:t>
            </a:fld>
            <a:endParaRPr lang="en-US"/>
          </a:p>
        </p:txBody>
      </p:sp>
    </p:spTree>
    <p:extLst>
      <p:ext uri="{BB962C8B-B14F-4D97-AF65-F5344CB8AC3E}">
        <p14:creationId xmlns:p14="http://schemas.microsoft.com/office/powerpoint/2010/main" val="332509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14710-E898-4A94-979C-EBAB5BEC2E01}"/>
              </a:ext>
            </a:extLst>
          </p:cNvPr>
          <p:cNvSpPr>
            <a:spLocks noGrp="1"/>
          </p:cNvSpPr>
          <p:nvPr>
            <p:ph type="title"/>
          </p:nvPr>
        </p:nvSpPr>
        <p:spPr/>
        <p:txBody>
          <a:bodyPr/>
          <a:lstStyle/>
          <a:p>
            <a:r>
              <a:rPr lang="en-US" b="1" dirty="0"/>
              <a:t>Christian Ethics</a:t>
            </a:r>
          </a:p>
        </p:txBody>
      </p:sp>
      <p:sp>
        <p:nvSpPr>
          <p:cNvPr id="3" name="Content Placeholder 2">
            <a:extLst>
              <a:ext uri="{FF2B5EF4-FFF2-40B4-BE49-F238E27FC236}">
                <a16:creationId xmlns:a16="http://schemas.microsoft.com/office/drawing/2014/main" xmlns="" id="{CA2F0CE9-3C11-4739-822F-3C9376ECF716}"/>
              </a:ext>
            </a:extLst>
          </p:cNvPr>
          <p:cNvSpPr>
            <a:spLocks noGrp="1"/>
          </p:cNvSpPr>
          <p:nvPr>
            <p:ph idx="1"/>
          </p:nvPr>
        </p:nvSpPr>
        <p:spPr/>
        <p:txBody>
          <a:bodyPr>
            <a:normAutofit fontScale="85000" lnSpcReduction="20000"/>
          </a:bodyPr>
          <a:lstStyle/>
          <a:p>
            <a:pPr lvl="0"/>
            <a:r>
              <a:rPr lang="en-US" dirty="0"/>
              <a:t>According to Geisler, “…Christians ethics deals with what is morally right and wrong for a Christian…. It is God’s will, (God as the source), God’s revelation, (recorded in the Bible for us), it is absolute,  (i.e. fixed, unchangeable, do not depend on human beings – </a:t>
            </a:r>
            <a:r>
              <a:rPr lang="en-US" b="1" dirty="0"/>
              <a:t>Deut. 6:18</a:t>
            </a:r>
            <a:r>
              <a:rPr lang="en-US" dirty="0"/>
              <a:t>), it is prescriptive,  (like medication, we take as orders to the letter).” (Norman L. Geisler, </a:t>
            </a:r>
            <a:r>
              <a:rPr lang="en-US" i="1" dirty="0"/>
              <a:t>Christian Ethics</a:t>
            </a:r>
            <a:r>
              <a:rPr lang="en-US" dirty="0"/>
              <a:t>)</a:t>
            </a:r>
            <a:r>
              <a:rPr lang="en-US" b="1" dirty="0"/>
              <a:t> </a:t>
            </a:r>
            <a:endParaRPr lang="en-US" dirty="0"/>
          </a:p>
          <a:p>
            <a:pPr lvl="0"/>
            <a:r>
              <a:rPr lang="en-US" dirty="0"/>
              <a:t>From a Christian perspective, “Ethics is the study of how humans ought to live as informed by the Christian communities’ story –The Bible and Christian conviction.” (</a:t>
            </a:r>
            <a:r>
              <a:rPr lang="en-US" dirty="0" err="1"/>
              <a:t>Grenz</a:t>
            </a:r>
            <a:r>
              <a:rPr lang="en-US" dirty="0"/>
              <a:t>, 23).</a:t>
            </a:r>
          </a:p>
          <a:p>
            <a:endParaRPr lang="en-US" dirty="0"/>
          </a:p>
        </p:txBody>
      </p:sp>
      <p:sp>
        <p:nvSpPr>
          <p:cNvPr id="6" name="Date Placeholder 5"/>
          <p:cNvSpPr>
            <a:spLocks noGrp="1"/>
          </p:cNvSpPr>
          <p:nvPr>
            <p:ph type="dt" sz="half" idx="10"/>
          </p:nvPr>
        </p:nvSpPr>
        <p:spPr/>
        <p:txBody>
          <a:bodyPr/>
          <a:lstStyle/>
          <a:p>
            <a:fld id="{DAEDBDB0-5696-4776-BFF5-209EABE0DF78}" type="datetime1">
              <a:rPr lang="en-US" smtClean="0"/>
              <a:pPr/>
              <a:t>9/2/2022</a:t>
            </a:fld>
            <a:endParaRPr lang="en-US"/>
          </a:p>
        </p:txBody>
      </p:sp>
      <p:sp>
        <p:nvSpPr>
          <p:cNvPr id="4" name="Footer Placeholder 3">
            <a:extLst>
              <a:ext uri="{FF2B5EF4-FFF2-40B4-BE49-F238E27FC236}">
                <a16:creationId xmlns:a16="http://schemas.microsoft.com/office/drawing/2014/main" xmlns="" id="{C9B4F782-4265-4E60-B239-4B9A62919350}"/>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6E93184B-6A9E-4180-9ACA-B59FEF7729BB}"/>
              </a:ext>
            </a:extLst>
          </p:cNvPr>
          <p:cNvSpPr>
            <a:spLocks noGrp="1"/>
          </p:cNvSpPr>
          <p:nvPr>
            <p:ph type="sldNum" sz="quarter" idx="12"/>
          </p:nvPr>
        </p:nvSpPr>
        <p:spPr/>
        <p:txBody>
          <a:bodyPr/>
          <a:lstStyle/>
          <a:p>
            <a:fld id="{FC66AD7C-A49C-4D80-BA73-644A6985D63E}" type="slidenum">
              <a:rPr lang="en-US" smtClean="0"/>
              <a:pPr/>
              <a:t>3</a:t>
            </a:fld>
            <a:endParaRPr lang="en-US"/>
          </a:p>
        </p:txBody>
      </p:sp>
    </p:spTree>
    <p:extLst>
      <p:ext uri="{BB962C8B-B14F-4D97-AF65-F5344CB8AC3E}">
        <p14:creationId xmlns:p14="http://schemas.microsoft.com/office/powerpoint/2010/main" val="2190259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7058F-8642-4DD4-B6A3-454338983BC3}"/>
              </a:ext>
            </a:extLst>
          </p:cNvPr>
          <p:cNvSpPr>
            <a:spLocks noGrp="1"/>
          </p:cNvSpPr>
          <p:nvPr>
            <p:ph type="title"/>
          </p:nvPr>
        </p:nvSpPr>
        <p:spPr>
          <a:xfrm>
            <a:off x="1435608" y="274638"/>
            <a:ext cx="7498080" cy="593724"/>
          </a:xfrm>
        </p:spPr>
        <p:txBody>
          <a:bodyPr>
            <a:normAutofit fontScale="90000"/>
          </a:bodyPr>
          <a:lstStyle/>
          <a:p>
            <a:r>
              <a:rPr lang="en-US" sz="3600" dirty="0" smtClean="0"/>
              <a:t>Israel’s Ethical life drawn from God’s Word. </a:t>
            </a:r>
            <a:endParaRPr lang="en-US" sz="3600" dirty="0"/>
          </a:p>
        </p:txBody>
      </p:sp>
      <p:sp>
        <p:nvSpPr>
          <p:cNvPr id="3" name="Content Placeholder 2">
            <a:extLst>
              <a:ext uri="{FF2B5EF4-FFF2-40B4-BE49-F238E27FC236}">
                <a16:creationId xmlns:a16="http://schemas.microsoft.com/office/drawing/2014/main" xmlns="" id="{B6627393-4164-4005-96CD-81DAFFC35708}"/>
              </a:ext>
            </a:extLst>
          </p:cNvPr>
          <p:cNvSpPr>
            <a:spLocks noGrp="1"/>
          </p:cNvSpPr>
          <p:nvPr>
            <p:ph idx="1"/>
          </p:nvPr>
        </p:nvSpPr>
        <p:spPr>
          <a:xfrm>
            <a:off x="1435608" y="990600"/>
            <a:ext cx="7498080" cy="5592762"/>
          </a:xfrm>
        </p:spPr>
        <p:txBody>
          <a:bodyPr>
            <a:normAutofit fontScale="92500" lnSpcReduction="10000"/>
          </a:bodyPr>
          <a:lstStyle/>
          <a:p>
            <a:pPr>
              <a:buNone/>
            </a:pPr>
            <a:r>
              <a:rPr lang="en-US" dirty="0" smtClean="0"/>
              <a:t>Based </a:t>
            </a:r>
            <a:r>
              <a:rPr lang="en-US" dirty="0"/>
              <a:t>on God’s spoken/written word (Deut. 4:32-34). </a:t>
            </a:r>
          </a:p>
          <a:p>
            <a:pPr>
              <a:buFont typeface="Wingdings" pitchFamily="2" charset="2"/>
              <a:buChar char="ü"/>
            </a:pPr>
            <a:r>
              <a:rPr lang="en-US" dirty="0"/>
              <a:t>Torah was considered as revealed word of God. It was to be written down, kept, stored, read, and observed carefully. </a:t>
            </a:r>
          </a:p>
          <a:p>
            <a:pPr>
              <a:buFont typeface="Wingdings" pitchFamily="2" charset="2"/>
              <a:buChar char="ü"/>
            </a:pPr>
            <a:r>
              <a:rPr lang="en-US" dirty="0"/>
              <a:t>God’s people were simply required to do what God has </a:t>
            </a:r>
            <a:r>
              <a:rPr lang="en-US" dirty="0" smtClean="0"/>
              <a:t>said and not to </a:t>
            </a:r>
            <a:r>
              <a:rPr lang="en-US" dirty="0"/>
              <a:t>add or subtract from it (Deut. 4:2</a:t>
            </a:r>
            <a:r>
              <a:rPr lang="en-US" dirty="0" smtClean="0"/>
              <a:t>). </a:t>
            </a:r>
          </a:p>
          <a:p>
            <a:pPr>
              <a:buFont typeface="Wingdings" pitchFamily="2" charset="2"/>
              <a:buChar char="ü"/>
            </a:pPr>
            <a:r>
              <a:rPr lang="en-US" dirty="0" smtClean="0"/>
              <a:t>They </a:t>
            </a:r>
            <a:r>
              <a:rPr lang="en-US" dirty="0"/>
              <a:t>must use it as </a:t>
            </a:r>
            <a:r>
              <a:rPr lang="en-US" dirty="0" smtClean="0"/>
              <a:t>a </a:t>
            </a:r>
            <a:r>
              <a:rPr lang="en-US" dirty="0"/>
              <a:t>path, </a:t>
            </a:r>
            <a:r>
              <a:rPr lang="en-US" dirty="0" smtClean="0"/>
              <a:t>not </a:t>
            </a:r>
            <a:r>
              <a:rPr lang="en-US" dirty="0"/>
              <a:t>to turn away from </a:t>
            </a:r>
            <a:r>
              <a:rPr lang="en-US" dirty="0" smtClean="0"/>
              <a:t>it,  its message to influence their daily lives (Deut</a:t>
            </a:r>
            <a:r>
              <a:rPr lang="en-US" dirty="0"/>
              <a:t>. </a:t>
            </a:r>
            <a:r>
              <a:rPr lang="en-US" dirty="0" smtClean="0"/>
              <a:t>5:32-33; 6:6-9).  What </a:t>
            </a:r>
            <a:r>
              <a:rPr lang="en-US" dirty="0"/>
              <a:t>does the Lord require of you- Micah 6:8</a:t>
            </a:r>
          </a:p>
          <a:p>
            <a:endParaRPr lang="en-US" dirty="0"/>
          </a:p>
        </p:txBody>
      </p:sp>
      <p:sp>
        <p:nvSpPr>
          <p:cNvPr id="6" name="Date Placeholder 5"/>
          <p:cNvSpPr>
            <a:spLocks noGrp="1"/>
          </p:cNvSpPr>
          <p:nvPr>
            <p:ph type="dt" sz="half" idx="10"/>
          </p:nvPr>
        </p:nvSpPr>
        <p:spPr/>
        <p:txBody>
          <a:bodyPr/>
          <a:lstStyle/>
          <a:p>
            <a:fld id="{A035D56C-15F3-4F36-BB8D-8AAA901BEAA9}" type="datetime1">
              <a:rPr lang="en-US" smtClean="0"/>
              <a:pPr/>
              <a:t>9/2/2022</a:t>
            </a:fld>
            <a:endParaRPr lang="en-US"/>
          </a:p>
        </p:txBody>
      </p:sp>
      <p:sp>
        <p:nvSpPr>
          <p:cNvPr id="4" name="Footer Placeholder 3">
            <a:extLst>
              <a:ext uri="{FF2B5EF4-FFF2-40B4-BE49-F238E27FC236}">
                <a16:creationId xmlns:a16="http://schemas.microsoft.com/office/drawing/2014/main" xmlns="" id="{7F4533E9-3ED7-44B6-A26D-D0074A2C9E5F}"/>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4C15C804-FBAB-4F95-92E8-EE8BFC0748A3}"/>
              </a:ext>
            </a:extLst>
          </p:cNvPr>
          <p:cNvSpPr>
            <a:spLocks noGrp="1"/>
          </p:cNvSpPr>
          <p:nvPr>
            <p:ph type="sldNum" sz="quarter" idx="12"/>
          </p:nvPr>
        </p:nvSpPr>
        <p:spPr/>
        <p:txBody>
          <a:bodyPr/>
          <a:lstStyle/>
          <a:p>
            <a:fld id="{FC66AD7C-A49C-4D80-BA73-644A6985D63E}" type="slidenum">
              <a:rPr lang="en-US" smtClean="0"/>
              <a:pPr/>
              <a:t>30</a:t>
            </a:fld>
            <a:endParaRPr lang="en-US"/>
          </a:p>
        </p:txBody>
      </p:sp>
    </p:spTree>
    <p:extLst>
      <p:ext uri="{BB962C8B-B14F-4D97-AF65-F5344CB8AC3E}">
        <p14:creationId xmlns:p14="http://schemas.microsoft.com/office/powerpoint/2010/main" val="1179395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304800"/>
            <a:ext cx="7498080" cy="838200"/>
          </a:xfrm>
        </p:spPr>
        <p:txBody>
          <a:bodyPr>
            <a:normAutofit fontScale="90000"/>
          </a:bodyPr>
          <a:lstStyle/>
          <a:p>
            <a:r>
              <a:rPr lang="en-US" sz="3100" b="1" dirty="0"/>
              <a:t/>
            </a:r>
            <a:br>
              <a:rPr lang="en-US" sz="3100" b="1" dirty="0"/>
            </a:br>
            <a:r>
              <a:rPr lang="en-US" sz="3100" b="1" dirty="0"/>
              <a:t>THE </a:t>
            </a:r>
            <a:r>
              <a:rPr lang="en-US" sz="2700" b="1" dirty="0"/>
              <a:t>TEN COMMANDMENTS (Exodus 20:1-17)</a:t>
            </a:r>
            <a:r>
              <a:rPr lang="en-US" b="1" dirty="0"/>
              <a:t/>
            </a:r>
            <a:br>
              <a:rPr lang="en-US" b="1" dirty="0"/>
            </a:br>
            <a:endParaRPr lang="en-US" b="1" dirty="0"/>
          </a:p>
        </p:txBody>
      </p:sp>
      <p:sp>
        <p:nvSpPr>
          <p:cNvPr id="3" name="Content Placeholder 2"/>
          <p:cNvSpPr>
            <a:spLocks noGrp="1"/>
          </p:cNvSpPr>
          <p:nvPr>
            <p:ph idx="1"/>
          </p:nvPr>
        </p:nvSpPr>
        <p:spPr>
          <a:xfrm>
            <a:off x="1435608" y="1143000"/>
            <a:ext cx="7498080" cy="5638800"/>
          </a:xfrm>
        </p:spPr>
        <p:txBody>
          <a:bodyPr>
            <a:normAutofit fontScale="70000" lnSpcReduction="20000"/>
          </a:bodyPr>
          <a:lstStyle/>
          <a:p>
            <a:pPr marL="596646" indent="-514350">
              <a:buNone/>
            </a:pPr>
            <a:r>
              <a:rPr lang="en-US" dirty="0"/>
              <a:t>The Ten Commandments/instructions reveal to us God’s passion for his creation doing what is good and right. </a:t>
            </a:r>
          </a:p>
          <a:p>
            <a:pPr marL="596646" indent="-514350">
              <a:buNone/>
            </a:pPr>
            <a:r>
              <a:rPr lang="en-US" dirty="0"/>
              <a:t>Read the above Bible text and keenly make observation on each of the instructions.  </a:t>
            </a:r>
          </a:p>
          <a:p>
            <a:pPr marL="596646" indent="-514350">
              <a:buNone/>
            </a:pPr>
            <a:r>
              <a:rPr lang="en-US" dirty="0"/>
              <a:t>1. Do not have any other gods. V. 2</a:t>
            </a:r>
          </a:p>
          <a:p>
            <a:pPr marL="596646" indent="-514350">
              <a:buNone/>
            </a:pPr>
            <a:r>
              <a:rPr lang="en-US" dirty="0"/>
              <a:t>2. Do not make yourself an idol. V.3-6</a:t>
            </a:r>
          </a:p>
          <a:p>
            <a:pPr marL="596646" indent="-514350">
              <a:buNone/>
            </a:pPr>
            <a:r>
              <a:rPr lang="en-US" dirty="0"/>
              <a:t>3. Do not use the Lords in vain. V.7</a:t>
            </a:r>
          </a:p>
          <a:p>
            <a:pPr marL="596646" indent="-514350">
              <a:buNone/>
            </a:pPr>
            <a:r>
              <a:rPr lang="en-US" dirty="0"/>
              <a:t>4. Remember to keep the Sabbath. V8-11</a:t>
            </a:r>
          </a:p>
          <a:p>
            <a:pPr marL="596646" indent="-514350">
              <a:buNone/>
            </a:pPr>
            <a:r>
              <a:rPr lang="en-US" dirty="0"/>
              <a:t>5. Honor your mother and father. V12</a:t>
            </a:r>
          </a:p>
          <a:p>
            <a:pPr marL="596646" indent="-514350">
              <a:buNone/>
            </a:pPr>
            <a:r>
              <a:rPr lang="en-US" dirty="0"/>
              <a:t>6. Do not murder. V. 13</a:t>
            </a:r>
          </a:p>
          <a:p>
            <a:pPr marL="596646" indent="-514350">
              <a:buNone/>
            </a:pPr>
            <a:r>
              <a:rPr lang="en-US" dirty="0"/>
              <a:t>7. Do not commit adultery. V.  </a:t>
            </a:r>
            <a:r>
              <a:rPr lang="en-US" dirty="0" smtClean="0"/>
              <a:t>14 (Details in Leviticus chapter 18 – Unlawful sexual relations.)</a:t>
            </a:r>
            <a:endParaRPr lang="en-US" dirty="0"/>
          </a:p>
          <a:p>
            <a:pPr marL="596646" indent="-514350">
              <a:buNone/>
            </a:pPr>
            <a:r>
              <a:rPr lang="en-US" dirty="0"/>
              <a:t>8. Do not steal. V. 15</a:t>
            </a:r>
          </a:p>
          <a:p>
            <a:pPr marL="596646" indent="-514350">
              <a:buNone/>
            </a:pPr>
            <a:r>
              <a:rPr lang="en-US" dirty="0"/>
              <a:t>9. Do not give a false testimony. V. 16</a:t>
            </a:r>
          </a:p>
          <a:p>
            <a:pPr marL="596646" indent="-514350">
              <a:buNone/>
            </a:pPr>
            <a:r>
              <a:rPr lang="en-US" dirty="0"/>
              <a:t>10. Do not covet. V. 17</a:t>
            </a:r>
          </a:p>
          <a:p>
            <a:pPr marL="596646" indent="-514350">
              <a:buAutoNum type="arabicPeriod"/>
            </a:pPr>
            <a:endParaRPr lang="en-US" dirty="0"/>
          </a:p>
        </p:txBody>
      </p:sp>
      <p:sp>
        <p:nvSpPr>
          <p:cNvPr id="6" name="Date Placeholder 5"/>
          <p:cNvSpPr>
            <a:spLocks noGrp="1"/>
          </p:cNvSpPr>
          <p:nvPr>
            <p:ph type="dt" sz="half" idx="10"/>
          </p:nvPr>
        </p:nvSpPr>
        <p:spPr/>
        <p:txBody>
          <a:bodyPr/>
          <a:lstStyle/>
          <a:p>
            <a:fld id="{755C3FFF-5EF7-452C-9B1D-9B91417542B9}"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34962"/>
          </a:xfrm>
        </p:spPr>
        <p:txBody>
          <a:bodyPr>
            <a:normAutofit fontScale="90000"/>
          </a:bodyPr>
          <a:lstStyle/>
          <a:p>
            <a:r>
              <a:rPr lang="en-US" sz="3100" dirty="0"/>
              <a:t/>
            </a:r>
            <a:br>
              <a:rPr lang="en-US" sz="3100" dirty="0"/>
            </a:br>
            <a:r>
              <a:rPr lang="en-US" sz="3100" dirty="0"/>
              <a:t/>
            </a:r>
            <a:br>
              <a:rPr lang="en-US" sz="3100" dirty="0"/>
            </a:br>
            <a:r>
              <a:rPr lang="en-US" sz="3100" dirty="0"/>
              <a:t>Cont’</a:t>
            </a:r>
            <a:br>
              <a:rPr lang="en-US" sz="3100" dirty="0"/>
            </a:br>
            <a:r>
              <a:rPr lang="en-US" dirty="0"/>
              <a:t/>
            </a:r>
            <a:br>
              <a:rPr lang="en-US" dirty="0"/>
            </a:br>
            <a:endParaRPr lang="en-US" dirty="0"/>
          </a:p>
        </p:txBody>
      </p:sp>
      <p:sp>
        <p:nvSpPr>
          <p:cNvPr id="3" name="Content Placeholder 2"/>
          <p:cNvSpPr>
            <a:spLocks noGrp="1"/>
          </p:cNvSpPr>
          <p:nvPr>
            <p:ph idx="1"/>
          </p:nvPr>
        </p:nvSpPr>
        <p:spPr>
          <a:xfrm>
            <a:off x="1435608" y="762000"/>
            <a:ext cx="7498080" cy="6019800"/>
          </a:xfrm>
        </p:spPr>
        <p:txBody>
          <a:bodyPr>
            <a:normAutofit fontScale="62500" lnSpcReduction="20000"/>
          </a:bodyPr>
          <a:lstStyle/>
          <a:p>
            <a:pPr lvl="0">
              <a:buNone/>
            </a:pPr>
            <a:r>
              <a:rPr lang="en-US" b="1" dirty="0"/>
              <a:t>1.  Commandments ONE through Four. </a:t>
            </a:r>
            <a:endParaRPr lang="en-US" dirty="0"/>
          </a:p>
          <a:p>
            <a:pPr>
              <a:buFont typeface="Wingdings" pitchFamily="2" charset="2"/>
              <a:buChar char="Ø"/>
            </a:pPr>
            <a:r>
              <a:rPr lang="en-US" dirty="0"/>
              <a:t>The first </a:t>
            </a:r>
            <a:r>
              <a:rPr lang="en-US" dirty="0" smtClean="0"/>
              <a:t>four </a:t>
            </a:r>
            <a:r>
              <a:rPr lang="en-US" dirty="0"/>
              <a:t>Commandments underline the relationship between mankind and God. </a:t>
            </a:r>
          </a:p>
          <a:p>
            <a:pPr marL="82296" indent="0">
              <a:buNone/>
            </a:pPr>
            <a:r>
              <a:rPr lang="en-US" dirty="0"/>
              <a:t>How humanity must focus on God alone (Commandment 1, 2 and 3) and refrain from making idols in the place of God. God’s anger will consume those who disobey, but those who obey will be rewarded (Exo. 20:5). </a:t>
            </a:r>
          </a:p>
          <a:p>
            <a:pPr>
              <a:buFont typeface="Wingdings" pitchFamily="2" charset="2"/>
              <a:buChar char="ü"/>
            </a:pPr>
            <a:r>
              <a:rPr lang="en-US" dirty="0"/>
              <a:t>Christ further </a:t>
            </a:r>
            <a:r>
              <a:rPr lang="en-US" dirty="0" smtClean="0"/>
              <a:t> emphasized that the relationship between God </a:t>
            </a:r>
            <a:r>
              <a:rPr lang="en-US" dirty="0"/>
              <a:t>and mankind </a:t>
            </a:r>
            <a:r>
              <a:rPr lang="en-US" dirty="0" smtClean="0"/>
              <a:t>must </a:t>
            </a:r>
            <a:r>
              <a:rPr lang="en-US" dirty="0"/>
              <a:t>be based on love;  when the Pharisees asked him which the greatest Commandment was. The reply was “</a:t>
            </a:r>
            <a:r>
              <a:rPr lang="en-US" i="1" dirty="0"/>
              <a:t>Love the Lord your God with all your heart and with all your soul and with your entire mind. This is the first and greatest commandment. And the second is like it: Love your neighbor as yourself. All the Law and the Prophet hang on these two commandments</a:t>
            </a:r>
            <a:r>
              <a:rPr lang="en-US" dirty="0"/>
              <a:t>” (Matt. 22:37-40)</a:t>
            </a:r>
          </a:p>
          <a:p>
            <a:pPr>
              <a:buFont typeface="Wingdings" pitchFamily="2" charset="2"/>
              <a:buChar char="ü"/>
            </a:pPr>
            <a:r>
              <a:rPr lang="en-US" dirty="0"/>
              <a:t>God’s concept of our expression of Love for Him, us and our neighbors will handle ethical problems such as: greed, corruption, pride, hatred, bitterness and all other problems associated with what is opposite of Love. Mankind was to serve God through community for six days but on the seventh day, rest for the well being of their bodies. Proper execution of Love towards God and our neighbors will have positive effect to our physical well being.   </a:t>
            </a:r>
          </a:p>
        </p:txBody>
      </p:sp>
      <p:sp>
        <p:nvSpPr>
          <p:cNvPr id="6" name="Date Placeholder 5"/>
          <p:cNvSpPr>
            <a:spLocks noGrp="1"/>
          </p:cNvSpPr>
          <p:nvPr>
            <p:ph type="dt" sz="half" idx="10"/>
          </p:nvPr>
        </p:nvSpPr>
        <p:spPr/>
        <p:txBody>
          <a:bodyPr/>
          <a:lstStyle/>
          <a:p>
            <a:fld id="{60178B20-2071-4239-AE5A-4438163ADB5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32</a:t>
            </a:fld>
            <a:endParaRPr lang="en-US"/>
          </a:p>
        </p:txBody>
      </p:sp>
    </p:spTree>
  </p:cSld>
  <p:clrMapOvr>
    <a:masterClrMapping/>
  </p:clrMapOvr>
  <p:transition>
    <p:circl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34962"/>
          </a:xfrm>
        </p:spPr>
        <p:txBody>
          <a:bodyPr>
            <a:normAutofit fontScale="90000"/>
          </a:bodyPr>
          <a:lstStyle/>
          <a:p>
            <a:r>
              <a:rPr lang="en-US" sz="3200" dirty="0"/>
              <a:t>Cont’</a:t>
            </a:r>
          </a:p>
        </p:txBody>
      </p:sp>
      <p:sp>
        <p:nvSpPr>
          <p:cNvPr id="3" name="Content Placeholder 2"/>
          <p:cNvSpPr>
            <a:spLocks noGrp="1"/>
          </p:cNvSpPr>
          <p:nvPr>
            <p:ph idx="1"/>
          </p:nvPr>
        </p:nvSpPr>
        <p:spPr>
          <a:xfrm>
            <a:off x="1435608" y="762000"/>
            <a:ext cx="7498080" cy="6019800"/>
          </a:xfrm>
        </p:spPr>
        <p:txBody>
          <a:bodyPr>
            <a:normAutofit fontScale="92500" lnSpcReduction="20000"/>
          </a:bodyPr>
          <a:lstStyle/>
          <a:p>
            <a:pPr lvl="0">
              <a:buNone/>
            </a:pPr>
            <a:r>
              <a:rPr lang="en-US" b="1" dirty="0"/>
              <a:t>II. Commandments five through TEN.</a:t>
            </a:r>
            <a:endParaRPr lang="en-US" dirty="0"/>
          </a:p>
          <a:p>
            <a:pPr>
              <a:buFont typeface="Wingdings" pitchFamily="2" charset="2"/>
              <a:buChar char="q"/>
            </a:pPr>
            <a:r>
              <a:rPr lang="en-US" b="1" dirty="0" smtClean="0"/>
              <a:t>FIVE</a:t>
            </a:r>
            <a:r>
              <a:rPr lang="en-US" dirty="0" smtClean="0"/>
              <a:t> focus </a:t>
            </a:r>
            <a:r>
              <a:rPr lang="en-US" dirty="0"/>
              <a:t>on what is ethically right </a:t>
            </a:r>
            <a:r>
              <a:rPr lang="en-US" dirty="0" smtClean="0"/>
              <a:t>on the level of parent child relationship. (</a:t>
            </a:r>
            <a:r>
              <a:rPr lang="en-US" dirty="0" err="1" smtClean="0"/>
              <a:t>Exod</a:t>
            </a:r>
            <a:r>
              <a:rPr lang="en-US" dirty="0" smtClean="0"/>
              <a:t> 20:12; Eph 6:1; </a:t>
            </a:r>
            <a:r>
              <a:rPr lang="en-US" dirty="0" err="1" smtClean="0"/>
              <a:t>Prov</a:t>
            </a:r>
            <a:r>
              <a:rPr lang="en-US" dirty="0" smtClean="0"/>
              <a:t> 1:8-9; Col 3:21; Eph 6:4)</a:t>
            </a:r>
            <a:endParaRPr lang="en-US" dirty="0"/>
          </a:p>
          <a:p>
            <a:pPr>
              <a:buFont typeface="Wingdings" pitchFamily="2" charset="2"/>
              <a:buChar char="q"/>
            </a:pPr>
            <a:r>
              <a:rPr lang="en-US" dirty="0" smtClean="0"/>
              <a:t>Commandment: </a:t>
            </a:r>
          </a:p>
          <a:p>
            <a:pPr>
              <a:buFont typeface="Wingdings" pitchFamily="2" charset="2"/>
              <a:buChar char="ü"/>
            </a:pPr>
            <a:r>
              <a:rPr lang="en-US" b="1" u="sng" dirty="0" smtClean="0"/>
              <a:t>SIX</a:t>
            </a:r>
            <a:r>
              <a:rPr lang="en-US" b="1" dirty="0" smtClean="0"/>
              <a:t> </a:t>
            </a:r>
            <a:r>
              <a:rPr lang="en-US" dirty="0" smtClean="0"/>
              <a:t>forbid: any self inflicted injury, suicide, </a:t>
            </a:r>
            <a:r>
              <a:rPr lang="en-US" dirty="0" smtClean="0">
                <a:solidFill>
                  <a:srgbClr val="FF0000"/>
                </a:solidFill>
              </a:rPr>
              <a:t>anger</a:t>
            </a:r>
            <a:r>
              <a:rPr lang="en-US" dirty="0">
                <a:solidFill>
                  <a:srgbClr val="FF0000"/>
                </a:solidFill>
              </a:rPr>
              <a:t>, hatred, evil intentions</a:t>
            </a:r>
            <a:r>
              <a:rPr lang="en-US" dirty="0"/>
              <a:t>, </a:t>
            </a:r>
            <a:r>
              <a:rPr lang="en-US" dirty="0" smtClean="0">
                <a:solidFill>
                  <a:srgbClr val="FF0000"/>
                </a:solidFill>
              </a:rPr>
              <a:t>malice</a:t>
            </a:r>
            <a:r>
              <a:rPr lang="en-US" dirty="0" smtClean="0"/>
              <a:t>, vengeance,  killing other human beings. </a:t>
            </a:r>
          </a:p>
          <a:p>
            <a:pPr>
              <a:buFont typeface="Wingdings" pitchFamily="2" charset="2"/>
              <a:buChar char="ü"/>
            </a:pPr>
            <a:r>
              <a:rPr lang="en-US" b="1" u="sng" dirty="0" smtClean="0"/>
              <a:t>SEVEN </a:t>
            </a:r>
            <a:r>
              <a:rPr lang="en-US" dirty="0"/>
              <a:t>emphasis corporate purity and sanctity of marriage.. </a:t>
            </a:r>
            <a:r>
              <a:rPr lang="en-US" dirty="0" smtClean="0"/>
              <a:t>. If </a:t>
            </a:r>
            <a:r>
              <a:rPr lang="en-US" dirty="0"/>
              <a:t>this commandment is implemented, then we shouldn’t be handling issues like: prostitution, sex trafficking, diseases like AIDS, divorce and all other moral problems affecting our society in a negative way. </a:t>
            </a:r>
            <a:endParaRPr lang="en-US" dirty="0" smtClean="0"/>
          </a:p>
        </p:txBody>
      </p:sp>
      <p:sp>
        <p:nvSpPr>
          <p:cNvPr id="6" name="Date Placeholder 5"/>
          <p:cNvSpPr>
            <a:spLocks noGrp="1"/>
          </p:cNvSpPr>
          <p:nvPr>
            <p:ph type="dt" sz="half" idx="10"/>
          </p:nvPr>
        </p:nvSpPr>
        <p:spPr/>
        <p:txBody>
          <a:bodyPr/>
          <a:lstStyle/>
          <a:p>
            <a:fld id="{9BA78092-80B7-4580-84B1-7CF6F4F02B39}"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33</a:t>
            </a:fld>
            <a:endParaRPr lang="en-US"/>
          </a:p>
        </p:txBody>
      </p:sp>
    </p:spTree>
  </p:cSld>
  <p:clrMapOvr>
    <a:masterClrMapping/>
  </p:clrMapOvr>
  <p:transition>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Cont,</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endParaRPr lang="en-US" b="1" dirty="0" smtClean="0"/>
          </a:p>
          <a:p>
            <a:pPr>
              <a:buFont typeface="Wingdings" pitchFamily="2" charset="2"/>
              <a:buChar char="ü"/>
            </a:pPr>
            <a:r>
              <a:rPr lang="en-US" b="1" dirty="0" smtClean="0"/>
              <a:t>EIGHT i</a:t>
            </a:r>
            <a:r>
              <a:rPr lang="en-US" dirty="0" smtClean="0"/>
              <a:t>t inculcates (</a:t>
            </a:r>
            <a:r>
              <a:rPr lang="en-US" b="1" u="sng" dirty="0" smtClean="0"/>
              <a:t>intend to do</a:t>
            </a:r>
            <a:r>
              <a:rPr lang="en-US" dirty="0" smtClean="0"/>
              <a:t>) </a:t>
            </a:r>
            <a:r>
              <a:rPr lang="en-US" b="1" dirty="0">
                <a:solidFill>
                  <a:srgbClr val="FF0000"/>
                </a:solidFill>
              </a:rPr>
              <a:t>honest</a:t>
            </a:r>
            <a:r>
              <a:rPr lang="en-US" b="1" dirty="0"/>
              <a:t> </a:t>
            </a:r>
            <a:r>
              <a:rPr lang="en-US" dirty="0"/>
              <a:t>in our pursued of wealth or </a:t>
            </a:r>
            <a:r>
              <a:rPr lang="en-US" dirty="0" smtClean="0"/>
              <a:t>possessions, anything we say (promises </a:t>
            </a:r>
            <a:r>
              <a:rPr lang="en-US" dirty="0" err="1" smtClean="0"/>
              <a:t>etc</a:t>
            </a:r>
            <a:r>
              <a:rPr lang="en-US" dirty="0" smtClean="0"/>
              <a:t>) or do.</a:t>
            </a:r>
            <a:endParaRPr lang="en-US" dirty="0"/>
          </a:p>
          <a:p>
            <a:pPr>
              <a:buFont typeface="Wingdings" pitchFamily="2" charset="2"/>
              <a:buChar char="ü"/>
            </a:pPr>
            <a:r>
              <a:rPr lang="en-US" dirty="0"/>
              <a:t>It builds </a:t>
            </a:r>
            <a:r>
              <a:rPr lang="en-US" b="1" dirty="0">
                <a:solidFill>
                  <a:srgbClr val="FF0000"/>
                </a:solidFill>
              </a:rPr>
              <a:t>integrity</a:t>
            </a:r>
            <a:r>
              <a:rPr lang="en-US" dirty="0"/>
              <a:t> in one’s life</a:t>
            </a:r>
          </a:p>
          <a:p>
            <a:pPr>
              <a:buFont typeface="Wingdings" pitchFamily="2" charset="2"/>
              <a:buChar char="ü"/>
            </a:pPr>
            <a:r>
              <a:rPr lang="en-US" dirty="0"/>
              <a:t>Require one to </a:t>
            </a:r>
            <a:r>
              <a:rPr lang="en-US" b="1" dirty="0">
                <a:solidFill>
                  <a:srgbClr val="FF0000"/>
                </a:solidFill>
              </a:rPr>
              <a:t>respect</a:t>
            </a:r>
            <a:r>
              <a:rPr lang="en-US" dirty="0">
                <a:solidFill>
                  <a:srgbClr val="FF0000"/>
                </a:solidFill>
              </a:rPr>
              <a:t> </a:t>
            </a:r>
            <a:r>
              <a:rPr lang="en-US" dirty="0"/>
              <a:t>rights of others to own property as well. </a:t>
            </a:r>
          </a:p>
          <a:p>
            <a:pPr>
              <a:buFont typeface="Wingdings" pitchFamily="2" charset="2"/>
              <a:buChar char="ü"/>
            </a:pPr>
            <a:r>
              <a:rPr lang="en-US" dirty="0"/>
              <a:t>Enable one to </a:t>
            </a:r>
            <a:r>
              <a:rPr lang="en-US" b="1" dirty="0">
                <a:solidFill>
                  <a:srgbClr val="FF0000"/>
                </a:solidFill>
              </a:rPr>
              <a:t>balance</a:t>
            </a:r>
            <a:r>
              <a:rPr lang="en-US" dirty="0"/>
              <a:t> between </a:t>
            </a:r>
            <a:r>
              <a:rPr lang="en-US" b="1" dirty="0">
                <a:solidFill>
                  <a:srgbClr val="FF0000"/>
                </a:solidFill>
              </a:rPr>
              <a:t>ones own interest </a:t>
            </a:r>
            <a:r>
              <a:rPr lang="en-US" dirty="0"/>
              <a:t>along with the </a:t>
            </a:r>
            <a:r>
              <a:rPr lang="en-US" b="1" dirty="0">
                <a:solidFill>
                  <a:srgbClr val="FF0000"/>
                </a:solidFill>
              </a:rPr>
              <a:t>interest of others</a:t>
            </a:r>
            <a:r>
              <a:rPr lang="en-US" dirty="0"/>
              <a:t>. “Each of you should look not only to your own interests, but also to the interests of others.” (Philippians 2:4</a:t>
            </a:r>
            <a:r>
              <a:rPr lang="en-US" dirty="0" smtClean="0"/>
              <a:t>)</a:t>
            </a:r>
          </a:p>
          <a:p>
            <a:pPr>
              <a:buFont typeface="Wingdings" pitchFamily="2" charset="2"/>
              <a:buChar char="Ø"/>
            </a:pPr>
            <a:r>
              <a:rPr lang="en-US" dirty="0" smtClean="0"/>
              <a:t>Question. </a:t>
            </a:r>
            <a:r>
              <a:rPr lang="en-US" dirty="0" smtClean="0">
                <a:latin typeface="Times New Roman" pitchFamily="18" charset="0"/>
                <a:cs typeface="Times New Roman" pitchFamily="18" charset="0"/>
              </a:rPr>
              <a:t>How does obedience to Commandments eight contribute significantly to the fight against corruption? </a:t>
            </a:r>
            <a:endParaRPr lang="en-US" dirty="0"/>
          </a:p>
          <a:p>
            <a:pPr>
              <a:buNone/>
            </a:pPr>
            <a:endParaRPr lang="en-US" dirty="0"/>
          </a:p>
        </p:txBody>
      </p:sp>
      <p:sp>
        <p:nvSpPr>
          <p:cNvPr id="6" name="Date Placeholder 5"/>
          <p:cNvSpPr>
            <a:spLocks noGrp="1"/>
          </p:cNvSpPr>
          <p:nvPr>
            <p:ph type="dt" sz="half" idx="10"/>
          </p:nvPr>
        </p:nvSpPr>
        <p:spPr/>
        <p:txBody>
          <a:bodyPr/>
          <a:lstStyle/>
          <a:p>
            <a:fld id="{B9AD461D-A085-47A3-8D66-CDFB582DEAF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34</a:t>
            </a:fld>
            <a:endParaRPr lang="en-US"/>
          </a:p>
        </p:txBody>
      </p:sp>
    </p:spTree>
  </p:cSld>
  <p:clrMapOvr>
    <a:masterClrMapping/>
  </p:clrMapOvr>
  <p:transition>
    <p:circl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0870A-54E0-480C-8E78-FA1ECC432C9E}"/>
              </a:ext>
            </a:extLst>
          </p:cNvPr>
          <p:cNvSpPr>
            <a:spLocks noGrp="1"/>
          </p:cNvSpPr>
          <p:nvPr>
            <p:ph type="title"/>
          </p:nvPr>
        </p:nvSpPr>
        <p:spPr>
          <a:xfrm>
            <a:off x="1435608" y="274638"/>
            <a:ext cx="7498080" cy="334962"/>
          </a:xfrm>
        </p:spPr>
        <p:txBody>
          <a:bodyPr>
            <a:normAutofit fontScale="90000"/>
          </a:bodyPr>
          <a:lstStyle/>
          <a:p>
            <a:r>
              <a:rPr lang="en-US" sz="3200" dirty="0"/>
              <a:t>Cont. </a:t>
            </a:r>
          </a:p>
        </p:txBody>
      </p:sp>
      <p:sp>
        <p:nvSpPr>
          <p:cNvPr id="3" name="Content Placeholder 2">
            <a:extLst>
              <a:ext uri="{FF2B5EF4-FFF2-40B4-BE49-F238E27FC236}">
                <a16:creationId xmlns:a16="http://schemas.microsoft.com/office/drawing/2014/main" xmlns="" id="{EDA66655-86D5-46F6-A452-14CD0FBF196C}"/>
              </a:ext>
            </a:extLst>
          </p:cNvPr>
          <p:cNvSpPr>
            <a:spLocks noGrp="1"/>
          </p:cNvSpPr>
          <p:nvPr>
            <p:ph idx="1"/>
          </p:nvPr>
        </p:nvSpPr>
        <p:spPr>
          <a:xfrm>
            <a:off x="1435608" y="838200"/>
            <a:ext cx="7498080" cy="5943600"/>
          </a:xfrm>
        </p:spPr>
        <p:txBody>
          <a:bodyPr>
            <a:normAutofit/>
          </a:bodyPr>
          <a:lstStyle/>
          <a:p>
            <a:pPr>
              <a:buFont typeface="Wingdings" pitchFamily="2" charset="2"/>
              <a:buChar char="ü"/>
            </a:pPr>
            <a:r>
              <a:rPr lang="en-US" b="1" u="sng" dirty="0" smtClean="0"/>
              <a:t>NINE</a:t>
            </a:r>
            <a:r>
              <a:rPr lang="en-US" b="1" dirty="0" smtClean="0"/>
              <a:t> </a:t>
            </a:r>
            <a:r>
              <a:rPr lang="en-US" dirty="0"/>
              <a:t>forbid false testimony. Due to the high level of corruption, many people engage in false testimonies. Procurement processes, accounting, job employment, learners cheating in exams, fake importation of goods.  All these issues are address by the nine Commandment. Again if the nine Commandment would be observed our community will be much better.  </a:t>
            </a:r>
          </a:p>
        </p:txBody>
      </p:sp>
      <p:sp>
        <p:nvSpPr>
          <p:cNvPr id="6" name="Date Placeholder 5"/>
          <p:cNvSpPr>
            <a:spLocks noGrp="1"/>
          </p:cNvSpPr>
          <p:nvPr>
            <p:ph type="dt" sz="half" idx="10"/>
          </p:nvPr>
        </p:nvSpPr>
        <p:spPr/>
        <p:txBody>
          <a:bodyPr/>
          <a:lstStyle/>
          <a:p>
            <a:fld id="{EE5635BE-CC23-4B7F-B864-4E76F2492EA0}" type="datetime1">
              <a:rPr lang="en-US" smtClean="0"/>
              <a:pPr/>
              <a:t>9/2/2022</a:t>
            </a:fld>
            <a:endParaRPr lang="en-US"/>
          </a:p>
        </p:txBody>
      </p:sp>
      <p:sp>
        <p:nvSpPr>
          <p:cNvPr id="4" name="Footer Placeholder 3">
            <a:extLst>
              <a:ext uri="{FF2B5EF4-FFF2-40B4-BE49-F238E27FC236}">
                <a16:creationId xmlns:a16="http://schemas.microsoft.com/office/drawing/2014/main" xmlns="" id="{047695E9-5781-46F4-9E8E-B06CB424B9F3}"/>
              </a:ext>
            </a:extLst>
          </p:cNvPr>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5" name="Slide Number Placeholder 4">
            <a:extLst>
              <a:ext uri="{FF2B5EF4-FFF2-40B4-BE49-F238E27FC236}">
                <a16:creationId xmlns:a16="http://schemas.microsoft.com/office/drawing/2014/main" xmlns="" id="{AB911A66-B2C2-40FC-B361-AC672AD45D5E}"/>
              </a:ext>
            </a:extLst>
          </p:cNvPr>
          <p:cNvSpPr>
            <a:spLocks noGrp="1"/>
          </p:cNvSpPr>
          <p:nvPr>
            <p:ph type="sldNum" sz="quarter" idx="12"/>
          </p:nvPr>
        </p:nvSpPr>
        <p:spPr/>
        <p:txBody>
          <a:bodyPr/>
          <a:lstStyle/>
          <a:p>
            <a:fld id="{FC66AD7C-A49C-4D80-BA73-644A6985D63E}" type="slidenum">
              <a:rPr lang="en-US" smtClean="0"/>
              <a:pPr/>
              <a:t>35</a:t>
            </a:fld>
            <a:endParaRPr lang="en-US"/>
          </a:p>
        </p:txBody>
      </p:sp>
    </p:spTree>
    <p:extLst>
      <p:ext uri="{BB962C8B-B14F-4D97-AF65-F5344CB8AC3E}">
        <p14:creationId xmlns:p14="http://schemas.microsoft.com/office/powerpoint/2010/main" val="1554674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34962"/>
          </a:xfrm>
        </p:spPr>
        <p:txBody>
          <a:bodyPr>
            <a:normAutofit fontScale="90000"/>
          </a:bodyPr>
          <a:lstStyle/>
          <a:p>
            <a:r>
              <a:rPr lang="en-US" sz="2400" dirty="0"/>
              <a:t>Cont’</a:t>
            </a:r>
          </a:p>
        </p:txBody>
      </p:sp>
      <p:sp>
        <p:nvSpPr>
          <p:cNvPr id="3" name="Content Placeholder 2"/>
          <p:cNvSpPr>
            <a:spLocks noGrp="1"/>
          </p:cNvSpPr>
          <p:nvPr>
            <p:ph idx="1"/>
          </p:nvPr>
        </p:nvSpPr>
        <p:spPr>
          <a:xfrm>
            <a:off x="1435608" y="762000"/>
            <a:ext cx="7498080" cy="5821362"/>
          </a:xfrm>
        </p:spPr>
        <p:txBody>
          <a:bodyPr>
            <a:normAutofit fontScale="62500" lnSpcReduction="20000"/>
          </a:bodyPr>
          <a:lstStyle/>
          <a:p>
            <a:pPr lvl="0">
              <a:buFont typeface="Wingdings" pitchFamily="2" charset="2"/>
              <a:buChar char="Ø"/>
            </a:pPr>
            <a:r>
              <a:rPr lang="en-US" b="1" dirty="0" smtClean="0"/>
              <a:t>EIGHT </a:t>
            </a:r>
            <a:r>
              <a:rPr lang="en-US" dirty="0" smtClean="0"/>
              <a:t>and </a:t>
            </a:r>
            <a:r>
              <a:rPr lang="en-US" b="1" dirty="0" smtClean="0"/>
              <a:t>NINE</a:t>
            </a:r>
            <a:r>
              <a:rPr lang="en-US" dirty="0" smtClean="0"/>
              <a:t> </a:t>
            </a:r>
            <a:r>
              <a:rPr lang="en-US" dirty="0"/>
              <a:t>addresses all kinds of spiritual, economic, political and social issues facing Kenya today.  </a:t>
            </a:r>
            <a:r>
              <a:rPr lang="en-US" sz="2500" b="1" dirty="0"/>
              <a:t>FOR EXAMPLE:</a:t>
            </a:r>
          </a:p>
          <a:p>
            <a:pPr lvl="0">
              <a:buFont typeface="Wingdings" pitchFamily="2" charset="2"/>
              <a:buChar char="ü"/>
            </a:pPr>
            <a:r>
              <a:rPr lang="en-US" dirty="0"/>
              <a:t>Cheating on Exams in all levels of academic institutions</a:t>
            </a:r>
          </a:p>
          <a:p>
            <a:pPr lvl="0">
              <a:buFont typeface="Wingdings" pitchFamily="2" charset="2"/>
              <a:buChar char="ü"/>
            </a:pPr>
            <a:r>
              <a:rPr lang="en-US" dirty="0"/>
              <a:t>Purchasing stolen goods- </a:t>
            </a:r>
            <a:r>
              <a:rPr lang="en-US" dirty="0" smtClean="0"/>
              <a:t>e.g. livestock </a:t>
            </a:r>
            <a:r>
              <a:rPr lang="en-US" dirty="0"/>
              <a:t>end up in butcheries in town. Goods on transit to other countries are diverted for sell. Even food donated for relief work are stolen and sold in local markets. </a:t>
            </a:r>
          </a:p>
          <a:p>
            <a:pPr lvl="0">
              <a:buFont typeface="Wingdings" pitchFamily="2" charset="2"/>
              <a:buChar char="ü"/>
            </a:pPr>
            <a:r>
              <a:rPr lang="en-US" dirty="0"/>
              <a:t>Business dealing which are built on deceitfully down grading products in order to purchase them cheaply then turn around and sell them at exorbitant prices. Proverbs 20:14; Eph. 4:28; </a:t>
            </a:r>
            <a:r>
              <a:rPr lang="en-US" dirty="0" smtClean="0"/>
              <a:t>  </a:t>
            </a:r>
            <a:endParaRPr lang="en-US" dirty="0"/>
          </a:p>
          <a:p>
            <a:pPr lvl="0">
              <a:buFont typeface="Wingdings" pitchFamily="2" charset="2"/>
              <a:buChar char="ü"/>
            </a:pPr>
            <a:r>
              <a:rPr lang="en-US" dirty="0" smtClean="0"/>
              <a:t>Employment</a:t>
            </a:r>
            <a:r>
              <a:rPr lang="en-US" dirty="0"/>
              <a:t>. Short listing, interviews, bribes, promotions</a:t>
            </a:r>
          </a:p>
          <a:p>
            <a:pPr lvl="0">
              <a:buFont typeface="Wingdings" pitchFamily="2" charset="2"/>
              <a:buChar char="ü"/>
            </a:pPr>
            <a:r>
              <a:rPr lang="en-US" dirty="0"/>
              <a:t>Court cases. Concealing wrong doings and acquiring property through bribes. Exodus 23:8</a:t>
            </a:r>
          </a:p>
          <a:p>
            <a:pPr lvl="0">
              <a:buFont typeface="Wingdings" pitchFamily="2" charset="2"/>
              <a:buChar char="ü"/>
            </a:pPr>
            <a:r>
              <a:rPr lang="en-US" dirty="0" smtClean="0"/>
              <a:t>Using </a:t>
            </a:r>
            <a:r>
              <a:rPr lang="en-US" dirty="0"/>
              <a:t>fake, adjusted, faulty scales. The Prophet Amos pointed to this practice in Amos 8:5 “</a:t>
            </a:r>
            <a:r>
              <a:rPr lang="en-US" i="1" dirty="0"/>
              <a:t>When  will the New Moon be over that we may sell grain, and he Sabbath be ended that we may market wheat: skimping the measure, boosting the price and cheating with dishonest scales buying the poor with silver and the need for a pair of sandals.</a:t>
            </a:r>
            <a:r>
              <a:rPr lang="en-US" dirty="0"/>
              <a:t>” </a:t>
            </a:r>
          </a:p>
        </p:txBody>
      </p:sp>
      <p:sp>
        <p:nvSpPr>
          <p:cNvPr id="6" name="Date Placeholder 5"/>
          <p:cNvSpPr>
            <a:spLocks noGrp="1"/>
          </p:cNvSpPr>
          <p:nvPr>
            <p:ph type="dt" sz="half" idx="10"/>
          </p:nvPr>
        </p:nvSpPr>
        <p:spPr/>
        <p:txBody>
          <a:bodyPr/>
          <a:lstStyle/>
          <a:p>
            <a:fld id="{A827B463-0542-4E40-A114-6FC007BF201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36</a:t>
            </a:fld>
            <a:endParaRPr lang="en-US"/>
          </a:p>
        </p:txBody>
      </p:sp>
    </p:spTree>
  </p:cSld>
  <p:clrMapOvr>
    <a:masterClrMapping/>
  </p:clrMapOvr>
  <p:transition>
    <p:circl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b="1" u="sng" dirty="0" smtClean="0"/>
              <a:t>TEN </a:t>
            </a:r>
            <a:r>
              <a:rPr lang="en-US" dirty="0" smtClean="0"/>
              <a:t>narrows to covetousness which is the seed bed of greed. </a:t>
            </a:r>
          </a:p>
          <a:p>
            <a:pPr marL="82296" indent="0">
              <a:buNone/>
            </a:pPr>
            <a:r>
              <a:rPr lang="en-US" dirty="0" smtClean="0"/>
              <a:t>Greed is one of the driving forces behind social evils our society is going through. Whenever a major scandal is mention (</a:t>
            </a:r>
            <a:r>
              <a:rPr lang="en-US" dirty="0" smtClean="0">
                <a:solidFill>
                  <a:srgbClr val="FF0000"/>
                </a:solidFill>
              </a:rPr>
              <a:t>give an example of a scandal</a:t>
            </a:r>
            <a:r>
              <a:rPr lang="en-US" dirty="0" smtClean="0"/>
              <a:t>), greed must have been the motivating factor. To emphasis again the commandments are intended to produce a just society. If our society will respect and observe rights of others then we shall experience fairness.</a:t>
            </a:r>
          </a:p>
          <a:p>
            <a:endParaRPr lang="en-US" dirty="0"/>
          </a:p>
        </p:txBody>
      </p:sp>
      <p:sp>
        <p:nvSpPr>
          <p:cNvPr id="4" name="Date Placeholder 3"/>
          <p:cNvSpPr>
            <a:spLocks noGrp="1"/>
          </p:cNvSpPr>
          <p:nvPr>
            <p:ph type="dt" sz="half" idx="10"/>
          </p:nvPr>
        </p:nvSpPr>
        <p:spPr/>
        <p:txBody>
          <a:bodyPr/>
          <a:lstStyle/>
          <a:p>
            <a:fld id="{3C149C75-08C1-4272-B6BD-5DDA4F190EC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sz="4000" dirty="0" smtClean="0"/>
              <a:t>DISCUSSION QUESTIONS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sz="4000" dirty="0"/>
              <a:t>SCANDALS IN OUR SOCIETY</a:t>
            </a:r>
          </a:p>
          <a:p>
            <a:pPr marL="514350" indent="-514350">
              <a:buFont typeface="+mj-lt"/>
              <a:buAutoNum type="arabicPeriod"/>
            </a:pPr>
            <a:r>
              <a:rPr lang="en-US" dirty="0" smtClean="0"/>
              <a:t>Identify one scandal in our society.</a:t>
            </a:r>
          </a:p>
          <a:p>
            <a:pPr marL="514350" indent="-514350">
              <a:buFont typeface="+mj-lt"/>
              <a:buAutoNum type="arabicPeriod"/>
            </a:pPr>
            <a:r>
              <a:rPr lang="en-US" dirty="0" smtClean="0"/>
              <a:t>What motivates people to get involve in scandals?</a:t>
            </a:r>
          </a:p>
          <a:p>
            <a:pPr marL="514350" indent="-514350">
              <a:buFont typeface="+mj-lt"/>
              <a:buAutoNum type="arabicPeriod"/>
            </a:pPr>
            <a:r>
              <a:rPr lang="en-US" dirty="0" smtClean="0"/>
              <a:t>In what ways do scandals negatively impact our society?</a:t>
            </a:r>
          </a:p>
          <a:p>
            <a:pPr marL="514350" indent="-514350">
              <a:buFont typeface="+mj-lt"/>
              <a:buAutoNum type="arabicPeriod"/>
            </a:pPr>
            <a:r>
              <a:rPr lang="en-US" dirty="0" smtClean="0"/>
              <a:t>The Kenyan government has been trying many ways to eliminate scandals, without success. Absolute obedience to </a:t>
            </a:r>
            <a:r>
              <a:rPr lang="en-US" dirty="0"/>
              <a:t>God’s commandments number eight, nine and ten, “Do not steal”, “Do not give a false testimony” and “Do not covet” (</a:t>
            </a:r>
            <a:r>
              <a:rPr lang="en-US" dirty="0" err="1"/>
              <a:t>Exod</a:t>
            </a:r>
            <a:r>
              <a:rPr lang="en-US" dirty="0"/>
              <a:t> 20:15-17) </a:t>
            </a:r>
            <a:r>
              <a:rPr lang="en-US" dirty="0" smtClean="0"/>
              <a:t>is a sure approach to eradicating all scandals. </a:t>
            </a:r>
            <a:r>
              <a:rPr lang="en-US" b="1" dirty="0" smtClean="0"/>
              <a:t>Provide reasons which will compel Kenyans to accept this approach as the only solution to significantly reducing corruption in Kenya.</a:t>
            </a:r>
          </a:p>
          <a:p>
            <a:pPr marL="514350" indent="-514350">
              <a:buFont typeface="+mj-lt"/>
              <a:buAutoNum type="arabicPeriod"/>
            </a:pPr>
            <a:endParaRPr lang="en-US" dirty="0" smtClean="0"/>
          </a:p>
        </p:txBody>
      </p:sp>
    </p:spTree>
    <p:extLst>
      <p:ext uri="{BB962C8B-B14F-4D97-AF65-F5344CB8AC3E}">
        <p14:creationId xmlns:p14="http://schemas.microsoft.com/office/powerpoint/2010/main" val="34080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EA674-017C-49CE-B3DB-F64421BFCD50}"/>
              </a:ext>
            </a:extLst>
          </p:cNvPr>
          <p:cNvSpPr>
            <a:spLocks noGrp="1"/>
          </p:cNvSpPr>
          <p:nvPr>
            <p:ph type="title"/>
          </p:nvPr>
        </p:nvSpPr>
        <p:spPr/>
        <p:txBody>
          <a:bodyPr>
            <a:normAutofit fontScale="90000"/>
          </a:bodyPr>
          <a:lstStyle/>
          <a:p>
            <a:pPr algn="ctr"/>
            <a:r>
              <a:rPr lang="en-US" b="1" dirty="0"/>
              <a:t>NEW TESTAMENT (NT) ETHICS</a:t>
            </a:r>
          </a:p>
        </p:txBody>
      </p:sp>
      <p:sp>
        <p:nvSpPr>
          <p:cNvPr id="3" name="Content Placeholder 2">
            <a:extLst>
              <a:ext uri="{FF2B5EF4-FFF2-40B4-BE49-F238E27FC236}">
                <a16:creationId xmlns:a16="http://schemas.microsoft.com/office/drawing/2014/main" xmlns="" id="{3EB4837E-04B3-4F96-B9F4-3BDA526FDED9}"/>
              </a:ext>
            </a:extLst>
          </p:cNvPr>
          <p:cNvSpPr>
            <a:spLocks noGrp="1"/>
          </p:cNvSpPr>
          <p:nvPr>
            <p:ph idx="1"/>
          </p:nvPr>
        </p:nvSpPr>
        <p:spPr/>
        <p:txBody>
          <a:bodyPr>
            <a:normAutofit/>
          </a:bodyPr>
          <a:lstStyle/>
          <a:p>
            <a:pPr marL="82296" indent="0">
              <a:buNone/>
            </a:pPr>
            <a:r>
              <a:rPr lang="en-US" i="1" u="sng" dirty="0"/>
              <a:t>Introduction</a:t>
            </a:r>
          </a:p>
          <a:p>
            <a:r>
              <a:rPr lang="en-US" dirty="0"/>
              <a:t>The New Testament ethics is a continuation of Old Testament ethics. </a:t>
            </a:r>
          </a:p>
          <a:p>
            <a:r>
              <a:rPr lang="en-US" b="1" dirty="0">
                <a:solidFill>
                  <a:srgbClr val="FF0000"/>
                </a:solidFill>
              </a:rPr>
              <a:t>Jesus Christ </a:t>
            </a:r>
            <a:r>
              <a:rPr lang="en-US" dirty="0"/>
              <a:t>is at the center of the NT ethics (looking at his </a:t>
            </a:r>
            <a:r>
              <a:rPr lang="en-US" b="1" u="sng" dirty="0">
                <a:solidFill>
                  <a:srgbClr val="FF0000"/>
                </a:solidFill>
              </a:rPr>
              <a:t>birth, life, teachings, crucifixion, death, resurrection and exaltation</a:t>
            </a:r>
            <a:r>
              <a:rPr lang="en-US" dirty="0"/>
              <a:t>). </a:t>
            </a:r>
          </a:p>
          <a:p>
            <a:r>
              <a:rPr lang="en-US" dirty="0" smtClean="0"/>
              <a:t>Character </a:t>
            </a:r>
            <a:r>
              <a:rPr lang="en-US" dirty="0"/>
              <a:t>building is at the heart of NT ethics. </a:t>
            </a:r>
          </a:p>
        </p:txBody>
      </p:sp>
      <p:sp>
        <p:nvSpPr>
          <p:cNvPr id="6" name="Date Placeholder 5"/>
          <p:cNvSpPr>
            <a:spLocks noGrp="1"/>
          </p:cNvSpPr>
          <p:nvPr>
            <p:ph type="dt" sz="half" idx="10"/>
          </p:nvPr>
        </p:nvSpPr>
        <p:spPr/>
        <p:txBody>
          <a:bodyPr/>
          <a:lstStyle/>
          <a:p>
            <a:fld id="{43D97129-55FA-4296-862F-36984CDCB4FF}" type="datetime1">
              <a:rPr lang="en-US" smtClean="0"/>
              <a:pPr/>
              <a:t>9/2/2022</a:t>
            </a:fld>
            <a:endParaRPr lang="en-US"/>
          </a:p>
        </p:txBody>
      </p:sp>
      <p:sp>
        <p:nvSpPr>
          <p:cNvPr id="4" name="Footer Placeholder 3">
            <a:extLst>
              <a:ext uri="{FF2B5EF4-FFF2-40B4-BE49-F238E27FC236}">
                <a16:creationId xmlns:a16="http://schemas.microsoft.com/office/drawing/2014/main" xmlns="" id="{46223B0A-D963-488C-A2DE-C4202E0AEC63}"/>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6B66AED0-0961-460D-809F-53CA176F7825}"/>
              </a:ext>
            </a:extLst>
          </p:cNvPr>
          <p:cNvSpPr>
            <a:spLocks noGrp="1"/>
          </p:cNvSpPr>
          <p:nvPr>
            <p:ph type="sldNum" sz="quarter" idx="12"/>
          </p:nvPr>
        </p:nvSpPr>
        <p:spPr/>
        <p:txBody>
          <a:bodyPr/>
          <a:lstStyle/>
          <a:p>
            <a:fld id="{FC66AD7C-A49C-4D80-BA73-644A6985D63E}" type="slidenum">
              <a:rPr lang="en-US" smtClean="0"/>
              <a:pPr/>
              <a:t>39</a:t>
            </a:fld>
            <a:endParaRPr lang="en-US"/>
          </a:p>
        </p:txBody>
      </p:sp>
    </p:spTree>
    <p:extLst>
      <p:ext uri="{BB962C8B-B14F-4D97-AF65-F5344CB8AC3E}">
        <p14:creationId xmlns:p14="http://schemas.microsoft.com/office/powerpoint/2010/main" val="265033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n-lt"/>
              </a:rPr>
              <a:t>Towards a Definitions of Ethics</a:t>
            </a:r>
            <a:endParaRPr lang="en-US" dirty="0">
              <a:latin typeface="+mn-lt"/>
            </a:endParaRPr>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ü"/>
            </a:pPr>
            <a:r>
              <a:rPr lang="en-US" dirty="0">
                <a:latin typeface="+mn-lt"/>
              </a:rPr>
              <a:t>Ethics deals with ideals, principles (do’s and don'ts</a:t>
            </a:r>
            <a:r>
              <a:rPr lang="en-US" dirty="0"/>
              <a:t>) in our society.  Mugambi defines ethics as, </a:t>
            </a:r>
            <a:r>
              <a:rPr lang="en-US" b="1" dirty="0">
                <a:latin typeface="+mn-lt"/>
              </a:rPr>
              <a:t>“</a:t>
            </a:r>
            <a:r>
              <a:rPr lang="en-US" dirty="0">
                <a:latin typeface="+mn-lt"/>
              </a:rPr>
              <a:t>the pillar of culture which is concerned with values and norms of conduct.” (J.N.K. Mugambi, </a:t>
            </a:r>
            <a:r>
              <a:rPr lang="en-US" i="1" dirty="0">
                <a:latin typeface="+mn-lt"/>
              </a:rPr>
              <a:t>Moral and Ethical Issues in African Christianity</a:t>
            </a:r>
            <a:r>
              <a:rPr lang="en-US" dirty="0">
                <a:latin typeface="+mn-lt"/>
              </a:rPr>
              <a:t>). – the ideals,  principles, (dos and don’ts) in our society.</a:t>
            </a:r>
          </a:p>
          <a:p>
            <a:pPr>
              <a:buFont typeface="Wingdings" pitchFamily="2" charset="2"/>
              <a:buChar char="ü"/>
            </a:pPr>
            <a:r>
              <a:rPr lang="en-US" dirty="0" err="1">
                <a:latin typeface="+mn-lt"/>
              </a:rPr>
              <a:t>Kunhiyop</a:t>
            </a:r>
            <a:r>
              <a:rPr lang="en-US" dirty="0">
                <a:latin typeface="+mn-lt"/>
              </a:rPr>
              <a:t> defines ethics and morality as “the definitions, principles and motivations for conduct and behavior.” (Samuel </a:t>
            </a:r>
            <a:r>
              <a:rPr lang="en-US" dirty="0" err="1">
                <a:latin typeface="+mn-lt"/>
              </a:rPr>
              <a:t>Waje</a:t>
            </a:r>
            <a:r>
              <a:rPr lang="en-US" dirty="0">
                <a:latin typeface="+mn-lt"/>
              </a:rPr>
              <a:t> </a:t>
            </a:r>
            <a:r>
              <a:rPr lang="en-US" dirty="0" err="1">
                <a:latin typeface="+mn-lt"/>
              </a:rPr>
              <a:t>Kunhiyop</a:t>
            </a:r>
            <a:r>
              <a:rPr lang="en-US" dirty="0">
                <a:latin typeface="+mn-lt"/>
              </a:rPr>
              <a:t>, </a:t>
            </a:r>
            <a:r>
              <a:rPr lang="en-US" i="1" dirty="0">
                <a:latin typeface="+mn-lt"/>
              </a:rPr>
              <a:t>African Christian Ethics</a:t>
            </a:r>
            <a:r>
              <a:rPr lang="en-US" dirty="0">
                <a:latin typeface="+mn-lt"/>
              </a:rPr>
              <a:t>). </a:t>
            </a:r>
          </a:p>
          <a:p>
            <a:pPr>
              <a:buFont typeface="Wingdings" pitchFamily="2" charset="2"/>
              <a:buChar char="ü"/>
            </a:pPr>
            <a:r>
              <a:rPr lang="en-US" dirty="0"/>
              <a:t>According to Encarta Dictionary, ethics is a “system of moral principles governing the appropriate conduct of an individual or group.” It narrows to standards of conduct</a:t>
            </a:r>
            <a:r>
              <a:rPr lang="en-US" dirty="0" smtClean="0"/>
              <a:t>.</a:t>
            </a:r>
          </a:p>
          <a:p>
            <a:pPr>
              <a:buNone/>
            </a:pPr>
            <a:r>
              <a:rPr lang="en-US" b="1" dirty="0" smtClean="0"/>
              <a:t>Task: </a:t>
            </a:r>
          </a:p>
          <a:p>
            <a:pPr>
              <a:buNone/>
            </a:pPr>
            <a:r>
              <a:rPr lang="en-US" dirty="0" smtClean="0"/>
              <a:t>(a) </a:t>
            </a:r>
            <a:r>
              <a:rPr lang="en-US" dirty="0" err="1" smtClean="0"/>
              <a:t>Kabarak</a:t>
            </a:r>
            <a:r>
              <a:rPr lang="en-US" dirty="0" smtClean="0"/>
              <a:t>  University Handbook, addresses moral issues relating to students and staff. Identify one of these moral issues. For example, use of hard drugs.</a:t>
            </a:r>
          </a:p>
          <a:p>
            <a:pPr>
              <a:buNone/>
            </a:pPr>
            <a:r>
              <a:rPr lang="en-US" dirty="0" smtClean="0"/>
              <a:t>(b) Some students find it difficult to comply with University moral principles governing the appropriate conduct at the University. Why?</a:t>
            </a:r>
            <a:endParaRPr lang="en-US" dirty="0"/>
          </a:p>
        </p:txBody>
      </p:sp>
      <p:sp>
        <p:nvSpPr>
          <p:cNvPr id="6" name="Date Placeholder 5"/>
          <p:cNvSpPr>
            <a:spLocks noGrp="1"/>
          </p:cNvSpPr>
          <p:nvPr>
            <p:ph type="dt" sz="half" idx="10"/>
          </p:nvPr>
        </p:nvSpPr>
        <p:spPr/>
        <p:txBody>
          <a:bodyPr/>
          <a:lstStyle/>
          <a:p>
            <a:fld id="{9F281E3C-B276-4486-A55C-6EAA708DDC3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4</a:t>
            </a:fld>
            <a:endParaRPr lang="en-US"/>
          </a:p>
        </p:txBody>
      </p:sp>
    </p:spTree>
  </p:cSld>
  <p:clrMapOvr>
    <a:masterClrMapping/>
  </p:clrMapOvr>
  <p:transition>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DB29-F526-41ED-9153-701C03912576}"/>
              </a:ext>
            </a:extLst>
          </p:cNvPr>
          <p:cNvSpPr>
            <a:spLocks noGrp="1"/>
          </p:cNvSpPr>
          <p:nvPr>
            <p:ph type="title"/>
          </p:nvPr>
        </p:nvSpPr>
        <p:spPr>
          <a:xfrm>
            <a:off x="1435608" y="274638"/>
            <a:ext cx="7498080" cy="639762"/>
          </a:xfrm>
        </p:spPr>
        <p:txBody>
          <a:bodyPr>
            <a:normAutofit fontScale="90000"/>
          </a:bodyPr>
          <a:lstStyle/>
          <a:p>
            <a:pPr algn="ctr"/>
            <a:r>
              <a:rPr lang="en-US" sz="3600" b="1" dirty="0"/>
              <a:t>A. JESUS’ ETHICS</a:t>
            </a:r>
          </a:p>
        </p:txBody>
      </p:sp>
      <p:sp>
        <p:nvSpPr>
          <p:cNvPr id="3" name="Content Placeholder 2">
            <a:extLst>
              <a:ext uri="{FF2B5EF4-FFF2-40B4-BE49-F238E27FC236}">
                <a16:creationId xmlns:a16="http://schemas.microsoft.com/office/drawing/2014/main" xmlns="" id="{C920C101-59FF-41A6-ADAA-6AAE78FF685C}"/>
              </a:ext>
            </a:extLst>
          </p:cNvPr>
          <p:cNvSpPr>
            <a:spLocks noGrp="1"/>
          </p:cNvSpPr>
          <p:nvPr>
            <p:ph idx="1"/>
          </p:nvPr>
        </p:nvSpPr>
        <p:spPr>
          <a:xfrm>
            <a:off x="1435608" y="914400"/>
            <a:ext cx="7498080" cy="5668962"/>
          </a:xfrm>
        </p:spPr>
        <p:txBody>
          <a:bodyPr>
            <a:normAutofit fontScale="62500" lnSpcReduction="20000"/>
          </a:bodyPr>
          <a:lstStyle/>
          <a:p>
            <a:pPr marL="82296" indent="0">
              <a:buNone/>
            </a:pPr>
            <a:r>
              <a:rPr lang="en-US" b="1" dirty="0"/>
              <a:t>I. Jesus and the Moral life-</a:t>
            </a:r>
          </a:p>
          <a:p>
            <a:r>
              <a:rPr lang="en-US" dirty="0"/>
              <a:t>Jesus embodied the kind of life that we should live as God’s people. </a:t>
            </a:r>
          </a:p>
          <a:p>
            <a:r>
              <a:rPr lang="en-US" dirty="0">
                <a:solidFill>
                  <a:srgbClr val="FF0000"/>
                </a:solidFill>
              </a:rPr>
              <a:t>Jesus ethics </a:t>
            </a:r>
            <a:r>
              <a:rPr lang="en-US" dirty="0"/>
              <a:t>is not based on exteriors—laws, </a:t>
            </a:r>
            <a:r>
              <a:rPr lang="en-US" b="1" u="sng" dirty="0"/>
              <a:t>but the interior- the </a:t>
            </a:r>
            <a:r>
              <a:rPr lang="en-US" b="1" u="sng" dirty="0">
                <a:solidFill>
                  <a:srgbClr val="FF0000"/>
                </a:solidFill>
              </a:rPr>
              <a:t>change of heart</a:t>
            </a:r>
            <a:r>
              <a:rPr lang="en-US" b="1" u="sng" dirty="0"/>
              <a:t>.</a:t>
            </a:r>
          </a:p>
          <a:p>
            <a:r>
              <a:rPr lang="en-US" dirty="0" smtClean="0"/>
              <a:t>It </a:t>
            </a:r>
            <a:r>
              <a:rPr lang="en-US" b="1" dirty="0"/>
              <a:t>primarily </a:t>
            </a:r>
            <a:r>
              <a:rPr lang="en-US" b="1" u="sng" dirty="0" smtClean="0">
                <a:solidFill>
                  <a:srgbClr val="FF0000"/>
                </a:solidFill>
              </a:rPr>
              <a:t>concerns character</a:t>
            </a:r>
            <a:r>
              <a:rPr lang="en-US" dirty="0" smtClean="0"/>
              <a:t>; </a:t>
            </a:r>
            <a:r>
              <a:rPr lang="en-US" dirty="0"/>
              <a:t>it has to do with the heart. </a:t>
            </a:r>
          </a:p>
          <a:p>
            <a:r>
              <a:rPr lang="en-US" dirty="0"/>
              <a:t>The heart is important in both </a:t>
            </a:r>
            <a:r>
              <a:rPr lang="en-US" b="1" u="sng" dirty="0">
                <a:solidFill>
                  <a:srgbClr val="FF0000"/>
                </a:solidFill>
              </a:rPr>
              <a:t>character formation </a:t>
            </a:r>
            <a:r>
              <a:rPr lang="en-US" b="1" u="sng" dirty="0"/>
              <a:t>and in </a:t>
            </a:r>
            <a:r>
              <a:rPr lang="en-US" b="1" u="sng" dirty="0">
                <a:solidFill>
                  <a:srgbClr val="FF0000"/>
                </a:solidFill>
              </a:rPr>
              <a:t>behavior. </a:t>
            </a:r>
          </a:p>
          <a:p>
            <a:r>
              <a:rPr lang="en-US" dirty="0"/>
              <a:t>See the analogy of tree and its fruit in Matt. 7:16-20; 12:33. A good tree produces good fruit; a bad tree produces a bad fruit.  </a:t>
            </a:r>
          </a:p>
          <a:p>
            <a:r>
              <a:rPr lang="en-US" b="1" u="sng" dirty="0"/>
              <a:t>Ethical life </a:t>
            </a:r>
            <a:r>
              <a:rPr lang="en-US" dirty="0"/>
              <a:t>emerges from a </a:t>
            </a:r>
            <a:r>
              <a:rPr lang="en-US" b="1" u="sng" dirty="0">
                <a:solidFill>
                  <a:srgbClr val="FF0000"/>
                </a:solidFill>
              </a:rPr>
              <a:t>transformed life</a:t>
            </a:r>
            <a:r>
              <a:rPr lang="en-US" dirty="0"/>
              <a:t>; </a:t>
            </a:r>
            <a:r>
              <a:rPr lang="en-US" dirty="0" smtClean="0"/>
              <a:t> from </a:t>
            </a:r>
            <a:r>
              <a:rPr lang="en-US" dirty="0"/>
              <a:t>a heart that is </a:t>
            </a:r>
            <a:r>
              <a:rPr lang="en-US" b="1" dirty="0">
                <a:solidFill>
                  <a:srgbClr val="FF0000"/>
                </a:solidFill>
              </a:rPr>
              <a:t>clean </a:t>
            </a:r>
            <a:r>
              <a:rPr lang="en-US" b="1" dirty="0"/>
              <a:t>and</a:t>
            </a:r>
            <a:r>
              <a:rPr lang="en-US" b="1" dirty="0">
                <a:solidFill>
                  <a:srgbClr val="FF0000"/>
                </a:solidFill>
              </a:rPr>
              <a:t> pure</a:t>
            </a:r>
            <a:r>
              <a:rPr lang="en-US" dirty="0"/>
              <a:t>. </a:t>
            </a:r>
          </a:p>
          <a:p>
            <a:r>
              <a:rPr lang="en-US" b="1" u="sng" dirty="0"/>
              <a:t>This comes as a result of an </a:t>
            </a:r>
            <a:r>
              <a:rPr lang="en-US" b="1" u="sng" dirty="0">
                <a:solidFill>
                  <a:srgbClr val="FF0000"/>
                </a:solidFill>
              </a:rPr>
              <a:t>intimate relationship with God</a:t>
            </a:r>
            <a:r>
              <a:rPr lang="en-US" dirty="0">
                <a:solidFill>
                  <a:srgbClr val="FF0000"/>
                </a:solidFill>
              </a:rPr>
              <a:t>.</a:t>
            </a:r>
          </a:p>
          <a:p>
            <a:r>
              <a:rPr lang="en-US" dirty="0"/>
              <a:t>Ethical life arises as our response to God’s demonstration of </a:t>
            </a:r>
            <a:r>
              <a:rPr lang="en-US" dirty="0">
                <a:solidFill>
                  <a:srgbClr val="FF0000"/>
                </a:solidFill>
              </a:rPr>
              <a:t>love, grace, </a:t>
            </a:r>
            <a:r>
              <a:rPr lang="en-US" dirty="0"/>
              <a:t>and favor towards us rather that our attempt to win God’s favor by keeping the laws. </a:t>
            </a:r>
          </a:p>
        </p:txBody>
      </p:sp>
      <p:sp>
        <p:nvSpPr>
          <p:cNvPr id="6" name="Date Placeholder 5"/>
          <p:cNvSpPr>
            <a:spLocks noGrp="1"/>
          </p:cNvSpPr>
          <p:nvPr>
            <p:ph type="dt" sz="half" idx="10"/>
          </p:nvPr>
        </p:nvSpPr>
        <p:spPr/>
        <p:txBody>
          <a:bodyPr/>
          <a:lstStyle/>
          <a:p>
            <a:fld id="{3D8B0E24-ADA6-4740-9C01-77A42E6694F3}" type="datetime1">
              <a:rPr lang="en-US" smtClean="0"/>
              <a:pPr/>
              <a:t>9/2/2022</a:t>
            </a:fld>
            <a:endParaRPr lang="en-US"/>
          </a:p>
        </p:txBody>
      </p:sp>
      <p:sp>
        <p:nvSpPr>
          <p:cNvPr id="4" name="Footer Placeholder 3">
            <a:extLst>
              <a:ext uri="{FF2B5EF4-FFF2-40B4-BE49-F238E27FC236}">
                <a16:creationId xmlns:a16="http://schemas.microsoft.com/office/drawing/2014/main" xmlns="" id="{0F93C775-816F-47F6-86C4-513A69AEC756}"/>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C0118961-2D99-4475-AF26-D0A19D577A44}"/>
              </a:ext>
            </a:extLst>
          </p:cNvPr>
          <p:cNvSpPr>
            <a:spLocks noGrp="1"/>
          </p:cNvSpPr>
          <p:nvPr>
            <p:ph type="sldNum" sz="quarter" idx="12"/>
          </p:nvPr>
        </p:nvSpPr>
        <p:spPr/>
        <p:txBody>
          <a:bodyPr/>
          <a:lstStyle/>
          <a:p>
            <a:fld id="{FC66AD7C-A49C-4D80-BA73-644A6985D63E}" type="slidenum">
              <a:rPr lang="en-US" smtClean="0"/>
              <a:pPr/>
              <a:t>40</a:t>
            </a:fld>
            <a:endParaRPr lang="en-US"/>
          </a:p>
        </p:txBody>
      </p:sp>
    </p:spTree>
    <p:extLst>
      <p:ext uri="{BB962C8B-B14F-4D97-AF65-F5344CB8AC3E}">
        <p14:creationId xmlns:p14="http://schemas.microsoft.com/office/powerpoint/2010/main" val="2780520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449C1-B742-4B65-BD97-FB17F71B5FB6}"/>
              </a:ext>
            </a:extLst>
          </p:cNvPr>
          <p:cNvSpPr>
            <a:spLocks noGrp="1"/>
          </p:cNvSpPr>
          <p:nvPr>
            <p:ph type="title"/>
          </p:nvPr>
        </p:nvSpPr>
        <p:spPr>
          <a:xfrm>
            <a:off x="1435608" y="274638"/>
            <a:ext cx="7498080" cy="334962"/>
          </a:xfrm>
        </p:spPr>
        <p:txBody>
          <a:bodyPr>
            <a:normAutofit fontScale="90000"/>
          </a:bodyPr>
          <a:lstStyle/>
          <a:p>
            <a:r>
              <a:rPr lang="en-US" sz="3200" dirty="0"/>
              <a:t>Cont.</a:t>
            </a:r>
          </a:p>
        </p:txBody>
      </p:sp>
      <p:sp>
        <p:nvSpPr>
          <p:cNvPr id="3" name="Content Placeholder 2">
            <a:extLst>
              <a:ext uri="{FF2B5EF4-FFF2-40B4-BE49-F238E27FC236}">
                <a16:creationId xmlns:a16="http://schemas.microsoft.com/office/drawing/2014/main" xmlns="" id="{FCBB8EAB-CF24-4821-948C-E7FEF478B4B6}"/>
              </a:ext>
            </a:extLst>
          </p:cNvPr>
          <p:cNvSpPr>
            <a:spLocks noGrp="1"/>
          </p:cNvSpPr>
          <p:nvPr>
            <p:ph idx="1"/>
          </p:nvPr>
        </p:nvSpPr>
        <p:spPr>
          <a:xfrm>
            <a:off x="1435608" y="990600"/>
            <a:ext cx="7498080" cy="5791200"/>
          </a:xfrm>
        </p:spPr>
        <p:txBody>
          <a:bodyPr>
            <a:normAutofit fontScale="55000" lnSpcReduction="20000"/>
          </a:bodyPr>
          <a:lstStyle/>
          <a:p>
            <a:r>
              <a:rPr lang="en-US" dirty="0"/>
              <a:t>The good life is under God’s reign or life in accordance with the will of the king. </a:t>
            </a:r>
          </a:p>
          <a:p>
            <a:r>
              <a:rPr lang="en-US" dirty="0"/>
              <a:t>Goodness begins with the heart which is the well spring of actions (Luke 6:45). </a:t>
            </a:r>
          </a:p>
          <a:p>
            <a:r>
              <a:rPr lang="en-US" b="1" u="sng" dirty="0">
                <a:solidFill>
                  <a:srgbClr val="FF0000"/>
                </a:solidFill>
              </a:rPr>
              <a:t>Kingdom ethics touches on all areas of life i.e.  Marriage, divorce, riches</a:t>
            </a:r>
            <a:r>
              <a:rPr lang="en-US" b="1" dirty="0">
                <a:solidFill>
                  <a:srgbClr val="FF0000"/>
                </a:solidFill>
              </a:rPr>
              <a:t>, </a:t>
            </a:r>
            <a:r>
              <a:rPr lang="en-US" b="1" dirty="0" err="1">
                <a:solidFill>
                  <a:srgbClr val="FF0000"/>
                </a:solidFill>
              </a:rPr>
              <a:t>e.t.c</a:t>
            </a:r>
            <a:r>
              <a:rPr lang="en-US" b="1" dirty="0">
                <a:solidFill>
                  <a:srgbClr val="FF0000"/>
                </a:solidFill>
              </a:rPr>
              <a:t>. (Matt. 19:16-22).</a:t>
            </a:r>
          </a:p>
          <a:p>
            <a:r>
              <a:rPr lang="en-US" dirty="0"/>
              <a:t>How is community of faith suppose to behave?</a:t>
            </a:r>
          </a:p>
          <a:p>
            <a:r>
              <a:rPr lang="en-US" dirty="0"/>
              <a:t>Disciples of Jesus take after him; and are suppose to follow the teachings of Christ. </a:t>
            </a:r>
          </a:p>
          <a:p>
            <a:r>
              <a:rPr lang="en-US" dirty="0"/>
              <a:t>The Sermon on the Mount call for a life of following Jesus (discipleship) (Matt. 5:1-11). </a:t>
            </a:r>
            <a:endParaRPr lang="en-US" dirty="0" smtClean="0"/>
          </a:p>
          <a:p>
            <a:r>
              <a:rPr lang="en-US" dirty="0" smtClean="0"/>
              <a:t>Those </a:t>
            </a:r>
            <a:r>
              <a:rPr lang="en-US" dirty="0"/>
              <a:t>in the community of faith are suppose to be the salt of the earth, light of the world, a city on a hill (Matt. 5:13-16). Sermon on the Mount </a:t>
            </a:r>
            <a:r>
              <a:rPr lang="en-US" b="1" u="sng" dirty="0"/>
              <a:t>highlights </a:t>
            </a:r>
            <a:r>
              <a:rPr lang="en-US" b="1" u="sng" dirty="0">
                <a:solidFill>
                  <a:srgbClr val="FF0000"/>
                </a:solidFill>
              </a:rPr>
              <a:t>virtues like humility, righteousness, integrity, care for the poor, love, patience, mercy, purity of heart, peacemaking, suffering persecution for justice </a:t>
            </a:r>
            <a:r>
              <a:rPr lang="en-US" b="1" u="sng" dirty="0"/>
              <a:t>and for Christ’s sake</a:t>
            </a:r>
            <a:r>
              <a:rPr lang="en-US" b="1" dirty="0"/>
              <a:t>. </a:t>
            </a:r>
            <a:r>
              <a:rPr lang="en-US" dirty="0"/>
              <a:t>See also the </a:t>
            </a:r>
            <a:r>
              <a:rPr lang="en-US" b="1" u="sng" dirty="0"/>
              <a:t>fruit of the Holy Spirit </a:t>
            </a:r>
            <a:r>
              <a:rPr lang="en-US" dirty="0"/>
              <a:t>in Paul’s writings (</a:t>
            </a:r>
            <a:r>
              <a:rPr lang="en-US" b="1" u="sng" dirty="0">
                <a:solidFill>
                  <a:srgbClr val="FF0000"/>
                </a:solidFill>
              </a:rPr>
              <a:t>Gal. 5:18-22</a:t>
            </a:r>
            <a:r>
              <a:rPr lang="en-US" dirty="0"/>
              <a:t>; see also Rom. 14:17; 15:4-5;  2 Cor.  6:4-10; Col. 3:12-17; Phil. 2:2-3; Eph. 4: 2-3,32;  2 Pet. 1:5-9). Having these virtues speaks of what it means to be a follower of Jesus.  They are what characterizes the reign of God. </a:t>
            </a:r>
          </a:p>
          <a:p>
            <a:r>
              <a:rPr lang="en-US" b="1" i="1" dirty="0"/>
              <a:t>Take away </a:t>
            </a:r>
            <a:r>
              <a:rPr lang="en-US" b="1" i="1" dirty="0" err="1"/>
              <a:t>Assgn</a:t>
            </a:r>
            <a:r>
              <a:rPr lang="en-US" dirty="0"/>
              <a:t>.: How does development of these virtues help address problems of our society today?</a:t>
            </a:r>
          </a:p>
        </p:txBody>
      </p:sp>
      <p:sp>
        <p:nvSpPr>
          <p:cNvPr id="6" name="Date Placeholder 5"/>
          <p:cNvSpPr>
            <a:spLocks noGrp="1"/>
          </p:cNvSpPr>
          <p:nvPr>
            <p:ph type="dt" sz="half" idx="10"/>
          </p:nvPr>
        </p:nvSpPr>
        <p:spPr/>
        <p:txBody>
          <a:bodyPr/>
          <a:lstStyle/>
          <a:p>
            <a:fld id="{F2AC7771-4CEC-47D3-95B9-BB418CE90650}" type="datetime1">
              <a:rPr lang="en-US" smtClean="0"/>
              <a:pPr/>
              <a:t>9/2/2022</a:t>
            </a:fld>
            <a:endParaRPr lang="en-US"/>
          </a:p>
        </p:txBody>
      </p:sp>
      <p:sp>
        <p:nvSpPr>
          <p:cNvPr id="4" name="Footer Placeholder 3">
            <a:extLst>
              <a:ext uri="{FF2B5EF4-FFF2-40B4-BE49-F238E27FC236}">
                <a16:creationId xmlns:a16="http://schemas.microsoft.com/office/drawing/2014/main" xmlns="" id="{CAAB7368-572C-4DED-9C39-3F18082C2973}"/>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88913146-EEB2-4004-BEB5-A66A5933ACB3}"/>
              </a:ext>
            </a:extLst>
          </p:cNvPr>
          <p:cNvSpPr>
            <a:spLocks noGrp="1"/>
          </p:cNvSpPr>
          <p:nvPr>
            <p:ph type="sldNum" sz="quarter" idx="12"/>
          </p:nvPr>
        </p:nvSpPr>
        <p:spPr/>
        <p:txBody>
          <a:bodyPr/>
          <a:lstStyle/>
          <a:p>
            <a:fld id="{FC66AD7C-A49C-4D80-BA73-644A6985D63E}" type="slidenum">
              <a:rPr lang="en-US" smtClean="0"/>
              <a:pPr/>
              <a:t>41</a:t>
            </a:fld>
            <a:endParaRPr lang="en-US"/>
          </a:p>
        </p:txBody>
      </p:sp>
    </p:spTree>
    <p:extLst>
      <p:ext uri="{BB962C8B-B14F-4D97-AF65-F5344CB8AC3E}">
        <p14:creationId xmlns:p14="http://schemas.microsoft.com/office/powerpoint/2010/main" val="17990157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BE444-83D3-4A65-8F3A-800031FC0F60}"/>
              </a:ext>
            </a:extLst>
          </p:cNvPr>
          <p:cNvSpPr>
            <a:spLocks noGrp="1"/>
          </p:cNvSpPr>
          <p:nvPr>
            <p:ph type="title"/>
          </p:nvPr>
        </p:nvSpPr>
        <p:spPr/>
        <p:txBody>
          <a:bodyPr>
            <a:normAutofit fontScale="90000"/>
          </a:bodyPr>
          <a:lstStyle/>
          <a:p>
            <a:r>
              <a:rPr lang="en-US" dirty="0"/>
              <a:t>IV. Jesus</a:t>
            </a:r>
            <a:r>
              <a:rPr lang="en-US"/>
              <a:t>’ </a:t>
            </a:r>
            <a:r>
              <a:rPr lang="en-US" smtClean="0"/>
              <a:t>Ethics </a:t>
            </a:r>
            <a:r>
              <a:rPr lang="en-US"/>
              <a:t>as </a:t>
            </a:r>
            <a:r>
              <a:rPr lang="en-US" smtClean="0"/>
              <a:t>Ethics </a:t>
            </a:r>
            <a:r>
              <a:rPr lang="en-US" dirty="0"/>
              <a:t>of Imitation</a:t>
            </a:r>
          </a:p>
        </p:txBody>
      </p:sp>
      <p:sp>
        <p:nvSpPr>
          <p:cNvPr id="3" name="Content Placeholder 2">
            <a:extLst>
              <a:ext uri="{FF2B5EF4-FFF2-40B4-BE49-F238E27FC236}">
                <a16:creationId xmlns:a16="http://schemas.microsoft.com/office/drawing/2014/main" xmlns="" id="{61DBD5CB-836F-42AB-993E-ED303D92DF41}"/>
              </a:ext>
            </a:extLst>
          </p:cNvPr>
          <p:cNvSpPr>
            <a:spLocks noGrp="1"/>
          </p:cNvSpPr>
          <p:nvPr>
            <p:ph idx="1"/>
          </p:nvPr>
        </p:nvSpPr>
        <p:spPr/>
        <p:txBody>
          <a:bodyPr>
            <a:normAutofit fontScale="77500" lnSpcReduction="20000"/>
          </a:bodyPr>
          <a:lstStyle/>
          <a:p>
            <a:r>
              <a:rPr lang="en-US" dirty="0"/>
              <a:t>Bible calls us as disciples of Jesus to be Christlike in our attitudes and behaviors. </a:t>
            </a:r>
          </a:p>
          <a:p>
            <a:r>
              <a:rPr lang="en-US" dirty="0"/>
              <a:t>He pointed to his own example as the pattern for moral behavior (Jn. 13:13-15, 34; 15:12)</a:t>
            </a:r>
          </a:p>
          <a:p>
            <a:r>
              <a:rPr lang="en-US" dirty="0"/>
              <a:t>What we are to </a:t>
            </a:r>
            <a:r>
              <a:rPr lang="en-US" dirty="0">
                <a:solidFill>
                  <a:srgbClr val="FF0000"/>
                </a:solidFill>
              </a:rPr>
              <a:t>imitate</a:t>
            </a:r>
            <a:r>
              <a:rPr lang="en-US" dirty="0"/>
              <a:t> is his “</a:t>
            </a:r>
            <a:r>
              <a:rPr lang="en-US" dirty="0">
                <a:solidFill>
                  <a:srgbClr val="FF0000"/>
                </a:solidFill>
              </a:rPr>
              <a:t>character</a:t>
            </a:r>
            <a:r>
              <a:rPr lang="en-US" dirty="0"/>
              <a:t>, </a:t>
            </a:r>
            <a:r>
              <a:rPr lang="en-US" dirty="0">
                <a:solidFill>
                  <a:srgbClr val="FF0000"/>
                </a:solidFill>
              </a:rPr>
              <a:t>attitudes</a:t>
            </a:r>
            <a:r>
              <a:rPr lang="en-US" dirty="0"/>
              <a:t>, </a:t>
            </a:r>
            <a:r>
              <a:rPr lang="en-US" dirty="0">
                <a:solidFill>
                  <a:srgbClr val="FF0000"/>
                </a:solidFill>
              </a:rPr>
              <a:t>priorities, values</a:t>
            </a:r>
            <a:r>
              <a:rPr lang="en-US" dirty="0"/>
              <a:t>, reactions to evil and oppression, and his goals or life purpose. </a:t>
            </a:r>
            <a:r>
              <a:rPr lang="en-US" b="1" dirty="0"/>
              <a:t>Then we </a:t>
            </a:r>
            <a:r>
              <a:rPr lang="en-US" b="1" dirty="0">
                <a:solidFill>
                  <a:srgbClr val="FF0000"/>
                </a:solidFill>
              </a:rPr>
              <a:t>seek to be </a:t>
            </a:r>
            <a:r>
              <a:rPr lang="en-US" b="1" dirty="0"/>
              <a:t>Christlike by </a:t>
            </a:r>
            <a:r>
              <a:rPr lang="en-US" b="1" dirty="0">
                <a:solidFill>
                  <a:srgbClr val="FF0000"/>
                </a:solidFill>
              </a:rPr>
              <a:t>reflecting on </a:t>
            </a:r>
            <a:r>
              <a:rPr lang="en-US" b="1" dirty="0"/>
              <a:t>what we know </a:t>
            </a:r>
            <a:r>
              <a:rPr lang="en-US" b="1" dirty="0">
                <a:solidFill>
                  <a:srgbClr val="FF0000"/>
                </a:solidFill>
              </a:rPr>
              <a:t>to be true of Jesus</a:t>
            </a:r>
            <a:r>
              <a:rPr lang="en-US" b="1" dirty="0"/>
              <a:t> </a:t>
            </a:r>
            <a:r>
              <a:rPr lang="en-US" b="1" u="sng" dirty="0">
                <a:solidFill>
                  <a:srgbClr val="FF0000"/>
                </a:solidFill>
              </a:rPr>
              <a:t>in the choices, actions, and responses</a:t>
            </a:r>
            <a:r>
              <a:rPr lang="en-US" b="1" dirty="0"/>
              <a:t> we have to make in our own lives” </a:t>
            </a:r>
            <a:r>
              <a:rPr lang="en-US" dirty="0"/>
              <a:t>(Chris Wright, p. 38).</a:t>
            </a:r>
          </a:p>
          <a:p>
            <a:r>
              <a:rPr lang="en-US" dirty="0"/>
              <a:t>Having the same attitude as Christ (Phil. 2:5), by being humble and considerate to the needs of others. </a:t>
            </a:r>
          </a:p>
          <a:p>
            <a:r>
              <a:rPr lang="en-US" dirty="0"/>
              <a:t>True character arises from our devotion to him. </a:t>
            </a:r>
          </a:p>
        </p:txBody>
      </p:sp>
      <p:sp>
        <p:nvSpPr>
          <p:cNvPr id="6" name="Date Placeholder 5"/>
          <p:cNvSpPr>
            <a:spLocks noGrp="1"/>
          </p:cNvSpPr>
          <p:nvPr>
            <p:ph type="dt" sz="half" idx="10"/>
          </p:nvPr>
        </p:nvSpPr>
        <p:spPr/>
        <p:txBody>
          <a:bodyPr/>
          <a:lstStyle/>
          <a:p>
            <a:fld id="{90C556D5-0387-4E1C-817C-1A1335B00380}" type="datetime1">
              <a:rPr lang="en-US" smtClean="0"/>
              <a:pPr/>
              <a:t>9/2/2022</a:t>
            </a:fld>
            <a:endParaRPr lang="en-US"/>
          </a:p>
        </p:txBody>
      </p:sp>
      <p:sp>
        <p:nvSpPr>
          <p:cNvPr id="4" name="Footer Placeholder 3">
            <a:extLst>
              <a:ext uri="{FF2B5EF4-FFF2-40B4-BE49-F238E27FC236}">
                <a16:creationId xmlns:a16="http://schemas.microsoft.com/office/drawing/2014/main" xmlns="" id="{C3B9B8A0-AB4A-45A9-92D3-60BFEFBDA639}"/>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430205B1-DB77-490B-8566-D9AA1F511B07}"/>
              </a:ext>
            </a:extLst>
          </p:cNvPr>
          <p:cNvSpPr>
            <a:spLocks noGrp="1"/>
          </p:cNvSpPr>
          <p:nvPr>
            <p:ph type="sldNum" sz="quarter" idx="12"/>
          </p:nvPr>
        </p:nvSpPr>
        <p:spPr/>
        <p:txBody>
          <a:bodyPr/>
          <a:lstStyle/>
          <a:p>
            <a:fld id="{FC66AD7C-A49C-4D80-BA73-644A6985D63E}" type="slidenum">
              <a:rPr lang="en-US" smtClean="0"/>
              <a:pPr/>
              <a:t>42</a:t>
            </a:fld>
            <a:endParaRPr lang="en-US"/>
          </a:p>
        </p:txBody>
      </p:sp>
    </p:spTree>
    <p:extLst>
      <p:ext uri="{BB962C8B-B14F-4D97-AF65-F5344CB8AC3E}">
        <p14:creationId xmlns:p14="http://schemas.microsoft.com/office/powerpoint/2010/main" val="15968822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B2079E-BEBF-4C47-A99A-9B119AA36C71}"/>
              </a:ext>
            </a:extLst>
          </p:cNvPr>
          <p:cNvSpPr>
            <a:spLocks noGrp="1"/>
          </p:cNvSpPr>
          <p:nvPr>
            <p:ph type="title"/>
          </p:nvPr>
        </p:nvSpPr>
        <p:spPr/>
        <p:txBody>
          <a:bodyPr/>
          <a:lstStyle/>
          <a:p>
            <a:r>
              <a:rPr lang="en-US" dirty="0"/>
              <a:t>B. Pauline Ethics</a:t>
            </a:r>
          </a:p>
        </p:txBody>
      </p:sp>
      <p:sp>
        <p:nvSpPr>
          <p:cNvPr id="3" name="Content Placeholder 2">
            <a:extLst>
              <a:ext uri="{FF2B5EF4-FFF2-40B4-BE49-F238E27FC236}">
                <a16:creationId xmlns:a16="http://schemas.microsoft.com/office/drawing/2014/main" xmlns="" id="{64FCB72C-EED2-4AAA-81E0-ED4C1EE1C72E}"/>
              </a:ext>
            </a:extLst>
          </p:cNvPr>
          <p:cNvSpPr>
            <a:spLocks noGrp="1"/>
          </p:cNvSpPr>
          <p:nvPr>
            <p:ph idx="1"/>
          </p:nvPr>
        </p:nvSpPr>
        <p:spPr/>
        <p:txBody>
          <a:bodyPr/>
          <a:lstStyle/>
          <a:p>
            <a:r>
              <a:rPr lang="en-US" dirty="0"/>
              <a:t>Paul develops his ethics from Christ and revealed Scriptures </a:t>
            </a:r>
          </a:p>
          <a:p>
            <a:r>
              <a:rPr lang="en-US" dirty="0"/>
              <a:t>“</a:t>
            </a:r>
            <a:r>
              <a:rPr lang="en-US" b="1" dirty="0">
                <a:solidFill>
                  <a:srgbClr val="FF0000"/>
                </a:solidFill>
              </a:rPr>
              <a:t>Follow my example, as I follow the example of Christ” </a:t>
            </a:r>
            <a:r>
              <a:rPr lang="en-US" dirty="0"/>
              <a:t>(</a:t>
            </a:r>
            <a:r>
              <a:rPr lang="en-US" dirty="0">
                <a:solidFill>
                  <a:srgbClr val="FF0000"/>
                </a:solidFill>
              </a:rPr>
              <a:t>1 Cor. 11:1</a:t>
            </a:r>
            <a:r>
              <a:rPr lang="en-US" dirty="0"/>
              <a:t>). </a:t>
            </a:r>
          </a:p>
          <a:p>
            <a:r>
              <a:rPr lang="en-US" dirty="0"/>
              <a:t>The three themes blow highlight Pauline ethics. </a:t>
            </a:r>
          </a:p>
        </p:txBody>
      </p:sp>
      <p:sp>
        <p:nvSpPr>
          <p:cNvPr id="6" name="Date Placeholder 5"/>
          <p:cNvSpPr>
            <a:spLocks noGrp="1"/>
          </p:cNvSpPr>
          <p:nvPr>
            <p:ph type="dt" sz="half" idx="10"/>
          </p:nvPr>
        </p:nvSpPr>
        <p:spPr/>
        <p:txBody>
          <a:bodyPr/>
          <a:lstStyle/>
          <a:p>
            <a:fld id="{0ED46294-96D3-4FD5-A291-C6860655A7E7}" type="datetime1">
              <a:rPr lang="en-US" smtClean="0"/>
              <a:pPr/>
              <a:t>9/2/2022</a:t>
            </a:fld>
            <a:endParaRPr lang="en-US"/>
          </a:p>
        </p:txBody>
      </p:sp>
      <p:sp>
        <p:nvSpPr>
          <p:cNvPr id="4" name="Footer Placeholder 3">
            <a:extLst>
              <a:ext uri="{FF2B5EF4-FFF2-40B4-BE49-F238E27FC236}">
                <a16:creationId xmlns:a16="http://schemas.microsoft.com/office/drawing/2014/main" xmlns="" id="{59FA48F2-87D1-4EBA-BAA3-9E8ADD313643}"/>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D21E0EEC-D70E-4F8D-97F4-3C91862387D2}"/>
              </a:ext>
            </a:extLst>
          </p:cNvPr>
          <p:cNvSpPr>
            <a:spLocks noGrp="1"/>
          </p:cNvSpPr>
          <p:nvPr>
            <p:ph type="sldNum" sz="quarter" idx="12"/>
          </p:nvPr>
        </p:nvSpPr>
        <p:spPr/>
        <p:txBody>
          <a:bodyPr/>
          <a:lstStyle/>
          <a:p>
            <a:fld id="{FC66AD7C-A49C-4D80-BA73-644A6985D63E}" type="slidenum">
              <a:rPr lang="en-US" smtClean="0"/>
              <a:pPr/>
              <a:t>43</a:t>
            </a:fld>
            <a:endParaRPr lang="en-US"/>
          </a:p>
        </p:txBody>
      </p:sp>
    </p:spTree>
    <p:extLst>
      <p:ext uri="{BB962C8B-B14F-4D97-AF65-F5344CB8AC3E}">
        <p14:creationId xmlns:p14="http://schemas.microsoft.com/office/powerpoint/2010/main" val="551847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9DCF44-5F47-4BEC-A596-DC3185788934}"/>
              </a:ext>
            </a:extLst>
          </p:cNvPr>
          <p:cNvSpPr>
            <a:spLocks noGrp="1"/>
          </p:cNvSpPr>
          <p:nvPr>
            <p:ph type="title"/>
          </p:nvPr>
        </p:nvSpPr>
        <p:spPr/>
        <p:txBody>
          <a:bodyPr/>
          <a:lstStyle/>
          <a:p>
            <a:r>
              <a:rPr lang="en-US" dirty="0"/>
              <a:t>I. New Creation (2 Cor. 5:14-18)</a:t>
            </a:r>
          </a:p>
        </p:txBody>
      </p:sp>
      <p:sp>
        <p:nvSpPr>
          <p:cNvPr id="3" name="Content Placeholder 2">
            <a:extLst>
              <a:ext uri="{FF2B5EF4-FFF2-40B4-BE49-F238E27FC236}">
                <a16:creationId xmlns:a16="http://schemas.microsoft.com/office/drawing/2014/main" xmlns="" id="{C5AD0268-7B2A-4B05-88EE-30B9709BC959}"/>
              </a:ext>
            </a:extLst>
          </p:cNvPr>
          <p:cNvSpPr>
            <a:spLocks noGrp="1"/>
          </p:cNvSpPr>
          <p:nvPr>
            <p:ph idx="1"/>
          </p:nvPr>
        </p:nvSpPr>
        <p:spPr>
          <a:xfrm>
            <a:off x="1435608" y="1447800"/>
            <a:ext cx="7498080" cy="5334000"/>
          </a:xfrm>
        </p:spPr>
        <p:txBody>
          <a:bodyPr>
            <a:normAutofit fontScale="55000" lnSpcReduction="20000"/>
          </a:bodyPr>
          <a:lstStyle/>
          <a:p>
            <a:r>
              <a:rPr lang="en-US" dirty="0"/>
              <a:t>Christ’s death and resurrection ushered in a new age, bringing to an end to the old age. </a:t>
            </a:r>
          </a:p>
          <a:p>
            <a:r>
              <a:rPr lang="en-US" dirty="0"/>
              <a:t>Those in Christ are a new creation. Christians now live in a manner keeping with the new nature.</a:t>
            </a:r>
          </a:p>
          <a:p>
            <a:r>
              <a:rPr lang="en-US" dirty="0"/>
              <a:t>Our behavior should reflect this new nature/life that God has graciously given us (Rom. 13:11-14). </a:t>
            </a:r>
          </a:p>
          <a:p>
            <a:r>
              <a:rPr lang="en-US" dirty="0"/>
              <a:t>The death of Jesus Christ on the cross nullified the powers of sin and death. So, Paul saw salvation as the basis for the moral life. </a:t>
            </a:r>
          </a:p>
          <a:p>
            <a:r>
              <a:rPr lang="en-US" dirty="0"/>
              <a:t>Christ’s salvation rescues people from slavery to sin (moral failure) and frees them to live for God.</a:t>
            </a:r>
          </a:p>
          <a:p>
            <a:r>
              <a:rPr lang="en-US" dirty="0"/>
              <a:t>In his letters he uses indicatives in the first part of the letters to give teachings; but the second part of his letters are imperatives for conduct. </a:t>
            </a:r>
          </a:p>
          <a:p>
            <a:r>
              <a:rPr lang="en-US" b="1" dirty="0"/>
              <a:t>The</a:t>
            </a:r>
            <a:r>
              <a:rPr lang="en-US" b="1" dirty="0">
                <a:solidFill>
                  <a:srgbClr val="FF0000"/>
                </a:solidFill>
              </a:rPr>
              <a:t> goal </a:t>
            </a:r>
            <a:r>
              <a:rPr lang="en-US" b="1" dirty="0"/>
              <a:t>of the </a:t>
            </a:r>
            <a:r>
              <a:rPr lang="en-US" b="1" dirty="0">
                <a:solidFill>
                  <a:srgbClr val="FF0000"/>
                </a:solidFill>
              </a:rPr>
              <a:t>moral life </a:t>
            </a:r>
            <a:r>
              <a:rPr lang="en-US" b="1" dirty="0"/>
              <a:t>is </a:t>
            </a:r>
            <a:r>
              <a:rPr lang="en-US" b="1" dirty="0">
                <a:solidFill>
                  <a:srgbClr val="FF0000"/>
                </a:solidFill>
              </a:rPr>
              <a:t>to be Christ-like</a:t>
            </a:r>
            <a:r>
              <a:rPr lang="en-US" b="1" dirty="0"/>
              <a:t>. </a:t>
            </a:r>
          </a:p>
          <a:p>
            <a:r>
              <a:rPr lang="en-US" b="1" dirty="0"/>
              <a:t>The ethical life </a:t>
            </a:r>
            <a:r>
              <a:rPr lang="en-US" b="1" dirty="0">
                <a:solidFill>
                  <a:srgbClr val="FF0000"/>
                </a:solidFill>
              </a:rPr>
              <a:t>involves  diligence</a:t>
            </a:r>
            <a:r>
              <a:rPr lang="en-US" b="1" dirty="0"/>
              <a:t>, </a:t>
            </a:r>
            <a:r>
              <a:rPr lang="en-US" b="1" dirty="0">
                <a:solidFill>
                  <a:srgbClr val="FF0000"/>
                </a:solidFill>
              </a:rPr>
              <a:t>self-discipline</a:t>
            </a:r>
            <a:r>
              <a:rPr lang="en-US" b="1" dirty="0"/>
              <a:t>, motivated by love for Christ </a:t>
            </a:r>
            <a:r>
              <a:rPr lang="en-US" dirty="0"/>
              <a:t>(1 Tim. 4:15; Phil. 2:2; 2 Tim 2:15).</a:t>
            </a:r>
          </a:p>
          <a:p>
            <a:r>
              <a:rPr lang="en-US" dirty="0"/>
              <a:t>The Ethical life is a life of consecration to the person of Jesus Christ.</a:t>
            </a:r>
          </a:p>
          <a:p>
            <a:r>
              <a:rPr lang="en-US" dirty="0"/>
              <a:t>Christians are to live in a manner worthy of their calling, worthy of the gospel, worthy of God (Eph. 4:1; Phil. 1:27; 1 Thess. 2:12).  </a:t>
            </a:r>
          </a:p>
        </p:txBody>
      </p:sp>
      <p:sp>
        <p:nvSpPr>
          <p:cNvPr id="6" name="Date Placeholder 5"/>
          <p:cNvSpPr>
            <a:spLocks noGrp="1"/>
          </p:cNvSpPr>
          <p:nvPr>
            <p:ph type="dt" sz="half" idx="10"/>
          </p:nvPr>
        </p:nvSpPr>
        <p:spPr/>
        <p:txBody>
          <a:bodyPr/>
          <a:lstStyle/>
          <a:p>
            <a:fld id="{2B92C6D4-4DF4-4B48-9F98-6C99E5F77D3E}" type="datetime1">
              <a:rPr lang="en-US" smtClean="0"/>
              <a:pPr/>
              <a:t>9/2/2022</a:t>
            </a:fld>
            <a:endParaRPr lang="en-US"/>
          </a:p>
        </p:txBody>
      </p:sp>
      <p:sp>
        <p:nvSpPr>
          <p:cNvPr id="4" name="Footer Placeholder 3">
            <a:extLst>
              <a:ext uri="{FF2B5EF4-FFF2-40B4-BE49-F238E27FC236}">
                <a16:creationId xmlns:a16="http://schemas.microsoft.com/office/drawing/2014/main" xmlns="" id="{8DD9D126-54B2-46A8-966A-C289D4C18377}"/>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059A781B-5A78-4E52-81AB-B7B94ECC3947}"/>
              </a:ext>
            </a:extLst>
          </p:cNvPr>
          <p:cNvSpPr>
            <a:spLocks noGrp="1"/>
          </p:cNvSpPr>
          <p:nvPr>
            <p:ph type="sldNum" sz="quarter" idx="12"/>
          </p:nvPr>
        </p:nvSpPr>
        <p:spPr/>
        <p:txBody>
          <a:bodyPr/>
          <a:lstStyle/>
          <a:p>
            <a:fld id="{FC66AD7C-A49C-4D80-BA73-644A6985D63E}" type="slidenum">
              <a:rPr lang="en-US" smtClean="0"/>
              <a:pPr/>
              <a:t>44</a:t>
            </a:fld>
            <a:endParaRPr lang="en-US"/>
          </a:p>
        </p:txBody>
      </p:sp>
    </p:spTree>
    <p:extLst>
      <p:ext uri="{BB962C8B-B14F-4D97-AF65-F5344CB8AC3E}">
        <p14:creationId xmlns:p14="http://schemas.microsoft.com/office/powerpoint/2010/main" val="1651155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B232B-2287-4766-B895-5B75970D2AFA}"/>
              </a:ext>
            </a:extLst>
          </p:cNvPr>
          <p:cNvSpPr>
            <a:spLocks noGrp="1"/>
          </p:cNvSpPr>
          <p:nvPr>
            <p:ph type="title"/>
          </p:nvPr>
        </p:nvSpPr>
        <p:spPr>
          <a:xfrm>
            <a:off x="1435608" y="274638"/>
            <a:ext cx="7498080" cy="715962"/>
          </a:xfrm>
        </p:spPr>
        <p:txBody>
          <a:bodyPr>
            <a:normAutofit/>
          </a:bodyPr>
          <a:lstStyle/>
          <a:p>
            <a:r>
              <a:rPr lang="en-US" sz="2800" dirty="0"/>
              <a:t>II. </a:t>
            </a:r>
            <a:r>
              <a:rPr lang="en-US" sz="2800" b="1" dirty="0"/>
              <a:t>The Holy Spirit: Agent of the Moral Life</a:t>
            </a:r>
          </a:p>
        </p:txBody>
      </p:sp>
      <p:sp>
        <p:nvSpPr>
          <p:cNvPr id="3" name="Content Placeholder 2">
            <a:extLst>
              <a:ext uri="{FF2B5EF4-FFF2-40B4-BE49-F238E27FC236}">
                <a16:creationId xmlns:a16="http://schemas.microsoft.com/office/drawing/2014/main" xmlns="" id="{67607E33-5BAE-4123-94DD-6BD535DB7A70}"/>
              </a:ext>
            </a:extLst>
          </p:cNvPr>
          <p:cNvSpPr>
            <a:spLocks noGrp="1"/>
          </p:cNvSpPr>
          <p:nvPr>
            <p:ph idx="1"/>
          </p:nvPr>
        </p:nvSpPr>
        <p:spPr>
          <a:xfrm>
            <a:off x="1435608" y="1219200"/>
            <a:ext cx="7498080" cy="5562600"/>
          </a:xfrm>
        </p:spPr>
        <p:txBody>
          <a:bodyPr>
            <a:normAutofit fontScale="77500" lnSpcReduction="20000"/>
          </a:bodyPr>
          <a:lstStyle/>
          <a:p>
            <a:r>
              <a:rPr lang="en-US" dirty="0"/>
              <a:t>Paul was aware of the law and the inability of man to produce life and obedience.</a:t>
            </a:r>
          </a:p>
          <a:p>
            <a:r>
              <a:rPr lang="en-US" dirty="0"/>
              <a:t>This was based on the understanding of the human nature, which is affected by sin. </a:t>
            </a:r>
          </a:p>
          <a:p>
            <a:r>
              <a:rPr lang="en-US" dirty="0"/>
              <a:t>No human person, </a:t>
            </a:r>
            <a:r>
              <a:rPr lang="en-US" dirty="0" smtClean="0"/>
              <a:t>can  </a:t>
            </a:r>
            <a:r>
              <a:rPr lang="en-US" dirty="0"/>
              <a:t>live </a:t>
            </a:r>
            <a:r>
              <a:rPr lang="en-US" dirty="0" smtClean="0"/>
              <a:t>the moral </a:t>
            </a:r>
            <a:r>
              <a:rPr lang="en-US" dirty="0"/>
              <a:t>life required by a holy and righteous </a:t>
            </a:r>
            <a:r>
              <a:rPr lang="en-US" dirty="0" smtClean="0"/>
              <a:t>God on their own.(Rom</a:t>
            </a:r>
            <a:r>
              <a:rPr lang="en-US" dirty="0"/>
              <a:t>. </a:t>
            </a:r>
            <a:r>
              <a:rPr lang="en-US" dirty="0" smtClean="0"/>
              <a:t>7:19). </a:t>
            </a:r>
            <a:endParaRPr lang="en-US" dirty="0"/>
          </a:p>
          <a:p>
            <a:r>
              <a:rPr lang="en-US" dirty="0"/>
              <a:t>Paul’s answer lies in the power of the </a:t>
            </a:r>
            <a:r>
              <a:rPr lang="en-US" dirty="0">
                <a:solidFill>
                  <a:srgbClr val="FF0000"/>
                </a:solidFill>
              </a:rPr>
              <a:t>Holy Spirit</a:t>
            </a:r>
            <a:r>
              <a:rPr lang="en-US" dirty="0"/>
              <a:t>. </a:t>
            </a:r>
            <a:r>
              <a:rPr lang="en-US" dirty="0">
                <a:solidFill>
                  <a:srgbClr val="FF0000"/>
                </a:solidFill>
              </a:rPr>
              <a:t>He is the agent making the righteous living possible.</a:t>
            </a:r>
            <a:r>
              <a:rPr lang="en-US" dirty="0"/>
              <a:t>  </a:t>
            </a:r>
          </a:p>
          <a:p>
            <a:r>
              <a:rPr lang="en-US" dirty="0"/>
              <a:t>Ethical life entails life in the Spirit (Rom. 8:4). </a:t>
            </a:r>
          </a:p>
          <a:p>
            <a:r>
              <a:rPr lang="en-US" dirty="0" smtClean="0"/>
              <a:t>It </a:t>
            </a:r>
            <a:r>
              <a:rPr lang="en-US" dirty="0"/>
              <a:t>is the </a:t>
            </a:r>
            <a:r>
              <a:rPr lang="en-US" dirty="0">
                <a:solidFill>
                  <a:srgbClr val="FF0000"/>
                </a:solidFill>
              </a:rPr>
              <a:t>Spirit</a:t>
            </a:r>
            <a:r>
              <a:rPr lang="en-US" dirty="0"/>
              <a:t> who </a:t>
            </a:r>
            <a:r>
              <a:rPr lang="en-US" dirty="0">
                <a:solidFill>
                  <a:srgbClr val="FF0000"/>
                </a:solidFill>
              </a:rPr>
              <a:t>guides</a:t>
            </a:r>
            <a:r>
              <a:rPr lang="en-US" dirty="0"/>
              <a:t> </a:t>
            </a:r>
            <a:r>
              <a:rPr lang="en-US" dirty="0">
                <a:solidFill>
                  <a:srgbClr val="FF0000"/>
                </a:solidFill>
              </a:rPr>
              <a:t>us</a:t>
            </a:r>
            <a:r>
              <a:rPr lang="en-US" dirty="0"/>
              <a:t> into </a:t>
            </a:r>
            <a:r>
              <a:rPr lang="en-US" dirty="0">
                <a:solidFill>
                  <a:srgbClr val="FF0000"/>
                </a:solidFill>
              </a:rPr>
              <a:t>right conduct</a:t>
            </a:r>
            <a:r>
              <a:rPr lang="en-US" dirty="0"/>
              <a:t>, as well as </a:t>
            </a:r>
            <a:r>
              <a:rPr lang="en-US" dirty="0">
                <a:solidFill>
                  <a:srgbClr val="FF0000"/>
                </a:solidFill>
              </a:rPr>
              <a:t>to discern God’s will </a:t>
            </a:r>
            <a:r>
              <a:rPr lang="en-US" dirty="0"/>
              <a:t>and constitutes </a:t>
            </a:r>
            <a:r>
              <a:rPr lang="en-US" dirty="0">
                <a:solidFill>
                  <a:srgbClr val="FF0000"/>
                </a:solidFill>
              </a:rPr>
              <a:t>a right behavior </a:t>
            </a:r>
            <a:r>
              <a:rPr lang="en-US" dirty="0"/>
              <a:t>(Rom. 8:4-9; gal. 5:16; Col. 1:10).</a:t>
            </a:r>
          </a:p>
          <a:p>
            <a:r>
              <a:rPr lang="en-US" dirty="0"/>
              <a:t>It is the </a:t>
            </a:r>
            <a:r>
              <a:rPr lang="en-US" dirty="0" smtClean="0">
                <a:solidFill>
                  <a:srgbClr val="FF0000"/>
                </a:solidFill>
              </a:rPr>
              <a:t>Holy Spirit </a:t>
            </a:r>
            <a:r>
              <a:rPr lang="en-US" dirty="0"/>
              <a:t>who produces in us character that reflects both </a:t>
            </a:r>
            <a:r>
              <a:rPr lang="en-US" dirty="0">
                <a:solidFill>
                  <a:srgbClr val="FF0000"/>
                </a:solidFill>
              </a:rPr>
              <a:t>Christ-like character</a:t>
            </a:r>
            <a:r>
              <a:rPr lang="en-US" dirty="0"/>
              <a:t>. </a:t>
            </a:r>
          </a:p>
          <a:p>
            <a:r>
              <a:rPr lang="en-US" dirty="0"/>
              <a:t>The Christian life is then a call to a</a:t>
            </a:r>
            <a:r>
              <a:rPr lang="en-US" dirty="0">
                <a:solidFill>
                  <a:srgbClr val="FF0000"/>
                </a:solidFill>
              </a:rPr>
              <a:t> life </a:t>
            </a:r>
            <a:r>
              <a:rPr lang="en-US" dirty="0"/>
              <a:t>of </a:t>
            </a:r>
            <a:r>
              <a:rPr lang="en-US" dirty="0">
                <a:solidFill>
                  <a:srgbClr val="FF0000"/>
                </a:solidFill>
              </a:rPr>
              <a:t>holiness</a:t>
            </a:r>
            <a:r>
              <a:rPr lang="en-US" dirty="0"/>
              <a:t>, </a:t>
            </a:r>
            <a:r>
              <a:rPr lang="en-US" dirty="0">
                <a:solidFill>
                  <a:srgbClr val="FF0000"/>
                </a:solidFill>
              </a:rPr>
              <a:t>justice</a:t>
            </a:r>
            <a:r>
              <a:rPr lang="en-US" dirty="0"/>
              <a:t>, and </a:t>
            </a:r>
            <a:r>
              <a:rPr lang="en-US" dirty="0">
                <a:solidFill>
                  <a:srgbClr val="FF0000"/>
                </a:solidFill>
              </a:rPr>
              <a:t>righteousness</a:t>
            </a:r>
            <a:r>
              <a:rPr lang="en-US" dirty="0"/>
              <a:t>. </a:t>
            </a:r>
            <a:endParaRPr lang="en-US" dirty="0" smtClean="0"/>
          </a:p>
          <a:p>
            <a:pPr>
              <a:buNone/>
            </a:pPr>
            <a:endParaRPr lang="en-US" dirty="0"/>
          </a:p>
        </p:txBody>
      </p:sp>
      <p:sp>
        <p:nvSpPr>
          <p:cNvPr id="6" name="Date Placeholder 5"/>
          <p:cNvSpPr>
            <a:spLocks noGrp="1"/>
          </p:cNvSpPr>
          <p:nvPr>
            <p:ph type="dt" sz="half" idx="10"/>
          </p:nvPr>
        </p:nvSpPr>
        <p:spPr/>
        <p:txBody>
          <a:bodyPr/>
          <a:lstStyle/>
          <a:p>
            <a:fld id="{B36AE19D-566A-4D62-B354-ECA107A2A174}" type="datetime1">
              <a:rPr lang="en-US" smtClean="0"/>
              <a:pPr/>
              <a:t>9/2/2022</a:t>
            </a:fld>
            <a:endParaRPr lang="en-US" dirty="0"/>
          </a:p>
        </p:txBody>
      </p:sp>
      <p:sp>
        <p:nvSpPr>
          <p:cNvPr id="4" name="Footer Placeholder 3">
            <a:extLst>
              <a:ext uri="{FF2B5EF4-FFF2-40B4-BE49-F238E27FC236}">
                <a16:creationId xmlns:a16="http://schemas.microsoft.com/office/drawing/2014/main" xmlns="" id="{69805176-71C6-4273-834D-D6F89726B46D}"/>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2E32A138-11B0-4969-B674-3D72780DFDE3}"/>
              </a:ext>
            </a:extLst>
          </p:cNvPr>
          <p:cNvSpPr>
            <a:spLocks noGrp="1"/>
          </p:cNvSpPr>
          <p:nvPr>
            <p:ph type="sldNum" sz="quarter" idx="12"/>
          </p:nvPr>
        </p:nvSpPr>
        <p:spPr/>
        <p:txBody>
          <a:bodyPr/>
          <a:lstStyle/>
          <a:p>
            <a:fld id="{FC66AD7C-A49C-4D80-BA73-644A6985D63E}" type="slidenum">
              <a:rPr lang="en-US" smtClean="0"/>
              <a:pPr/>
              <a:t>45</a:t>
            </a:fld>
            <a:endParaRPr lang="en-US"/>
          </a:p>
        </p:txBody>
      </p:sp>
    </p:spTree>
    <p:extLst>
      <p:ext uri="{BB962C8B-B14F-4D97-AF65-F5344CB8AC3E}">
        <p14:creationId xmlns:p14="http://schemas.microsoft.com/office/powerpoint/2010/main" val="1949642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93729"/>
            <a:ext cx="7498080" cy="1143000"/>
          </a:xfrm>
        </p:spPr>
        <p:txBody>
          <a:bodyPr>
            <a:noAutofit/>
          </a:bodyPr>
          <a:lstStyle/>
          <a:p>
            <a:r>
              <a:rPr lang="en-US" sz="2800" b="1" dirty="0"/>
              <a:t>CHARACTERISTICS OF BIBLICAL </a:t>
            </a:r>
            <a:r>
              <a:rPr lang="en-US" sz="2800" b="1" dirty="0" smtClean="0"/>
              <a:t>TRUTH (</a:t>
            </a:r>
            <a:r>
              <a:rPr lang="en-US" sz="2800" b="1" dirty="0"/>
              <a:t>ABSOLUTE  TRUTH). </a:t>
            </a:r>
            <a:endParaRPr lang="en-US" sz="2800" dirty="0">
              <a:latin typeface="+mn-lt"/>
            </a:endParaRPr>
          </a:p>
        </p:txBody>
      </p:sp>
      <p:sp>
        <p:nvSpPr>
          <p:cNvPr id="3" name="Content Placeholder 2"/>
          <p:cNvSpPr>
            <a:spLocks noGrp="1"/>
          </p:cNvSpPr>
          <p:nvPr>
            <p:ph idx="1"/>
          </p:nvPr>
        </p:nvSpPr>
        <p:spPr>
          <a:xfrm>
            <a:off x="1435608" y="1336729"/>
            <a:ext cx="7498080" cy="5562600"/>
          </a:xfrm>
        </p:spPr>
        <p:txBody>
          <a:bodyPr>
            <a:normAutofit fontScale="55000" lnSpcReduction="20000"/>
          </a:bodyPr>
          <a:lstStyle/>
          <a:p>
            <a:pPr>
              <a:buNone/>
            </a:pPr>
            <a:r>
              <a:rPr lang="en-US" dirty="0"/>
              <a:t>Is there a universal code of laws or behavior that is binding on all humans or ethics is culturally relative? </a:t>
            </a:r>
          </a:p>
          <a:p>
            <a:pPr>
              <a:buNone/>
            </a:pPr>
            <a:endParaRPr lang="en-US" b="1" dirty="0"/>
          </a:p>
          <a:p>
            <a:pPr>
              <a:buNone/>
            </a:pPr>
            <a:r>
              <a:rPr lang="en-US" b="1" dirty="0"/>
              <a:t>Norman L. </a:t>
            </a:r>
            <a:r>
              <a:rPr lang="en-US" b="1" dirty="0" err="1"/>
              <a:t>Geisler</a:t>
            </a:r>
            <a:r>
              <a:rPr lang="en-US" b="1" dirty="0"/>
              <a:t>, </a:t>
            </a:r>
            <a:r>
              <a:rPr lang="en-US" b="1" i="1" dirty="0"/>
              <a:t>Christian Ethics, 2nd ed.: Contemporary Issues and </a:t>
            </a:r>
            <a:r>
              <a:rPr lang="en-US" b="1" i="1" dirty="0" err="1"/>
              <a:t>Options,</a:t>
            </a:r>
            <a:r>
              <a:rPr lang="en-US" b="1" dirty="0" err="1"/>
              <a:t>Baker</a:t>
            </a:r>
            <a:r>
              <a:rPr lang="en-US" b="1" dirty="0"/>
              <a:t> Academic, a</a:t>
            </a:r>
            <a:r>
              <a:rPr lang="en-US" b="1" baseline="0" dirty="0"/>
              <a:t> </a:t>
            </a:r>
            <a:r>
              <a:rPr lang="en-US" b="1" dirty="0"/>
              <a:t>division of Baker Publishing Group, © 2010.</a:t>
            </a:r>
            <a:r>
              <a:rPr lang="en-US" dirty="0"/>
              <a:t> </a:t>
            </a:r>
          </a:p>
          <a:p>
            <a:r>
              <a:rPr lang="en-US" b="1" dirty="0"/>
              <a:t>It is revealed by God</a:t>
            </a:r>
            <a:endParaRPr lang="en-US" dirty="0"/>
          </a:p>
          <a:p>
            <a:pPr>
              <a:buNone/>
            </a:pPr>
            <a:r>
              <a:rPr lang="en-US" dirty="0"/>
              <a:t>Truth finds its source in God who is personal and moral. Paul states in Romans 1and 2, that God has revealed Himself through creation and the human conscience. God has also unveiled Himself through the Bible (2 Tim. 3:16), and His special revelation through Jesus Christ. </a:t>
            </a:r>
          </a:p>
          <a:p>
            <a:r>
              <a:rPr lang="en-US" b="1" dirty="0"/>
              <a:t>Objective Truth </a:t>
            </a:r>
            <a:r>
              <a:rPr lang="en-US" b="1" dirty="0" smtClean="0">
                <a:solidFill>
                  <a:srgbClr val="FF0000"/>
                </a:solidFill>
              </a:rPr>
              <a:t>Exist</a:t>
            </a:r>
            <a:r>
              <a:rPr lang="en-US" b="1" dirty="0" smtClean="0"/>
              <a:t> </a:t>
            </a:r>
            <a:r>
              <a:rPr lang="en-US" b="1" dirty="0"/>
              <a:t>and is </a:t>
            </a:r>
            <a:r>
              <a:rPr lang="en-US" b="1" dirty="0">
                <a:solidFill>
                  <a:srgbClr val="FF0000"/>
                </a:solidFill>
              </a:rPr>
              <a:t>Knowable</a:t>
            </a:r>
          </a:p>
          <a:p>
            <a:pPr>
              <a:buNone/>
            </a:pPr>
            <a:r>
              <a:rPr lang="en-US" dirty="0"/>
              <a:t>Objective truth is truth that is not dependent on the perspective or attitudes of any individual. God’s truth is objective because truth is firmly rooted in the nature of God who is truth. </a:t>
            </a:r>
          </a:p>
          <a:p>
            <a:pPr algn="l">
              <a:buNone/>
            </a:pPr>
            <a:r>
              <a:rPr lang="en-US" dirty="0"/>
              <a:t>He is</a:t>
            </a:r>
            <a:r>
              <a:rPr lang="en-US" baseline="0" dirty="0"/>
              <a:t> </a:t>
            </a:r>
            <a:r>
              <a:rPr lang="en-US" dirty="0"/>
              <a:t>the source of truth and His truths are true no matter what the beliefs or attitudes an individual</a:t>
            </a:r>
            <a:r>
              <a:rPr lang="en-US" baseline="0" dirty="0"/>
              <a:t> </a:t>
            </a:r>
            <a:r>
              <a:rPr lang="en-US" dirty="0"/>
              <a:t>or culture may have towards it. Those who do not acknowledge God’s truth will be judged by it. God is just to judge people because His truth is objective and knowable. Consequently, all are accountable to respond to it.</a:t>
            </a:r>
          </a:p>
          <a:p>
            <a:endParaRPr lang="en-US" dirty="0"/>
          </a:p>
        </p:txBody>
      </p:sp>
      <p:sp>
        <p:nvSpPr>
          <p:cNvPr id="6" name="Date Placeholder 5"/>
          <p:cNvSpPr>
            <a:spLocks noGrp="1"/>
          </p:cNvSpPr>
          <p:nvPr>
            <p:ph type="dt" sz="half" idx="10"/>
          </p:nvPr>
        </p:nvSpPr>
        <p:spPr/>
        <p:txBody>
          <a:bodyPr/>
          <a:lstStyle/>
          <a:p>
            <a:fld id="{00F16D32-223C-4732-9D29-7F66CD39FA8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46</a:t>
            </a:fld>
            <a:endParaRPr lang="en-US"/>
          </a:p>
        </p:txBody>
      </p:sp>
    </p:spTree>
  </p:cSld>
  <p:clrMapOvr>
    <a:masterClrMapping/>
  </p:clrMapOvr>
  <p:transition>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a:bodyPr>
          <a:lstStyle/>
          <a:p>
            <a:r>
              <a:rPr lang="en-US" sz="2800" dirty="0">
                <a:latin typeface="+mn-lt"/>
              </a:rPr>
              <a:t>Cont’</a:t>
            </a:r>
          </a:p>
        </p:txBody>
      </p:sp>
      <p:sp>
        <p:nvSpPr>
          <p:cNvPr id="3" name="Content Placeholder 2"/>
          <p:cNvSpPr>
            <a:spLocks noGrp="1"/>
          </p:cNvSpPr>
          <p:nvPr>
            <p:ph idx="1"/>
          </p:nvPr>
        </p:nvSpPr>
        <p:spPr>
          <a:xfrm>
            <a:off x="1435608" y="762000"/>
            <a:ext cx="7498080" cy="6096000"/>
          </a:xfrm>
        </p:spPr>
        <p:txBody>
          <a:bodyPr>
            <a:normAutofit fontScale="62500" lnSpcReduction="20000"/>
          </a:bodyPr>
          <a:lstStyle/>
          <a:p>
            <a:r>
              <a:rPr lang="en-US" b="1" dirty="0"/>
              <a:t>Biblical Truth is Absolute</a:t>
            </a:r>
          </a:p>
          <a:p>
            <a:pPr>
              <a:buNone/>
            </a:pPr>
            <a:r>
              <a:rPr lang="en-US" dirty="0"/>
              <a:t>God’s truth is absolute, meaning it is true without exception and it does not</a:t>
            </a:r>
            <a:r>
              <a:rPr lang="en-US" baseline="0" dirty="0"/>
              <a:t> </a:t>
            </a:r>
            <a:r>
              <a:rPr lang="en-US" dirty="0"/>
              <a:t>change depending on circumstances. Beliefs change but truth itself is unchangeable. God is the author of absolute truth because He is eternal and His character does not change.</a:t>
            </a:r>
          </a:p>
          <a:p>
            <a:r>
              <a:rPr lang="en-US" b="1" dirty="0"/>
              <a:t>Truth is Universal</a:t>
            </a:r>
            <a:endParaRPr lang="en-US" dirty="0"/>
          </a:p>
          <a:p>
            <a:pPr>
              <a:buNone/>
            </a:pPr>
            <a:r>
              <a:rPr lang="en-US" dirty="0"/>
              <a:t>God’s truth applies to all peoples and all cultures at all times because He ruler</a:t>
            </a:r>
            <a:r>
              <a:rPr lang="en-US" baseline="0" dirty="0"/>
              <a:t> </a:t>
            </a:r>
            <a:r>
              <a:rPr lang="en-US" dirty="0"/>
              <a:t>over all creation (Philippians 2:6). His authority and truths apply to every area. In the Great Commission, Jesus declares His rule over all creation and the authority of His laws extends to and must be obeyed by all people;  “</a:t>
            </a:r>
            <a:r>
              <a:rPr lang="en-US" i="1" dirty="0"/>
              <a:t>All authority in heaven and earth has been given to me. Go into all the world and make disciples, teaching them to obey all that I have commanded you</a:t>
            </a:r>
            <a:r>
              <a:rPr lang="en-US" dirty="0"/>
              <a:t>.” </a:t>
            </a:r>
          </a:p>
          <a:p>
            <a:r>
              <a:rPr lang="en-US" b="1" dirty="0"/>
              <a:t>Truth is Eternal</a:t>
            </a:r>
            <a:endParaRPr lang="en-US" dirty="0"/>
          </a:p>
          <a:p>
            <a:pPr>
              <a:buNone/>
            </a:pPr>
            <a:r>
              <a:rPr lang="en-US" dirty="0"/>
              <a:t>Isaiah 40:8 states, “The grass withers and the flower falls, but the word of God</a:t>
            </a:r>
            <a:r>
              <a:rPr lang="en-US" baseline="0" dirty="0"/>
              <a:t> </a:t>
            </a:r>
            <a:r>
              <a:rPr lang="en-US" dirty="0"/>
              <a:t>endures forever.” God’s truth is rooted in His eternal nature. What was true two</a:t>
            </a:r>
            <a:r>
              <a:rPr lang="en-US" baseline="0" dirty="0"/>
              <a:t> </a:t>
            </a:r>
            <a:r>
              <a:rPr lang="en-US" dirty="0"/>
              <a:t>thousand years ago, remains true to this day. The application of truth will change, but the truth itself endures forever.</a:t>
            </a:r>
          </a:p>
        </p:txBody>
      </p:sp>
      <p:sp>
        <p:nvSpPr>
          <p:cNvPr id="6" name="Date Placeholder 5"/>
          <p:cNvSpPr>
            <a:spLocks noGrp="1"/>
          </p:cNvSpPr>
          <p:nvPr>
            <p:ph type="dt" sz="half" idx="10"/>
          </p:nvPr>
        </p:nvSpPr>
        <p:spPr/>
        <p:txBody>
          <a:bodyPr/>
          <a:lstStyle/>
          <a:p>
            <a:fld id="{77D44645-D206-4718-AF69-3E4692BB3418}"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47</a:t>
            </a:fld>
            <a:endParaRPr lang="en-US"/>
          </a:p>
        </p:txBody>
      </p:sp>
    </p:spTree>
  </p:cSld>
  <p:clrMapOvr>
    <a:masterClrMapping/>
  </p:clrMapOvr>
  <p:transition>
    <p:circl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5719"/>
          </a:xfrm>
        </p:spPr>
        <p:txBody>
          <a:bodyPr>
            <a:normAutofit fontScale="90000"/>
          </a:bodyPr>
          <a:lstStyle/>
          <a:p>
            <a:r>
              <a:rPr lang="en-US" sz="3200" dirty="0">
                <a:latin typeface="+mn-lt"/>
              </a:rPr>
              <a:t>Cont’</a:t>
            </a:r>
          </a:p>
        </p:txBody>
      </p:sp>
      <p:sp>
        <p:nvSpPr>
          <p:cNvPr id="3" name="Content Placeholder 2"/>
          <p:cNvSpPr>
            <a:spLocks noGrp="1"/>
          </p:cNvSpPr>
          <p:nvPr>
            <p:ph idx="1"/>
          </p:nvPr>
        </p:nvSpPr>
        <p:spPr>
          <a:xfrm>
            <a:off x="1435608" y="807719"/>
            <a:ext cx="7498080" cy="5775643"/>
          </a:xfrm>
        </p:spPr>
        <p:txBody>
          <a:bodyPr>
            <a:normAutofit fontScale="62500" lnSpcReduction="20000"/>
          </a:bodyPr>
          <a:lstStyle/>
          <a:p>
            <a:r>
              <a:rPr lang="en-US" b="1" dirty="0"/>
              <a:t>Truth is Exclusive</a:t>
            </a:r>
            <a:endParaRPr lang="en-US" dirty="0"/>
          </a:p>
          <a:p>
            <a:pPr>
              <a:buNone/>
            </a:pPr>
            <a:r>
              <a:rPr lang="en-US" dirty="0"/>
              <a:t>Whatever opposes truth is false. God states in</a:t>
            </a:r>
            <a:r>
              <a:rPr lang="en-US" baseline="0" dirty="0"/>
              <a:t> </a:t>
            </a:r>
            <a:r>
              <a:rPr lang="en-US" dirty="0"/>
              <a:t>Isaiah 43:10 “…</a:t>
            </a:r>
            <a:r>
              <a:rPr lang="en-US" i="1" dirty="0"/>
              <a:t>before me no god was formed, nor will there be one after me.</a:t>
            </a:r>
            <a:r>
              <a:rPr lang="en-US" dirty="0"/>
              <a:t>” God is saying He alone is God and there are no other gods. Worship of any other divine being is an act of living in falsehood. The Law of Non-Contradiction states that two opposite statements cannot be true at the same time in the same sense. If God states He alone is God, polytheism cannot be true at the same time. </a:t>
            </a:r>
          </a:p>
          <a:p>
            <a:pPr>
              <a:buNone/>
            </a:pPr>
            <a:r>
              <a:rPr lang="en-US" b="1" dirty="0"/>
              <a:t>Truth is Coherent</a:t>
            </a:r>
            <a:endParaRPr lang="en-US" dirty="0"/>
          </a:p>
          <a:p>
            <a:pPr>
              <a:buNone/>
            </a:pPr>
            <a:r>
              <a:rPr lang="en-US" dirty="0"/>
              <a:t>All truth statements </a:t>
            </a:r>
            <a:r>
              <a:rPr lang="en-US" dirty="0" smtClean="0"/>
              <a:t>are coherent (fit </a:t>
            </a:r>
            <a:r>
              <a:rPr lang="en-US" dirty="0"/>
              <a:t>together) and are consistent with one another. It is not God’s nature to teach what is contradictory, illogical, or false. Therefore, truth statements will not contradict one another.</a:t>
            </a:r>
          </a:p>
          <a:p>
            <a:r>
              <a:rPr lang="en-US" b="1" dirty="0"/>
              <a:t>Truth is Comprehensive</a:t>
            </a:r>
            <a:endParaRPr lang="en-US" dirty="0"/>
          </a:p>
          <a:p>
            <a:pPr>
              <a:buNone/>
            </a:pPr>
            <a:r>
              <a:rPr lang="en-US" dirty="0"/>
              <a:t>Although the Bible does not speak exhaustively on such subjects as geology,</a:t>
            </a:r>
            <a:r>
              <a:rPr lang="en-US" baseline="0" dirty="0"/>
              <a:t> </a:t>
            </a:r>
            <a:r>
              <a:rPr lang="en-US" dirty="0"/>
              <a:t>cosmology, philosophy, and other subjects, the Bible presents truths in a wide range of areas (Genesis 1:1 In the beginning God created the heavens and the Earth. The heavens represent the entire Universe and the earth represents the planet earth.) Biblical truth is consistent with truth discovered in science, psychology, and philosophy.  All truth is God’s truth.</a:t>
            </a:r>
          </a:p>
        </p:txBody>
      </p:sp>
      <p:sp>
        <p:nvSpPr>
          <p:cNvPr id="6" name="Date Placeholder 5"/>
          <p:cNvSpPr>
            <a:spLocks noGrp="1"/>
          </p:cNvSpPr>
          <p:nvPr>
            <p:ph type="dt" sz="half" idx="10"/>
          </p:nvPr>
        </p:nvSpPr>
        <p:spPr/>
        <p:txBody>
          <a:bodyPr/>
          <a:lstStyle/>
          <a:p>
            <a:fld id="{C9029D75-1E72-4431-B795-D88EAA32BE8C}"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48</a:t>
            </a:fld>
            <a:endParaRPr lang="en-US"/>
          </a:p>
        </p:txBody>
      </p:sp>
    </p:spTree>
  </p:cSld>
  <p:clrMapOvr>
    <a:masterClrMapping/>
  </p:clrMapOvr>
  <p:transition>
    <p:circl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mn-lt"/>
              </a:rPr>
              <a:t>Summary</a:t>
            </a:r>
          </a:p>
        </p:txBody>
      </p:sp>
      <p:sp>
        <p:nvSpPr>
          <p:cNvPr id="3" name="Content Placeholder 2"/>
          <p:cNvSpPr>
            <a:spLocks noGrp="1"/>
          </p:cNvSpPr>
          <p:nvPr>
            <p:ph idx="1"/>
          </p:nvPr>
        </p:nvSpPr>
        <p:spPr/>
        <p:txBody>
          <a:bodyPr>
            <a:normAutofit fontScale="70000" lnSpcReduction="20000"/>
          </a:bodyPr>
          <a:lstStyle/>
          <a:p>
            <a:r>
              <a:rPr lang="en-US" b="1" dirty="0" smtClean="0">
                <a:latin typeface="+mn-lt"/>
              </a:rPr>
              <a:t>ABSOLUTE(BIBLICAL) </a:t>
            </a:r>
            <a:r>
              <a:rPr lang="en-US" b="1" dirty="0">
                <a:latin typeface="+mn-lt"/>
              </a:rPr>
              <a:t>TRUTH</a:t>
            </a:r>
            <a:endParaRPr lang="en-US" dirty="0">
              <a:latin typeface="+mn-lt"/>
            </a:endParaRPr>
          </a:p>
          <a:p>
            <a:r>
              <a:rPr lang="en-US" dirty="0">
                <a:latin typeface="+mn-lt"/>
              </a:rPr>
              <a:t>Truth that is defined as being absolute, possesses the following qualities.</a:t>
            </a:r>
          </a:p>
          <a:p>
            <a:pPr>
              <a:buNone/>
            </a:pPr>
            <a:r>
              <a:rPr lang="en-US" dirty="0">
                <a:latin typeface="+mn-lt"/>
              </a:rPr>
              <a:t>• Truth is discovered not invented</a:t>
            </a:r>
          </a:p>
          <a:p>
            <a:pPr>
              <a:buNone/>
            </a:pPr>
            <a:r>
              <a:rPr lang="en-US" dirty="0">
                <a:latin typeface="+mn-lt"/>
              </a:rPr>
              <a:t>• Truth is </a:t>
            </a:r>
            <a:r>
              <a:rPr lang="en-US" dirty="0" err="1">
                <a:latin typeface="+mn-lt"/>
              </a:rPr>
              <a:t>transcultural</a:t>
            </a:r>
            <a:r>
              <a:rPr lang="en-US" dirty="0">
                <a:latin typeface="+mn-lt"/>
              </a:rPr>
              <a:t>: it can be conveyed across different cultures.</a:t>
            </a:r>
          </a:p>
          <a:p>
            <a:pPr>
              <a:buNone/>
            </a:pPr>
            <a:r>
              <a:rPr lang="en-US" dirty="0">
                <a:latin typeface="+mn-lt"/>
              </a:rPr>
              <a:t>• Truth is </a:t>
            </a:r>
            <a:r>
              <a:rPr lang="en-US" dirty="0" smtClean="0">
                <a:latin typeface="+mn-lt"/>
              </a:rPr>
              <a:t>unchanging : </a:t>
            </a:r>
            <a:r>
              <a:rPr lang="en-US" dirty="0">
                <a:latin typeface="+mn-lt"/>
              </a:rPr>
              <a:t>it can be conveyed across time.</a:t>
            </a:r>
          </a:p>
          <a:p>
            <a:pPr>
              <a:buNone/>
            </a:pPr>
            <a:r>
              <a:rPr lang="en-US" dirty="0">
                <a:latin typeface="+mn-lt"/>
              </a:rPr>
              <a:t>• Beliefs cannot change a truth statement no matter how sincere one may be</a:t>
            </a:r>
          </a:p>
          <a:p>
            <a:pPr>
              <a:buNone/>
            </a:pPr>
            <a:r>
              <a:rPr lang="en-US" dirty="0">
                <a:latin typeface="+mn-lt"/>
              </a:rPr>
              <a:t>• Truth is unaffected by the attitude of the one professing it</a:t>
            </a:r>
          </a:p>
          <a:p>
            <a:pPr>
              <a:buNone/>
            </a:pPr>
            <a:r>
              <a:rPr lang="en-US" dirty="0">
                <a:latin typeface="+mn-lt"/>
              </a:rPr>
              <a:t>• Truth is knowable</a:t>
            </a:r>
          </a:p>
          <a:p>
            <a:pPr>
              <a:buNone/>
            </a:pPr>
            <a:endParaRPr lang="en-US" dirty="0">
              <a:latin typeface="+mn-lt"/>
            </a:endParaRPr>
          </a:p>
          <a:p>
            <a:pPr>
              <a:buNone/>
            </a:pPr>
            <a:r>
              <a:rPr lang="en-US" dirty="0">
                <a:latin typeface="+mn-lt"/>
              </a:rPr>
              <a:t>       In order for truth to be absolute and holding these qualities, it must be grounded in a source that is personal, unchanging, and sovereign over all creation.</a:t>
            </a:r>
          </a:p>
          <a:p>
            <a:endParaRPr lang="en-US" dirty="0">
              <a:latin typeface="+mn-lt"/>
            </a:endParaRPr>
          </a:p>
        </p:txBody>
      </p:sp>
      <p:sp>
        <p:nvSpPr>
          <p:cNvPr id="6" name="Date Placeholder 5"/>
          <p:cNvSpPr>
            <a:spLocks noGrp="1"/>
          </p:cNvSpPr>
          <p:nvPr>
            <p:ph type="dt" sz="half" idx="10"/>
          </p:nvPr>
        </p:nvSpPr>
        <p:spPr/>
        <p:txBody>
          <a:bodyPr/>
          <a:lstStyle/>
          <a:p>
            <a:fld id="{D44015D9-10CC-4487-9FD2-3FEDFB13229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49</a:t>
            </a:fld>
            <a:endParaRPr lang="en-US"/>
          </a:p>
        </p:txBody>
      </p:sp>
    </p:spTree>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17524"/>
          </a:xfrm>
        </p:spPr>
        <p:txBody>
          <a:bodyPr>
            <a:normAutofit fontScale="90000"/>
          </a:bodyPr>
          <a:lstStyle/>
          <a:p>
            <a:r>
              <a:rPr lang="en-US" sz="3600" b="1" dirty="0"/>
              <a:t>Cont. </a:t>
            </a:r>
            <a:endParaRPr lang="en-US" sz="3600" dirty="0">
              <a:latin typeface="+mn-lt"/>
            </a:endParaRPr>
          </a:p>
        </p:txBody>
      </p:sp>
      <p:sp>
        <p:nvSpPr>
          <p:cNvPr id="3" name="Content Placeholder 2"/>
          <p:cNvSpPr>
            <a:spLocks noGrp="1"/>
          </p:cNvSpPr>
          <p:nvPr>
            <p:ph idx="1"/>
          </p:nvPr>
        </p:nvSpPr>
        <p:spPr>
          <a:xfrm>
            <a:off x="1435608" y="990600"/>
            <a:ext cx="7498080" cy="5867400"/>
          </a:xfrm>
        </p:spPr>
        <p:txBody>
          <a:bodyPr>
            <a:normAutofit fontScale="62500" lnSpcReduction="20000"/>
          </a:bodyPr>
          <a:lstStyle/>
          <a:p>
            <a:pPr>
              <a:buFont typeface="Wingdings" pitchFamily="2" charset="2"/>
              <a:buChar char="ü"/>
            </a:pPr>
            <a:r>
              <a:rPr lang="en-US" dirty="0">
                <a:latin typeface="+mn-lt"/>
              </a:rPr>
              <a:t>The branch of philosophy that defines what is good or right for the individual and for society and establishes the nature of obligations, or duties, that people owe themselves and one another.  </a:t>
            </a:r>
          </a:p>
          <a:p>
            <a:pPr>
              <a:buFont typeface="Wingdings" pitchFamily="2" charset="2"/>
              <a:buChar char="ü"/>
            </a:pPr>
            <a:r>
              <a:rPr lang="en-US" dirty="0">
                <a:latin typeface="+mn-lt"/>
              </a:rPr>
              <a:t>The </a:t>
            </a:r>
            <a:r>
              <a:rPr lang="en-US" b="1" dirty="0">
                <a:latin typeface="+mn-lt"/>
              </a:rPr>
              <a:t>Greek</a:t>
            </a:r>
            <a:r>
              <a:rPr lang="en-US" dirty="0">
                <a:latin typeface="+mn-lt"/>
              </a:rPr>
              <a:t> word </a:t>
            </a:r>
            <a:r>
              <a:rPr lang="en-US" i="1" dirty="0" err="1">
                <a:latin typeface="+mn-lt"/>
              </a:rPr>
              <a:t>ethica</a:t>
            </a:r>
            <a:r>
              <a:rPr lang="en-US" dirty="0">
                <a:latin typeface="+mn-lt"/>
              </a:rPr>
              <a:t> from </a:t>
            </a:r>
            <a:r>
              <a:rPr lang="en-US" b="1" i="1" dirty="0" err="1">
                <a:latin typeface="+mn-lt"/>
              </a:rPr>
              <a:t>etheos</a:t>
            </a:r>
            <a:r>
              <a:rPr lang="en-US" dirty="0">
                <a:latin typeface="+mn-lt"/>
              </a:rPr>
              <a:t>, means "character;" </a:t>
            </a:r>
            <a:r>
              <a:rPr lang="en-US" dirty="0"/>
              <a:t>Ethics has to do primarily with character and not just decision making. Decision-making is part of it, but it is not the primary focus.</a:t>
            </a:r>
          </a:p>
          <a:p>
            <a:pPr>
              <a:buFont typeface="Wingdings" pitchFamily="2" charset="2"/>
              <a:buChar char="ü"/>
            </a:pPr>
            <a:r>
              <a:rPr lang="en-US" b="1" dirty="0">
                <a:latin typeface="+mn-lt"/>
              </a:rPr>
              <a:t>According to  Aristotle </a:t>
            </a:r>
            <a:r>
              <a:rPr lang="en-US" dirty="0">
                <a:latin typeface="+mn-lt"/>
              </a:rPr>
              <a:t>ethics was more than a moral, religious, or legal concept. He believed that the most important element in ethical behavior is knowledge that actions are accomplished for the betterment of the common good. He asked whether actions performed by individuals or groups are good both for an individual or a group and for society. </a:t>
            </a:r>
          </a:p>
          <a:p>
            <a:pPr>
              <a:buFont typeface="Wingdings" pitchFamily="2" charset="2"/>
              <a:buChar char="ü"/>
            </a:pPr>
            <a:r>
              <a:rPr lang="en-US" dirty="0"/>
              <a:t>Aristotle suggested that </a:t>
            </a:r>
            <a:r>
              <a:rPr lang="en-US" i="1" dirty="0" err="1"/>
              <a:t>ethica</a:t>
            </a:r>
            <a:r>
              <a:rPr lang="en-US" dirty="0"/>
              <a:t> is derived directly from ethos, which means “custom” or “habit.” Again, the idea of custom or habit has to do with </a:t>
            </a:r>
            <a:r>
              <a:rPr lang="en-US" u="sng" dirty="0"/>
              <a:t>pattern or way of life</a:t>
            </a:r>
            <a:r>
              <a:rPr lang="en-US" dirty="0"/>
              <a:t> and not just making decisions. Ethics therefore belongs to a broader discipline of philosophy and therefore it is often called “moral philosophy.”</a:t>
            </a:r>
          </a:p>
          <a:p>
            <a:pPr>
              <a:buFont typeface="Wingdings" pitchFamily="2" charset="2"/>
              <a:buChar char="ü"/>
            </a:pPr>
            <a:endParaRPr lang="en-US" dirty="0">
              <a:latin typeface="+mn-lt"/>
            </a:endParaRPr>
          </a:p>
          <a:p>
            <a:r>
              <a:rPr lang="en-US" dirty="0"/>
              <a:t>In </a:t>
            </a:r>
            <a:r>
              <a:rPr lang="en-US" b="1" dirty="0"/>
              <a:t>modern society</a:t>
            </a:r>
            <a:r>
              <a:rPr lang="en-US" dirty="0"/>
              <a:t>, ethics</a:t>
            </a:r>
            <a:r>
              <a:rPr lang="en-US" b="1" dirty="0"/>
              <a:t> define </a:t>
            </a:r>
            <a:r>
              <a:rPr lang="en-US" dirty="0"/>
              <a:t>how individuals, professionals, religious and corporations choose to interact with one another. </a:t>
            </a:r>
            <a:endParaRPr lang="en-US" dirty="0">
              <a:latin typeface="+mn-lt"/>
            </a:endParaRPr>
          </a:p>
        </p:txBody>
      </p:sp>
      <p:sp>
        <p:nvSpPr>
          <p:cNvPr id="6" name="Date Placeholder 5"/>
          <p:cNvSpPr>
            <a:spLocks noGrp="1"/>
          </p:cNvSpPr>
          <p:nvPr>
            <p:ph type="dt" sz="half" idx="10"/>
          </p:nvPr>
        </p:nvSpPr>
        <p:spPr/>
        <p:txBody>
          <a:bodyPr/>
          <a:lstStyle/>
          <a:p>
            <a:fld id="{E150C627-894A-42AF-B8D6-D82A2CB2447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5</a:t>
            </a:fld>
            <a:endParaRPr lang="en-US"/>
          </a:p>
        </p:txBody>
      </p:sp>
    </p:spTree>
  </p:cSld>
  <p:clrMapOvr>
    <a:masterClrMapping/>
  </p:clrMapOvr>
  <p:transition>
    <p:circl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a:bodyPr>
          <a:lstStyle/>
          <a:p>
            <a:r>
              <a:rPr lang="en-US" sz="3200" dirty="0"/>
              <a:t>Characteristics of Relative </a:t>
            </a:r>
            <a:r>
              <a:rPr lang="en-US" sz="3200" dirty="0" smtClean="0"/>
              <a:t>Truth </a:t>
            </a:r>
            <a:endParaRPr lang="en-US" sz="3200" dirty="0"/>
          </a:p>
        </p:txBody>
      </p:sp>
      <p:sp>
        <p:nvSpPr>
          <p:cNvPr id="3" name="Content Placeholder 2"/>
          <p:cNvSpPr>
            <a:spLocks noGrp="1"/>
          </p:cNvSpPr>
          <p:nvPr>
            <p:ph idx="1"/>
          </p:nvPr>
        </p:nvSpPr>
        <p:spPr>
          <a:xfrm>
            <a:off x="1435608" y="1219200"/>
            <a:ext cx="7498080" cy="5364162"/>
          </a:xfrm>
        </p:spPr>
        <p:txBody>
          <a:bodyPr>
            <a:normAutofit fontScale="70000" lnSpcReduction="20000"/>
          </a:bodyPr>
          <a:lstStyle/>
          <a:p>
            <a:pPr>
              <a:buNone/>
            </a:pPr>
            <a:r>
              <a:rPr lang="en-US" dirty="0"/>
              <a:t> </a:t>
            </a:r>
            <a:r>
              <a:rPr lang="en-US" b="1" dirty="0"/>
              <a:t>RELATIVE TRUTH   </a:t>
            </a:r>
          </a:p>
          <a:p>
            <a:pPr>
              <a:buNone/>
            </a:pPr>
            <a:r>
              <a:rPr lang="en-US" dirty="0"/>
              <a:t>Postmodern relativists build their understanding of truth on the foundation of the naturalist worldview.:</a:t>
            </a:r>
          </a:p>
          <a:p>
            <a:pPr lvl="0"/>
            <a:r>
              <a:rPr lang="en-US" dirty="0"/>
              <a:t>Truth then has its origin in man. This leads to conclusions that differ greatly from those who hold to absolute truth. </a:t>
            </a:r>
          </a:p>
          <a:p>
            <a:pPr marL="82296" lvl="0" indent="0">
              <a:buNone/>
            </a:pPr>
            <a:r>
              <a:rPr lang="en-US" i="1" u="sng" dirty="0"/>
              <a:t>They believe:</a:t>
            </a:r>
          </a:p>
          <a:p>
            <a:r>
              <a:rPr lang="en-US" dirty="0"/>
              <a:t> Truth is created not discovered. Truth is a matter of perspective and each culture or individual defines for themselves what is </a:t>
            </a:r>
            <a:r>
              <a:rPr lang="en-US" dirty="0" smtClean="0"/>
              <a:t>truth is.</a:t>
            </a:r>
            <a:endParaRPr lang="en-US" dirty="0"/>
          </a:p>
          <a:p>
            <a:r>
              <a:rPr lang="en-US" dirty="0"/>
              <a:t>Since truth is invented, there is no universal or </a:t>
            </a:r>
            <a:r>
              <a:rPr lang="en-US" dirty="0" err="1"/>
              <a:t>transcultural</a:t>
            </a:r>
            <a:r>
              <a:rPr lang="en-US" dirty="0"/>
              <a:t> truth. Each culture or individual will define truth differently according to their background and perspective.</a:t>
            </a:r>
          </a:p>
          <a:p>
            <a:r>
              <a:rPr lang="en-US" dirty="0"/>
              <a:t>Truth changes. Since it is inseparably connected to individuals and cultures which continually change, truth continually to changes.</a:t>
            </a:r>
          </a:p>
          <a:p>
            <a:endParaRPr lang="en-US" dirty="0"/>
          </a:p>
        </p:txBody>
      </p:sp>
      <p:sp>
        <p:nvSpPr>
          <p:cNvPr id="6" name="Date Placeholder 5"/>
          <p:cNvSpPr>
            <a:spLocks noGrp="1"/>
          </p:cNvSpPr>
          <p:nvPr>
            <p:ph type="dt" sz="half" idx="10"/>
          </p:nvPr>
        </p:nvSpPr>
        <p:spPr/>
        <p:txBody>
          <a:bodyPr/>
          <a:lstStyle/>
          <a:p>
            <a:fld id="{64097E1F-EC2D-4409-8A6D-80F3D02FF8CE}"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50</a:t>
            </a:fld>
            <a:endParaRPr lang="en-US"/>
          </a:p>
        </p:txBody>
      </p:sp>
    </p:spTree>
  </p:cSld>
  <p:clrMapOvr>
    <a:masterClrMapping/>
  </p:clrMapOvr>
  <p:transition>
    <p:circl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Cont’</a:t>
            </a:r>
          </a:p>
        </p:txBody>
      </p:sp>
      <p:sp>
        <p:nvSpPr>
          <p:cNvPr id="3" name="Content Placeholder 2"/>
          <p:cNvSpPr>
            <a:spLocks noGrp="1"/>
          </p:cNvSpPr>
          <p:nvPr>
            <p:ph idx="1"/>
          </p:nvPr>
        </p:nvSpPr>
        <p:spPr/>
        <p:txBody>
          <a:bodyPr>
            <a:normAutofit fontScale="92500" lnSpcReduction="20000"/>
          </a:bodyPr>
          <a:lstStyle/>
          <a:p>
            <a:r>
              <a:rPr lang="en-US" dirty="0"/>
              <a:t>Since truth is a matter of a group or individual’s perspective, one’s beliefs can change a truth statement.</a:t>
            </a:r>
          </a:p>
          <a:p>
            <a:r>
              <a:rPr lang="en-US" dirty="0"/>
              <a:t>Since an individual determines truth, truth is affected by the attitude of the one</a:t>
            </a:r>
            <a:r>
              <a:rPr lang="en-US" baseline="0" dirty="0"/>
              <a:t> </a:t>
            </a:r>
            <a:r>
              <a:rPr lang="en-US" dirty="0"/>
              <a:t>professing it.</a:t>
            </a:r>
          </a:p>
          <a:p>
            <a:r>
              <a:rPr lang="en-US" dirty="0"/>
              <a:t>There can be no such thing as absolute truth.</a:t>
            </a:r>
          </a:p>
          <a:p>
            <a:r>
              <a:rPr lang="en-US" dirty="0"/>
              <a:t>Therefore, no one can claim to know absolute or objective truth since each</a:t>
            </a:r>
            <a:r>
              <a:rPr lang="en-US" baseline="0" dirty="0"/>
              <a:t> </a:t>
            </a:r>
            <a:r>
              <a:rPr lang="en-US" dirty="0"/>
              <a:t>individual’s perception is different, </a:t>
            </a:r>
            <a:r>
              <a:rPr lang="en-US"/>
              <a:t>according </a:t>
            </a:r>
            <a:r>
              <a:rPr lang="en-US" smtClean="0"/>
              <a:t>to </a:t>
            </a:r>
            <a:r>
              <a:rPr lang="en-US" dirty="0"/>
              <a:t>the relativists. </a:t>
            </a:r>
          </a:p>
          <a:p>
            <a:endParaRPr lang="en-US" dirty="0"/>
          </a:p>
        </p:txBody>
      </p:sp>
      <p:sp>
        <p:nvSpPr>
          <p:cNvPr id="6" name="Date Placeholder 5"/>
          <p:cNvSpPr>
            <a:spLocks noGrp="1"/>
          </p:cNvSpPr>
          <p:nvPr>
            <p:ph type="dt" sz="half" idx="10"/>
          </p:nvPr>
        </p:nvSpPr>
        <p:spPr/>
        <p:txBody>
          <a:bodyPr/>
          <a:lstStyle/>
          <a:p>
            <a:fld id="{ABE83FE3-2233-4B09-9CA5-75E07431772F}"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51</a:t>
            </a:fld>
            <a:endParaRPr lang="en-US"/>
          </a:p>
        </p:txBody>
      </p:sp>
    </p:spTree>
  </p:cSld>
  <p:clrMapOvr>
    <a:masterClrMapping/>
  </p:clrMapOvr>
  <p:transition>
    <p:circl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Cont’</a:t>
            </a:r>
          </a:p>
        </p:txBody>
      </p:sp>
      <p:sp>
        <p:nvSpPr>
          <p:cNvPr id="3" name="Content Placeholder 2"/>
          <p:cNvSpPr>
            <a:spLocks noGrp="1"/>
          </p:cNvSpPr>
          <p:nvPr>
            <p:ph idx="1"/>
          </p:nvPr>
        </p:nvSpPr>
        <p:spPr/>
        <p:txBody>
          <a:bodyPr>
            <a:normAutofit fontScale="85000" lnSpcReduction="20000"/>
          </a:bodyPr>
          <a:lstStyle/>
          <a:p>
            <a:r>
              <a:rPr lang="en-US" dirty="0"/>
              <a:t>Jim </a:t>
            </a:r>
            <a:r>
              <a:rPr lang="en-US" dirty="0" err="1"/>
              <a:t>Leffel</a:t>
            </a:r>
            <a:r>
              <a:rPr lang="en-US" dirty="0"/>
              <a:t> summarizes postmodern relativism as follows;</a:t>
            </a:r>
          </a:p>
          <a:p>
            <a:r>
              <a:rPr lang="en-US" dirty="0"/>
              <a:t>Relativism says the truth isn't fixed by outside reality, but is decided by a</a:t>
            </a:r>
            <a:r>
              <a:rPr lang="en-US" baseline="0" dirty="0"/>
              <a:t> </a:t>
            </a:r>
            <a:r>
              <a:rPr lang="en-US" dirty="0"/>
              <a:t>group or individual for themselves. Truth isn't discovered but</a:t>
            </a:r>
            <a:r>
              <a:rPr lang="en-US" baseline="0" dirty="0"/>
              <a:t> </a:t>
            </a:r>
            <a:r>
              <a:rPr lang="en-US" dirty="0"/>
              <a:t>manufactured. </a:t>
            </a:r>
            <a:r>
              <a:rPr lang="en-US" dirty="0">
                <a:solidFill>
                  <a:srgbClr val="FF0000"/>
                </a:solidFill>
              </a:rPr>
              <a:t>Truth is ever changing not only in insignificant matters of</a:t>
            </a:r>
            <a:r>
              <a:rPr lang="en-US" baseline="0" dirty="0">
                <a:solidFill>
                  <a:srgbClr val="FF0000"/>
                </a:solidFill>
              </a:rPr>
              <a:t> </a:t>
            </a:r>
            <a:r>
              <a:rPr lang="en-US" dirty="0">
                <a:solidFill>
                  <a:srgbClr val="FF0000"/>
                </a:solidFill>
              </a:rPr>
              <a:t>taste or fashion, but in crucial matters of spirituality, morality and reality</a:t>
            </a:r>
            <a:r>
              <a:rPr lang="en-US" baseline="0" dirty="0">
                <a:solidFill>
                  <a:srgbClr val="FF0000"/>
                </a:solidFill>
              </a:rPr>
              <a:t> </a:t>
            </a:r>
            <a:r>
              <a:rPr lang="en-US" dirty="0">
                <a:solidFill>
                  <a:srgbClr val="FF0000"/>
                </a:solidFill>
              </a:rPr>
              <a:t>itself.</a:t>
            </a:r>
          </a:p>
          <a:p>
            <a:r>
              <a:rPr lang="en-US" b="1" dirty="0">
                <a:latin typeface="Times New Roman" pitchFamily="18" charset="0"/>
                <a:cs typeface="Times New Roman" pitchFamily="18" charset="0"/>
              </a:rPr>
              <a:t>If  all moral truths are regarded as relative then what implication does it have on (a) Kenyan society (b) family (c) Kabarak University</a:t>
            </a:r>
            <a:r>
              <a:rPr lang="en-US" b="1" dirty="0" smtClean="0">
                <a:latin typeface="Times New Roman" pitchFamily="18" charset="0"/>
                <a:cs typeface="Times New Roman" pitchFamily="18" charset="0"/>
              </a:rPr>
              <a:t>? Whisper </a:t>
            </a:r>
            <a:endParaRPr lang="en-US" dirty="0"/>
          </a:p>
          <a:p>
            <a:endParaRPr lang="en-US" dirty="0"/>
          </a:p>
          <a:p>
            <a:endParaRPr lang="en-US" dirty="0"/>
          </a:p>
        </p:txBody>
      </p:sp>
      <p:sp>
        <p:nvSpPr>
          <p:cNvPr id="6" name="Date Placeholder 5"/>
          <p:cNvSpPr>
            <a:spLocks noGrp="1"/>
          </p:cNvSpPr>
          <p:nvPr>
            <p:ph type="dt" sz="half" idx="10"/>
          </p:nvPr>
        </p:nvSpPr>
        <p:spPr/>
        <p:txBody>
          <a:bodyPr/>
          <a:lstStyle/>
          <a:p>
            <a:fld id="{F71F0A2E-3942-4876-9059-0E1569CA02F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52</a:t>
            </a:fld>
            <a:endParaRPr lang="en-US"/>
          </a:p>
        </p:txBody>
      </p:sp>
    </p:spTree>
  </p:cSld>
  <p:clrMapOvr>
    <a:masterClrMapping/>
  </p:clrMapOvr>
  <p:transition>
    <p:circl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txBody>
          <a:bodyPr>
            <a:normAutofit/>
          </a:bodyPr>
          <a:lstStyle/>
          <a:p>
            <a:pPr algn="ctr"/>
            <a:r>
              <a:rPr lang="en-US" sz="3200" b="1" dirty="0"/>
              <a:t>SOURCES OF RELATIVE (GENERAL) MORALITY.</a:t>
            </a:r>
          </a:p>
        </p:txBody>
      </p:sp>
      <p:sp>
        <p:nvSpPr>
          <p:cNvPr id="3" name="Content Placeholder 2"/>
          <p:cNvSpPr>
            <a:spLocks noGrp="1"/>
          </p:cNvSpPr>
          <p:nvPr>
            <p:ph idx="1"/>
          </p:nvPr>
        </p:nvSpPr>
        <p:spPr>
          <a:xfrm>
            <a:off x="1465313" y="1493838"/>
            <a:ext cx="7498080" cy="5364162"/>
          </a:xfrm>
        </p:spPr>
        <p:txBody>
          <a:bodyPr>
            <a:normAutofit fontScale="70000" lnSpcReduction="20000"/>
          </a:bodyPr>
          <a:lstStyle/>
          <a:p>
            <a:pPr marL="82296" lvl="0" indent="0">
              <a:buNone/>
            </a:pPr>
            <a:r>
              <a:rPr lang="en-US" b="1" dirty="0"/>
              <a:t>I. Conscience/Reason</a:t>
            </a:r>
            <a:r>
              <a:rPr lang="en-US" dirty="0"/>
              <a:t>- Are human beings born with inbuilt capacity to differentiate good and bad; right and wrong; fair and unfair? There is a theory which claims that mankind is born with clean slate (i.e. pure mind “tabula rasa”). </a:t>
            </a:r>
          </a:p>
          <a:p>
            <a:pPr marL="82296" lvl="0" indent="0">
              <a:buNone/>
            </a:pPr>
            <a:r>
              <a:rPr lang="en-US" i="1" u="sng" dirty="0"/>
              <a:t>Critique: </a:t>
            </a:r>
          </a:p>
          <a:p>
            <a:pPr marL="82296" lvl="0" indent="0">
              <a:buNone/>
            </a:pPr>
            <a:r>
              <a:rPr lang="en-US" dirty="0"/>
              <a:t>Yes it is true mankind was created with a perfect mind (Gen. 1:26-27 and Eccl. 7:29); but because of Adam’s sin all humanity is born with a minds tilted to rebellion against God and anything that is good (Rom 3:23;5:12). </a:t>
            </a:r>
          </a:p>
          <a:p>
            <a:pPr marL="82296" lvl="0" indent="0">
              <a:buNone/>
            </a:pPr>
            <a:r>
              <a:rPr lang="en-US" i="1" dirty="0"/>
              <a:t>Human desires, intentions and thoughts are “e</a:t>
            </a:r>
            <a:r>
              <a:rPr lang="en-US" dirty="0"/>
              <a:t>vil from his birth, they go astray from birth, speaking lies” (Psalm 58:3; Mark 7:21-23; Matt. 15:19)- “…out of the heart of man, </a:t>
            </a:r>
            <a:r>
              <a:rPr lang="en-US" dirty="0">
                <a:solidFill>
                  <a:srgbClr val="FF0000"/>
                </a:solidFill>
              </a:rPr>
              <a:t>come evil thoughts, sexual immorality, theft, murder, adultery, coveting, wickedness, deceit, sensuality, envy, slander, pride, foolishness. </a:t>
            </a:r>
          </a:p>
          <a:p>
            <a:pPr marL="82296" indent="0">
              <a:buNone/>
            </a:pPr>
            <a:r>
              <a:rPr lang="en-US" dirty="0"/>
              <a:t>The book of Jeremiah 17:9 states that “The heart is deceitful above all things, and desperately sick…?”   Therefore we can not depend on conscience alone.</a:t>
            </a:r>
          </a:p>
          <a:p>
            <a:pPr>
              <a:buNone/>
            </a:pPr>
            <a:endParaRPr lang="en-US" b="1" dirty="0"/>
          </a:p>
          <a:p>
            <a:endParaRPr lang="en-US" dirty="0"/>
          </a:p>
        </p:txBody>
      </p:sp>
      <p:sp>
        <p:nvSpPr>
          <p:cNvPr id="6" name="Date Placeholder 5"/>
          <p:cNvSpPr>
            <a:spLocks noGrp="1"/>
          </p:cNvSpPr>
          <p:nvPr>
            <p:ph type="dt" sz="half" idx="10"/>
          </p:nvPr>
        </p:nvSpPr>
        <p:spPr/>
        <p:txBody>
          <a:bodyPr/>
          <a:lstStyle/>
          <a:p>
            <a:fld id="{C58D6CCD-17E0-48BB-904E-A6760C8D3166}" type="datetime1">
              <a:rPr lang="en-US" smtClean="0"/>
              <a:pPr/>
              <a:t>9/2/2022</a:t>
            </a:fld>
            <a:endParaRPr lang="en-US" dirty="0"/>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3600" b="1" dirty="0"/>
              <a:t>II. Parental Nurture</a:t>
            </a:r>
          </a:p>
        </p:txBody>
      </p:sp>
      <p:sp>
        <p:nvSpPr>
          <p:cNvPr id="3" name="Content Placeholder 2"/>
          <p:cNvSpPr>
            <a:spLocks noGrp="1"/>
          </p:cNvSpPr>
          <p:nvPr>
            <p:ph idx="1"/>
          </p:nvPr>
        </p:nvSpPr>
        <p:spPr>
          <a:xfrm>
            <a:off x="1435608" y="1066800"/>
            <a:ext cx="7498080" cy="5715000"/>
          </a:xfrm>
        </p:spPr>
        <p:txBody>
          <a:bodyPr>
            <a:normAutofit fontScale="70000" lnSpcReduction="20000"/>
          </a:bodyPr>
          <a:lstStyle/>
          <a:p>
            <a:pPr lvl="0">
              <a:buFont typeface="Wingdings" pitchFamily="2" charset="2"/>
              <a:buChar char="q"/>
            </a:pPr>
            <a:r>
              <a:rPr lang="en-US" dirty="0"/>
              <a:t>Parents often cherishes and nurture good morals in their children. Parental guidance is “…a lamp… a light …are the way to life…” (Prov. 6:23), it does provide sense of right and wrong, good and bad, fair and unfair to some level. </a:t>
            </a:r>
          </a:p>
          <a:p>
            <a:pPr marL="82296" lvl="0" indent="0">
              <a:buNone/>
            </a:pPr>
            <a:r>
              <a:rPr lang="en-US" i="1" u="sng" dirty="0"/>
              <a:t>Critique: </a:t>
            </a:r>
          </a:p>
          <a:p>
            <a:pPr lvl="0">
              <a:buFont typeface="Wingdings" pitchFamily="2" charset="2"/>
              <a:buChar char="q"/>
            </a:pPr>
            <a:r>
              <a:rPr lang="en-US" dirty="0"/>
              <a:t>However, the parental guidance is useful to some degree because we find evil experienced in society are committed in homes. We must remember that parents are human beings whose desires, intentions and thoughts are prone to sin because of sin in their lives. Thus, morality is not independent on parental nurture but dependent on it to some degree. </a:t>
            </a:r>
          </a:p>
          <a:p>
            <a:pPr lvl="0">
              <a:buFont typeface="Wingdings" pitchFamily="2" charset="2"/>
              <a:buChar char="ü"/>
            </a:pPr>
            <a:r>
              <a:rPr lang="en-US" sz="4000" b="1" dirty="0"/>
              <a:t>III. Surrounding Nature</a:t>
            </a:r>
            <a:endParaRPr lang="en-US" sz="4000" dirty="0"/>
          </a:p>
          <a:p>
            <a:pPr lvl="0">
              <a:buFont typeface="Wingdings" pitchFamily="2" charset="2"/>
              <a:buChar char="ü"/>
            </a:pPr>
            <a:r>
              <a:rPr lang="en-US" dirty="0"/>
              <a:t>The universe and our general surrounding reveal (Rom 1:28)  </a:t>
            </a:r>
          </a:p>
          <a:p>
            <a:pPr lvl="0">
              <a:buFont typeface="Wingdings" pitchFamily="2" charset="2"/>
              <a:buChar char="ü"/>
            </a:pPr>
            <a:r>
              <a:rPr lang="en-US" i="1" u="sng" dirty="0"/>
              <a:t>Critique: </a:t>
            </a:r>
            <a:r>
              <a:rPr lang="en-US" dirty="0"/>
              <a:t>But these environments are shaped by society and individuals who experience the same limitations as stated above. In society there are good people who are not religious yet they are morally upright as per the constitutional (legal), society or family standards.</a:t>
            </a:r>
          </a:p>
          <a:p>
            <a:pPr lvl="0"/>
            <a:endParaRPr lang="en-US" b="1" dirty="0"/>
          </a:p>
          <a:p>
            <a:pPr lvl="0"/>
            <a:endParaRPr lang="en-US" dirty="0"/>
          </a:p>
          <a:p>
            <a:endParaRPr lang="en-US" dirty="0"/>
          </a:p>
        </p:txBody>
      </p:sp>
      <p:sp>
        <p:nvSpPr>
          <p:cNvPr id="6" name="Date Placeholder 5"/>
          <p:cNvSpPr>
            <a:spLocks noGrp="1"/>
          </p:cNvSpPr>
          <p:nvPr>
            <p:ph type="dt" sz="half" idx="10"/>
          </p:nvPr>
        </p:nvSpPr>
        <p:spPr/>
        <p:txBody>
          <a:bodyPr/>
          <a:lstStyle/>
          <a:p>
            <a:fld id="{2DA10D95-5303-4D0D-AD93-FFA1CB4C2BDE}" type="datetime1">
              <a:rPr lang="en-US" smtClean="0"/>
              <a:pPr/>
              <a:t>9/2/2022</a:t>
            </a:fld>
            <a:endParaRPr lang="en-US"/>
          </a:p>
        </p:txBody>
      </p:sp>
      <p:sp>
        <p:nvSpPr>
          <p:cNvPr id="4" name="Footer Placeholder 3"/>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5" name="Slide Number Placeholder 4"/>
          <p:cNvSpPr>
            <a:spLocks noGrp="1"/>
          </p:cNvSpPr>
          <p:nvPr>
            <p:ph type="sldNum" sz="quarter" idx="12"/>
          </p:nvPr>
        </p:nvSpPr>
        <p:spPr/>
        <p:txBody>
          <a:bodyPr/>
          <a:lstStyle/>
          <a:p>
            <a:fld id="{FC66AD7C-A49C-4D80-BA73-644A6985D63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762000"/>
          </a:xfrm>
        </p:spPr>
        <p:txBody>
          <a:bodyPr>
            <a:normAutofit/>
          </a:bodyPr>
          <a:lstStyle/>
          <a:p>
            <a:pPr algn="ctr"/>
            <a:r>
              <a:rPr lang="en-US" sz="3200" b="1" dirty="0"/>
              <a:t>SOURCE OF ABSOLUTE MORALITY</a:t>
            </a:r>
          </a:p>
        </p:txBody>
      </p:sp>
      <p:sp>
        <p:nvSpPr>
          <p:cNvPr id="3" name="Content Placeholder 2"/>
          <p:cNvSpPr>
            <a:spLocks noGrp="1"/>
          </p:cNvSpPr>
          <p:nvPr>
            <p:ph idx="1"/>
          </p:nvPr>
        </p:nvSpPr>
        <p:spPr>
          <a:xfrm>
            <a:off x="1435608" y="1143000"/>
            <a:ext cx="7498080" cy="5715000"/>
          </a:xfrm>
        </p:spPr>
        <p:txBody>
          <a:bodyPr>
            <a:normAutofit fontScale="62500" lnSpcReduction="20000"/>
          </a:bodyPr>
          <a:lstStyle/>
          <a:p>
            <a:pPr lvl="0">
              <a:buFont typeface="Wingdings" pitchFamily="2" charset="2"/>
              <a:buChar char="ü"/>
            </a:pPr>
            <a:r>
              <a:rPr lang="en-US" b="1" dirty="0"/>
              <a:t>God is the source of absolute morality</a:t>
            </a:r>
            <a:r>
              <a:rPr lang="en-US" dirty="0"/>
              <a:t>. </a:t>
            </a:r>
          </a:p>
          <a:p>
            <a:pPr marL="82296" lvl="0" indent="0">
              <a:buNone/>
            </a:pPr>
            <a:r>
              <a:rPr lang="en-US" dirty="0"/>
              <a:t>For He created mankind in His image and likeness and made himself plain to human and that they do not have any excuse (Rom 1:18-20,28). </a:t>
            </a:r>
          </a:p>
          <a:p>
            <a:pPr marL="82296" lvl="0" indent="0">
              <a:buNone/>
            </a:pPr>
            <a:r>
              <a:rPr lang="en-US" dirty="0">
                <a:solidFill>
                  <a:srgbClr val="FF0000"/>
                </a:solidFill>
              </a:rPr>
              <a:t>Absolute morality is the basis in which we judge all moral values: Justice/ injustice; Love/hate; Truth/falsehood; Mercy/cruelty; Holiness/ evil; </a:t>
            </a:r>
            <a:r>
              <a:rPr lang="en-US" dirty="0" smtClean="0">
                <a:solidFill>
                  <a:srgbClr val="FF0000"/>
                </a:solidFill>
              </a:rPr>
              <a:t>Peace/chaos</a:t>
            </a:r>
            <a:r>
              <a:rPr lang="en-US" dirty="0">
                <a:solidFill>
                  <a:srgbClr val="FF0000"/>
                </a:solidFill>
              </a:rPr>
              <a:t>. </a:t>
            </a:r>
            <a:r>
              <a:rPr lang="en-US" dirty="0" smtClean="0">
                <a:solidFill>
                  <a:srgbClr val="FF0000"/>
                </a:solidFill>
              </a:rPr>
              <a:t> It </a:t>
            </a:r>
            <a:r>
              <a:rPr lang="en-US" dirty="0">
                <a:solidFill>
                  <a:srgbClr val="FF0000"/>
                </a:solidFill>
              </a:rPr>
              <a:t>is the basis in which we condemn greed, abuse and discrimination and </a:t>
            </a:r>
            <a:r>
              <a:rPr lang="en-US" dirty="0" smtClean="0"/>
              <a:t>base our judgment on what is good, generosity</a:t>
            </a:r>
            <a:r>
              <a:rPr lang="en-US" dirty="0"/>
              <a:t>, sacrifice and </a:t>
            </a:r>
            <a:r>
              <a:rPr lang="en-US" dirty="0" smtClean="0"/>
              <a:t>equality. </a:t>
            </a:r>
            <a:endParaRPr lang="en-US" dirty="0"/>
          </a:p>
          <a:p>
            <a:pPr marL="82296" lvl="0" indent="0">
              <a:buNone/>
            </a:pPr>
            <a:r>
              <a:rPr lang="en-US" dirty="0"/>
              <a:t>William Lane Craig states that objective moral values are not personal preferences or emanate from standards set by society, human conscience or reason; they are from a moral law giver. </a:t>
            </a:r>
          </a:p>
          <a:p>
            <a:pPr marL="82296" lvl="0" indent="0">
              <a:buNone/>
            </a:pPr>
            <a:r>
              <a:rPr lang="en-US" dirty="0"/>
              <a:t>Therefore the argument which states that morality is dependent on religion is wrong.  Absolute morality is not dependent on religion since religion is not the source of absolute morality.  For example, Hindus regards slaughtering of an animal for food as sinful because every living thing has a soul according to their Holy Scriptures since. But for Christians, the Bible gives them moral authority to slaughter for food and have dominion over all creatures (Gen. 1 &amp; 2). </a:t>
            </a:r>
          </a:p>
          <a:p>
            <a:pPr marL="82296" lvl="0" indent="0">
              <a:buNone/>
            </a:pPr>
            <a:r>
              <a:rPr lang="en-US" dirty="0"/>
              <a:t>Therefore absolute morality is dependent on God, who is the moral law giver.  </a:t>
            </a:r>
          </a:p>
        </p:txBody>
      </p:sp>
      <p:sp>
        <p:nvSpPr>
          <p:cNvPr id="6" name="Date Placeholder 5"/>
          <p:cNvSpPr>
            <a:spLocks noGrp="1"/>
          </p:cNvSpPr>
          <p:nvPr>
            <p:ph type="dt" sz="half" idx="10"/>
          </p:nvPr>
        </p:nvSpPr>
        <p:spPr/>
        <p:txBody>
          <a:bodyPr/>
          <a:lstStyle/>
          <a:p>
            <a:fld id="{3AD9200A-2DB5-4227-8B4B-0985D9392F70}"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dirty="0"/>
          </a:p>
        </p:txBody>
      </p:sp>
      <p:sp>
        <p:nvSpPr>
          <p:cNvPr id="5" name="Slide Number Placeholder 4"/>
          <p:cNvSpPr>
            <a:spLocks noGrp="1"/>
          </p:cNvSpPr>
          <p:nvPr>
            <p:ph type="sldNum" sz="quarter" idx="12"/>
          </p:nvPr>
        </p:nvSpPr>
        <p:spPr/>
        <p:txBody>
          <a:bodyPr/>
          <a:lstStyle/>
          <a:p>
            <a:fld id="{FC66AD7C-A49C-4D80-BA73-644A6985D63E}"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a:bodyPr>
          <a:lstStyle/>
          <a:p>
            <a:pPr algn="ctr"/>
            <a:r>
              <a:rPr lang="en-US" dirty="0"/>
              <a:t>Assignment</a:t>
            </a:r>
          </a:p>
        </p:txBody>
      </p:sp>
      <p:sp>
        <p:nvSpPr>
          <p:cNvPr id="3" name="Content Placeholder 2"/>
          <p:cNvSpPr>
            <a:spLocks noGrp="1"/>
          </p:cNvSpPr>
          <p:nvPr>
            <p:ph idx="1"/>
          </p:nvPr>
        </p:nvSpPr>
        <p:spPr>
          <a:xfrm>
            <a:off x="1435608" y="1295400"/>
            <a:ext cx="7498080" cy="5287962"/>
          </a:xfrm>
        </p:spPr>
        <p:txBody>
          <a:bodyPr>
            <a:normAutofit fontScale="62500" lnSpcReduction="20000"/>
          </a:bodyPr>
          <a:lstStyle/>
          <a:p>
            <a:pPr lvl="0">
              <a:buNone/>
            </a:pPr>
            <a:r>
              <a:rPr lang="en-US" b="1" dirty="0" smtClean="0"/>
              <a:t>Below are three videos and one article (Daily Mail Reporter on 7</a:t>
            </a:r>
            <a:r>
              <a:rPr lang="en-US" b="1" baseline="30000" dirty="0" smtClean="0"/>
              <a:t>th</a:t>
            </a:r>
            <a:r>
              <a:rPr lang="en-US" b="1" dirty="0" smtClean="0"/>
              <a:t> January 2009, UK also in Kenyan daily Paper, The Standard, Tuesday, November 6, 2018 on objective </a:t>
            </a:r>
            <a:r>
              <a:rPr lang="en-US" b="1" dirty="0" err="1" smtClean="0"/>
              <a:t>vs</a:t>
            </a:r>
            <a:r>
              <a:rPr lang="en-US" b="1" dirty="0" smtClean="0"/>
              <a:t> subjective morality.</a:t>
            </a:r>
            <a:endParaRPr lang="en-US" dirty="0"/>
          </a:p>
          <a:p>
            <a:pPr marL="596646" indent="-514350">
              <a:buNone/>
            </a:pPr>
            <a:r>
              <a:rPr lang="en-US" b="1" dirty="0" smtClean="0"/>
              <a:t>(a)The </a:t>
            </a:r>
            <a:r>
              <a:rPr lang="en-US" b="1" dirty="0"/>
              <a:t>Moral argument: Can you be good without God?</a:t>
            </a:r>
          </a:p>
          <a:p>
            <a:pPr marL="596646" indent="-514350">
              <a:buNone/>
            </a:pPr>
            <a:r>
              <a:rPr lang="en-US" dirty="0" smtClean="0"/>
              <a:t>https://www.youtube.com/watch?v=OxiAikEk2vU</a:t>
            </a:r>
            <a:endParaRPr lang="en-US" dirty="0"/>
          </a:p>
          <a:p>
            <a:pPr>
              <a:buNone/>
            </a:pPr>
            <a:r>
              <a:rPr lang="en-US" b="1" dirty="0" smtClean="0"/>
              <a:t>(b) The </a:t>
            </a:r>
            <a:r>
              <a:rPr lang="en-US" b="1" dirty="0"/>
              <a:t>Moral argument: Subjective Morality </a:t>
            </a:r>
            <a:r>
              <a:rPr lang="en-US" b="1" dirty="0" err="1"/>
              <a:t>vs</a:t>
            </a:r>
            <a:r>
              <a:rPr lang="en-US" b="1" dirty="0"/>
              <a:t> Objective Morality</a:t>
            </a:r>
          </a:p>
          <a:p>
            <a:pPr>
              <a:buNone/>
            </a:pPr>
            <a:r>
              <a:rPr lang="en-US" dirty="0"/>
              <a:t>https://www.youtube.com/watch?v=v7SskpZKtjE</a:t>
            </a:r>
          </a:p>
          <a:p>
            <a:pPr lvl="0">
              <a:buNone/>
            </a:pPr>
            <a:r>
              <a:rPr lang="en-US" b="1" u="sng" dirty="0" smtClean="0"/>
              <a:t>DISCUSSION</a:t>
            </a:r>
            <a:r>
              <a:rPr lang="en-US" b="1" dirty="0" smtClean="0"/>
              <a:t>.  Defend either number 1 or number 2 based on information from links; (a), (b), (c) and (d).</a:t>
            </a:r>
          </a:p>
          <a:p>
            <a:pPr marL="514350" lvl="0" indent="-514350">
              <a:buAutoNum type="arabicParenBoth"/>
            </a:pPr>
            <a:r>
              <a:rPr lang="en-US" b="1" dirty="0" smtClean="0"/>
              <a:t>If we want a moral upright country, then we should result into applying principles of </a:t>
            </a:r>
            <a:r>
              <a:rPr lang="en-US" b="1" u="sng" dirty="0" smtClean="0"/>
              <a:t> relative </a:t>
            </a:r>
            <a:r>
              <a:rPr lang="en-US" b="1" dirty="0" smtClean="0"/>
              <a:t>morality in all our moral decisions.  </a:t>
            </a:r>
          </a:p>
          <a:p>
            <a:pPr marL="514350" lvl="0" indent="-514350">
              <a:buAutoNum type="arabicParenBoth"/>
            </a:pPr>
            <a:r>
              <a:rPr lang="en-US" b="1" dirty="0" smtClean="0"/>
              <a:t>If we want a moral upright country, then we should result into applying  principles of </a:t>
            </a:r>
            <a:r>
              <a:rPr lang="en-US" b="1" u="sng" dirty="0" smtClean="0"/>
              <a:t>absolute</a:t>
            </a:r>
            <a:r>
              <a:rPr lang="en-US" b="1" dirty="0" smtClean="0"/>
              <a:t> morality in all our moral decisions.</a:t>
            </a:r>
            <a:endParaRPr lang="en-US" dirty="0" smtClean="0"/>
          </a:p>
          <a:p>
            <a:pPr lvl="0">
              <a:buNone/>
            </a:pPr>
            <a:endParaRPr lang="en-US" b="1" dirty="0" smtClean="0"/>
          </a:p>
          <a:p>
            <a:pPr>
              <a:buNone/>
            </a:pPr>
            <a:endParaRPr lang="en-US" dirty="0"/>
          </a:p>
          <a:p>
            <a:pPr>
              <a:buNone/>
            </a:pPr>
            <a:endParaRPr lang="en-US" dirty="0"/>
          </a:p>
          <a:p>
            <a:pPr>
              <a:buNone/>
            </a:pPr>
            <a:endParaRPr lang="en-US" dirty="0"/>
          </a:p>
          <a:p>
            <a:pPr>
              <a:buNone/>
            </a:pPr>
            <a:endParaRPr lang="en-US" dirty="0"/>
          </a:p>
        </p:txBody>
      </p:sp>
      <p:sp>
        <p:nvSpPr>
          <p:cNvPr id="6" name="Date Placeholder 5"/>
          <p:cNvSpPr>
            <a:spLocks noGrp="1"/>
          </p:cNvSpPr>
          <p:nvPr>
            <p:ph type="dt" sz="half" idx="10"/>
          </p:nvPr>
        </p:nvSpPr>
        <p:spPr/>
        <p:txBody>
          <a:bodyPr/>
          <a:lstStyle/>
          <a:p>
            <a:fld id="{B282DDC0-2063-4FA1-8BE1-6310E1BA3C15}" type="datetime1">
              <a:rPr lang="en-US" smtClean="0"/>
              <a:pPr/>
              <a:t>9/2/2022</a:t>
            </a:fld>
            <a:endParaRPr lang="en-US"/>
          </a:p>
        </p:txBody>
      </p:sp>
      <p:sp>
        <p:nvSpPr>
          <p:cNvPr id="4" name="Footer Placeholder 3"/>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5" name="Slide Number Placeholder 4"/>
          <p:cNvSpPr>
            <a:spLocks noGrp="1"/>
          </p:cNvSpPr>
          <p:nvPr>
            <p:ph type="sldNum" sz="quarter" idx="12"/>
          </p:nvPr>
        </p:nvSpPr>
        <p:spPr/>
        <p:txBody>
          <a:bodyPr/>
          <a:lstStyle/>
          <a:p>
            <a:fld id="{FC66AD7C-A49C-4D80-BA73-644A6985D63E}"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200" b="1" dirty="0"/>
              <a:t>WHY STUDY CHRISTIAN ETHICS?</a:t>
            </a:r>
            <a:endParaRPr lang="en-US" sz="3200" dirty="0">
              <a:latin typeface="+mn-lt"/>
            </a:endParaRPr>
          </a:p>
        </p:txBody>
      </p:sp>
      <p:sp>
        <p:nvSpPr>
          <p:cNvPr id="3" name="Content Placeholder 2"/>
          <p:cNvSpPr>
            <a:spLocks noGrp="1"/>
          </p:cNvSpPr>
          <p:nvPr>
            <p:ph idx="1"/>
          </p:nvPr>
        </p:nvSpPr>
        <p:spPr>
          <a:xfrm>
            <a:off x="1435608" y="990600"/>
            <a:ext cx="7498080" cy="5791200"/>
          </a:xfrm>
        </p:spPr>
        <p:txBody>
          <a:bodyPr>
            <a:normAutofit fontScale="70000" lnSpcReduction="20000"/>
          </a:bodyPr>
          <a:lstStyle/>
          <a:p>
            <a:pPr>
              <a:buNone/>
            </a:pPr>
            <a:r>
              <a:rPr lang="en-US" dirty="0"/>
              <a:t>It is essential to study Christian ethics because of the following reasons: </a:t>
            </a:r>
          </a:p>
          <a:p>
            <a:pPr>
              <a:buNone/>
            </a:pPr>
            <a:r>
              <a:rPr lang="en-US" dirty="0"/>
              <a:t>(a) It enables a Christian to apply faith (objective moral values) to social (ethical issues such as: justice,  marriage, suicide)  actions. The Bible (</a:t>
            </a:r>
            <a:r>
              <a:rPr lang="en-US" dirty="0">
                <a:solidFill>
                  <a:srgbClr val="FF0000"/>
                </a:solidFill>
              </a:rPr>
              <a:t>Matthew </a:t>
            </a:r>
            <a:r>
              <a:rPr lang="en-US" dirty="0" smtClean="0">
                <a:solidFill>
                  <a:srgbClr val="FF0000"/>
                </a:solidFill>
              </a:rPr>
              <a:t>5:13-16 &amp; Col 4:16</a:t>
            </a:r>
            <a:r>
              <a:rPr lang="en-US" dirty="0" smtClean="0"/>
              <a:t>) </a:t>
            </a:r>
            <a:r>
              <a:rPr lang="en-US" dirty="0"/>
              <a:t>encourages Christians to set an example in all aspects of life.  “</a:t>
            </a:r>
            <a:r>
              <a:rPr lang="en-US" i="1" dirty="0"/>
              <a:t>You are the salt of the earth. But if the </a:t>
            </a:r>
            <a:r>
              <a:rPr lang="en-US" i="1" dirty="0">
                <a:solidFill>
                  <a:srgbClr val="FF0000"/>
                </a:solidFill>
              </a:rPr>
              <a:t>salt</a:t>
            </a:r>
            <a:r>
              <a:rPr lang="en-US" i="1" dirty="0"/>
              <a:t> loses its saltiness, how can it be made salty again? It is no longer good for anything, except to be thrown out and trampled by men. You are the light of the world. ..”</a:t>
            </a:r>
            <a:r>
              <a:rPr lang="en-US" dirty="0"/>
              <a:t> </a:t>
            </a:r>
          </a:p>
          <a:p>
            <a:pPr>
              <a:buNone/>
            </a:pPr>
            <a:r>
              <a:rPr lang="en-US" dirty="0"/>
              <a:t>(b) It leads to the development of a Christian life-style that is Christian mindset whether in private or on social relations.</a:t>
            </a:r>
          </a:p>
          <a:p>
            <a:pPr>
              <a:buNone/>
            </a:pPr>
            <a:r>
              <a:rPr lang="en-US" dirty="0"/>
              <a:t>(c) It enables humanity to differentiate what is good and evil. In 2 Tim. 3:16-17 the Bible declares that “</a:t>
            </a:r>
            <a:r>
              <a:rPr lang="en-US" i="1" dirty="0"/>
              <a:t>All Scriptures is God breath-breathed and is useful for teaching, rebuking, correcting and training in righteousness, so that the man God may be thoroughly equipped for every good work.</a:t>
            </a:r>
            <a:r>
              <a:rPr lang="en-US" dirty="0"/>
              <a:t>” The purpose of the Bible is to produce a person whose deeds, thoughts and motives are focused towards producing righteousness in the life mankind through corrections, instructions and admonishing moral, social and spiritual training. </a:t>
            </a:r>
          </a:p>
          <a:p>
            <a:endParaRPr lang="en-US" dirty="0"/>
          </a:p>
        </p:txBody>
      </p:sp>
      <p:sp>
        <p:nvSpPr>
          <p:cNvPr id="6" name="Date Placeholder 5"/>
          <p:cNvSpPr>
            <a:spLocks noGrp="1"/>
          </p:cNvSpPr>
          <p:nvPr>
            <p:ph type="dt" sz="half" idx="10"/>
          </p:nvPr>
        </p:nvSpPr>
        <p:spPr/>
        <p:txBody>
          <a:bodyPr/>
          <a:lstStyle/>
          <a:p>
            <a:fld id="{3AA715A8-456F-425D-BAE2-C58C3F514040}" type="datetime1">
              <a:rPr lang="en-US" smtClean="0"/>
              <a:pPr/>
              <a:t>9/2/2022</a:t>
            </a:fld>
            <a:endParaRPr lang="en-US"/>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57</a:t>
            </a:fld>
            <a:endParaRPr lang="en-US"/>
          </a:p>
        </p:txBody>
      </p:sp>
    </p:spTree>
  </p:cSld>
  <p:clrMapOvr>
    <a:masterClrMapping/>
  </p:clrMapOvr>
  <p:transition>
    <p:circl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a:bodyPr>
          <a:lstStyle/>
          <a:p>
            <a:r>
              <a:rPr lang="en-US" sz="2800" dirty="0">
                <a:latin typeface="+mn-lt"/>
              </a:rPr>
              <a:t>Cont’</a:t>
            </a:r>
          </a:p>
        </p:txBody>
      </p:sp>
      <p:sp>
        <p:nvSpPr>
          <p:cNvPr id="3" name="Content Placeholder 2"/>
          <p:cNvSpPr>
            <a:spLocks noGrp="1"/>
          </p:cNvSpPr>
          <p:nvPr>
            <p:ph idx="1"/>
          </p:nvPr>
        </p:nvSpPr>
        <p:spPr>
          <a:xfrm>
            <a:off x="1435608" y="838200"/>
            <a:ext cx="7498080" cy="5745162"/>
          </a:xfrm>
        </p:spPr>
        <p:txBody>
          <a:bodyPr>
            <a:normAutofit fontScale="62500" lnSpcReduction="20000"/>
          </a:bodyPr>
          <a:lstStyle/>
          <a:p>
            <a:pPr>
              <a:buNone/>
            </a:pPr>
            <a:r>
              <a:rPr lang="en-US" dirty="0"/>
              <a:t>(d) Reason alone do not lead to neutral knowledge on what is right and good since man’s mind is tilted to sin because as a result of fallen nature. </a:t>
            </a:r>
          </a:p>
          <a:p>
            <a:pPr>
              <a:buNone/>
            </a:pPr>
            <a:r>
              <a:rPr lang="en-US" dirty="0"/>
              <a:t>(e) Enables humanity to preserve some order and justice. </a:t>
            </a:r>
          </a:p>
          <a:p>
            <a:pPr>
              <a:buNone/>
            </a:pPr>
            <a:r>
              <a:rPr lang="en-US" dirty="0"/>
              <a:t>(f) Christian ethics do not destroy the human nature but confirms the naturalistic nature of truth. It confirms all that is decent and good.</a:t>
            </a:r>
          </a:p>
          <a:p>
            <a:pPr>
              <a:buNone/>
            </a:pPr>
            <a:r>
              <a:rPr lang="en-US" dirty="0"/>
              <a:t>(g) If Christians are to provide solutions to ethical problems such as corruption, they must preserve (i.e. live out ) a strong Christian character.  </a:t>
            </a:r>
            <a:r>
              <a:rPr lang="en-US" dirty="0" smtClean="0"/>
              <a:t>(</a:t>
            </a:r>
            <a:r>
              <a:rPr lang="en-US" b="1" dirty="0" smtClean="0">
                <a:solidFill>
                  <a:srgbClr val="FF0000"/>
                </a:solidFill>
              </a:rPr>
              <a:t>Teenage pregnancies, suicide, covid-19</a:t>
            </a:r>
            <a:r>
              <a:rPr lang="en-US" dirty="0" smtClean="0"/>
              <a:t>)-</a:t>
            </a:r>
            <a:endParaRPr lang="en-US" dirty="0"/>
          </a:p>
          <a:p>
            <a:pPr>
              <a:buNone/>
            </a:pPr>
            <a:r>
              <a:rPr lang="en-US" dirty="0"/>
              <a:t>(h) Christian ethics derived its source from the God the Creator who is the source of all truth. God’s word, provide us with God’s perfect character to be emulated by Christians as they love each other in obedience to God’s word. </a:t>
            </a:r>
          </a:p>
          <a:p>
            <a:pPr marL="653796" indent="-571500">
              <a:buAutoNum type="romanLcParenBoth"/>
            </a:pPr>
            <a:r>
              <a:rPr lang="en-US" dirty="0" smtClean="0"/>
              <a:t>To </a:t>
            </a:r>
            <a:r>
              <a:rPr lang="en-US" dirty="0"/>
              <a:t>be equipped to do what is in line with God’s will (Hebrews 13:20-21).  </a:t>
            </a:r>
            <a:r>
              <a:rPr lang="en-US" dirty="0" smtClean="0">
                <a:solidFill>
                  <a:srgbClr val="FF0000"/>
                </a:solidFill>
              </a:rPr>
              <a:t>Single mother- Ref Mat 19:1-12 </a:t>
            </a:r>
          </a:p>
          <a:p>
            <a:pPr marL="82296" indent="0">
              <a:buNone/>
            </a:pPr>
            <a:r>
              <a:rPr lang="en-US" b="1" u="sng" dirty="0" smtClean="0">
                <a:solidFill>
                  <a:srgbClr val="FF0000"/>
                </a:solidFill>
              </a:rPr>
              <a:t>Concluding discussion question.</a:t>
            </a:r>
          </a:p>
          <a:p>
            <a:pPr marL="82296" indent="0">
              <a:buNone/>
            </a:pPr>
            <a:r>
              <a:rPr lang="en-US" b="1" dirty="0"/>
              <a:t>Explain how the study of Christian Ethics by </a:t>
            </a:r>
            <a:r>
              <a:rPr lang="en-US" b="1" dirty="0" err="1"/>
              <a:t>Kabarak</a:t>
            </a:r>
            <a:r>
              <a:rPr lang="en-US" b="1"/>
              <a:t> University students character formation as indicated in the University Moral code.</a:t>
            </a:r>
          </a:p>
          <a:p>
            <a:pPr marL="82296" indent="0">
              <a:buNone/>
            </a:pPr>
            <a:endParaRPr lang="en-US" b="1" dirty="0"/>
          </a:p>
        </p:txBody>
      </p:sp>
      <p:sp>
        <p:nvSpPr>
          <p:cNvPr id="6" name="Date Placeholder 5"/>
          <p:cNvSpPr>
            <a:spLocks noGrp="1"/>
          </p:cNvSpPr>
          <p:nvPr>
            <p:ph type="dt" sz="half" idx="10"/>
          </p:nvPr>
        </p:nvSpPr>
        <p:spPr/>
        <p:txBody>
          <a:bodyPr/>
          <a:lstStyle/>
          <a:p>
            <a:fld id="{900CC16D-F750-4426-8DD4-DAF06408BE6F}"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58</a:t>
            </a:fld>
            <a:endParaRPr lang="en-US"/>
          </a:p>
        </p:txBody>
      </p:sp>
    </p:spTree>
  </p:cSld>
  <p:clrMapOvr>
    <a:masterClrMapping/>
  </p:clrMapOvr>
  <p:transition>
    <p:circl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538E6-F0A2-4B8A-A061-2685E80749B9}"/>
              </a:ext>
            </a:extLst>
          </p:cNvPr>
          <p:cNvSpPr>
            <a:spLocks noGrp="1"/>
          </p:cNvSpPr>
          <p:nvPr>
            <p:ph type="title"/>
          </p:nvPr>
        </p:nvSpPr>
        <p:spPr>
          <a:xfrm>
            <a:off x="1828800" y="990600"/>
            <a:ext cx="7498080" cy="1143000"/>
          </a:xfrm>
        </p:spPr>
        <p:txBody>
          <a:bodyPr>
            <a:noAutofit/>
          </a:bodyPr>
          <a:lstStyle/>
          <a:p>
            <a:pPr algn="ctr"/>
            <a:r>
              <a:rPr lang="en-US" sz="4000" b="1" dirty="0"/>
              <a:t>PART II.</a:t>
            </a:r>
            <a:endParaRPr lang="en-US" sz="4000" dirty="0"/>
          </a:p>
        </p:txBody>
      </p:sp>
      <p:sp>
        <p:nvSpPr>
          <p:cNvPr id="3" name="Content Placeholder 2">
            <a:extLst>
              <a:ext uri="{FF2B5EF4-FFF2-40B4-BE49-F238E27FC236}">
                <a16:creationId xmlns:a16="http://schemas.microsoft.com/office/drawing/2014/main" xmlns="" id="{EC2C1D33-25D6-4970-BABC-D0BC4E55E5AC}"/>
              </a:ext>
            </a:extLst>
          </p:cNvPr>
          <p:cNvSpPr>
            <a:spLocks noGrp="1"/>
          </p:cNvSpPr>
          <p:nvPr>
            <p:ph idx="1"/>
          </p:nvPr>
        </p:nvSpPr>
        <p:spPr>
          <a:xfrm>
            <a:off x="1344168" y="1371600"/>
            <a:ext cx="7498080" cy="4800600"/>
          </a:xfrm>
        </p:spPr>
        <p:txBody>
          <a:bodyPr/>
          <a:lstStyle/>
          <a:p>
            <a:pPr marL="82296" indent="0" algn="ctr">
              <a:buNone/>
            </a:pPr>
            <a:endParaRPr lang="en-US" b="1" dirty="0"/>
          </a:p>
          <a:p>
            <a:pPr marL="82296" indent="0" algn="ctr">
              <a:buNone/>
            </a:pPr>
            <a:endParaRPr lang="en-US" b="1" dirty="0"/>
          </a:p>
          <a:p>
            <a:pPr marL="82296" indent="0" algn="ctr">
              <a:buNone/>
            </a:pPr>
            <a:r>
              <a:rPr lang="en-US" b="1" dirty="0"/>
              <a:t/>
            </a:r>
            <a:br>
              <a:rPr lang="en-US" b="1" dirty="0"/>
            </a:br>
            <a:r>
              <a:rPr lang="en-US" sz="4400" b="1" dirty="0"/>
              <a:t>Philosophical </a:t>
            </a:r>
            <a:r>
              <a:rPr lang="en-US" sz="4400" b="1" dirty="0" smtClean="0"/>
              <a:t>Ethics (European Ethics)</a:t>
            </a:r>
            <a:r>
              <a:rPr lang="en-US" b="1" dirty="0"/>
              <a:t/>
            </a:r>
            <a:br>
              <a:rPr lang="en-US" b="1" dirty="0"/>
            </a:br>
            <a:endParaRPr lang="en-US" b="1" dirty="0"/>
          </a:p>
        </p:txBody>
      </p:sp>
      <p:sp>
        <p:nvSpPr>
          <p:cNvPr id="6" name="Date Placeholder 5"/>
          <p:cNvSpPr>
            <a:spLocks noGrp="1"/>
          </p:cNvSpPr>
          <p:nvPr>
            <p:ph type="dt" sz="half" idx="10"/>
          </p:nvPr>
        </p:nvSpPr>
        <p:spPr/>
        <p:txBody>
          <a:bodyPr/>
          <a:lstStyle/>
          <a:p>
            <a:fld id="{0CAFCDFE-0D19-4A47-8806-EC4CEA4D851A}" type="datetime1">
              <a:rPr lang="en-US" smtClean="0"/>
              <a:pPr/>
              <a:t>9/2/2022</a:t>
            </a:fld>
            <a:endParaRPr lang="en-US"/>
          </a:p>
        </p:txBody>
      </p:sp>
      <p:sp>
        <p:nvSpPr>
          <p:cNvPr id="4" name="Footer Placeholder 3">
            <a:extLst>
              <a:ext uri="{FF2B5EF4-FFF2-40B4-BE49-F238E27FC236}">
                <a16:creationId xmlns:a16="http://schemas.microsoft.com/office/drawing/2014/main" xmlns="" id="{1385C6DC-3B30-4D68-B30B-41F9556707AE}"/>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7DD77869-9F59-4F00-9D94-7B8801E82334}"/>
              </a:ext>
            </a:extLst>
          </p:cNvPr>
          <p:cNvSpPr>
            <a:spLocks noGrp="1"/>
          </p:cNvSpPr>
          <p:nvPr>
            <p:ph type="sldNum" sz="quarter" idx="12"/>
          </p:nvPr>
        </p:nvSpPr>
        <p:spPr/>
        <p:txBody>
          <a:bodyPr/>
          <a:lstStyle/>
          <a:p>
            <a:fld id="{FC66AD7C-A49C-4D80-BA73-644A6985D63E}" type="slidenum">
              <a:rPr lang="en-US" smtClean="0"/>
              <a:pPr/>
              <a:t>59</a:t>
            </a:fld>
            <a:endParaRPr lang="en-US"/>
          </a:p>
        </p:txBody>
      </p:sp>
    </p:spTree>
    <p:extLst>
      <p:ext uri="{BB962C8B-B14F-4D97-AF65-F5344CB8AC3E}">
        <p14:creationId xmlns:p14="http://schemas.microsoft.com/office/powerpoint/2010/main" val="1436089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245EE-BFB8-4589-9B69-DF18CEC98001}"/>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E1104A8C-8208-46B2-9140-78F5E52A2052}"/>
              </a:ext>
            </a:extLst>
          </p:cNvPr>
          <p:cNvSpPr>
            <a:spLocks noGrp="1"/>
          </p:cNvSpPr>
          <p:nvPr>
            <p:ph idx="1"/>
          </p:nvPr>
        </p:nvSpPr>
        <p:spPr/>
        <p:txBody>
          <a:bodyPr>
            <a:normAutofit fontScale="92500" lnSpcReduction="10000"/>
          </a:bodyPr>
          <a:lstStyle/>
          <a:p>
            <a:pPr marL="82296" indent="0">
              <a:buNone/>
            </a:pPr>
            <a:r>
              <a:rPr lang="en-US" dirty="0"/>
              <a:t>What are some of the ethical situations that you’ve faced in the recent past?</a:t>
            </a:r>
          </a:p>
          <a:p>
            <a:pPr marL="82296" indent="0">
              <a:buNone/>
            </a:pPr>
            <a:endParaRPr lang="en-US" dirty="0"/>
          </a:p>
          <a:p>
            <a:pPr marL="82296" indent="0">
              <a:buNone/>
            </a:pPr>
            <a:r>
              <a:rPr lang="en-US" dirty="0"/>
              <a:t>Some ethical situation are simple while others are complex with moral dilemmas, for example: Do you lie to save innocent lives, or do you forfeit innocent lives to save lying? In what extent are you blameworthy? </a:t>
            </a:r>
          </a:p>
          <a:p>
            <a:pPr marL="82296" indent="0">
              <a:buNone/>
            </a:pPr>
            <a:r>
              <a:rPr lang="en-US" dirty="0"/>
              <a:t>Ethics also looks at the moral choices and exceptions to moral rules. </a:t>
            </a:r>
          </a:p>
          <a:p>
            <a:pPr marL="82296" indent="0">
              <a:buNone/>
            </a:pPr>
            <a:endParaRPr lang="en-US" dirty="0"/>
          </a:p>
        </p:txBody>
      </p:sp>
      <p:sp>
        <p:nvSpPr>
          <p:cNvPr id="6" name="Date Placeholder 5"/>
          <p:cNvSpPr>
            <a:spLocks noGrp="1"/>
          </p:cNvSpPr>
          <p:nvPr>
            <p:ph type="dt" sz="half" idx="10"/>
          </p:nvPr>
        </p:nvSpPr>
        <p:spPr/>
        <p:txBody>
          <a:bodyPr/>
          <a:lstStyle/>
          <a:p>
            <a:fld id="{5B061A2A-F577-4D9F-9CD3-3842B8E80EE7}" type="datetime1">
              <a:rPr lang="en-US" smtClean="0"/>
              <a:pPr/>
              <a:t>9/2/2022</a:t>
            </a:fld>
            <a:endParaRPr lang="en-US"/>
          </a:p>
        </p:txBody>
      </p:sp>
      <p:sp>
        <p:nvSpPr>
          <p:cNvPr id="4" name="Footer Placeholder 3">
            <a:extLst>
              <a:ext uri="{FF2B5EF4-FFF2-40B4-BE49-F238E27FC236}">
                <a16:creationId xmlns:a16="http://schemas.microsoft.com/office/drawing/2014/main" xmlns="" id="{04E80FB9-F8B8-4A3C-BEEC-71A5B5575918}"/>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D7595F61-2434-4394-B461-ECC205B42099}"/>
              </a:ext>
            </a:extLst>
          </p:cNvPr>
          <p:cNvSpPr>
            <a:spLocks noGrp="1"/>
          </p:cNvSpPr>
          <p:nvPr>
            <p:ph type="sldNum" sz="quarter" idx="12"/>
          </p:nvPr>
        </p:nvSpPr>
        <p:spPr/>
        <p:txBody>
          <a:bodyPr/>
          <a:lstStyle/>
          <a:p>
            <a:fld id="{FC66AD7C-A49C-4D80-BA73-644A6985D63E}" type="slidenum">
              <a:rPr lang="en-US" smtClean="0"/>
              <a:pPr/>
              <a:t>6</a:t>
            </a:fld>
            <a:endParaRPr lang="en-US"/>
          </a:p>
        </p:txBody>
      </p:sp>
    </p:spTree>
    <p:extLst>
      <p:ext uri="{BB962C8B-B14F-4D97-AF65-F5344CB8AC3E}">
        <p14:creationId xmlns:p14="http://schemas.microsoft.com/office/powerpoint/2010/main" val="5970277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07F08-F671-4513-BAF3-76E39F31B0E6}"/>
              </a:ext>
            </a:extLst>
          </p:cNvPr>
          <p:cNvSpPr>
            <a:spLocks noGrp="1"/>
          </p:cNvSpPr>
          <p:nvPr>
            <p:ph type="title"/>
          </p:nvPr>
        </p:nvSpPr>
        <p:spPr/>
        <p:txBody>
          <a:bodyPr>
            <a:normAutofit fontScale="90000"/>
          </a:bodyPr>
          <a:lstStyle/>
          <a:p>
            <a:r>
              <a:rPr lang="en-US" dirty="0"/>
              <a:t>Origin and Focus of Philosophical/ Western Ethics</a:t>
            </a:r>
          </a:p>
        </p:txBody>
      </p:sp>
      <p:sp>
        <p:nvSpPr>
          <p:cNvPr id="3" name="Content Placeholder 2">
            <a:extLst>
              <a:ext uri="{FF2B5EF4-FFF2-40B4-BE49-F238E27FC236}">
                <a16:creationId xmlns:a16="http://schemas.microsoft.com/office/drawing/2014/main" xmlns="" id="{94AA038F-92D0-4377-A2B7-16B63E4C7860}"/>
              </a:ext>
            </a:extLst>
          </p:cNvPr>
          <p:cNvSpPr>
            <a:spLocks noGrp="1"/>
          </p:cNvSpPr>
          <p:nvPr>
            <p:ph idx="1"/>
          </p:nvPr>
        </p:nvSpPr>
        <p:spPr/>
        <p:txBody>
          <a:bodyPr>
            <a:normAutofit fontScale="85000" lnSpcReduction="20000"/>
          </a:bodyPr>
          <a:lstStyle/>
          <a:p>
            <a:r>
              <a:rPr lang="en-US" dirty="0"/>
              <a:t>Philosophical Ethics developed during the18th century Enlightenment Period (</a:t>
            </a:r>
            <a:r>
              <a:rPr lang="en-US" dirty="0">
                <a:solidFill>
                  <a:srgbClr val="FF0000"/>
                </a:solidFill>
              </a:rPr>
              <a:t>Age of Reason</a:t>
            </a:r>
            <a:r>
              <a:rPr lang="en-US" dirty="0"/>
              <a:t>), and has continued to be influential in the Western world.</a:t>
            </a:r>
          </a:p>
          <a:p>
            <a:r>
              <a:rPr lang="en-US" dirty="0"/>
              <a:t>Human reason stands at the center of Western ethics (philosophical ethics). </a:t>
            </a:r>
          </a:p>
          <a:p>
            <a:r>
              <a:rPr lang="en-US" dirty="0"/>
              <a:t>It focuses on human person and his well-being. It is man-centered. </a:t>
            </a:r>
          </a:p>
          <a:p>
            <a:r>
              <a:rPr lang="en-US" dirty="0"/>
              <a:t>Decisions made must benefit the individual acting. The focus for this nature of ethics is on human action and not on the attitudes and motivations  from which our actions spring.</a:t>
            </a:r>
          </a:p>
          <a:p>
            <a:r>
              <a:rPr lang="en-US" dirty="0"/>
              <a:t>The focus is on action and not character. </a:t>
            </a:r>
          </a:p>
          <a:p>
            <a:pPr>
              <a:buNone/>
            </a:pPr>
            <a:endParaRPr lang="en-US" dirty="0"/>
          </a:p>
          <a:p>
            <a:endParaRPr lang="en-US" dirty="0"/>
          </a:p>
        </p:txBody>
      </p:sp>
      <p:sp>
        <p:nvSpPr>
          <p:cNvPr id="6" name="Date Placeholder 5"/>
          <p:cNvSpPr>
            <a:spLocks noGrp="1"/>
          </p:cNvSpPr>
          <p:nvPr>
            <p:ph type="dt" sz="half" idx="10"/>
          </p:nvPr>
        </p:nvSpPr>
        <p:spPr/>
        <p:txBody>
          <a:bodyPr/>
          <a:lstStyle/>
          <a:p>
            <a:fld id="{35E1CFAB-84C3-4510-9EF9-6B7AC0AE316C}" type="datetime1">
              <a:rPr lang="en-US" smtClean="0"/>
              <a:pPr/>
              <a:t>9/2/2022</a:t>
            </a:fld>
            <a:endParaRPr lang="en-US"/>
          </a:p>
        </p:txBody>
      </p:sp>
      <p:sp>
        <p:nvSpPr>
          <p:cNvPr id="4" name="Footer Placeholder 3">
            <a:extLst>
              <a:ext uri="{FF2B5EF4-FFF2-40B4-BE49-F238E27FC236}">
                <a16:creationId xmlns:a16="http://schemas.microsoft.com/office/drawing/2014/main" xmlns="" id="{DFE13F3F-8B04-4B2A-B6B1-B24080C4D357}"/>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A1AF112B-4401-4FD8-82B2-4B5199110E16}"/>
              </a:ext>
            </a:extLst>
          </p:cNvPr>
          <p:cNvSpPr>
            <a:spLocks noGrp="1"/>
          </p:cNvSpPr>
          <p:nvPr>
            <p:ph type="sldNum" sz="quarter" idx="12"/>
          </p:nvPr>
        </p:nvSpPr>
        <p:spPr/>
        <p:txBody>
          <a:bodyPr/>
          <a:lstStyle/>
          <a:p>
            <a:fld id="{FC66AD7C-A49C-4D80-BA73-644A6985D63E}" type="slidenum">
              <a:rPr lang="en-US" smtClean="0"/>
              <a:pPr/>
              <a:t>60</a:t>
            </a:fld>
            <a:endParaRPr lang="en-US"/>
          </a:p>
        </p:txBody>
      </p:sp>
    </p:spTree>
    <p:extLst>
      <p:ext uri="{BB962C8B-B14F-4D97-AF65-F5344CB8AC3E}">
        <p14:creationId xmlns:p14="http://schemas.microsoft.com/office/powerpoint/2010/main" val="35410187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685800"/>
          </a:xfrm>
        </p:spPr>
        <p:txBody>
          <a:bodyPr>
            <a:normAutofit fontScale="90000"/>
          </a:bodyPr>
          <a:lstStyle/>
          <a:p>
            <a:r>
              <a:rPr lang="en-US" dirty="0"/>
              <a:t>KEY TERMS AND THEORIES</a:t>
            </a:r>
            <a:endParaRPr lang="en-US" dirty="0">
              <a:latin typeface="+mn-lt"/>
            </a:endParaRPr>
          </a:p>
        </p:txBody>
      </p:sp>
      <p:sp>
        <p:nvSpPr>
          <p:cNvPr id="3" name="Content Placeholder 2"/>
          <p:cNvSpPr>
            <a:spLocks noGrp="1"/>
          </p:cNvSpPr>
          <p:nvPr>
            <p:ph idx="1"/>
          </p:nvPr>
        </p:nvSpPr>
        <p:spPr/>
        <p:txBody>
          <a:bodyPr>
            <a:normAutofit fontScale="70000" lnSpcReduction="20000"/>
          </a:bodyPr>
          <a:lstStyle/>
          <a:p>
            <a:pPr lvl="0">
              <a:buNone/>
            </a:pPr>
            <a:r>
              <a:rPr lang="en-US" b="1" u="sng" dirty="0"/>
              <a:t>I. Deontological</a:t>
            </a:r>
            <a:r>
              <a:rPr lang="en-US" dirty="0"/>
              <a:t> </a:t>
            </a:r>
          </a:p>
          <a:p>
            <a:pPr lvl="0"/>
            <a:r>
              <a:rPr lang="en-US" dirty="0"/>
              <a:t>For deontologist obeying the law, rules or set standards is our moral DUTY and it is the basis of making moral decisions and not because consequences (fear of punishment or because of rewards).  </a:t>
            </a:r>
          </a:p>
          <a:p>
            <a:pPr lvl="0"/>
            <a:r>
              <a:rPr lang="en-US" dirty="0"/>
              <a:t>According to deontological helping a poor person because of mercy or sympathy is ethically wrong.  Instead one ought to help because it is his/her duty to do as required by law.  </a:t>
            </a:r>
            <a:endParaRPr lang="en-US" dirty="0" smtClean="0"/>
          </a:p>
          <a:p>
            <a:r>
              <a:rPr lang="en-US" dirty="0" smtClean="0"/>
              <a:t>The term relates to </a:t>
            </a:r>
            <a:r>
              <a:rPr lang="en-US" u="sng" dirty="0" smtClean="0"/>
              <a:t>duty</a:t>
            </a:r>
            <a:r>
              <a:rPr lang="en-US" dirty="0" smtClean="0"/>
              <a:t>. What is my “duty?” </a:t>
            </a:r>
          </a:p>
          <a:p>
            <a:r>
              <a:rPr lang="en-US" dirty="0" smtClean="0"/>
              <a:t>Action involves norms and rules, expectations of behavior that can be expressed as moral imperatives.</a:t>
            </a:r>
          </a:p>
          <a:p>
            <a:pPr lvl="0"/>
            <a:r>
              <a:rPr lang="en-US" dirty="0" smtClean="0"/>
              <a:t>Key </a:t>
            </a:r>
            <a:r>
              <a:rPr lang="en-US" dirty="0"/>
              <a:t>proponents are: Immanuel Kant;  W.  Ross and Socrates</a:t>
            </a:r>
          </a:p>
          <a:p>
            <a:pPr lvl="0"/>
            <a:endParaRPr lang="en-US" dirty="0"/>
          </a:p>
          <a:p>
            <a:endParaRPr lang="en-US" dirty="0"/>
          </a:p>
        </p:txBody>
      </p:sp>
      <p:sp>
        <p:nvSpPr>
          <p:cNvPr id="6" name="Date Placeholder 5"/>
          <p:cNvSpPr>
            <a:spLocks noGrp="1"/>
          </p:cNvSpPr>
          <p:nvPr>
            <p:ph type="dt" sz="half" idx="10"/>
          </p:nvPr>
        </p:nvSpPr>
        <p:spPr/>
        <p:txBody>
          <a:bodyPr/>
          <a:lstStyle/>
          <a:p>
            <a:fld id="{F99A2744-30CE-4729-A97C-D1474CB0DCA4}"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61</a:t>
            </a:fld>
            <a:endParaRPr lang="en-US"/>
          </a:p>
        </p:txBody>
      </p:sp>
    </p:spTree>
    <p:extLst>
      <p:ext uri="{BB962C8B-B14F-4D97-AF65-F5344CB8AC3E}">
        <p14:creationId xmlns:p14="http://schemas.microsoft.com/office/powerpoint/2010/main" val="2915005183"/>
      </p:ext>
    </p:extLst>
  </p:cSld>
  <p:clrMapOvr>
    <a:masterClrMapping/>
  </p:clrMapOvr>
  <p:transition>
    <p:circl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9044E-3C6F-4A55-8C30-743472DA7A1B}"/>
              </a:ext>
            </a:extLst>
          </p:cNvPr>
          <p:cNvSpPr>
            <a:spLocks noGrp="1"/>
          </p:cNvSpPr>
          <p:nvPr>
            <p:ph type="title"/>
          </p:nvPr>
        </p:nvSpPr>
        <p:spPr>
          <a:xfrm>
            <a:off x="1435608" y="274638"/>
            <a:ext cx="7498080" cy="563562"/>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xmlns="" id="{A4C5FD87-F41E-4916-9AD2-FBB733BCF8F2}"/>
              </a:ext>
            </a:extLst>
          </p:cNvPr>
          <p:cNvSpPr>
            <a:spLocks noGrp="1"/>
          </p:cNvSpPr>
          <p:nvPr>
            <p:ph idx="1"/>
          </p:nvPr>
        </p:nvSpPr>
        <p:spPr>
          <a:xfrm>
            <a:off x="1435608" y="838200"/>
            <a:ext cx="7498080" cy="5943600"/>
          </a:xfrm>
        </p:spPr>
        <p:txBody>
          <a:bodyPr>
            <a:normAutofit fontScale="85000" lnSpcReduction="20000"/>
          </a:bodyPr>
          <a:lstStyle/>
          <a:p>
            <a:r>
              <a:rPr lang="en-US" dirty="0" smtClean="0"/>
              <a:t>Fundamental </a:t>
            </a:r>
            <a:r>
              <a:rPr lang="en-US" dirty="0"/>
              <a:t>justice and fairness to others takes priority over notions of human happiness and well-being. It asserts minimum duties, the share we must bear in shouldering the requirements of human community, the requisites of human life, the inviolable limits set to action. Examples of institutions that use this reasoning are the courts of law. </a:t>
            </a:r>
          </a:p>
          <a:p>
            <a:r>
              <a:rPr lang="en-US" dirty="0"/>
              <a:t> </a:t>
            </a:r>
            <a:r>
              <a:rPr lang="en-US" i="1" dirty="0"/>
              <a:t>Weakness: </a:t>
            </a:r>
            <a:endParaRPr lang="en-US" dirty="0"/>
          </a:p>
          <a:p>
            <a:r>
              <a:rPr lang="en-US" dirty="0"/>
              <a:t>1. Abstractness and remoteness of the law from our everyday life. Do we always think this way (about laws, rules and expectations) when making ethical decisions?</a:t>
            </a:r>
          </a:p>
          <a:p>
            <a:r>
              <a:rPr lang="en-US" dirty="0"/>
              <a:t>2. Temptation to assume the more concrete, specific sense of the principle (application) is universal. </a:t>
            </a:r>
          </a:p>
          <a:p>
            <a:endParaRPr lang="en-US" dirty="0"/>
          </a:p>
        </p:txBody>
      </p:sp>
      <p:sp>
        <p:nvSpPr>
          <p:cNvPr id="6" name="Date Placeholder 5"/>
          <p:cNvSpPr>
            <a:spLocks noGrp="1"/>
          </p:cNvSpPr>
          <p:nvPr>
            <p:ph type="dt" sz="half" idx="10"/>
          </p:nvPr>
        </p:nvSpPr>
        <p:spPr/>
        <p:txBody>
          <a:bodyPr/>
          <a:lstStyle/>
          <a:p>
            <a:fld id="{4577A23E-E4FB-4415-8407-24171BEC4B2C}" type="datetime1">
              <a:rPr lang="en-US" smtClean="0"/>
              <a:pPr/>
              <a:t>9/2/2022</a:t>
            </a:fld>
            <a:endParaRPr lang="en-US"/>
          </a:p>
        </p:txBody>
      </p:sp>
      <p:sp>
        <p:nvSpPr>
          <p:cNvPr id="4" name="Footer Placeholder 3">
            <a:extLst>
              <a:ext uri="{FF2B5EF4-FFF2-40B4-BE49-F238E27FC236}">
                <a16:creationId xmlns:a16="http://schemas.microsoft.com/office/drawing/2014/main" xmlns="" id="{D2004054-12D5-414E-BEE6-7631F28CCE7A}"/>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80F6A665-7856-43EE-BFF7-98BBD192065D}"/>
              </a:ext>
            </a:extLst>
          </p:cNvPr>
          <p:cNvSpPr>
            <a:spLocks noGrp="1"/>
          </p:cNvSpPr>
          <p:nvPr>
            <p:ph type="sldNum" sz="quarter" idx="12"/>
          </p:nvPr>
        </p:nvSpPr>
        <p:spPr/>
        <p:txBody>
          <a:bodyPr/>
          <a:lstStyle/>
          <a:p>
            <a:fld id="{FC66AD7C-A49C-4D80-BA73-644A6985D63E}" type="slidenum">
              <a:rPr lang="en-US" smtClean="0"/>
              <a:pPr/>
              <a:t>62</a:t>
            </a:fld>
            <a:endParaRPr lang="en-US"/>
          </a:p>
        </p:txBody>
      </p:sp>
    </p:spTree>
    <p:extLst>
      <p:ext uri="{BB962C8B-B14F-4D97-AF65-F5344CB8AC3E}">
        <p14:creationId xmlns:p14="http://schemas.microsoft.com/office/powerpoint/2010/main" val="4274626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1C4E13-E498-4A92-99CB-0A3FD3104BD9}"/>
              </a:ext>
            </a:extLst>
          </p:cNvPr>
          <p:cNvSpPr>
            <a:spLocks noGrp="1"/>
          </p:cNvSpPr>
          <p:nvPr>
            <p:ph type="title"/>
          </p:nvPr>
        </p:nvSpPr>
        <p:spPr/>
        <p:txBody>
          <a:bodyPr>
            <a:normAutofit fontScale="90000"/>
          </a:bodyPr>
          <a:lstStyle/>
          <a:p>
            <a:r>
              <a:rPr lang="en-US" b="1" dirty="0"/>
              <a:t>II. Consequential (Teleological) Theory</a:t>
            </a:r>
            <a:endParaRPr lang="en-US" dirty="0"/>
          </a:p>
        </p:txBody>
      </p:sp>
      <p:sp>
        <p:nvSpPr>
          <p:cNvPr id="3" name="Content Placeholder 2">
            <a:extLst>
              <a:ext uri="{FF2B5EF4-FFF2-40B4-BE49-F238E27FC236}">
                <a16:creationId xmlns:a16="http://schemas.microsoft.com/office/drawing/2014/main" xmlns="" id="{9680682E-97B2-4307-942F-94593652F8A0}"/>
              </a:ext>
            </a:extLst>
          </p:cNvPr>
          <p:cNvSpPr>
            <a:spLocks noGrp="1"/>
          </p:cNvSpPr>
          <p:nvPr>
            <p:ph idx="1"/>
          </p:nvPr>
        </p:nvSpPr>
        <p:spPr/>
        <p:txBody>
          <a:bodyPr>
            <a:normAutofit fontScale="70000" lnSpcReduction="20000"/>
          </a:bodyPr>
          <a:lstStyle/>
          <a:p>
            <a:pPr lvl="0"/>
            <a:r>
              <a:rPr lang="en-US" dirty="0"/>
              <a:t>This approach argues that RESULTS of a given action is what determines whether an action is right or good. </a:t>
            </a:r>
          </a:p>
          <a:p>
            <a:pPr lvl="0"/>
            <a:r>
              <a:rPr lang="en-US" dirty="0"/>
              <a:t>Once the results/outcomes are predicted, then method which will lead to the expected result is classified as right since it provide the need results. If it fails to give out desired results then it is wrong.  Any rule becomes good because of good results. </a:t>
            </a:r>
          </a:p>
          <a:p>
            <a:pPr lvl="0"/>
            <a:r>
              <a:rPr lang="en-US" dirty="0"/>
              <a:t>The theory deals with an act that will bring about the greatest amount of good and the least amount of evil.</a:t>
            </a:r>
          </a:p>
          <a:p>
            <a:pPr lvl="0"/>
            <a:r>
              <a:rPr lang="en-US" dirty="0"/>
              <a:t>According to consequentialists, breaking rules/law depends on the results. Results determine whether the rules ought to be broken or not. </a:t>
            </a:r>
          </a:p>
          <a:p>
            <a:r>
              <a:rPr lang="en-US" dirty="0"/>
              <a:t>Refer to the link below for more information.</a:t>
            </a:r>
            <a:endParaRPr lang="en-US" b="1" dirty="0">
              <a:solidFill>
                <a:schemeClr val="tx1">
                  <a:lumMod val="95000"/>
                  <a:lumOff val="5000"/>
                </a:schemeClr>
              </a:solidFill>
            </a:endParaRPr>
          </a:p>
          <a:p>
            <a:pPr lvl="0">
              <a:buNone/>
            </a:pPr>
            <a:r>
              <a:rPr lang="en-US" b="1" dirty="0"/>
              <a:t>http://www.bolton.ac.uk/Chaplaincy/Documents/Ethics/Session3.pdf</a:t>
            </a:r>
          </a:p>
          <a:p>
            <a:endParaRPr lang="en-US" dirty="0"/>
          </a:p>
        </p:txBody>
      </p:sp>
      <p:sp>
        <p:nvSpPr>
          <p:cNvPr id="6" name="Date Placeholder 5"/>
          <p:cNvSpPr>
            <a:spLocks noGrp="1"/>
          </p:cNvSpPr>
          <p:nvPr>
            <p:ph type="dt" sz="half" idx="10"/>
          </p:nvPr>
        </p:nvSpPr>
        <p:spPr/>
        <p:txBody>
          <a:bodyPr/>
          <a:lstStyle/>
          <a:p>
            <a:fld id="{64D00DE8-0698-45D9-97CD-D32EC59004CE}" type="datetime1">
              <a:rPr lang="en-US" smtClean="0"/>
              <a:pPr/>
              <a:t>9/2/2022</a:t>
            </a:fld>
            <a:endParaRPr lang="en-US"/>
          </a:p>
        </p:txBody>
      </p:sp>
      <p:sp>
        <p:nvSpPr>
          <p:cNvPr id="4" name="Footer Placeholder 3">
            <a:extLst>
              <a:ext uri="{FF2B5EF4-FFF2-40B4-BE49-F238E27FC236}">
                <a16:creationId xmlns:a16="http://schemas.microsoft.com/office/drawing/2014/main" xmlns="" id="{4063827E-EC0C-49C6-9313-397D20BD9FEA}"/>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E81BC07A-3A53-49FF-85F4-7288ED8C5B7A}"/>
              </a:ext>
            </a:extLst>
          </p:cNvPr>
          <p:cNvSpPr>
            <a:spLocks noGrp="1"/>
          </p:cNvSpPr>
          <p:nvPr>
            <p:ph type="sldNum" sz="quarter" idx="12"/>
          </p:nvPr>
        </p:nvSpPr>
        <p:spPr/>
        <p:txBody>
          <a:bodyPr/>
          <a:lstStyle/>
          <a:p>
            <a:fld id="{FC66AD7C-A49C-4D80-BA73-644A6985D63E}" type="slidenum">
              <a:rPr lang="en-US" smtClean="0"/>
              <a:pPr/>
              <a:t>63</a:t>
            </a:fld>
            <a:endParaRPr lang="en-US"/>
          </a:p>
        </p:txBody>
      </p:sp>
    </p:spTree>
    <p:extLst>
      <p:ext uri="{BB962C8B-B14F-4D97-AF65-F5344CB8AC3E}">
        <p14:creationId xmlns:p14="http://schemas.microsoft.com/office/powerpoint/2010/main" val="29875183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4989B-FF89-4013-A646-E5D5BE2EEF63}"/>
              </a:ext>
            </a:extLst>
          </p:cNvPr>
          <p:cNvSpPr>
            <a:spLocks noGrp="1"/>
          </p:cNvSpPr>
          <p:nvPr>
            <p:ph type="title"/>
          </p:nvPr>
        </p:nvSpPr>
        <p:spPr>
          <a:xfrm>
            <a:off x="1435608" y="274638"/>
            <a:ext cx="7498080" cy="563562"/>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xmlns="" id="{8238BA68-5FDF-48DF-A5E9-6D43ED086A56}"/>
              </a:ext>
            </a:extLst>
          </p:cNvPr>
          <p:cNvSpPr>
            <a:spLocks noGrp="1"/>
          </p:cNvSpPr>
          <p:nvPr>
            <p:ph idx="1"/>
          </p:nvPr>
        </p:nvSpPr>
        <p:spPr>
          <a:xfrm>
            <a:off x="1435608" y="838200"/>
            <a:ext cx="7498080" cy="5943600"/>
          </a:xfrm>
        </p:spPr>
        <p:txBody>
          <a:bodyPr>
            <a:normAutofit fontScale="70000" lnSpcReduction="20000"/>
          </a:bodyPr>
          <a:lstStyle/>
          <a:p>
            <a:r>
              <a:rPr lang="en-US" dirty="0"/>
              <a:t>In looking at the outcome of an ethical action, who’s good are we seeking?  The answer is my own. This approach to ethical decision is called </a:t>
            </a:r>
            <a:r>
              <a:rPr lang="en-US" u="sng" dirty="0"/>
              <a:t>ethical egoism</a:t>
            </a:r>
            <a:r>
              <a:rPr lang="en-US" dirty="0"/>
              <a:t>. </a:t>
            </a:r>
          </a:p>
          <a:p>
            <a:r>
              <a:rPr lang="en-US" dirty="0"/>
              <a:t>Ethical egoism says each person’s sole moral obligation is to advance the agent’s own welfare. One always has to act in such a way to bring about the greatest amount of good over evil for yourself. Ethical egoism thinks first of their own long-term rather than short term interests. </a:t>
            </a:r>
          </a:p>
          <a:p>
            <a:r>
              <a:rPr lang="en-US" dirty="0"/>
              <a:t>Is it compatible with Christian teaching? (See Matt. 6:19-20. </a:t>
            </a:r>
          </a:p>
          <a:p>
            <a:r>
              <a:rPr lang="en-US" dirty="0"/>
              <a:t>Institutions that use this kind of reasoning are public, economic, and political arenas—especially in policymaking, business planning and legislative actions of the government.</a:t>
            </a:r>
          </a:p>
          <a:p>
            <a:pPr marL="82296" indent="0">
              <a:buNone/>
            </a:pPr>
            <a:r>
              <a:rPr lang="en-US" i="1" u="sng" dirty="0"/>
              <a:t>Weaknesses</a:t>
            </a:r>
          </a:p>
          <a:p>
            <a:pPr lvl="0"/>
            <a:r>
              <a:rPr lang="en-US" dirty="0"/>
              <a:t>The problem with this is that it uses people as means to our own ends. It also makes altruism degenerates into self- promotion. </a:t>
            </a:r>
          </a:p>
          <a:p>
            <a:pPr lvl="0"/>
            <a:r>
              <a:rPr lang="en-US" dirty="0"/>
              <a:t>Exaggerates our capacity to predict and control the results of our action</a:t>
            </a:r>
          </a:p>
          <a:p>
            <a:pPr lvl="0"/>
            <a:r>
              <a:rPr lang="en-US" dirty="0"/>
              <a:t>Reduces the value realm to what is quantifiable.</a:t>
            </a:r>
          </a:p>
        </p:txBody>
      </p:sp>
      <p:sp>
        <p:nvSpPr>
          <p:cNvPr id="6" name="Date Placeholder 5"/>
          <p:cNvSpPr>
            <a:spLocks noGrp="1"/>
          </p:cNvSpPr>
          <p:nvPr>
            <p:ph type="dt" sz="half" idx="10"/>
          </p:nvPr>
        </p:nvSpPr>
        <p:spPr/>
        <p:txBody>
          <a:bodyPr/>
          <a:lstStyle/>
          <a:p>
            <a:fld id="{FE2B72A2-30D6-43C1-B0C5-E2603293ED1E}" type="datetime1">
              <a:rPr lang="en-US" smtClean="0"/>
              <a:pPr/>
              <a:t>9/2/2022</a:t>
            </a:fld>
            <a:endParaRPr lang="en-US"/>
          </a:p>
        </p:txBody>
      </p:sp>
      <p:sp>
        <p:nvSpPr>
          <p:cNvPr id="4" name="Footer Placeholder 3">
            <a:extLst>
              <a:ext uri="{FF2B5EF4-FFF2-40B4-BE49-F238E27FC236}">
                <a16:creationId xmlns:a16="http://schemas.microsoft.com/office/drawing/2014/main" xmlns="" id="{60D56DA4-20F7-485B-8664-B320F3DDD538}"/>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7028DE80-79FE-4E9A-B271-2726A52EB159}"/>
              </a:ext>
            </a:extLst>
          </p:cNvPr>
          <p:cNvSpPr>
            <a:spLocks noGrp="1"/>
          </p:cNvSpPr>
          <p:nvPr>
            <p:ph type="sldNum" sz="quarter" idx="12"/>
          </p:nvPr>
        </p:nvSpPr>
        <p:spPr/>
        <p:txBody>
          <a:bodyPr/>
          <a:lstStyle/>
          <a:p>
            <a:fld id="{FC66AD7C-A49C-4D80-BA73-644A6985D63E}" type="slidenum">
              <a:rPr lang="en-US" smtClean="0"/>
              <a:pPr/>
              <a:t>64</a:t>
            </a:fld>
            <a:endParaRPr lang="en-US"/>
          </a:p>
        </p:txBody>
      </p:sp>
    </p:spTree>
    <p:extLst>
      <p:ext uri="{BB962C8B-B14F-4D97-AF65-F5344CB8AC3E}">
        <p14:creationId xmlns:p14="http://schemas.microsoft.com/office/powerpoint/2010/main" val="30454155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a:t>
            </a:r>
            <a:r>
              <a:rPr lang="en-US" b="1" dirty="0" smtClean="0"/>
              <a:t>Utilitarianism</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This is consequential in approach to ethical issues.</a:t>
            </a:r>
          </a:p>
          <a:p>
            <a:r>
              <a:rPr lang="en-US" dirty="0"/>
              <a:t>Jeremy Bentham are among those who promotes this position.</a:t>
            </a:r>
          </a:p>
          <a:p>
            <a:r>
              <a:rPr lang="en-US" dirty="0"/>
              <a:t>The position states that ‘one should act so as to produce the greatest good for the greatest number of persons in the long run.’  What is right is that which bring ‘the greatest amount of pleasure and the least amount of pain.’ </a:t>
            </a:r>
          </a:p>
          <a:p>
            <a:r>
              <a:rPr lang="en-US" dirty="0"/>
              <a:t>On one John Stuart Mill denied the existence of absolute moral laws. According to him ethics is ‘what brings about the greatest pleasure. And this may differ from person to person and place to place.’</a:t>
            </a:r>
          </a:p>
          <a:p>
            <a:endParaRPr lang="en-US" dirty="0"/>
          </a:p>
        </p:txBody>
      </p:sp>
      <p:sp>
        <p:nvSpPr>
          <p:cNvPr id="6" name="Date Placeholder 5"/>
          <p:cNvSpPr>
            <a:spLocks noGrp="1"/>
          </p:cNvSpPr>
          <p:nvPr>
            <p:ph type="dt" sz="half" idx="10"/>
          </p:nvPr>
        </p:nvSpPr>
        <p:spPr/>
        <p:txBody>
          <a:bodyPr/>
          <a:lstStyle/>
          <a:p>
            <a:fld id="{2C30B082-FAB7-4990-BE8A-4B0E92E2B734}"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65</a:t>
            </a:fld>
            <a:endParaRPr lang="en-US"/>
          </a:p>
        </p:txBody>
      </p:sp>
    </p:spTree>
    <p:extLst>
      <p:ext uri="{BB962C8B-B14F-4D97-AF65-F5344CB8AC3E}">
        <p14:creationId xmlns:p14="http://schemas.microsoft.com/office/powerpoint/2010/main" val="9972557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7B222-F220-4D19-88FC-F142A2116B24}"/>
              </a:ext>
            </a:extLst>
          </p:cNvPr>
          <p:cNvSpPr>
            <a:spLocks noGrp="1"/>
          </p:cNvSpPr>
          <p:nvPr>
            <p:ph type="title"/>
          </p:nvPr>
        </p:nvSpPr>
        <p:spPr>
          <a:xfrm>
            <a:off x="1457564" y="381000"/>
            <a:ext cx="7498080" cy="334962"/>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xmlns="" id="{84E8A03B-31D3-4277-BC16-23F45210AF36}"/>
              </a:ext>
            </a:extLst>
          </p:cNvPr>
          <p:cNvSpPr>
            <a:spLocks noGrp="1"/>
          </p:cNvSpPr>
          <p:nvPr>
            <p:ph idx="1"/>
          </p:nvPr>
        </p:nvSpPr>
        <p:spPr>
          <a:xfrm>
            <a:off x="1435608" y="838200"/>
            <a:ext cx="7498080" cy="5912642"/>
          </a:xfrm>
        </p:spPr>
        <p:txBody>
          <a:bodyPr>
            <a:normAutofit fontScale="70000" lnSpcReduction="20000"/>
          </a:bodyPr>
          <a:lstStyle/>
          <a:p>
            <a:r>
              <a:rPr lang="en-US" dirty="0"/>
              <a:t>The principle of utility states that an act is right and wrong depending on the degree to which it is useful or harmful to greatest good of individuals or community. One has to ask the question does this particular action bring about the greatest good for the greatest number of people.</a:t>
            </a:r>
          </a:p>
          <a:p>
            <a:endParaRPr lang="en-US" dirty="0"/>
          </a:p>
          <a:p>
            <a:pPr marL="82296" indent="0">
              <a:buNone/>
            </a:pPr>
            <a:r>
              <a:rPr lang="en-US" i="1" u="sng" dirty="0"/>
              <a:t>Weaknesses</a:t>
            </a:r>
            <a:endParaRPr lang="en-US" dirty="0"/>
          </a:p>
          <a:p>
            <a:r>
              <a:rPr lang="en-US" dirty="0"/>
              <a:t>The problem with such an approach is the potential danger for the individual’s rights and concerns to be discarded for the good of the community. It overrides the concern for justice for the individual (see John 11:49-50) Caiaphas suggests to the Sanhedrin to sacrifice one person rather than for the whole community to suffer. </a:t>
            </a:r>
          </a:p>
          <a:p>
            <a:endParaRPr lang="en-US" dirty="0"/>
          </a:p>
          <a:p>
            <a:r>
              <a:rPr lang="en-US" dirty="0"/>
              <a:t>The other problem for this approach is the assumption of our ability to anticipate the results of our actions. We need to admit that we cannot anticipate all that will result from every act we made nor really know what balance of good over evil will ensue from our moral actions. </a:t>
            </a:r>
          </a:p>
        </p:txBody>
      </p:sp>
      <p:sp>
        <p:nvSpPr>
          <p:cNvPr id="6" name="Date Placeholder 5"/>
          <p:cNvSpPr>
            <a:spLocks noGrp="1"/>
          </p:cNvSpPr>
          <p:nvPr>
            <p:ph type="dt" sz="half" idx="10"/>
          </p:nvPr>
        </p:nvSpPr>
        <p:spPr/>
        <p:txBody>
          <a:bodyPr/>
          <a:lstStyle/>
          <a:p>
            <a:fld id="{3C031E03-03CF-4398-AD74-F82BC76AD27B}" type="datetime1">
              <a:rPr lang="en-US" smtClean="0"/>
              <a:pPr/>
              <a:t>9/2/2022</a:t>
            </a:fld>
            <a:endParaRPr lang="en-US"/>
          </a:p>
        </p:txBody>
      </p:sp>
      <p:sp>
        <p:nvSpPr>
          <p:cNvPr id="4" name="Footer Placeholder 3">
            <a:extLst>
              <a:ext uri="{FF2B5EF4-FFF2-40B4-BE49-F238E27FC236}">
                <a16:creationId xmlns:a16="http://schemas.microsoft.com/office/drawing/2014/main" xmlns="" id="{67416DEB-60E3-42ED-A0C4-F12BBCE27707}"/>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E5FA030F-43D3-4FF0-8D60-0B6F4F3D107C}"/>
              </a:ext>
            </a:extLst>
          </p:cNvPr>
          <p:cNvSpPr>
            <a:spLocks noGrp="1"/>
          </p:cNvSpPr>
          <p:nvPr>
            <p:ph type="sldNum" sz="quarter" idx="12"/>
          </p:nvPr>
        </p:nvSpPr>
        <p:spPr/>
        <p:txBody>
          <a:bodyPr/>
          <a:lstStyle/>
          <a:p>
            <a:fld id="{FC66AD7C-A49C-4D80-BA73-644A6985D63E}" type="slidenum">
              <a:rPr lang="en-US" smtClean="0"/>
              <a:pPr/>
              <a:t>66</a:t>
            </a:fld>
            <a:endParaRPr lang="en-US"/>
          </a:p>
        </p:txBody>
      </p:sp>
    </p:spTree>
    <p:extLst>
      <p:ext uri="{BB962C8B-B14F-4D97-AF65-F5344CB8AC3E}">
        <p14:creationId xmlns:p14="http://schemas.microsoft.com/office/powerpoint/2010/main" val="2331871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188" y="239766"/>
            <a:ext cx="7498080" cy="522233"/>
          </a:xfrm>
        </p:spPr>
        <p:txBody>
          <a:bodyPr>
            <a:normAutofit fontScale="90000"/>
          </a:bodyPr>
          <a:lstStyle/>
          <a:p>
            <a:r>
              <a:rPr lang="en-US" sz="3600" dirty="0"/>
              <a:t>B. </a:t>
            </a:r>
            <a:r>
              <a:rPr lang="en-US" sz="3600" dirty="0" err="1" smtClean="0"/>
              <a:t>Situationism</a:t>
            </a:r>
            <a:r>
              <a:rPr lang="en-US" sz="3600" dirty="0" smtClean="0"/>
              <a:t> (The New Morality) </a:t>
            </a:r>
            <a:endParaRPr lang="en-US" sz="3600" dirty="0"/>
          </a:p>
        </p:txBody>
      </p:sp>
      <p:sp>
        <p:nvSpPr>
          <p:cNvPr id="3" name="Content Placeholder 2"/>
          <p:cNvSpPr>
            <a:spLocks noGrp="1"/>
          </p:cNvSpPr>
          <p:nvPr>
            <p:ph idx="1"/>
          </p:nvPr>
        </p:nvSpPr>
        <p:spPr>
          <a:xfrm>
            <a:off x="1435608" y="761999"/>
            <a:ext cx="7635240" cy="6019801"/>
          </a:xfrm>
        </p:spPr>
        <p:txBody>
          <a:bodyPr>
            <a:normAutofit fontScale="92500" lnSpcReduction="10000"/>
          </a:bodyPr>
          <a:lstStyle/>
          <a:p>
            <a:pPr>
              <a:buFont typeface="Wingdings" pitchFamily="2" charset="2"/>
              <a:buChar char="q"/>
            </a:pPr>
            <a:r>
              <a:rPr lang="en-US" sz="1600" dirty="0" smtClean="0"/>
              <a:t>Joseph Fletcher, publicized situational ethics as a acceptable new way of making moral decision, in his book , Situation Ethics: The New Morality, 1966.</a:t>
            </a:r>
          </a:p>
          <a:p>
            <a:pPr>
              <a:buNone/>
            </a:pPr>
            <a:r>
              <a:rPr lang="en-US" sz="1600" dirty="0" smtClean="0"/>
              <a:t>He advocates </a:t>
            </a:r>
            <a:r>
              <a:rPr lang="en-US" sz="1600" dirty="0"/>
              <a:t>for four Working Principles as the basis of ethical decisions. </a:t>
            </a:r>
          </a:p>
          <a:p>
            <a:pPr>
              <a:buFont typeface="Wingdings" pitchFamily="2" charset="2"/>
              <a:buChar char="Ø"/>
            </a:pPr>
            <a:r>
              <a:rPr lang="en-US" sz="1600" dirty="0"/>
              <a:t> </a:t>
            </a:r>
            <a:r>
              <a:rPr lang="en-US" sz="1600" i="1" dirty="0"/>
              <a:t>Pragmatism- </a:t>
            </a:r>
            <a:r>
              <a:rPr lang="en-US" sz="1600" dirty="0"/>
              <a:t>The action must work and this is judged on the basis of love. </a:t>
            </a:r>
          </a:p>
          <a:p>
            <a:pPr>
              <a:buFont typeface="Wingdings" pitchFamily="2" charset="2"/>
              <a:buChar char="Ø"/>
            </a:pPr>
            <a:r>
              <a:rPr lang="en-US" sz="1600" dirty="0"/>
              <a:t> </a:t>
            </a:r>
            <a:r>
              <a:rPr lang="en-US" sz="1600" i="1" dirty="0"/>
              <a:t>Relativism- </a:t>
            </a:r>
            <a:r>
              <a:rPr lang="en-US" sz="1600" dirty="0"/>
              <a:t>Circumstances always give rise to exceptions to any rule or law. </a:t>
            </a:r>
          </a:p>
          <a:p>
            <a:pPr>
              <a:buFont typeface="Wingdings" pitchFamily="2" charset="2"/>
              <a:buChar char="Ø"/>
            </a:pPr>
            <a:r>
              <a:rPr lang="en-US" sz="1600" dirty="0"/>
              <a:t> </a:t>
            </a:r>
            <a:r>
              <a:rPr lang="en-US" sz="1600" i="1" dirty="0"/>
              <a:t>Positivism- </a:t>
            </a:r>
            <a:r>
              <a:rPr lang="en-US" sz="1600" dirty="0"/>
              <a:t>There must be a free decision to give first place to Christian love. </a:t>
            </a:r>
          </a:p>
          <a:p>
            <a:pPr>
              <a:buFont typeface="Wingdings" pitchFamily="2" charset="2"/>
              <a:buChar char="Ø"/>
            </a:pPr>
            <a:r>
              <a:rPr lang="en-US" sz="1600" i="1" dirty="0"/>
              <a:t>Personalism-</a:t>
            </a:r>
            <a:r>
              <a:rPr lang="en-US" sz="1600" dirty="0"/>
              <a:t> People come first, not abstract principles. </a:t>
            </a:r>
          </a:p>
          <a:p>
            <a:pPr>
              <a:buFont typeface="Wingdings" pitchFamily="2" charset="2"/>
              <a:buChar char="q"/>
            </a:pPr>
            <a:r>
              <a:rPr lang="en-US" sz="1600" dirty="0"/>
              <a:t>Fletcher uses the following examples to illustrate  his point.  </a:t>
            </a:r>
          </a:p>
          <a:p>
            <a:pPr lvl="0">
              <a:buFont typeface="Wingdings" pitchFamily="2" charset="2"/>
              <a:buChar char="ü"/>
            </a:pPr>
            <a:r>
              <a:rPr lang="en-US" sz="1600" b="1" i="1" dirty="0"/>
              <a:t>Altruistic or sacrificial adultery:</a:t>
            </a:r>
            <a:r>
              <a:rPr lang="en-US" sz="1600" dirty="0"/>
              <a:t> </a:t>
            </a:r>
            <a:r>
              <a:rPr lang="en-US" sz="1600" dirty="0" err="1"/>
              <a:t>Mrs</a:t>
            </a:r>
            <a:r>
              <a:rPr lang="en-US" sz="1600" dirty="0"/>
              <a:t> </a:t>
            </a:r>
            <a:r>
              <a:rPr lang="en-US" sz="1600" dirty="0" err="1"/>
              <a:t>Bergmeier</a:t>
            </a:r>
            <a:r>
              <a:rPr lang="en-US" sz="1600" dirty="0"/>
              <a:t>, a German mother was committed to a Russian concentration camp. Pregnant women were considered a liability and were released. This mother found a friendly guard who sympathized with her situation and willingly impregnated her. She was released and returned to her home and raised the child as part of her reunited family. Her adultery was justified since it served to reunite her with her children and family who needed her. Did </a:t>
            </a:r>
            <a:r>
              <a:rPr lang="en-US" sz="1600" dirty="0" err="1"/>
              <a:t>Mrs</a:t>
            </a:r>
            <a:r>
              <a:rPr lang="en-US" sz="1600" dirty="0"/>
              <a:t> </a:t>
            </a:r>
            <a:r>
              <a:rPr lang="en-US" sz="1600" dirty="0" err="1"/>
              <a:t>Bergmeier</a:t>
            </a:r>
            <a:r>
              <a:rPr lang="en-US" sz="1600" dirty="0"/>
              <a:t> do a good and right thing?</a:t>
            </a:r>
          </a:p>
          <a:p>
            <a:pPr lvl="0">
              <a:buFont typeface="Wingdings" pitchFamily="2" charset="2"/>
              <a:buChar char="ü"/>
            </a:pPr>
            <a:r>
              <a:rPr lang="en-US" sz="1600" b="1" i="1" dirty="0"/>
              <a:t>Patriotic prostitution:</a:t>
            </a:r>
            <a:r>
              <a:rPr lang="en-US" sz="1600" dirty="0"/>
              <a:t> a young mother working as a spy for the US was asked to use her sexuality to ensnare a rival spy. When she protested that she could not put her personal integrity on the line by offering sex for hire, she was told: "It’s like your brother risking his life and limb in the war to serve his country. There is no other way." For the greater good of her country, it was the loving thing to do.</a:t>
            </a:r>
          </a:p>
          <a:p>
            <a:pPr lvl="0">
              <a:buFont typeface="Wingdings" pitchFamily="2" charset="2"/>
              <a:buChar char="ü"/>
            </a:pPr>
            <a:r>
              <a:rPr lang="en-US" sz="1600" dirty="0"/>
              <a:t>The situation determines the rightness and wrongness of an action. For example, lying may be right when lying will accomplish the greatest good for the greatest number of people than lying. </a:t>
            </a:r>
            <a:endParaRPr lang="en-US" sz="1600" dirty="0" smtClean="0"/>
          </a:p>
          <a:p>
            <a:pPr lvl="0">
              <a:buFont typeface="Wingdings" pitchFamily="2" charset="2"/>
              <a:buChar char="Ø"/>
            </a:pPr>
            <a:r>
              <a:rPr lang="en-US" sz="1600" b="1" u="sng" dirty="0" smtClean="0"/>
              <a:t>Explain why this concept is not compatible with African or Christian Ethics.</a:t>
            </a:r>
          </a:p>
          <a:p>
            <a:pPr lvl="0">
              <a:buFont typeface="Wingdings" pitchFamily="2" charset="2"/>
              <a:buChar char="ü"/>
            </a:pPr>
            <a:endParaRPr lang="en-US" sz="1600" dirty="0"/>
          </a:p>
        </p:txBody>
      </p:sp>
      <p:sp>
        <p:nvSpPr>
          <p:cNvPr id="6" name="Date Placeholder 5"/>
          <p:cNvSpPr>
            <a:spLocks noGrp="1"/>
          </p:cNvSpPr>
          <p:nvPr>
            <p:ph type="dt" sz="half" idx="10"/>
          </p:nvPr>
        </p:nvSpPr>
        <p:spPr/>
        <p:txBody>
          <a:bodyPr/>
          <a:lstStyle/>
          <a:p>
            <a:fld id="{BB565AE7-87EE-4B43-B882-57DB1062F407}" type="datetime1">
              <a:rPr lang="en-US" smtClean="0"/>
              <a:pPr/>
              <a:t>9/2/2022</a:t>
            </a:fld>
            <a:endParaRPr lang="en-US"/>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67</a:t>
            </a:fld>
            <a:endParaRPr lang="en-US"/>
          </a:p>
        </p:txBody>
      </p:sp>
    </p:spTree>
    <p:extLst>
      <p:ext uri="{BB962C8B-B14F-4D97-AF65-F5344CB8AC3E}">
        <p14:creationId xmlns:p14="http://schemas.microsoft.com/office/powerpoint/2010/main" val="2706358939"/>
      </p:ext>
    </p:extLst>
  </p:cSld>
  <p:clrMapOvr>
    <a:masterClrMapping/>
  </p:clrMapOvr>
  <p:transition>
    <p:circl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51536D-9438-4F2A-8322-DB0CFDCAC85C}"/>
              </a:ext>
            </a:extLst>
          </p:cNvPr>
          <p:cNvSpPr>
            <a:spLocks noGrp="1"/>
          </p:cNvSpPr>
          <p:nvPr>
            <p:ph type="title"/>
          </p:nvPr>
        </p:nvSpPr>
        <p:spPr>
          <a:xfrm>
            <a:off x="1435608" y="274638"/>
            <a:ext cx="7498080" cy="715962"/>
          </a:xfrm>
        </p:spPr>
        <p:txBody>
          <a:bodyPr>
            <a:normAutofit/>
          </a:bodyPr>
          <a:lstStyle/>
          <a:p>
            <a:pPr algn="ctr"/>
            <a:r>
              <a:rPr lang="en-US" sz="3200" dirty="0"/>
              <a:t>Other Philosophical Ethical Theories</a:t>
            </a:r>
          </a:p>
        </p:txBody>
      </p:sp>
      <p:sp>
        <p:nvSpPr>
          <p:cNvPr id="3" name="Content Placeholder 2">
            <a:extLst>
              <a:ext uri="{FF2B5EF4-FFF2-40B4-BE49-F238E27FC236}">
                <a16:creationId xmlns:a16="http://schemas.microsoft.com/office/drawing/2014/main" xmlns="" id="{3654A4DF-9AED-4758-A513-5A306CBCFE79}"/>
              </a:ext>
            </a:extLst>
          </p:cNvPr>
          <p:cNvSpPr>
            <a:spLocks noGrp="1"/>
          </p:cNvSpPr>
          <p:nvPr>
            <p:ph idx="1"/>
          </p:nvPr>
        </p:nvSpPr>
        <p:spPr>
          <a:xfrm>
            <a:off x="1435608" y="1219200"/>
            <a:ext cx="7498080" cy="5029200"/>
          </a:xfrm>
        </p:spPr>
        <p:txBody>
          <a:bodyPr>
            <a:normAutofit fontScale="70000" lnSpcReduction="20000"/>
          </a:bodyPr>
          <a:lstStyle/>
          <a:p>
            <a:pPr marL="82296" indent="0">
              <a:buNone/>
            </a:pPr>
            <a:r>
              <a:rPr lang="en-US" b="1" dirty="0"/>
              <a:t>I. Emotivism</a:t>
            </a:r>
            <a:endParaRPr lang="en-US" dirty="0"/>
          </a:p>
          <a:p>
            <a:r>
              <a:rPr lang="en-US" dirty="0"/>
              <a:t>This approach to ethics asserts that moral choices are emotional responses to our physical and social environments. </a:t>
            </a:r>
          </a:p>
          <a:p>
            <a:r>
              <a:rPr lang="en-US" dirty="0"/>
              <a:t>Although normative ethical assertions do not have cognitive meaning, they carry great emotive meaning. They express or arouse emotions, feelings and attitudes. Ethical statements are not merely expressions of our own emotions but to induce the same emotional feeling in the hearers. Ethical statements are calculated to arouse feelings and thereby perhaps even to stimulate action. Ethical judgments are intended to be persuasive and expressive. </a:t>
            </a:r>
          </a:p>
          <a:p>
            <a:r>
              <a:rPr lang="en-US" dirty="0"/>
              <a:t>Thus, </a:t>
            </a:r>
            <a:r>
              <a:rPr lang="en-US" i="1" dirty="0"/>
              <a:t>emotivism is a kind of noncognitivism that sees ethical statements as expressions of emotions.</a:t>
            </a:r>
            <a:endParaRPr lang="en-US" dirty="0"/>
          </a:p>
        </p:txBody>
      </p:sp>
      <p:sp>
        <p:nvSpPr>
          <p:cNvPr id="6" name="Date Placeholder 5"/>
          <p:cNvSpPr>
            <a:spLocks noGrp="1"/>
          </p:cNvSpPr>
          <p:nvPr>
            <p:ph type="dt" sz="half" idx="10"/>
          </p:nvPr>
        </p:nvSpPr>
        <p:spPr/>
        <p:txBody>
          <a:bodyPr/>
          <a:lstStyle/>
          <a:p>
            <a:fld id="{8344AD8F-1984-40A2-B298-238EA34245D0}" type="datetime1">
              <a:rPr lang="en-US" smtClean="0"/>
              <a:pPr/>
              <a:t>9/2/2022</a:t>
            </a:fld>
            <a:endParaRPr lang="en-US"/>
          </a:p>
        </p:txBody>
      </p:sp>
      <p:sp>
        <p:nvSpPr>
          <p:cNvPr id="4" name="Footer Placeholder 3">
            <a:extLst>
              <a:ext uri="{FF2B5EF4-FFF2-40B4-BE49-F238E27FC236}">
                <a16:creationId xmlns:a16="http://schemas.microsoft.com/office/drawing/2014/main" xmlns="" id="{9FA03885-0CA3-4881-B4F9-DE65D99D553D}"/>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B6E1C703-E1E7-44B0-82C5-79302F999520}"/>
              </a:ext>
            </a:extLst>
          </p:cNvPr>
          <p:cNvSpPr>
            <a:spLocks noGrp="1"/>
          </p:cNvSpPr>
          <p:nvPr>
            <p:ph type="sldNum" sz="quarter" idx="12"/>
          </p:nvPr>
        </p:nvSpPr>
        <p:spPr/>
        <p:txBody>
          <a:bodyPr/>
          <a:lstStyle/>
          <a:p>
            <a:fld id="{FC66AD7C-A49C-4D80-BA73-644A6985D63E}" type="slidenum">
              <a:rPr lang="en-US" smtClean="0"/>
              <a:pPr/>
              <a:t>68</a:t>
            </a:fld>
            <a:endParaRPr lang="en-US"/>
          </a:p>
        </p:txBody>
      </p:sp>
    </p:spTree>
    <p:extLst>
      <p:ext uri="{BB962C8B-B14F-4D97-AF65-F5344CB8AC3E}">
        <p14:creationId xmlns:p14="http://schemas.microsoft.com/office/powerpoint/2010/main" val="37194370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19B0A-E2CA-4221-ACE2-88C9F59C8FF1}"/>
              </a:ext>
            </a:extLst>
          </p:cNvPr>
          <p:cNvSpPr>
            <a:spLocks noGrp="1"/>
          </p:cNvSpPr>
          <p:nvPr>
            <p:ph type="title"/>
          </p:nvPr>
        </p:nvSpPr>
        <p:spPr>
          <a:xfrm>
            <a:off x="1435608" y="289719"/>
            <a:ext cx="7498080" cy="639762"/>
          </a:xfrm>
        </p:spPr>
        <p:txBody>
          <a:bodyPr>
            <a:normAutofit/>
          </a:bodyPr>
          <a:lstStyle/>
          <a:p>
            <a:r>
              <a:rPr lang="en-US" sz="3200" b="1" dirty="0"/>
              <a:t>II. Egoistic Ethics</a:t>
            </a:r>
            <a:endParaRPr lang="en-US" sz="3200" dirty="0"/>
          </a:p>
        </p:txBody>
      </p:sp>
      <p:sp>
        <p:nvSpPr>
          <p:cNvPr id="3" name="Content Placeholder 2">
            <a:extLst>
              <a:ext uri="{FF2B5EF4-FFF2-40B4-BE49-F238E27FC236}">
                <a16:creationId xmlns:a16="http://schemas.microsoft.com/office/drawing/2014/main" xmlns="" id="{A8F4B552-0E63-4DD0-BA72-F0A21D19977D}"/>
              </a:ext>
            </a:extLst>
          </p:cNvPr>
          <p:cNvSpPr>
            <a:spLocks noGrp="1"/>
          </p:cNvSpPr>
          <p:nvPr>
            <p:ph idx="1"/>
          </p:nvPr>
        </p:nvSpPr>
        <p:spPr>
          <a:xfrm>
            <a:off x="1435608" y="929481"/>
            <a:ext cx="7498080" cy="5318919"/>
          </a:xfrm>
        </p:spPr>
        <p:txBody>
          <a:bodyPr>
            <a:normAutofit fontScale="77500" lnSpcReduction="20000"/>
          </a:bodyPr>
          <a:lstStyle/>
          <a:p>
            <a:r>
              <a:rPr lang="en-US" dirty="0"/>
              <a:t>Egoism involves </a:t>
            </a:r>
            <a:r>
              <a:rPr lang="en-US" u="sng" dirty="0"/>
              <a:t>moral decisions or actions</a:t>
            </a:r>
            <a:r>
              <a:rPr lang="en-US" dirty="0"/>
              <a:t> that maximize certain consequences of benefits for oneself.  The approach of ethics is pervasive in our modern society. It sees the pursuit of one’s own pleasure as the highest good.</a:t>
            </a:r>
          </a:p>
          <a:p>
            <a:endParaRPr lang="en-US" dirty="0"/>
          </a:p>
          <a:p>
            <a:pPr marL="82296" indent="0">
              <a:buNone/>
            </a:pPr>
            <a:r>
              <a:rPr lang="en-US" i="1" u="sng" dirty="0"/>
              <a:t>Weakness:</a:t>
            </a:r>
          </a:p>
          <a:p>
            <a:pPr lvl="0"/>
            <a:r>
              <a:rPr lang="en-US" dirty="0"/>
              <a:t>Focuses on the individual at the expense of the other person- all persons are created in the image of God and have equal worth. We must love our neighbor as ourselves. The scripture encourages Christian to consider the interests of others and not just their own interests</a:t>
            </a:r>
          </a:p>
          <a:p>
            <a:pPr lvl="0"/>
            <a:r>
              <a:rPr lang="en-US" dirty="0"/>
              <a:t>We are to glorify God in all we do not to please ourselves.</a:t>
            </a:r>
          </a:p>
          <a:p>
            <a:pPr marL="82296" indent="0">
              <a:buNone/>
            </a:pPr>
            <a:endParaRPr lang="en-US" dirty="0"/>
          </a:p>
          <a:p>
            <a:endParaRPr lang="en-US" dirty="0"/>
          </a:p>
        </p:txBody>
      </p:sp>
      <p:sp>
        <p:nvSpPr>
          <p:cNvPr id="6" name="Date Placeholder 5"/>
          <p:cNvSpPr>
            <a:spLocks noGrp="1"/>
          </p:cNvSpPr>
          <p:nvPr>
            <p:ph type="dt" sz="half" idx="10"/>
          </p:nvPr>
        </p:nvSpPr>
        <p:spPr/>
        <p:txBody>
          <a:bodyPr/>
          <a:lstStyle/>
          <a:p>
            <a:fld id="{EECC4D17-8F9C-4032-96BC-7D2D82661697}" type="datetime1">
              <a:rPr lang="en-US" smtClean="0"/>
              <a:pPr/>
              <a:t>9/2/2022</a:t>
            </a:fld>
            <a:endParaRPr lang="en-US"/>
          </a:p>
        </p:txBody>
      </p:sp>
      <p:sp>
        <p:nvSpPr>
          <p:cNvPr id="4" name="Footer Placeholder 3">
            <a:extLst>
              <a:ext uri="{FF2B5EF4-FFF2-40B4-BE49-F238E27FC236}">
                <a16:creationId xmlns:a16="http://schemas.microsoft.com/office/drawing/2014/main" xmlns="" id="{20E3D26B-621A-4428-A57E-833E9C14AF53}"/>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A6563214-8932-424F-AB3C-1E95A4E93D53}"/>
              </a:ext>
            </a:extLst>
          </p:cNvPr>
          <p:cNvSpPr>
            <a:spLocks noGrp="1"/>
          </p:cNvSpPr>
          <p:nvPr>
            <p:ph type="sldNum" sz="quarter" idx="12"/>
          </p:nvPr>
        </p:nvSpPr>
        <p:spPr/>
        <p:txBody>
          <a:bodyPr/>
          <a:lstStyle/>
          <a:p>
            <a:fld id="{FC66AD7C-A49C-4D80-BA73-644A6985D63E}" type="slidenum">
              <a:rPr lang="en-US" smtClean="0"/>
              <a:pPr/>
              <a:t>69</a:t>
            </a:fld>
            <a:endParaRPr lang="en-US"/>
          </a:p>
        </p:txBody>
      </p:sp>
    </p:spTree>
    <p:extLst>
      <p:ext uri="{BB962C8B-B14F-4D97-AF65-F5344CB8AC3E}">
        <p14:creationId xmlns:p14="http://schemas.microsoft.com/office/powerpoint/2010/main" val="341785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and concepts </a:t>
            </a: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q"/>
            </a:pPr>
            <a:r>
              <a:rPr lang="en-US" dirty="0"/>
              <a:t>Terms and concepts as used in Ethics.  </a:t>
            </a:r>
          </a:p>
          <a:p>
            <a:pPr marL="653796" indent="-571500">
              <a:buAutoNum type="romanLcParenR"/>
            </a:pPr>
            <a:r>
              <a:rPr lang="en-US" b="1" dirty="0"/>
              <a:t>Values</a:t>
            </a:r>
            <a:r>
              <a:rPr lang="en-US" i="1" dirty="0"/>
              <a:t>- </a:t>
            </a:r>
          </a:p>
          <a:p>
            <a:pPr marL="82296" indent="0">
              <a:buNone/>
            </a:pPr>
            <a:r>
              <a:rPr lang="en-US" dirty="0"/>
              <a:t>Values are underlying, fundamental beliefs and assumptions that determine behavior. </a:t>
            </a:r>
          </a:p>
          <a:p>
            <a:pPr marL="82296" indent="0">
              <a:buNone/>
            </a:pPr>
            <a:r>
              <a:rPr lang="en-US" dirty="0"/>
              <a:t>It refers to those qualities of behavior, thought, and character that society regards as being intrinsically good, having desirable results, and worthy of emulation by others.</a:t>
            </a:r>
          </a:p>
          <a:p>
            <a:pPr marL="82296" indent="0">
              <a:buNone/>
            </a:pPr>
            <a:r>
              <a:rPr lang="en-US" i="1" dirty="0"/>
              <a:t>ii</a:t>
            </a:r>
            <a:r>
              <a:rPr lang="en-US" i="1" dirty="0" smtClean="0"/>
              <a:t>) </a:t>
            </a:r>
            <a:r>
              <a:rPr lang="en-US" b="1" dirty="0" smtClean="0"/>
              <a:t>MORALS:</a:t>
            </a:r>
            <a:r>
              <a:rPr lang="en-US" dirty="0" smtClean="0"/>
              <a:t> Modes of conduct that are taught and accepted as embodying principles of right and good. </a:t>
            </a:r>
          </a:p>
          <a:p>
            <a:pPr marL="82296" indent="0">
              <a:buNone/>
            </a:pPr>
            <a:r>
              <a:rPr lang="en-US" b="1" i="1" dirty="0" smtClean="0"/>
              <a:t>iii) </a:t>
            </a:r>
            <a:r>
              <a:rPr lang="en-US" b="1" dirty="0" smtClean="0"/>
              <a:t>MORALITY:</a:t>
            </a:r>
            <a:r>
              <a:rPr lang="en-US" dirty="0" smtClean="0"/>
              <a:t> </a:t>
            </a:r>
            <a:r>
              <a:rPr lang="en-US" dirty="0" smtClean="0">
                <a:latin typeface="Century Schoolbook" charset="0"/>
              </a:rPr>
              <a:t>The word “morality” comes from the Latin translation of </a:t>
            </a:r>
            <a:r>
              <a:rPr lang="en-US" i="1" dirty="0" smtClean="0">
                <a:latin typeface="Century Schoolbook" charset="0"/>
              </a:rPr>
              <a:t>ethos -</a:t>
            </a:r>
            <a:r>
              <a:rPr lang="en-US" dirty="0" smtClean="0">
                <a:latin typeface="Century Schoolbook" charset="0"/>
              </a:rPr>
              <a:t> customary ways of behaving and believing; commonly held </a:t>
            </a:r>
            <a:r>
              <a:rPr lang="en-US" b="1" dirty="0" smtClean="0">
                <a:latin typeface="Century Schoolbook" charset="0"/>
              </a:rPr>
              <a:t>moral</a:t>
            </a:r>
            <a:r>
              <a:rPr lang="en-US" dirty="0" smtClean="0">
                <a:latin typeface="Century Schoolbook" charset="0"/>
              </a:rPr>
              <a:t> beliefs and practices. </a:t>
            </a:r>
            <a:r>
              <a:rPr lang="en-US" dirty="0" smtClean="0"/>
              <a:t>A system of determining right and wrong that is usually established by some authority, such as a church, an organization, a society, a deity, or a government.</a:t>
            </a:r>
          </a:p>
          <a:p>
            <a:pPr marL="82296" indent="0">
              <a:buNone/>
            </a:pPr>
            <a:r>
              <a:rPr lang="en-US" b="1" i="1" dirty="0" smtClean="0"/>
              <a:t>iv) </a:t>
            </a:r>
            <a:r>
              <a:rPr lang="en-US" b="1" dirty="0" smtClean="0"/>
              <a:t>ETHICAL SYSTEM: </a:t>
            </a:r>
            <a:r>
              <a:rPr lang="en-US" dirty="0" smtClean="0"/>
              <a:t>A specific formula for distinguishing right from wrong.</a:t>
            </a:r>
          </a:p>
          <a:p>
            <a:pPr>
              <a:buNone/>
            </a:pPr>
            <a:endParaRPr lang="en-US" dirty="0"/>
          </a:p>
        </p:txBody>
      </p:sp>
      <p:sp>
        <p:nvSpPr>
          <p:cNvPr id="6" name="Date Placeholder 5"/>
          <p:cNvSpPr>
            <a:spLocks noGrp="1"/>
          </p:cNvSpPr>
          <p:nvPr>
            <p:ph type="dt" sz="half" idx="10"/>
          </p:nvPr>
        </p:nvSpPr>
        <p:spPr/>
        <p:txBody>
          <a:bodyPr/>
          <a:lstStyle/>
          <a:p>
            <a:fld id="{245A31F5-F25F-4241-B4D5-2D26BBCE283A}"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56AD8-1904-4057-803C-596CD77381FF}"/>
              </a:ext>
            </a:extLst>
          </p:cNvPr>
          <p:cNvSpPr>
            <a:spLocks noGrp="1"/>
          </p:cNvSpPr>
          <p:nvPr>
            <p:ph type="title"/>
          </p:nvPr>
        </p:nvSpPr>
        <p:spPr>
          <a:xfrm>
            <a:off x="1435608" y="274638"/>
            <a:ext cx="7498080" cy="639762"/>
          </a:xfrm>
        </p:spPr>
        <p:txBody>
          <a:bodyPr>
            <a:noAutofit/>
          </a:bodyPr>
          <a:lstStyle/>
          <a:p>
            <a:r>
              <a:rPr lang="en-US" sz="2400" dirty="0"/>
              <a:t>Philosophical Justification of Being </a:t>
            </a:r>
            <a:r>
              <a:rPr lang="en-US" sz="2400" dirty="0" smtClean="0"/>
              <a:t>Considered Moral Upright</a:t>
            </a:r>
            <a:endParaRPr lang="en-US" sz="2400" dirty="0"/>
          </a:p>
        </p:txBody>
      </p:sp>
      <p:sp>
        <p:nvSpPr>
          <p:cNvPr id="3" name="Content Placeholder 2">
            <a:extLst>
              <a:ext uri="{FF2B5EF4-FFF2-40B4-BE49-F238E27FC236}">
                <a16:creationId xmlns:a16="http://schemas.microsoft.com/office/drawing/2014/main" xmlns="" id="{8EFC0C7C-811F-4105-96B9-C7C88EFEBF32}"/>
              </a:ext>
            </a:extLst>
          </p:cNvPr>
          <p:cNvSpPr>
            <a:spLocks noGrp="1"/>
          </p:cNvSpPr>
          <p:nvPr>
            <p:ph idx="1"/>
          </p:nvPr>
        </p:nvSpPr>
        <p:spPr>
          <a:xfrm>
            <a:off x="1435608" y="1066800"/>
            <a:ext cx="7498080" cy="5516562"/>
          </a:xfrm>
        </p:spPr>
        <p:txBody>
          <a:bodyPr>
            <a:normAutofit fontScale="62500" lnSpcReduction="20000"/>
          </a:bodyPr>
          <a:lstStyle/>
          <a:p>
            <a:r>
              <a:rPr lang="en-US" u="sng" dirty="0"/>
              <a:t>To be moral is conducive to human living that enriches human life. </a:t>
            </a:r>
            <a:r>
              <a:rPr lang="en-US" dirty="0"/>
              <a:t>The focus of morality lies in our </a:t>
            </a:r>
            <a:r>
              <a:rPr lang="en-US" dirty="0">
                <a:solidFill>
                  <a:srgbClr val="FF0000"/>
                </a:solidFill>
              </a:rPr>
              <a:t>cooperate existence; </a:t>
            </a:r>
            <a:r>
              <a:rPr lang="en-US" dirty="0"/>
              <a:t>ethics is important for </a:t>
            </a:r>
            <a:r>
              <a:rPr lang="en-US" dirty="0">
                <a:solidFill>
                  <a:srgbClr val="FF0000"/>
                </a:solidFill>
              </a:rPr>
              <a:t>harmonious social interaction. </a:t>
            </a:r>
            <a:r>
              <a:rPr lang="en-US" dirty="0"/>
              <a:t>Good moral behavior is necessary to produce and sustain the conditions that make corporate human life</a:t>
            </a:r>
            <a:r>
              <a:rPr lang="en-US" dirty="0">
                <a:solidFill>
                  <a:srgbClr val="FF0000"/>
                </a:solidFill>
              </a:rPr>
              <a:t> </a:t>
            </a:r>
            <a:r>
              <a:rPr lang="en-US" dirty="0"/>
              <a:t>possible.</a:t>
            </a:r>
          </a:p>
          <a:p>
            <a:pPr>
              <a:buNone/>
            </a:pPr>
            <a:endParaRPr lang="en-US" dirty="0"/>
          </a:p>
          <a:p>
            <a:r>
              <a:rPr lang="en-US" dirty="0"/>
              <a:t>Ethics promotes </a:t>
            </a:r>
            <a:r>
              <a:rPr lang="en-US" u="sng" dirty="0">
                <a:solidFill>
                  <a:srgbClr val="FF0000"/>
                </a:solidFill>
              </a:rPr>
              <a:t>social cohesion</a:t>
            </a:r>
            <a:r>
              <a:rPr lang="en-US" dirty="0">
                <a:solidFill>
                  <a:srgbClr val="FF0000"/>
                </a:solidFill>
              </a:rPr>
              <a:t>. </a:t>
            </a:r>
            <a:r>
              <a:rPr lang="en-US" dirty="0"/>
              <a:t>Without certain agreed upon ethical norms, society will disintegrate. Preservation of society forms the foundational apologetic for a secular social ethics- that outlines the various obligations and responsibilities of individuals with that society. </a:t>
            </a:r>
          </a:p>
          <a:p>
            <a:endParaRPr lang="en-US" dirty="0"/>
          </a:p>
          <a:p>
            <a:r>
              <a:rPr lang="en-US" dirty="0"/>
              <a:t>The concern for moral </a:t>
            </a:r>
            <a:r>
              <a:rPr lang="en-US" u="sng" dirty="0"/>
              <a:t>life </a:t>
            </a:r>
            <a:r>
              <a:rPr lang="en-US" u="sng" dirty="0">
                <a:solidFill>
                  <a:srgbClr val="FF0000"/>
                </a:solidFill>
              </a:rPr>
              <a:t>contributes to the wellbeing of society and that fosters one’s own participation in the good life</a:t>
            </a:r>
            <a:r>
              <a:rPr lang="en-US" dirty="0"/>
              <a:t>. The ground for ethics is the self. The ethical life contributes to my own personal well-being. I ought to act ethically because doing so is to my own benefit. Because the ethical life contributes to my personal wellbeing-- my personal participation in the good life—being ethical is the most reasonable way to live. Again, reason is the basis for this judgment</a:t>
            </a:r>
          </a:p>
          <a:p>
            <a:endParaRPr lang="en-US" dirty="0"/>
          </a:p>
        </p:txBody>
      </p:sp>
      <p:sp>
        <p:nvSpPr>
          <p:cNvPr id="6" name="Date Placeholder 5"/>
          <p:cNvSpPr>
            <a:spLocks noGrp="1"/>
          </p:cNvSpPr>
          <p:nvPr>
            <p:ph type="dt" sz="half" idx="10"/>
          </p:nvPr>
        </p:nvSpPr>
        <p:spPr/>
        <p:txBody>
          <a:bodyPr/>
          <a:lstStyle/>
          <a:p>
            <a:fld id="{3EC54D7A-8DCC-4636-82B9-4DE801A5C013}" type="datetime1">
              <a:rPr lang="en-US" smtClean="0"/>
              <a:pPr/>
              <a:t>9/2/2022</a:t>
            </a:fld>
            <a:endParaRPr lang="en-US"/>
          </a:p>
        </p:txBody>
      </p:sp>
      <p:sp>
        <p:nvSpPr>
          <p:cNvPr id="4" name="Footer Placeholder 3">
            <a:extLst>
              <a:ext uri="{FF2B5EF4-FFF2-40B4-BE49-F238E27FC236}">
                <a16:creationId xmlns:a16="http://schemas.microsoft.com/office/drawing/2014/main" xmlns="" id="{99065639-54B0-4D39-880D-CBD992322D87}"/>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5D251BB4-2610-4D26-BECB-ECF8CAA811CE}"/>
              </a:ext>
            </a:extLst>
          </p:cNvPr>
          <p:cNvSpPr>
            <a:spLocks noGrp="1"/>
          </p:cNvSpPr>
          <p:nvPr>
            <p:ph type="sldNum" sz="quarter" idx="12"/>
          </p:nvPr>
        </p:nvSpPr>
        <p:spPr/>
        <p:txBody>
          <a:bodyPr/>
          <a:lstStyle/>
          <a:p>
            <a:fld id="{FC66AD7C-A49C-4D80-BA73-644A6985D63E}" type="slidenum">
              <a:rPr lang="en-US" smtClean="0"/>
              <a:pPr/>
              <a:t>70</a:t>
            </a:fld>
            <a:endParaRPr lang="en-US"/>
          </a:p>
        </p:txBody>
      </p:sp>
    </p:spTree>
    <p:extLst>
      <p:ext uri="{BB962C8B-B14F-4D97-AF65-F5344CB8AC3E}">
        <p14:creationId xmlns:p14="http://schemas.microsoft.com/office/powerpoint/2010/main" val="30053452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FOUNDATION OF THE MAJOR WESTERN ETHICAL SYSTEMS (PERSPECTIVES)</a:t>
            </a:r>
            <a:r>
              <a:rPr lang="en-US" sz="2400" dirty="0"/>
              <a:t> (Ancient Babylonian and Egyptian moral ethics)</a:t>
            </a:r>
          </a:p>
        </p:txBody>
      </p:sp>
      <p:sp>
        <p:nvSpPr>
          <p:cNvPr id="3" name="Content Placeholder 2"/>
          <p:cNvSpPr>
            <a:spLocks noGrp="1"/>
          </p:cNvSpPr>
          <p:nvPr>
            <p:ph idx="1"/>
          </p:nvPr>
        </p:nvSpPr>
        <p:spPr>
          <a:xfrm>
            <a:off x="1435608" y="1676400"/>
            <a:ext cx="7498080" cy="4970247"/>
          </a:xfrm>
        </p:spPr>
        <p:txBody>
          <a:bodyPr>
            <a:normAutofit fontScale="77500" lnSpcReduction="20000"/>
          </a:bodyPr>
          <a:lstStyle/>
          <a:p>
            <a:pPr lvl="0">
              <a:buNone/>
            </a:pPr>
            <a:r>
              <a:rPr lang="en-US" b="1" dirty="0"/>
              <a:t>Ethics of Ancient Babylon</a:t>
            </a:r>
            <a:r>
              <a:rPr lang="en-US" dirty="0" smtClean="0"/>
              <a:t>:</a:t>
            </a:r>
            <a:endParaRPr lang="en-US" dirty="0"/>
          </a:p>
          <a:p>
            <a:pPr lvl="0"/>
            <a:r>
              <a:rPr lang="en-US" dirty="0" smtClean="0"/>
              <a:t>Emphasized </a:t>
            </a:r>
            <a:r>
              <a:rPr lang="en-US" b="1" dirty="0" smtClean="0"/>
              <a:t>justice </a:t>
            </a:r>
            <a:r>
              <a:rPr lang="en-US" dirty="0" smtClean="0"/>
              <a:t>(i.e. justice </a:t>
            </a:r>
            <a:r>
              <a:rPr lang="en-US" dirty="0"/>
              <a:t>to widows, orphans, </a:t>
            </a:r>
            <a:r>
              <a:rPr lang="en-US" dirty="0" smtClean="0"/>
              <a:t>the strong are not to oppress the weak etc.) </a:t>
            </a:r>
            <a:endParaRPr lang="en-US" dirty="0"/>
          </a:p>
          <a:p>
            <a:pPr lvl="0"/>
            <a:r>
              <a:rPr lang="en-US" dirty="0" smtClean="0"/>
              <a:t>Taught </a:t>
            </a:r>
            <a:r>
              <a:rPr lang="en-US" dirty="0"/>
              <a:t>that </a:t>
            </a:r>
            <a:r>
              <a:rPr lang="en-US" b="1" dirty="0"/>
              <a:t>religion</a:t>
            </a:r>
            <a:r>
              <a:rPr lang="en-US" dirty="0"/>
              <a:t> and </a:t>
            </a:r>
            <a:r>
              <a:rPr lang="en-US" b="1" dirty="0"/>
              <a:t>ethics</a:t>
            </a:r>
            <a:r>
              <a:rPr lang="en-US" dirty="0"/>
              <a:t> had </a:t>
            </a:r>
            <a:r>
              <a:rPr lang="en-US" b="1" dirty="0"/>
              <a:t>no real </a:t>
            </a:r>
            <a:r>
              <a:rPr lang="en-US" b="1" dirty="0" smtClean="0"/>
              <a:t>relationship, </a:t>
            </a:r>
            <a:r>
              <a:rPr lang="en-US" dirty="0" smtClean="0"/>
              <a:t>since their gods (and later, those of the Greeks and Romans),  were not better than the people themselves</a:t>
            </a:r>
            <a:endParaRPr lang="en-US" sz="2800" dirty="0"/>
          </a:p>
          <a:p>
            <a:pPr lvl="0">
              <a:buNone/>
            </a:pPr>
            <a:r>
              <a:rPr lang="en-US" b="1" dirty="0"/>
              <a:t>Egyptian Ethics </a:t>
            </a:r>
            <a:r>
              <a:rPr lang="en-US" dirty="0"/>
              <a:t>In the 16th century BC, the code of ethics of the Egyptians was essentially that of </a:t>
            </a:r>
            <a:r>
              <a:rPr lang="en-US" b="1" dirty="0"/>
              <a:t>justice</a:t>
            </a:r>
            <a:r>
              <a:rPr lang="en-US" dirty="0"/>
              <a:t> and </a:t>
            </a:r>
            <a:r>
              <a:rPr lang="en-US" b="1" dirty="0"/>
              <a:t>order.</a:t>
            </a:r>
            <a:r>
              <a:rPr lang="en-US" dirty="0"/>
              <a:t> Theirs was </a:t>
            </a:r>
            <a:r>
              <a:rPr lang="en-US" b="1" dirty="0"/>
              <a:t>a polytheistic society</a:t>
            </a:r>
            <a:r>
              <a:rPr lang="en-US" dirty="0"/>
              <a:t> but religion didn't play much of a role in the setting of ethical standards. </a:t>
            </a:r>
          </a:p>
          <a:p>
            <a:pPr lvl="0"/>
            <a:r>
              <a:rPr lang="en-US" dirty="0"/>
              <a:t>These people believed that their happiness in the after life depended on their behavior in this life; so some degree of morality was demanded.</a:t>
            </a:r>
            <a:endParaRPr lang="en-US" sz="2800" dirty="0"/>
          </a:p>
          <a:p>
            <a:pPr>
              <a:buNone/>
            </a:pPr>
            <a:endParaRPr lang="en-US" dirty="0"/>
          </a:p>
        </p:txBody>
      </p:sp>
      <p:sp>
        <p:nvSpPr>
          <p:cNvPr id="6" name="Date Placeholder 5"/>
          <p:cNvSpPr>
            <a:spLocks noGrp="1"/>
          </p:cNvSpPr>
          <p:nvPr>
            <p:ph type="dt" sz="half" idx="10"/>
          </p:nvPr>
        </p:nvSpPr>
        <p:spPr/>
        <p:txBody>
          <a:bodyPr/>
          <a:lstStyle/>
          <a:p>
            <a:fld id="{1206A07F-7110-4725-9C2B-90AFBD87C879}"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sz="3200" dirty="0"/>
              <a:t>Key Greek contributors to Western Ethics</a:t>
            </a:r>
          </a:p>
        </p:txBody>
      </p:sp>
      <p:sp>
        <p:nvSpPr>
          <p:cNvPr id="3" name="Content Placeholder 2"/>
          <p:cNvSpPr>
            <a:spLocks noGrp="1"/>
          </p:cNvSpPr>
          <p:nvPr>
            <p:ph idx="1"/>
          </p:nvPr>
        </p:nvSpPr>
        <p:spPr>
          <a:xfrm>
            <a:off x="1435608" y="838200"/>
            <a:ext cx="7498080" cy="6019800"/>
          </a:xfrm>
        </p:spPr>
        <p:txBody>
          <a:bodyPr>
            <a:normAutofit fontScale="40000" lnSpcReduction="20000"/>
          </a:bodyPr>
          <a:lstStyle/>
          <a:p>
            <a:pPr lvl="1"/>
            <a:r>
              <a:rPr lang="en-US" sz="4500" b="1" u="sng" dirty="0"/>
              <a:t>Socrates</a:t>
            </a:r>
            <a:r>
              <a:rPr lang="en-US" sz="4500" b="1" dirty="0"/>
              <a:t> (469 - 399BC)- </a:t>
            </a:r>
            <a:r>
              <a:rPr lang="en-US" sz="4500" dirty="0"/>
              <a:t>Born in Athens, Socrates was the first moral philosopher. He dealt with two moral questions, i.e., </a:t>
            </a:r>
            <a:r>
              <a:rPr lang="en-US" sz="4500" b="1" dirty="0"/>
              <a:t>justice</a:t>
            </a:r>
            <a:r>
              <a:rPr lang="en-US" sz="4500" dirty="0"/>
              <a:t> and </a:t>
            </a:r>
            <a:r>
              <a:rPr lang="en-US" sz="4500" b="1" dirty="0"/>
              <a:t>virtue</a:t>
            </a:r>
            <a:r>
              <a:rPr lang="en-US" sz="4500" dirty="0"/>
              <a:t>. </a:t>
            </a:r>
          </a:p>
          <a:p>
            <a:pPr lvl="1"/>
            <a:r>
              <a:rPr lang="en-US" sz="4500" b="1" u="sng" dirty="0"/>
              <a:t>Plato</a:t>
            </a:r>
            <a:r>
              <a:rPr lang="en-US" sz="4500" b="1" dirty="0"/>
              <a:t> (427 - 347BC) </a:t>
            </a:r>
            <a:r>
              <a:rPr lang="en-US" sz="4500" dirty="0"/>
              <a:t>A student of Socrates, he taught that perfection is attained by practicing the four cardinal virtues, i.e., temperance, courage, justice and wisdom. He said to develop these, one would then be righteous. </a:t>
            </a:r>
          </a:p>
          <a:p>
            <a:pPr lvl="1"/>
            <a:r>
              <a:rPr lang="en-US" sz="4500" dirty="0"/>
              <a:t> </a:t>
            </a:r>
            <a:r>
              <a:rPr lang="en-US" sz="4500" b="1" u="sng" dirty="0"/>
              <a:t>Aristotle</a:t>
            </a:r>
            <a:r>
              <a:rPr lang="en-US" sz="4500" b="1" dirty="0"/>
              <a:t> (384 - 322BC). </a:t>
            </a:r>
            <a:r>
              <a:rPr lang="en-US" sz="4500" dirty="0"/>
              <a:t>Studied at Plato's academy in Athens, Aristotle became the tutor of Alexander of Macedon, who later came to be known as Alexander the Great. Aristotle taught that man's chief end is </a:t>
            </a:r>
            <a:r>
              <a:rPr lang="en-US" sz="4500" b="1" dirty="0"/>
              <a:t>to be happy </a:t>
            </a:r>
            <a:r>
              <a:rPr lang="en-US" sz="4500" dirty="0"/>
              <a:t>and only an educated man was a happy man. He brought Plato's views into his school. His chief view he called the golden mean which means “Do nothing in excess.” </a:t>
            </a:r>
          </a:p>
          <a:p>
            <a:pPr lvl="1"/>
            <a:r>
              <a:rPr lang="en-US" sz="4500" b="1" u="sng" dirty="0"/>
              <a:t>Epicurus</a:t>
            </a:r>
            <a:r>
              <a:rPr lang="en-US" sz="4500" b="1" dirty="0"/>
              <a:t> (341 - 270BC).</a:t>
            </a:r>
            <a:r>
              <a:rPr lang="en-US" sz="4500" dirty="0"/>
              <a:t> Founder of the philosophical view of </a:t>
            </a:r>
            <a:r>
              <a:rPr lang="en-US" sz="4500" b="1" dirty="0"/>
              <a:t>Hedonism</a:t>
            </a:r>
            <a:r>
              <a:rPr lang="en-US" sz="4500" dirty="0"/>
              <a:t>. Hedonistic philosophy taught that </a:t>
            </a:r>
            <a:r>
              <a:rPr lang="en-US" sz="4500" b="1" dirty="0"/>
              <a:t>pleasure</a:t>
            </a:r>
            <a:r>
              <a:rPr lang="en-US" sz="4500" dirty="0"/>
              <a:t> was the highest good of man.</a:t>
            </a:r>
          </a:p>
          <a:p>
            <a:pPr lvl="1"/>
            <a:r>
              <a:rPr lang="en-US" sz="4500" b="1" u="sng" dirty="0"/>
              <a:t>Zeno:</a:t>
            </a:r>
            <a:r>
              <a:rPr lang="en-US" sz="4500" dirty="0"/>
              <a:t> The founder of </a:t>
            </a:r>
            <a:r>
              <a:rPr lang="en-US" sz="4500" b="1" dirty="0"/>
              <a:t>Stoicism</a:t>
            </a:r>
            <a:r>
              <a:rPr lang="en-US" sz="4500" dirty="0"/>
              <a:t>, Zeno founded a school that lasted from 294 to 200AD. It was still in evidence during the time of Jesus and is mentioned in the book of Acts. </a:t>
            </a:r>
            <a:r>
              <a:rPr lang="en-US" sz="4500" dirty="0" smtClean="0"/>
              <a:t> Zeno </a:t>
            </a:r>
            <a:r>
              <a:rPr lang="en-US" sz="4500" dirty="0"/>
              <a:t>taught that the highest goal was </a:t>
            </a:r>
            <a:r>
              <a:rPr lang="en-US" sz="4500" b="1" dirty="0"/>
              <a:t>to be completely passionless and without feeling, </a:t>
            </a:r>
            <a:r>
              <a:rPr lang="en-US" sz="4500" dirty="0"/>
              <a:t>i.e., to feel nothing. Joy, happiness, grief, pain, etc. would have no effect on the wise man. They believed that only two things were real — fate and providence. Everything that happened was the will of God so all that a man could do was assent to God's will. </a:t>
            </a:r>
          </a:p>
          <a:p>
            <a:pPr>
              <a:buNone/>
            </a:pPr>
            <a:endParaRPr lang="en-US" dirty="0"/>
          </a:p>
        </p:txBody>
      </p:sp>
      <p:sp>
        <p:nvSpPr>
          <p:cNvPr id="6" name="Date Placeholder 5"/>
          <p:cNvSpPr>
            <a:spLocks noGrp="1"/>
          </p:cNvSpPr>
          <p:nvPr>
            <p:ph type="dt" sz="half" idx="10"/>
          </p:nvPr>
        </p:nvSpPr>
        <p:spPr/>
        <p:txBody>
          <a:bodyPr/>
          <a:lstStyle/>
          <a:p>
            <a:fld id="{F63A8144-0BE5-4016-813A-EE7E43DD18F8}"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Autofit/>
          </a:bodyPr>
          <a:lstStyle/>
          <a:p>
            <a:r>
              <a:rPr lang="en-US" sz="2800" dirty="0">
                <a:latin typeface="+mn-lt"/>
              </a:rPr>
              <a:t>Some ethical concepts associated to Greek thinkers and philosophers.</a:t>
            </a:r>
          </a:p>
        </p:txBody>
      </p:sp>
      <p:sp>
        <p:nvSpPr>
          <p:cNvPr id="3" name="Content Placeholder 2"/>
          <p:cNvSpPr>
            <a:spLocks noGrp="1"/>
          </p:cNvSpPr>
          <p:nvPr>
            <p:ph idx="1"/>
          </p:nvPr>
        </p:nvSpPr>
        <p:spPr>
          <a:xfrm>
            <a:off x="1435608" y="1219200"/>
            <a:ext cx="7498080" cy="5562600"/>
          </a:xfrm>
        </p:spPr>
        <p:txBody>
          <a:bodyPr>
            <a:normAutofit fontScale="70000" lnSpcReduction="20000"/>
          </a:bodyPr>
          <a:lstStyle/>
          <a:p>
            <a:pPr>
              <a:buNone/>
            </a:pPr>
            <a:r>
              <a:rPr lang="en-US" dirty="0">
                <a:latin typeface="+mn-lt"/>
              </a:rPr>
              <a:t>Making moral decisions (i.e. determine right from wrong; good from bad; acceptable from unacceptable etc)</a:t>
            </a:r>
          </a:p>
          <a:p>
            <a:r>
              <a:rPr lang="en-US" b="1" i="1" dirty="0">
                <a:latin typeface="+mn-lt"/>
              </a:rPr>
              <a:t>Might is right </a:t>
            </a:r>
            <a:endParaRPr lang="en-US" b="1" i="1" dirty="0"/>
          </a:p>
          <a:p>
            <a:pPr marL="82296" indent="0">
              <a:buNone/>
            </a:pPr>
            <a:r>
              <a:rPr lang="en-US" dirty="0">
                <a:latin typeface="+mn-lt"/>
              </a:rPr>
              <a:t>Power determines what is right in other words those who have power determine what is morally right. Concepts such as ‘survival for the fittest’ are based on this belief. </a:t>
            </a:r>
          </a:p>
          <a:p>
            <a:pPr>
              <a:buNone/>
            </a:pPr>
            <a:r>
              <a:rPr lang="en-US" i="1" u="sng" dirty="0">
                <a:latin typeface="+mn-lt"/>
              </a:rPr>
              <a:t>Critique: </a:t>
            </a:r>
          </a:p>
          <a:p>
            <a:pPr>
              <a:buNone/>
            </a:pPr>
            <a:r>
              <a:rPr lang="en-US" dirty="0">
                <a:latin typeface="+mn-lt"/>
              </a:rPr>
              <a:t>Power can’t define what is right. Powerful politicians, lawmakers may be doing great harm to a country with their powers. Hitler was a powerful leader whose policies lead to extermination of six million Jews and that is not right.  </a:t>
            </a:r>
          </a:p>
          <a:p>
            <a:r>
              <a:rPr lang="en-US" b="1" i="1" dirty="0">
                <a:latin typeface="+mn-lt"/>
              </a:rPr>
              <a:t>Human beings are the determinants of morals</a:t>
            </a:r>
            <a:endParaRPr lang="en-US" b="1" i="1" dirty="0"/>
          </a:p>
          <a:p>
            <a:pPr marL="82296" indent="0">
              <a:buNone/>
            </a:pPr>
            <a:r>
              <a:rPr lang="en-US" dirty="0">
                <a:latin typeface="+mn-lt"/>
              </a:rPr>
              <a:t>Protagoras a Greek philosopher concludes that “man is the measure of all things.” According to this view individuals through their will power have the capabilities to decide what is good and right. Concepts such as ‘you can’t impose your opinion on others’ are formulated from this belief. </a:t>
            </a:r>
          </a:p>
          <a:p>
            <a:pPr>
              <a:buNone/>
            </a:pPr>
            <a:r>
              <a:rPr lang="en-US" i="1" u="sng" dirty="0"/>
              <a:t>Critique</a:t>
            </a:r>
            <a:r>
              <a:rPr lang="en-US" dirty="0"/>
              <a:t>: Human sinful nature and its resultant self-centeredness. </a:t>
            </a:r>
            <a:endParaRPr lang="en-US" dirty="0">
              <a:latin typeface="+mn-lt"/>
            </a:endParaRPr>
          </a:p>
          <a:p>
            <a:pPr>
              <a:buNone/>
            </a:pPr>
            <a:endParaRPr lang="en-US" dirty="0">
              <a:latin typeface="+mn-lt"/>
            </a:endParaRPr>
          </a:p>
        </p:txBody>
      </p:sp>
      <p:sp>
        <p:nvSpPr>
          <p:cNvPr id="6" name="Date Placeholder 5"/>
          <p:cNvSpPr>
            <a:spLocks noGrp="1"/>
          </p:cNvSpPr>
          <p:nvPr>
            <p:ph type="dt" sz="half" idx="10"/>
          </p:nvPr>
        </p:nvSpPr>
        <p:spPr/>
        <p:txBody>
          <a:bodyPr/>
          <a:lstStyle/>
          <a:p>
            <a:fld id="{06760345-92F5-4680-B4DA-FA0C562D31D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73</a:t>
            </a:fld>
            <a:endParaRPr lang="en-US"/>
          </a:p>
        </p:txBody>
      </p:sp>
    </p:spTree>
  </p:cSld>
  <p:clrMapOvr>
    <a:masterClrMapping/>
  </p:clrMapOvr>
  <p:transition>
    <p:circl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42119"/>
            <a:ext cx="7498080" cy="334962"/>
          </a:xfrm>
        </p:spPr>
        <p:txBody>
          <a:bodyPr>
            <a:normAutofit fontScale="90000"/>
          </a:bodyPr>
          <a:lstStyle/>
          <a:p>
            <a:r>
              <a:rPr lang="en-US" sz="2800" dirty="0">
                <a:latin typeface="+mn-lt"/>
              </a:rPr>
              <a:t>Cont’</a:t>
            </a:r>
          </a:p>
        </p:txBody>
      </p:sp>
      <p:sp>
        <p:nvSpPr>
          <p:cNvPr id="3" name="Content Placeholder 2"/>
          <p:cNvSpPr>
            <a:spLocks noGrp="1"/>
          </p:cNvSpPr>
          <p:nvPr>
            <p:ph idx="1"/>
          </p:nvPr>
        </p:nvSpPr>
        <p:spPr>
          <a:xfrm>
            <a:off x="1435608" y="777081"/>
            <a:ext cx="7498080" cy="6004719"/>
          </a:xfrm>
        </p:spPr>
        <p:txBody>
          <a:bodyPr>
            <a:normAutofit fontScale="77500" lnSpcReduction="20000"/>
          </a:bodyPr>
          <a:lstStyle/>
          <a:p>
            <a:r>
              <a:rPr lang="en-US" b="1" dirty="0">
                <a:latin typeface="+mn-lt"/>
              </a:rPr>
              <a:t>Societal standards.</a:t>
            </a:r>
          </a:p>
          <a:p>
            <a:pPr>
              <a:buNone/>
            </a:pPr>
            <a:r>
              <a:rPr lang="en-US" b="1" dirty="0">
                <a:latin typeface="+mn-lt"/>
              </a:rPr>
              <a:t>        </a:t>
            </a:r>
            <a:r>
              <a:rPr lang="en-US" dirty="0">
                <a:latin typeface="+mn-lt"/>
              </a:rPr>
              <a:t>According to this view Society is vested with powers to decide what is right and wrong and not individuals. The emphasis is not on individuals but society drafting norms that governs individuals within the said society. Therefore society is the final authority of all things. </a:t>
            </a:r>
          </a:p>
          <a:p>
            <a:pPr>
              <a:buNone/>
            </a:pPr>
            <a:r>
              <a:rPr lang="en-US" i="1" u="sng" dirty="0"/>
              <a:t>Critique:</a:t>
            </a:r>
            <a:r>
              <a:rPr lang="en-US" dirty="0"/>
              <a:t> </a:t>
            </a:r>
            <a:r>
              <a:rPr lang="en-US" dirty="0">
                <a:latin typeface="+mn-lt"/>
              </a:rPr>
              <a:t>But the Rwanda genocide is a case that proofs beyond doubt that society may not be right at all times. </a:t>
            </a:r>
          </a:p>
          <a:p>
            <a:r>
              <a:rPr lang="en-US" b="1" dirty="0">
                <a:latin typeface="+mn-lt"/>
              </a:rPr>
              <a:t>Right is a Moderated action</a:t>
            </a:r>
            <a:r>
              <a:rPr lang="en-US" dirty="0">
                <a:latin typeface="+mn-lt"/>
              </a:rPr>
              <a:t>. </a:t>
            </a:r>
          </a:p>
          <a:p>
            <a:pPr>
              <a:buNone/>
            </a:pPr>
            <a:r>
              <a:rPr lang="en-US" dirty="0">
                <a:latin typeface="+mn-lt"/>
              </a:rPr>
              <a:t> Aristotle view morals as actions or decision emanating from moderated course of action. He believes that courage is ‘the halfway point between aggression and fear’.  </a:t>
            </a:r>
          </a:p>
          <a:p>
            <a:pPr>
              <a:buNone/>
            </a:pPr>
            <a:r>
              <a:rPr lang="en-US" i="1" u="sng" dirty="0">
                <a:latin typeface="+mn-lt"/>
              </a:rPr>
              <a:t>Critique:</a:t>
            </a:r>
            <a:r>
              <a:rPr lang="en-US" dirty="0">
                <a:latin typeface="+mn-lt"/>
              </a:rPr>
              <a:t> Problem with this view assumes that moderation is the right expression of morality. </a:t>
            </a:r>
          </a:p>
        </p:txBody>
      </p:sp>
      <p:sp>
        <p:nvSpPr>
          <p:cNvPr id="6" name="Date Placeholder 5"/>
          <p:cNvSpPr>
            <a:spLocks noGrp="1"/>
          </p:cNvSpPr>
          <p:nvPr>
            <p:ph type="dt" sz="half" idx="10"/>
          </p:nvPr>
        </p:nvSpPr>
        <p:spPr/>
        <p:txBody>
          <a:bodyPr/>
          <a:lstStyle/>
          <a:p>
            <a:fld id="{640F8BC6-1FD8-4D8F-A4C7-49DF8970E4E9}"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74</a:t>
            </a:fld>
            <a:endParaRPr lang="en-US"/>
          </a:p>
        </p:txBody>
      </p:sp>
    </p:spTree>
  </p:cSld>
  <p:clrMapOvr>
    <a:masterClrMapping/>
  </p:clrMapOvr>
  <p:transition>
    <p:circl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a:bodyPr>
          <a:lstStyle/>
          <a:p>
            <a:r>
              <a:rPr lang="en-US" sz="2800" dirty="0">
                <a:latin typeface="+mn-lt"/>
              </a:rPr>
              <a:t>Cont’</a:t>
            </a:r>
          </a:p>
        </p:txBody>
      </p:sp>
      <p:sp>
        <p:nvSpPr>
          <p:cNvPr id="3" name="Content Placeholder 2"/>
          <p:cNvSpPr>
            <a:spLocks noGrp="1"/>
          </p:cNvSpPr>
          <p:nvPr>
            <p:ph idx="1"/>
          </p:nvPr>
        </p:nvSpPr>
        <p:spPr>
          <a:xfrm>
            <a:off x="1435608" y="990600"/>
            <a:ext cx="7498080" cy="5592762"/>
          </a:xfrm>
        </p:spPr>
        <p:txBody>
          <a:bodyPr>
            <a:normAutofit fontScale="62500" lnSpcReduction="20000"/>
          </a:bodyPr>
          <a:lstStyle/>
          <a:p>
            <a:r>
              <a:rPr lang="en-US" b="1" dirty="0">
                <a:latin typeface="+mn-lt"/>
              </a:rPr>
              <a:t>Right Is the Greatest Good for the Greatest Number.</a:t>
            </a:r>
            <a:endParaRPr lang="en-US" dirty="0">
              <a:latin typeface="+mn-lt"/>
            </a:endParaRPr>
          </a:p>
          <a:p>
            <a:pPr>
              <a:buNone/>
            </a:pPr>
            <a:r>
              <a:rPr lang="en-US" dirty="0">
                <a:latin typeface="+mn-lt"/>
              </a:rPr>
              <a:t>   Right is that which brings the greatest good for majority.  </a:t>
            </a:r>
          </a:p>
          <a:p>
            <a:pPr>
              <a:buNone/>
            </a:pPr>
            <a:r>
              <a:rPr lang="en-US" i="1" u="sng" dirty="0"/>
              <a:t>Critique</a:t>
            </a:r>
            <a:r>
              <a:rPr lang="en-US" dirty="0"/>
              <a:t>: </a:t>
            </a:r>
            <a:r>
              <a:rPr lang="en-US" dirty="0">
                <a:latin typeface="+mn-lt"/>
              </a:rPr>
              <a:t>Who determines what is good? Is good a comparison between to actions or some standards outside the majority opinion determines what is good? Again, who defines what is good? How do we arrive at what is majority verses minority and who has the mandate to define? Therefore right is not determined by the greatest good for greatest numbers.  </a:t>
            </a:r>
            <a:r>
              <a:rPr lang="en-US" dirty="0"/>
              <a:t>If the government f</a:t>
            </a:r>
            <a:r>
              <a:rPr lang="en-US" dirty="0">
                <a:latin typeface="+mn-lt"/>
              </a:rPr>
              <a:t>orcefully acquisition of </a:t>
            </a:r>
            <a:r>
              <a:rPr lang="en-US" dirty="0"/>
              <a:t>9</a:t>
            </a:r>
            <a:r>
              <a:rPr lang="en-US" dirty="0">
                <a:latin typeface="+mn-lt"/>
              </a:rPr>
              <a:t>00 acres of land </a:t>
            </a:r>
            <a:r>
              <a:rPr lang="en-US" dirty="0"/>
              <a:t>to </a:t>
            </a:r>
            <a:r>
              <a:rPr lang="en-US" dirty="0">
                <a:latin typeface="+mn-lt"/>
              </a:rPr>
              <a:t>settle </a:t>
            </a:r>
            <a:r>
              <a:rPr lang="en-US" dirty="0"/>
              <a:t>900</a:t>
            </a:r>
            <a:r>
              <a:rPr lang="en-US" dirty="0">
                <a:latin typeface="+mn-lt"/>
              </a:rPr>
              <a:t>  homeless leaving the owner with only 100 acres is regarded as right since it is </a:t>
            </a:r>
            <a:r>
              <a:rPr lang="en-US" dirty="0"/>
              <a:t>done for the </a:t>
            </a:r>
            <a:r>
              <a:rPr lang="en-US" dirty="0">
                <a:latin typeface="+mn-lt"/>
              </a:rPr>
              <a:t>greatest good for greatest number. </a:t>
            </a:r>
          </a:p>
          <a:p>
            <a:pPr>
              <a:buNone/>
            </a:pPr>
            <a:r>
              <a:rPr lang="en-US" dirty="0">
                <a:latin typeface="+mn-lt"/>
              </a:rPr>
              <a:t> </a:t>
            </a:r>
          </a:p>
          <a:p>
            <a:r>
              <a:rPr lang="en-US" b="1" dirty="0">
                <a:latin typeface="+mn-lt"/>
              </a:rPr>
              <a:t>What is desirable determines what Right is.</a:t>
            </a:r>
            <a:endParaRPr lang="en-US" dirty="0">
              <a:latin typeface="+mn-lt"/>
            </a:endParaRPr>
          </a:p>
          <a:p>
            <a:pPr>
              <a:buNone/>
            </a:pPr>
            <a:r>
              <a:rPr lang="en-US" dirty="0">
                <a:latin typeface="+mn-lt"/>
              </a:rPr>
              <a:t>   This view states that a desire is right in its own. It is an end in itself and not a means to achieve the end results. </a:t>
            </a:r>
          </a:p>
          <a:p>
            <a:pPr>
              <a:buNone/>
            </a:pPr>
            <a:r>
              <a:rPr lang="en-US" i="1" u="sng" dirty="0"/>
              <a:t>Critique</a:t>
            </a:r>
            <a:r>
              <a:rPr lang="en-US" dirty="0"/>
              <a:t>: </a:t>
            </a:r>
            <a:r>
              <a:rPr lang="en-US" dirty="0">
                <a:latin typeface="+mn-lt"/>
              </a:rPr>
              <a:t>Desires do not determine what is good. Some desires may appear admirable for an individual. A student struggling with University fees may see dropping out of studies as the best option. But in reality it is not. Acquiring degree is the best thing. </a:t>
            </a:r>
          </a:p>
          <a:p>
            <a:endParaRPr lang="en-US" dirty="0">
              <a:latin typeface="+mn-lt"/>
            </a:endParaRPr>
          </a:p>
        </p:txBody>
      </p:sp>
      <p:sp>
        <p:nvSpPr>
          <p:cNvPr id="6" name="Date Placeholder 5"/>
          <p:cNvSpPr>
            <a:spLocks noGrp="1"/>
          </p:cNvSpPr>
          <p:nvPr>
            <p:ph type="dt" sz="half" idx="10"/>
          </p:nvPr>
        </p:nvSpPr>
        <p:spPr/>
        <p:txBody>
          <a:bodyPr/>
          <a:lstStyle/>
          <a:p>
            <a:fld id="{803134F3-7059-4749-A47C-18E0D79AB67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75</a:t>
            </a:fld>
            <a:endParaRPr lang="en-US"/>
          </a:p>
        </p:txBody>
      </p:sp>
    </p:spTree>
  </p:cSld>
  <p:clrMapOvr>
    <a:masterClrMapping/>
  </p:clrMapOvr>
  <p:transition>
    <p:circl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sz="2800" dirty="0"/>
              <a:t>Cont’</a:t>
            </a:r>
          </a:p>
        </p:txBody>
      </p:sp>
      <p:sp>
        <p:nvSpPr>
          <p:cNvPr id="3" name="Content Placeholder 2"/>
          <p:cNvSpPr>
            <a:spLocks noGrp="1"/>
          </p:cNvSpPr>
          <p:nvPr>
            <p:ph idx="1"/>
          </p:nvPr>
        </p:nvSpPr>
        <p:spPr>
          <a:xfrm>
            <a:off x="1435608" y="990600"/>
            <a:ext cx="7498080" cy="5592762"/>
          </a:xfrm>
        </p:spPr>
        <p:txBody>
          <a:bodyPr>
            <a:normAutofit fontScale="77500" lnSpcReduction="20000"/>
          </a:bodyPr>
          <a:lstStyle/>
          <a:p>
            <a:r>
              <a:rPr lang="en-US" b="1" dirty="0"/>
              <a:t>Right is What Brings Pleasure</a:t>
            </a:r>
            <a:endParaRPr lang="en-US" dirty="0"/>
          </a:p>
          <a:p>
            <a:pPr>
              <a:buNone/>
            </a:pPr>
            <a:r>
              <a:rPr lang="en-US" dirty="0"/>
              <a:t>    In this view right and wrong is defined by pleasure and pain. Epicurus (341-270BC) the founder of Epicurean philosophy claims </a:t>
            </a:r>
            <a:r>
              <a:rPr lang="en-US" dirty="0" smtClean="0"/>
              <a:t>that </a:t>
            </a:r>
            <a:r>
              <a:rPr lang="en-US" dirty="0"/>
              <a:t>‘what brings pleasure is morally right and what brings pain is morally wrong.’ </a:t>
            </a:r>
          </a:p>
          <a:p>
            <a:pPr>
              <a:buNone/>
            </a:pPr>
            <a:r>
              <a:rPr lang="en-US" i="1" u="sng" dirty="0"/>
              <a:t>Critique</a:t>
            </a:r>
            <a:r>
              <a:rPr lang="en-US" dirty="0"/>
              <a:t>: Not all pain is evil for </a:t>
            </a:r>
            <a:r>
              <a:rPr lang="en-US" dirty="0" smtClean="0"/>
              <a:t>example (</a:t>
            </a:r>
            <a:r>
              <a:rPr lang="en-US" dirty="0" err="1" smtClean="0"/>
              <a:t>eg</a:t>
            </a:r>
            <a:r>
              <a:rPr lang="en-US" dirty="0" smtClean="0"/>
              <a:t> human </a:t>
            </a:r>
            <a:r>
              <a:rPr lang="en-US" dirty="0"/>
              <a:t>body uses pain as warning </a:t>
            </a:r>
            <a:r>
              <a:rPr lang="en-US" dirty="0" smtClean="0"/>
              <a:t>signals </a:t>
            </a:r>
            <a:r>
              <a:rPr lang="en-US" dirty="0"/>
              <a:t>therefore it is useful </a:t>
            </a:r>
            <a:r>
              <a:rPr lang="en-US" dirty="0" smtClean="0"/>
              <a:t>pain).  Again </a:t>
            </a:r>
            <a:r>
              <a:rPr lang="en-US" dirty="0"/>
              <a:t>not all pleasure is </a:t>
            </a:r>
            <a:r>
              <a:rPr lang="en-US" dirty="0" smtClean="0"/>
              <a:t>right (</a:t>
            </a:r>
            <a:r>
              <a:rPr lang="en-US" dirty="0" err="1" smtClean="0"/>
              <a:t>eg</a:t>
            </a:r>
            <a:r>
              <a:rPr lang="en-US" dirty="0" smtClean="0"/>
              <a:t> drug </a:t>
            </a:r>
            <a:r>
              <a:rPr lang="en-US" dirty="0"/>
              <a:t>addicts derive pleasure for the abuse of </a:t>
            </a:r>
            <a:r>
              <a:rPr lang="en-US" dirty="0" smtClean="0"/>
              <a:t>drugs). Who </a:t>
            </a:r>
            <a:r>
              <a:rPr lang="en-US" dirty="0"/>
              <a:t>then should be the legislator, individuals, society, or governments? </a:t>
            </a:r>
            <a:endParaRPr lang="en-US" dirty="0" smtClean="0"/>
          </a:p>
          <a:p>
            <a:pPr>
              <a:buNone/>
            </a:pPr>
            <a:r>
              <a:rPr lang="en-US" dirty="0" smtClean="0"/>
              <a:t>Basing our decision exclusively on such philosophy nullifies Scriptures, Constitution of a country, any rules and regulations etc.  </a:t>
            </a:r>
          </a:p>
          <a:p>
            <a:pPr>
              <a:buNone/>
            </a:pPr>
            <a:r>
              <a:rPr lang="en-US" dirty="0"/>
              <a:t>Therefore pleasure and pain can’t be the measure of good and right </a:t>
            </a:r>
          </a:p>
          <a:p>
            <a:endParaRPr lang="en-US" dirty="0"/>
          </a:p>
        </p:txBody>
      </p:sp>
      <p:sp>
        <p:nvSpPr>
          <p:cNvPr id="6" name="Date Placeholder 5"/>
          <p:cNvSpPr>
            <a:spLocks noGrp="1"/>
          </p:cNvSpPr>
          <p:nvPr>
            <p:ph type="dt" sz="half" idx="10"/>
          </p:nvPr>
        </p:nvSpPr>
        <p:spPr/>
        <p:txBody>
          <a:bodyPr/>
          <a:lstStyle/>
          <a:p>
            <a:fld id="{198520AA-130D-4371-83B2-95893EBE051F}"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76</a:t>
            </a:fld>
            <a:endParaRPr lang="en-US"/>
          </a:p>
        </p:txBody>
      </p:sp>
    </p:spTree>
  </p:cSld>
  <p:clrMapOvr>
    <a:masterClrMapping/>
  </p:clrMapOvr>
  <p:transition>
    <p:circl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HUMAN RIGHTS AS AN ETHICAL PERSPECTIVE</a:t>
            </a:r>
            <a:endParaRPr lang="en-US" sz="3200" dirty="0"/>
          </a:p>
        </p:txBody>
      </p:sp>
      <p:sp>
        <p:nvSpPr>
          <p:cNvPr id="3" name="Content Placeholder 2"/>
          <p:cNvSpPr>
            <a:spLocks noGrp="1"/>
          </p:cNvSpPr>
          <p:nvPr>
            <p:ph idx="1"/>
          </p:nvPr>
        </p:nvSpPr>
        <p:spPr>
          <a:xfrm>
            <a:off x="1435608" y="1295400"/>
            <a:ext cx="7498080" cy="5715000"/>
          </a:xfrm>
        </p:spPr>
        <p:txBody>
          <a:bodyPr>
            <a:normAutofit fontScale="85000" lnSpcReduction="20000"/>
          </a:bodyPr>
          <a:lstStyle/>
          <a:p>
            <a:pPr>
              <a:buNone/>
            </a:pPr>
            <a:r>
              <a:rPr lang="en-US" dirty="0" smtClean="0"/>
              <a:t>Jane </a:t>
            </a:r>
            <a:r>
              <a:rPr lang="en-US" dirty="0" err="1"/>
              <a:t>Dwasi</a:t>
            </a:r>
            <a:r>
              <a:rPr lang="en-US" dirty="0"/>
              <a:t> (2010) describes human rights as: </a:t>
            </a:r>
          </a:p>
          <a:p>
            <a:pPr>
              <a:buNone/>
            </a:pPr>
            <a:r>
              <a:rPr lang="en-US" dirty="0"/>
              <a:t>“Freedoms, immunities, privileges, entitlements, liberties and benefits that everyone has and can claim in the society in which he/he lives, especially against governments, on the basis of being a human being.”</a:t>
            </a:r>
          </a:p>
          <a:p>
            <a:pPr>
              <a:buFont typeface="Wingdings" pitchFamily="2" charset="2"/>
              <a:buChar char="Ø"/>
            </a:pPr>
            <a:r>
              <a:rPr lang="en-US" dirty="0" smtClean="0"/>
              <a:t>These rights include </a:t>
            </a:r>
            <a:r>
              <a:rPr lang="en-US" dirty="0"/>
              <a:t>freedom from discrimination, the right to marry and raise a family, the right to privacy and confidentiality, the right to life and freedom of </a:t>
            </a:r>
            <a:r>
              <a:rPr lang="en-US" dirty="0" smtClean="0"/>
              <a:t>religion,  the Right to Your Own Things,  Freedom of Thought, Freedom of Expression,  The Right to Public Assembly,  Right to Democracy, Right to social security, workers’ right and etc.</a:t>
            </a:r>
          </a:p>
          <a:p>
            <a:pPr>
              <a:buNone/>
            </a:pPr>
            <a:r>
              <a:rPr lang="en-US" b="1" dirty="0" smtClean="0"/>
              <a:t>QUESTION: Identify these rights in the Kenyan Constitution</a:t>
            </a:r>
            <a:r>
              <a:rPr lang="en-US" dirty="0" smtClean="0"/>
              <a:t>.</a:t>
            </a:r>
            <a:endParaRPr lang="en-US" dirty="0"/>
          </a:p>
          <a:p>
            <a:endParaRPr lang="en-US" dirty="0"/>
          </a:p>
        </p:txBody>
      </p:sp>
      <p:sp>
        <p:nvSpPr>
          <p:cNvPr id="6" name="Date Placeholder 5"/>
          <p:cNvSpPr>
            <a:spLocks noGrp="1"/>
          </p:cNvSpPr>
          <p:nvPr>
            <p:ph type="dt" sz="half" idx="10"/>
          </p:nvPr>
        </p:nvSpPr>
        <p:spPr/>
        <p:txBody>
          <a:bodyPr/>
          <a:lstStyle/>
          <a:p>
            <a:fld id="{EB40F506-5101-434D-9364-6207DF69724D}"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77</a:t>
            </a:fld>
            <a:endParaRPr lang="en-US"/>
          </a:p>
        </p:txBody>
      </p:sp>
    </p:spTree>
  </p:cSld>
  <p:clrMapOvr>
    <a:masterClrMapping/>
  </p:clrMapOvr>
  <p:transition>
    <p:circl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2800" dirty="0"/>
              <a:t>SOURCES OF HUMAN </a:t>
            </a:r>
            <a:r>
              <a:rPr lang="en-US" sz="2800" dirty="0" smtClean="0"/>
              <a:t>RIGHTS DECLARATION</a:t>
            </a:r>
            <a:endParaRPr lang="en-US" sz="2800" dirty="0"/>
          </a:p>
        </p:txBody>
      </p:sp>
      <p:sp>
        <p:nvSpPr>
          <p:cNvPr id="3" name="Content Placeholder 2"/>
          <p:cNvSpPr>
            <a:spLocks noGrp="1"/>
          </p:cNvSpPr>
          <p:nvPr>
            <p:ph idx="1"/>
          </p:nvPr>
        </p:nvSpPr>
        <p:spPr>
          <a:xfrm>
            <a:off x="1435608" y="990600"/>
            <a:ext cx="7498080" cy="5791200"/>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The religious, philosophical, moral and legal foundations have roots in </a:t>
            </a:r>
            <a:r>
              <a:rPr lang="en-US" sz="7200" i="1" dirty="0">
                <a:latin typeface="Times New Roman" panose="02020603050405020304" pitchFamily="18" charset="0"/>
                <a:cs typeface="Times New Roman" panose="02020603050405020304" pitchFamily="18" charset="0"/>
              </a:rPr>
              <a:t>British Magna </a:t>
            </a:r>
            <a:r>
              <a:rPr lang="en-US" sz="7200" i="1" dirty="0" err="1">
                <a:latin typeface="Times New Roman" panose="02020603050405020304" pitchFamily="18" charset="0"/>
                <a:cs typeface="Times New Roman" panose="02020603050405020304" pitchFamily="18" charset="0"/>
              </a:rPr>
              <a:t>Carta</a:t>
            </a:r>
            <a:r>
              <a:rPr lang="en-US" sz="7200" i="1" dirty="0">
                <a:latin typeface="Times New Roman" panose="02020603050405020304" pitchFamily="18" charset="0"/>
                <a:cs typeface="Times New Roman" panose="02020603050405020304" pitchFamily="18" charset="0"/>
              </a:rPr>
              <a:t> </a:t>
            </a:r>
            <a:r>
              <a:rPr lang="en-US" sz="7200" i="1" dirty="0" err="1">
                <a:latin typeface="Times New Roman" panose="02020603050405020304" pitchFamily="18" charset="0"/>
                <a:cs typeface="Times New Roman" panose="02020603050405020304" pitchFamily="18" charset="0"/>
              </a:rPr>
              <a:t>Libertatum</a:t>
            </a:r>
            <a:r>
              <a:rPr lang="en-US" sz="7200" dirty="0">
                <a:latin typeface="Times New Roman" panose="02020603050405020304" pitchFamily="18" charset="0"/>
                <a:cs typeface="Times New Roman" panose="02020603050405020304" pitchFamily="18" charset="0"/>
              </a:rPr>
              <a:t> of 1215. In 1945 the United Nations Organization (UNON) initiated the development of human rights as part of International and national law with the</a:t>
            </a:r>
            <a:r>
              <a:rPr lang="en-US" sz="7200" dirty="0">
                <a:solidFill>
                  <a:srgbClr val="FF0000"/>
                </a:solidFill>
                <a:latin typeface="Times New Roman" panose="02020603050405020304" pitchFamily="18" charset="0"/>
                <a:cs typeface="Times New Roman" panose="02020603050405020304" pitchFamily="18" charset="0"/>
              </a:rPr>
              <a:t> </a:t>
            </a:r>
            <a:r>
              <a:rPr lang="en-US" sz="7200" b="1" dirty="0">
                <a:solidFill>
                  <a:srgbClr val="FF0000"/>
                </a:solidFill>
                <a:latin typeface="Times New Roman" panose="02020603050405020304" pitchFamily="18" charset="0"/>
                <a:cs typeface="Times New Roman" panose="02020603050405020304" pitchFamily="18" charset="0"/>
              </a:rPr>
              <a:t>objective</a:t>
            </a:r>
            <a:r>
              <a:rPr lang="en-US" sz="7200" dirty="0">
                <a:solidFill>
                  <a:srgbClr val="FF0000"/>
                </a:solidFill>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of</a:t>
            </a:r>
            <a:r>
              <a:rPr lang="en-US" sz="7200" b="1" dirty="0">
                <a:solidFill>
                  <a:srgbClr val="FF0000"/>
                </a:solidFill>
                <a:latin typeface="Times New Roman" panose="02020603050405020304" pitchFamily="18" charset="0"/>
                <a:cs typeface="Times New Roman" panose="02020603050405020304" pitchFamily="18" charset="0"/>
              </a:rPr>
              <a:t> </a:t>
            </a:r>
            <a:r>
              <a:rPr lang="en-US" sz="7200" b="1" dirty="0">
                <a:solidFill>
                  <a:srgbClr val="00B0F0"/>
                </a:solidFill>
                <a:latin typeface="Times New Roman" panose="02020603050405020304" pitchFamily="18" charset="0"/>
                <a:cs typeface="Times New Roman" panose="02020603050405020304" pitchFamily="18" charset="0"/>
              </a:rPr>
              <a:t>maintaining world peace </a:t>
            </a:r>
            <a:r>
              <a:rPr lang="en-US" sz="7200" dirty="0">
                <a:latin typeface="Times New Roman" panose="02020603050405020304" pitchFamily="18" charset="0"/>
                <a:cs typeface="Times New Roman" panose="02020603050405020304" pitchFamily="18" charset="0"/>
              </a:rPr>
              <a:t>after Second World War.</a:t>
            </a:r>
          </a:p>
          <a:p>
            <a:r>
              <a:rPr lang="en-US" sz="7200" dirty="0">
                <a:latin typeface="Times New Roman" panose="02020603050405020304" pitchFamily="18" charset="0"/>
                <a:cs typeface="Times New Roman" panose="02020603050405020304" pitchFamily="18" charset="0"/>
              </a:rPr>
              <a:t>“In its founding Charter, UNON member governments incorporated the need to respect human rights on the </a:t>
            </a:r>
            <a:r>
              <a:rPr lang="en-US" sz="7200" b="1" dirty="0">
                <a:solidFill>
                  <a:srgbClr val="FF0000"/>
                </a:solidFill>
                <a:latin typeface="Times New Roman" panose="02020603050405020304" pitchFamily="18" charset="0"/>
                <a:cs typeface="Times New Roman" panose="02020603050405020304" pitchFamily="18" charset="0"/>
              </a:rPr>
              <a:t>basis </a:t>
            </a:r>
            <a:r>
              <a:rPr lang="en-US" sz="7200" dirty="0">
                <a:latin typeface="Times New Roman" panose="02020603050405020304" pitchFamily="18" charset="0"/>
                <a:cs typeface="Times New Roman" panose="02020603050405020304" pitchFamily="18" charset="0"/>
              </a:rPr>
              <a:t>of recognition and agreement that </a:t>
            </a:r>
            <a:r>
              <a:rPr lang="en-US" sz="7200" b="1" dirty="0">
                <a:latin typeface="Times New Roman" panose="02020603050405020304" pitchFamily="18" charset="0"/>
                <a:cs typeface="Times New Roman" panose="02020603050405020304" pitchFamily="18" charset="0"/>
              </a:rPr>
              <a:t>human beings, unlike other creatures</a:t>
            </a:r>
            <a:r>
              <a:rPr lang="en-US" sz="7200" dirty="0">
                <a:latin typeface="Times New Roman" panose="02020603050405020304" pitchFamily="18" charset="0"/>
                <a:cs typeface="Times New Roman" panose="02020603050405020304" pitchFamily="18" charset="0"/>
              </a:rPr>
              <a:t>, </a:t>
            </a:r>
            <a:r>
              <a:rPr lang="en-US" sz="7200" b="1" dirty="0">
                <a:solidFill>
                  <a:srgbClr val="00B0F0"/>
                </a:solidFill>
                <a:latin typeface="Times New Roman" panose="02020603050405020304" pitchFamily="18" charset="0"/>
                <a:cs typeface="Times New Roman" panose="02020603050405020304" pitchFamily="18" charset="0"/>
              </a:rPr>
              <a:t>have certain fundamental rights </a:t>
            </a:r>
            <a:r>
              <a:rPr lang="en-US" sz="7200" dirty="0">
                <a:latin typeface="Times New Roman" panose="02020603050405020304" pitchFamily="18" charset="0"/>
                <a:cs typeface="Times New Roman" panose="02020603050405020304" pitchFamily="18" charset="0"/>
              </a:rPr>
              <a:t>and that the </a:t>
            </a:r>
            <a:r>
              <a:rPr lang="en-US" sz="7200" b="1" dirty="0">
                <a:solidFill>
                  <a:srgbClr val="00B0F0"/>
                </a:solidFill>
                <a:latin typeface="Times New Roman" panose="02020603050405020304" pitchFamily="18" charset="0"/>
                <a:cs typeface="Times New Roman" panose="02020603050405020304" pitchFamily="18" charset="0"/>
              </a:rPr>
              <a:t>rights belong to every person </a:t>
            </a:r>
            <a:r>
              <a:rPr lang="en-US" sz="7200" dirty="0">
                <a:latin typeface="Times New Roman" panose="02020603050405020304" pitchFamily="18" charset="0"/>
                <a:cs typeface="Times New Roman" panose="02020603050405020304" pitchFamily="18" charset="0"/>
              </a:rPr>
              <a:t>and are </a:t>
            </a:r>
            <a:r>
              <a:rPr lang="en-US" sz="7200" b="1" dirty="0">
                <a:solidFill>
                  <a:srgbClr val="00B0F0"/>
                </a:solidFill>
                <a:latin typeface="Times New Roman" panose="02020603050405020304" pitchFamily="18" charset="0"/>
                <a:cs typeface="Times New Roman" panose="02020603050405020304" pitchFamily="18" charset="0"/>
              </a:rPr>
              <a:t>to be enjoyed equally by all</a:t>
            </a:r>
            <a:r>
              <a:rPr lang="en-US" sz="7200" dirty="0">
                <a:latin typeface="Times New Roman" panose="02020603050405020304" pitchFamily="18" charset="0"/>
                <a:cs typeface="Times New Roman" panose="02020603050405020304" pitchFamily="18" charset="0"/>
              </a:rPr>
              <a:t>. Subsequently, the United Nations General Assembly (UNGASS), comprising all UNON member governments came together to specify what human rights are in their </a:t>
            </a:r>
            <a:r>
              <a:rPr lang="en-US" sz="7200" dirty="0">
                <a:solidFill>
                  <a:srgbClr val="FF0000"/>
                </a:solidFill>
                <a:latin typeface="Times New Roman" panose="02020603050405020304" pitchFamily="18" charset="0"/>
                <a:cs typeface="Times New Roman" panose="02020603050405020304" pitchFamily="18" charset="0"/>
              </a:rPr>
              <a:t>Universal Declaration of Human Rights (UDHR)  which was adopted on 10</a:t>
            </a:r>
            <a:r>
              <a:rPr lang="en-US" sz="7200" baseline="30000" dirty="0">
                <a:solidFill>
                  <a:srgbClr val="FF0000"/>
                </a:solidFill>
                <a:latin typeface="Times New Roman" panose="02020603050405020304" pitchFamily="18" charset="0"/>
                <a:cs typeface="Times New Roman" panose="02020603050405020304" pitchFamily="18" charset="0"/>
              </a:rPr>
              <a:t>th</a:t>
            </a:r>
            <a:r>
              <a:rPr lang="en-US" sz="7200" dirty="0">
                <a:solidFill>
                  <a:srgbClr val="FF0000"/>
                </a:solidFill>
                <a:latin typeface="Times New Roman" panose="02020603050405020304" pitchFamily="18" charset="0"/>
                <a:cs typeface="Times New Roman" panose="02020603050405020304" pitchFamily="18" charset="0"/>
              </a:rPr>
              <a:t> December 1948.” </a:t>
            </a:r>
            <a:r>
              <a:rPr lang="en-US" sz="7200" dirty="0">
                <a:latin typeface="Times New Roman" panose="02020603050405020304" pitchFamily="18" charset="0"/>
                <a:cs typeface="Times New Roman" panose="02020603050405020304" pitchFamily="18" charset="0"/>
              </a:rPr>
              <a:t> </a:t>
            </a:r>
          </a:p>
          <a:p>
            <a:r>
              <a:rPr lang="en-US" sz="7200" dirty="0">
                <a:latin typeface="Times New Roman" panose="02020603050405020304" pitchFamily="18" charset="0"/>
                <a:cs typeface="Times New Roman" panose="02020603050405020304" pitchFamily="18" charset="0"/>
              </a:rPr>
              <a:t>The UDHR and UNGASS have been created to promote human rights. The UDHR have created a number of legally binding and non-legally binding international human rights instruments.  On December 16</a:t>
            </a:r>
            <a:r>
              <a:rPr lang="en-US" sz="7200" baseline="30000" dirty="0">
                <a:latin typeface="Times New Roman" panose="02020603050405020304" pitchFamily="18" charset="0"/>
                <a:cs typeface="Times New Roman" panose="02020603050405020304" pitchFamily="18" charset="0"/>
              </a:rPr>
              <a:t>th</a:t>
            </a:r>
            <a:r>
              <a:rPr lang="en-US" sz="7200" dirty="0">
                <a:latin typeface="Times New Roman" panose="02020603050405020304" pitchFamily="18" charset="0"/>
                <a:cs typeface="Times New Roman" panose="02020603050405020304" pitchFamily="18" charset="0"/>
              </a:rPr>
              <a:t> 1966 the UNGASS   “adopted two legally-binding international human rights covenants, namely: the International Covenant on Civil and political rights (ICCPR) and the International Covenant on Economic, Social and Cultural Rights (ICESCR) to translate the non-legally binding rights in the Declaration into legally binding obligations…” (Dr. Jane </a:t>
            </a:r>
            <a:r>
              <a:rPr lang="en-US" sz="7200" dirty="0" err="1" smtClean="0">
                <a:latin typeface="Times New Roman" panose="02020603050405020304" pitchFamily="18" charset="0"/>
                <a:cs typeface="Times New Roman" panose="02020603050405020304" pitchFamily="18" charset="0"/>
              </a:rPr>
              <a:t>Dwasi</a:t>
            </a:r>
            <a:r>
              <a:rPr lang="en-US" sz="7200" dirty="0" smtClean="0">
                <a:latin typeface="Times New Roman" panose="02020603050405020304" pitchFamily="18" charset="0"/>
                <a:cs typeface="Times New Roman" panose="02020603050405020304" pitchFamily="18" charset="0"/>
              </a:rPr>
              <a:t>, 2010:  </a:t>
            </a:r>
            <a:r>
              <a:rPr lang="en-US" sz="7200" dirty="0">
                <a:latin typeface="Times New Roman" panose="02020603050405020304" pitchFamily="18" charset="0"/>
                <a:cs typeface="Times New Roman" panose="02020603050405020304" pitchFamily="18" charset="0"/>
              </a:rPr>
              <a:t>12-13)</a:t>
            </a:r>
          </a:p>
          <a:p>
            <a:endParaRPr lang="en-US" dirty="0"/>
          </a:p>
        </p:txBody>
      </p:sp>
      <p:sp>
        <p:nvSpPr>
          <p:cNvPr id="6" name="Date Placeholder 5"/>
          <p:cNvSpPr>
            <a:spLocks noGrp="1"/>
          </p:cNvSpPr>
          <p:nvPr>
            <p:ph type="dt" sz="half" idx="10"/>
          </p:nvPr>
        </p:nvSpPr>
        <p:spPr/>
        <p:txBody>
          <a:bodyPr/>
          <a:lstStyle/>
          <a:p>
            <a:fld id="{9FFDAA13-A7FA-433E-8215-F78373A277DC}"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78</a:t>
            </a:fld>
            <a:endParaRPr lang="en-US"/>
          </a:p>
        </p:txBody>
      </p:sp>
    </p:spTree>
  </p:cSld>
  <p:clrMapOvr>
    <a:masterClrMapping/>
  </p:clrMapOvr>
  <p:transition>
    <p:circl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t>DOMESTICATION OF INTERNATIONAL HUMAN RIGHTS INSTRUMENTS</a:t>
            </a:r>
          </a:p>
        </p:txBody>
      </p:sp>
      <p:sp>
        <p:nvSpPr>
          <p:cNvPr id="3" name="Content Placeholder 2"/>
          <p:cNvSpPr>
            <a:spLocks noGrp="1"/>
          </p:cNvSpPr>
          <p:nvPr>
            <p:ph idx="1"/>
          </p:nvPr>
        </p:nvSpPr>
        <p:spPr/>
        <p:txBody>
          <a:bodyPr>
            <a:normAutofit fontScale="92500" lnSpcReduction="20000"/>
          </a:bodyPr>
          <a:lstStyle/>
          <a:p>
            <a:r>
              <a:rPr lang="en-US" dirty="0"/>
              <a:t>Domestication is an adoption of International human rights norms, standards and principles (stated in appropriate Articles) by a member country within their ‘legal and political’ framework to safeguard human rights of their citizens. </a:t>
            </a:r>
          </a:p>
          <a:p>
            <a:pPr>
              <a:buNone/>
            </a:pPr>
            <a:r>
              <a:rPr lang="en-US" dirty="0"/>
              <a:t> </a:t>
            </a:r>
          </a:p>
          <a:p>
            <a:r>
              <a:rPr lang="en-US" dirty="0"/>
              <a:t>Universal Declaration of Human Rights has thirty (30 Articles) that been domesticated in all member State Countries which Kenya is a member. </a:t>
            </a:r>
          </a:p>
          <a:p>
            <a:pPr>
              <a:buNone/>
            </a:pPr>
            <a:r>
              <a:rPr lang="en-US" dirty="0"/>
              <a:t> </a:t>
            </a:r>
          </a:p>
          <a:p>
            <a:pPr>
              <a:buNone/>
            </a:pPr>
            <a:endParaRPr lang="en-US" dirty="0"/>
          </a:p>
        </p:txBody>
      </p:sp>
      <p:sp>
        <p:nvSpPr>
          <p:cNvPr id="6" name="Date Placeholder 5"/>
          <p:cNvSpPr>
            <a:spLocks noGrp="1"/>
          </p:cNvSpPr>
          <p:nvPr>
            <p:ph type="dt" sz="half" idx="10"/>
          </p:nvPr>
        </p:nvSpPr>
        <p:spPr/>
        <p:txBody>
          <a:bodyPr/>
          <a:lstStyle/>
          <a:p>
            <a:fld id="{1916FE06-9A56-4A3A-A8FF-8C5ACF495A9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79</a:t>
            </a:fld>
            <a:endParaRPr lang="en-US"/>
          </a:p>
        </p:txBody>
      </p:sp>
    </p:spTree>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701C0-5379-4176-811B-CC1F8FF3F801}"/>
              </a:ext>
            </a:extLst>
          </p:cNvPr>
          <p:cNvSpPr>
            <a:spLocks noGrp="1"/>
          </p:cNvSpPr>
          <p:nvPr>
            <p:ph type="title"/>
          </p:nvPr>
        </p:nvSpPr>
        <p:spPr/>
        <p:txBody>
          <a:bodyPr>
            <a:normAutofit/>
          </a:bodyPr>
          <a:lstStyle/>
          <a:p>
            <a:pPr algn="ctr"/>
            <a:r>
              <a:rPr lang="en-US" sz="4800" b="1" dirty="0"/>
              <a:t>AFRICAN ETHICS</a:t>
            </a:r>
          </a:p>
        </p:txBody>
      </p:sp>
      <p:sp>
        <p:nvSpPr>
          <p:cNvPr id="3" name="Content Placeholder 2">
            <a:extLst>
              <a:ext uri="{FF2B5EF4-FFF2-40B4-BE49-F238E27FC236}">
                <a16:creationId xmlns:a16="http://schemas.microsoft.com/office/drawing/2014/main" xmlns="" id="{A08E439A-834D-46A8-B863-D4EBDD69C966}"/>
              </a:ext>
            </a:extLst>
          </p:cNvPr>
          <p:cNvSpPr>
            <a:spLocks noGrp="1"/>
          </p:cNvSpPr>
          <p:nvPr>
            <p:ph idx="1"/>
          </p:nvPr>
        </p:nvSpPr>
        <p:spPr/>
        <p:txBody>
          <a:bodyPr/>
          <a:lstStyle/>
          <a:p>
            <a:endParaRPr lang="en-US" dirty="0"/>
          </a:p>
          <a:p>
            <a:r>
              <a:rPr lang="en-US" dirty="0"/>
              <a:t>How did the African people understand morality? </a:t>
            </a:r>
          </a:p>
          <a:p>
            <a:r>
              <a:rPr lang="en-US" dirty="0"/>
              <a:t>What are some of the underlying values of African ethics?</a:t>
            </a:r>
          </a:p>
          <a:p>
            <a:r>
              <a:rPr lang="en-US" dirty="0"/>
              <a:t>What are the sources of African Ethics?</a:t>
            </a:r>
          </a:p>
        </p:txBody>
      </p:sp>
      <p:sp>
        <p:nvSpPr>
          <p:cNvPr id="6" name="Date Placeholder 5"/>
          <p:cNvSpPr>
            <a:spLocks noGrp="1"/>
          </p:cNvSpPr>
          <p:nvPr>
            <p:ph type="dt" sz="half" idx="10"/>
          </p:nvPr>
        </p:nvSpPr>
        <p:spPr/>
        <p:txBody>
          <a:bodyPr/>
          <a:lstStyle/>
          <a:p>
            <a:fld id="{CBC4D700-C6AD-42E5-A986-2BECF63A1085}" type="datetime1">
              <a:rPr lang="en-US" smtClean="0"/>
              <a:pPr/>
              <a:t>9/2/2022</a:t>
            </a:fld>
            <a:endParaRPr lang="en-US"/>
          </a:p>
        </p:txBody>
      </p:sp>
      <p:sp>
        <p:nvSpPr>
          <p:cNvPr id="4" name="Footer Placeholder 3">
            <a:extLst>
              <a:ext uri="{FF2B5EF4-FFF2-40B4-BE49-F238E27FC236}">
                <a16:creationId xmlns:a16="http://schemas.microsoft.com/office/drawing/2014/main" xmlns="" id="{BD39B92C-3753-42E7-8167-D869255B6D60}"/>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57F72BC3-55F4-400C-A507-CB07AC0DA866}"/>
              </a:ext>
            </a:extLst>
          </p:cNvPr>
          <p:cNvSpPr>
            <a:spLocks noGrp="1"/>
          </p:cNvSpPr>
          <p:nvPr>
            <p:ph type="sldNum" sz="quarter" idx="12"/>
          </p:nvPr>
        </p:nvSpPr>
        <p:spPr/>
        <p:txBody>
          <a:bodyPr/>
          <a:lstStyle/>
          <a:p>
            <a:fld id="{FC66AD7C-A49C-4D80-BA73-644A6985D63E}" type="slidenum">
              <a:rPr lang="en-US" smtClean="0"/>
              <a:pPr/>
              <a:t>8</a:t>
            </a:fld>
            <a:endParaRPr lang="en-US"/>
          </a:p>
        </p:txBody>
      </p:sp>
    </p:spTree>
    <p:extLst>
      <p:ext uri="{BB962C8B-B14F-4D97-AF65-F5344CB8AC3E}">
        <p14:creationId xmlns:p14="http://schemas.microsoft.com/office/powerpoint/2010/main" val="34152600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2400" dirty="0" smtClean="0"/>
              <a:t>Example of a domesticated Article from Human Rights International into the Kenyan Constitution.</a:t>
            </a:r>
            <a:endParaRPr lang="en-US" sz="2400" dirty="0"/>
          </a:p>
        </p:txBody>
      </p:sp>
      <p:sp>
        <p:nvSpPr>
          <p:cNvPr id="3" name="Content Placeholder 2"/>
          <p:cNvSpPr>
            <a:spLocks noGrp="1"/>
          </p:cNvSpPr>
          <p:nvPr>
            <p:ph idx="1"/>
          </p:nvPr>
        </p:nvSpPr>
        <p:spPr>
          <a:xfrm>
            <a:off x="1447800" y="838200"/>
            <a:ext cx="7498080" cy="5745162"/>
          </a:xfrm>
          <a:ln>
            <a:solidFill>
              <a:schemeClr val="accent1"/>
            </a:solidFill>
          </a:ln>
        </p:spPr>
        <p:txBody>
          <a:bodyPr>
            <a:normAutofit fontScale="70000" lnSpcReduction="20000"/>
          </a:bodyPr>
          <a:lstStyle/>
          <a:p>
            <a:pPr>
              <a:buNone/>
            </a:pPr>
            <a:r>
              <a:rPr lang="en-US" dirty="0"/>
              <a:t>Kenya in particular consented to ICCPR on 1</a:t>
            </a:r>
            <a:r>
              <a:rPr lang="en-US" baseline="30000" dirty="0"/>
              <a:t>st</a:t>
            </a:r>
            <a:r>
              <a:rPr lang="en-US" dirty="0"/>
              <a:t> May 1972.  </a:t>
            </a:r>
          </a:p>
          <a:p>
            <a:pPr>
              <a:buNone/>
            </a:pPr>
            <a:r>
              <a:rPr lang="en-US" dirty="0"/>
              <a:t>Below is an example of a Kenya’s domesticated Article for ICCPR.</a:t>
            </a:r>
          </a:p>
          <a:p>
            <a:pPr marL="82296" indent="0">
              <a:buNone/>
            </a:pPr>
            <a:r>
              <a:rPr lang="en-US" u="sng" dirty="0"/>
              <a:t>Article 18 of ICCPR also states</a:t>
            </a:r>
          </a:p>
          <a:p>
            <a:r>
              <a:rPr lang="en-US" dirty="0"/>
              <a:t>“1. Everyone shall have the right to </a:t>
            </a:r>
            <a:r>
              <a:rPr lang="en-US" dirty="0">
                <a:solidFill>
                  <a:srgbClr val="FF0000"/>
                </a:solidFill>
              </a:rPr>
              <a:t>freedom</a:t>
            </a:r>
            <a:r>
              <a:rPr lang="en-US" dirty="0"/>
              <a:t> of </a:t>
            </a:r>
            <a:r>
              <a:rPr lang="en-US" dirty="0">
                <a:solidFill>
                  <a:srgbClr val="FF0000"/>
                </a:solidFill>
              </a:rPr>
              <a:t>thought, </a:t>
            </a:r>
            <a:r>
              <a:rPr lang="en-US" dirty="0">
                <a:solidFill>
                  <a:srgbClr val="00B0F0"/>
                </a:solidFill>
              </a:rPr>
              <a:t>conscience </a:t>
            </a:r>
            <a:r>
              <a:rPr lang="en-US" dirty="0"/>
              <a:t>and </a:t>
            </a:r>
            <a:r>
              <a:rPr lang="en-US" dirty="0">
                <a:solidFill>
                  <a:srgbClr val="00B050"/>
                </a:solidFill>
              </a:rPr>
              <a:t>religion. </a:t>
            </a:r>
            <a:r>
              <a:rPr lang="en-US" dirty="0"/>
              <a:t>This right shall include freedom to have or to adopt a </a:t>
            </a:r>
            <a:r>
              <a:rPr lang="en-US" b="1" dirty="0">
                <a:solidFill>
                  <a:srgbClr val="002060"/>
                </a:solidFill>
              </a:rPr>
              <a:t>religion or belief </a:t>
            </a:r>
            <a:r>
              <a:rPr lang="en-US" dirty="0"/>
              <a:t>of his choice, and freedom, either individually or in community with others and in </a:t>
            </a:r>
            <a:r>
              <a:rPr lang="en-US" dirty="0">
                <a:solidFill>
                  <a:srgbClr val="FF0000"/>
                </a:solidFill>
              </a:rPr>
              <a:t>public</a:t>
            </a:r>
            <a:r>
              <a:rPr lang="en-US" dirty="0"/>
              <a:t> or private, to manifest his religion or belief in worship, observance, practice and teaching…”</a:t>
            </a:r>
          </a:p>
          <a:p>
            <a:pPr>
              <a:buNone/>
            </a:pPr>
            <a:r>
              <a:rPr lang="en-US" dirty="0"/>
              <a:t> </a:t>
            </a:r>
            <a:r>
              <a:rPr lang="en-US" u="sng" dirty="0" smtClean="0"/>
              <a:t>Article </a:t>
            </a:r>
            <a:r>
              <a:rPr lang="en-US" u="sng" dirty="0"/>
              <a:t>32 of the Kenyan Constitution reads:</a:t>
            </a:r>
          </a:p>
          <a:p>
            <a:r>
              <a:rPr lang="en-US" dirty="0"/>
              <a:t>“(1) Every person has the right to </a:t>
            </a:r>
            <a:r>
              <a:rPr lang="en-US" dirty="0">
                <a:solidFill>
                  <a:srgbClr val="FF0000"/>
                </a:solidFill>
              </a:rPr>
              <a:t>freedom </a:t>
            </a:r>
            <a:r>
              <a:rPr lang="en-US" dirty="0"/>
              <a:t>of </a:t>
            </a:r>
            <a:r>
              <a:rPr lang="en-US" dirty="0">
                <a:solidFill>
                  <a:srgbClr val="00B0F0"/>
                </a:solidFill>
              </a:rPr>
              <a:t>conscience</a:t>
            </a:r>
            <a:r>
              <a:rPr lang="en-US" dirty="0"/>
              <a:t>, </a:t>
            </a:r>
            <a:r>
              <a:rPr lang="en-US" dirty="0">
                <a:solidFill>
                  <a:srgbClr val="00B050"/>
                </a:solidFill>
              </a:rPr>
              <a:t>religion</a:t>
            </a:r>
            <a:r>
              <a:rPr lang="en-US" dirty="0"/>
              <a:t>, </a:t>
            </a:r>
            <a:r>
              <a:rPr lang="en-US" dirty="0">
                <a:solidFill>
                  <a:srgbClr val="FF0000"/>
                </a:solidFill>
              </a:rPr>
              <a:t>thought, </a:t>
            </a:r>
            <a:r>
              <a:rPr lang="en-US" dirty="0"/>
              <a:t>belief and opinion</a:t>
            </a:r>
            <a:r>
              <a:rPr lang="en-US" dirty="0" smtClean="0"/>
              <a:t>. expound</a:t>
            </a:r>
            <a:endParaRPr lang="en-US" dirty="0"/>
          </a:p>
          <a:p>
            <a:r>
              <a:rPr lang="en-US" dirty="0"/>
              <a:t>(2) Every person has the right, either individually or in community with others, in </a:t>
            </a:r>
            <a:r>
              <a:rPr lang="en-US" dirty="0">
                <a:solidFill>
                  <a:srgbClr val="FF0000"/>
                </a:solidFill>
              </a:rPr>
              <a:t>public</a:t>
            </a:r>
            <a:r>
              <a:rPr lang="en-US" dirty="0"/>
              <a:t> or in private to manifest any </a:t>
            </a:r>
            <a:r>
              <a:rPr lang="en-US" b="1" dirty="0">
                <a:solidFill>
                  <a:srgbClr val="002060"/>
                </a:solidFill>
              </a:rPr>
              <a:t>religion or belief </a:t>
            </a:r>
            <a:r>
              <a:rPr lang="en-US" dirty="0"/>
              <a:t>through worship, practice, teaching or observance, including observance of a day of worship</a:t>
            </a:r>
            <a:r>
              <a:rPr lang="en-US" dirty="0" smtClean="0"/>
              <a:t>.</a:t>
            </a:r>
          </a:p>
          <a:p>
            <a:pPr>
              <a:buNone/>
            </a:pPr>
            <a:endParaRPr lang="en-US" dirty="0"/>
          </a:p>
        </p:txBody>
      </p:sp>
      <p:sp>
        <p:nvSpPr>
          <p:cNvPr id="6" name="Date Placeholder 5"/>
          <p:cNvSpPr>
            <a:spLocks noGrp="1"/>
          </p:cNvSpPr>
          <p:nvPr>
            <p:ph type="dt" sz="half" idx="10"/>
          </p:nvPr>
        </p:nvSpPr>
        <p:spPr/>
        <p:txBody>
          <a:bodyPr/>
          <a:lstStyle/>
          <a:p>
            <a:fld id="{8CE9A174-F9BD-4B96-86FB-24831012009C}"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80</a:t>
            </a:fld>
            <a:endParaRPr lang="en-US"/>
          </a:p>
        </p:txBody>
      </p:sp>
    </p:spTree>
  </p:cSld>
  <p:clrMapOvr>
    <a:masterClrMapping/>
  </p:clrMapOvr>
  <p:transition>
    <p:circl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WHO BESTOWS HUMAN RIGHTS TO INDIVIDUALS, GROUPS OR SOCIETY?</a:t>
            </a:r>
            <a:endParaRPr lang="en-US" b="1" dirty="0"/>
          </a:p>
        </p:txBody>
      </p:sp>
      <p:sp>
        <p:nvSpPr>
          <p:cNvPr id="3" name="Content Placeholder 2"/>
          <p:cNvSpPr>
            <a:spLocks noGrp="1"/>
          </p:cNvSpPr>
          <p:nvPr>
            <p:ph idx="1"/>
          </p:nvPr>
        </p:nvSpPr>
        <p:spPr>
          <a:xfrm>
            <a:off x="1435608" y="1447800"/>
            <a:ext cx="7498080" cy="5135562"/>
          </a:xfrm>
        </p:spPr>
        <p:txBody>
          <a:bodyPr>
            <a:normAutofit fontScale="92500" lnSpcReduction="20000"/>
          </a:bodyPr>
          <a:lstStyle/>
          <a:p>
            <a:r>
              <a:rPr lang="en-US" dirty="0"/>
              <a:t>There are six major beliefs developed since the formation of UDHR relating to the authority which grant human rights to individuals, groups or societies.</a:t>
            </a:r>
            <a:endParaRPr lang="en-US" sz="2400" dirty="0"/>
          </a:p>
          <a:p>
            <a:r>
              <a:rPr lang="en-US" dirty="0"/>
              <a:t>These are</a:t>
            </a:r>
            <a:r>
              <a:rPr lang="en-US" dirty="0" smtClean="0"/>
              <a:t>:</a:t>
            </a:r>
            <a:endParaRPr lang="en-US" sz="2400" dirty="0"/>
          </a:p>
          <a:p>
            <a:pPr lvl="2"/>
            <a:r>
              <a:rPr lang="en-US" dirty="0"/>
              <a:t>Rights are given to people by the government, state or </a:t>
            </a:r>
            <a:r>
              <a:rPr lang="en-US" dirty="0" smtClean="0"/>
              <a:t>society- (</a:t>
            </a:r>
            <a:r>
              <a:rPr lang="en-US" dirty="0" err="1" smtClean="0"/>
              <a:t>eg</a:t>
            </a:r>
            <a:r>
              <a:rPr lang="en-US" dirty="0" smtClean="0"/>
              <a:t> constitutions, ethic beliefs)</a:t>
            </a:r>
            <a:endParaRPr lang="en-US" sz="1800" dirty="0"/>
          </a:p>
          <a:p>
            <a:pPr lvl="2"/>
            <a:r>
              <a:rPr lang="en-US" dirty="0"/>
              <a:t>People are given rights by International Law, Treaties and Human rights Conventions</a:t>
            </a:r>
            <a:endParaRPr lang="en-US" sz="1800" dirty="0"/>
          </a:p>
          <a:p>
            <a:pPr lvl="2"/>
            <a:r>
              <a:rPr lang="en-US" dirty="0"/>
              <a:t>A person has rights because of share community, ethnic background or nation. </a:t>
            </a:r>
            <a:endParaRPr lang="en-US" sz="1800" dirty="0"/>
          </a:p>
          <a:p>
            <a:pPr lvl="2"/>
            <a:r>
              <a:rPr lang="en-US" dirty="0"/>
              <a:t>A person has rights because of share religion</a:t>
            </a:r>
            <a:endParaRPr lang="en-US" sz="1800" dirty="0"/>
          </a:p>
          <a:p>
            <a:pPr lvl="2"/>
            <a:r>
              <a:rPr lang="en-US" dirty="0"/>
              <a:t>Human rights come from self</a:t>
            </a:r>
            <a:endParaRPr lang="en-US" sz="1800" dirty="0"/>
          </a:p>
          <a:p>
            <a:pPr lvl="2"/>
            <a:r>
              <a:rPr lang="en-US" dirty="0"/>
              <a:t>Human abilities and functions earns individuals rights</a:t>
            </a:r>
            <a:endParaRPr lang="en-US" sz="1800" dirty="0"/>
          </a:p>
          <a:p>
            <a:endParaRPr lang="en-US" dirty="0"/>
          </a:p>
        </p:txBody>
      </p:sp>
      <p:sp>
        <p:nvSpPr>
          <p:cNvPr id="6" name="Date Placeholder 5"/>
          <p:cNvSpPr>
            <a:spLocks noGrp="1"/>
          </p:cNvSpPr>
          <p:nvPr>
            <p:ph type="dt" sz="half" idx="10"/>
          </p:nvPr>
        </p:nvSpPr>
        <p:spPr/>
        <p:txBody>
          <a:bodyPr/>
          <a:lstStyle/>
          <a:p>
            <a:fld id="{4CF7AECA-0B16-4875-ADE1-0349B338D4F7}"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81</a:t>
            </a:fld>
            <a:endParaRPr lang="en-US"/>
          </a:p>
        </p:txBody>
      </p:sp>
    </p:spTree>
  </p:cSld>
  <p:clrMapOvr>
    <a:masterClrMapping/>
  </p:clrMapOvr>
  <p:transition>
    <p:circl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sz="2800" b="1" dirty="0" smtClean="0">
                <a:solidFill>
                  <a:schemeClr val="tx1"/>
                </a:solidFill>
              </a:rPr>
              <a:t>Justification for </a:t>
            </a:r>
            <a:r>
              <a:rPr lang="en-US" sz="2800" b="1" dirty="0" smtClean="0">
                <a:solidFill>
                  <a:srgbClr val="FF0000"/>
                </a:solidFill>
              </a:rPr>
              <a:t>God</a:t>
            </a:r>
            <a:r>
              <a:rPr lang="en-US" sz="2800" b="1" dirty="0" smtClean="0">
                <a:solidFill>
                  <a:schemeClr val="tx1"/>
                </a:solidFill>
              </a:rPr>
              <a:t> as the </a:t>
            </a:r>
            <a:r>
              <a:rPr lang="en-US" sz="2800" b="1" dirty="0" smtClean="0">
                <a:solidFill>
                  <a:srgbClr val="FF0000"/>
                </a:solidFill>
              </a:rPr>
              <a:t>source/origin</a:t>
            </a:r>
            <a:r>
              <a:rPr lang="en-US" sz="2800" b="1" dirty="0" smtClean="0">
                <a:solidFill>
                  <a:schemeClr val="tx1"/>
                </a:solidFill>
              </a:rPr>
              <a:t> of </a:t>
            </a:r>
            <a:r>
              <a:rPr lang="en-US" sz="2800" b="1" u="sng" dirty="0" smtClean="0">
                <a:solidFill>
                  <a:srgbClr val="00B0F0"/>
                </a:solidFill>
              </a:rPr>
              <a:t>true</a:t>
            </a:r>
            <a:r>
              <a:rPr lang="en-US" sz="2800" b="1" dirty="0" smtClean="0">
                <a:solidFill>
                  <a:schemeClr val="tx1"/>
                </a:solidFill>
              </a:rPr>
              <a:t> </a:t>
            </a:r>
            <a:r>
              <a:rPr lang="en-US" sz="2800" b="1" dirty="0" smtClean="0">
                <a:solidFill>
                  <a:srgbClr val="FF0000"/>
                </a:solidFill>
              </a:rPr>
              <a:t>human Rights</a:t>
            </a:r>
            <a:r>
              <a:rPr lang="en-US" sz="2800" b="1" dirty="0" smtClean="0">
                <a:solidFill>
                  <a:schemeClr val="tx1"/>
                </a:solidFill>
              </a:rPr>
              <a:t>.</a:t>
            </a:r>
            <a:endParaRPr lang="en-US" sz="2800" b="1" dirty="0">
              <a:solidFill>
                <a:schemeClr val="tx1"/>
              </a:solidFill>
            </a:endParaRPr>
          </a:p>
        </p:txBody>
      </p:sp>
      <p:sp>
        <p:nvSpPr>
          <p:cNvPr id="3" name="Content Placeholder 2"/>
          <p:cNvSpPr>
            <a:spLocks noGrp="1"/>
          </p:cNvSpPr>
          <p:nvPr>
            <p:ph idx="1"/>
          </p:nvPr>
        </p:nvSpPr>
        <p:spPr>
          <a:xfrm>
            <a:off x="1435608" y="1219200"/>
            <a:ext cx="7498080" cy="5364162"/>
          </a:xfrm>
        </p:spPr>
        <p:txBody>
          <a:bodyPr>
            <a:normAutofit lnSpcReduction="10000"/>
          </a:bodyPr>
          <a:lstStyle/>
          <a:p>
            <a:pPr algn="ctr">
              <a:buNone/>
            </a:pPr>
            <a:r>
              <a:rPr lang="en-US" sz="2000" dirty="0"/>
              <a:t>Refer to Johnson, Thomas K.; Human rights:  A Christian Primer, Germany,  World Evangelical Alliance, 2008.</a:t>
            </a:r>
          </a:p>
          <a:p>
            <a:pPr>
              <a:buFont typeface="Wingdings" pitchFamily="2" charset="2"/>
              <a:buChar char="ü"/>
            </a:pPr>
            <a:r>
              <a:rPr lang="en-US" sz="2000" dirty="0"/>
              <a:t>Rights must begin with </a:t>
            </a:r>
            <a:r>
              <a:rPr lang="en-US" sz="2000" dirty="0" smtClean="0"/>
              <a:t>God who is the creator of humanity.</a:t>
            </a:r>
            <a:endParaRPr lang="en-US" sz="2000" dirty="0"/>
          </a:p>
          <a:p>
            <a:pPr>
              <a:buFont typeface="Wingdings" pitchFamily="2" charset="2"/>
              <a:buChar char="ü"/>
            </a:pPr>
            <a:r>
              <a:rPr lang="en-US" sz="2000" dirty="0"/>
              <a:t>God created humanity in His </a:t>
            </a:r>
            <a:r>
              <a:rPr lang="en-US" sz="2000" dirty="0" smtClean="0"/>
              <a:t>image (Gen 1:26-28), </a:t>
            </a:r>
            <a:r>
              <a:rPr lang="en-US" sz="2000" dirty="0"/>
              <a:t>giving mankind value and dignity.</a:t>
            </a:r>
          </a:p>
          <a:p>
            <a:pPr>
              <a:buFont typeface="Wingdings" pitchFamily="2" charset="2"/>
              <a:buChar char="ü"/>
            </a:pPr>
            <a:r>
              <a:rPr lang="en-US" sz="2000" dirty="0"/>
              <a:t>Human beings’ ability to know right and wrong is based on moral conscience in their minds which can be traced to God’s moral standards he imparted in them.</a:t>
            </a:r>
          </a:p>
          <a:p>
            <a:pPr>
              <a:buFont typeface="Wingdings" pitchFamily="2" charset="2"/>
              <a:buChar char="ü"/>
            </a:pPr>
            <a:r>
              <a:rPr lang="en-US" sz="2000" dirty="0"/>
              <a:t>Humans as special creation, created in his image gave them power to govern the environment.</a:t>
            </a:r>
          </a:p>
          <a:p>
            <a:pPr>
              <a:buFont typeface="Wingdings" pitchFamily="2" charset="2"/>
              <a:buChar char="ü"/>
            </a:pPr>
            <a:r>
              <a:rPr lang="en-US" sz="2000" dirty="0"/>
              <a:t>Relationship between God and humanity. Evident in Christ’s reach humanity by taking human nature to re-established that relationship.</a:t>
            </a:r>
          </a:p>
          <a:p>
            <a:pPr>
              <a:buFont typeface="Wingdings" pitchFamily="2" charset="2"/>
              <a:buChar char="ü"/>
            </a:pPr>
            <a:r>
              <a:rPr lang="en-US" sz="2000" dirty="0"/>
              <a:t>Human beings protect themselves from each others’ brutality because of their sense of right and wrong. They are aware of their extremes to do good and also their ability to be evil. It shows God’s moral law in their conscience. </a:t>
            </a:r>
          </a:p>
        </p:txBody>
      </p:sp>
      <p:sp>
        <p:nvSpPr>
          <p:cNvPr id="6" name="Date Placeholder 5"/>
          <p:cNvSpPr>
            <a:spLocks noGrp="1"/>
          </p:cNvSpPr>
          <p:nvPr>
            <p:ph type="dt" sz="half" idx="10"/>
          </p:nvPr>
        </p:nvSpPr>
        <p:spPr/>
        <p:txBody>
          <a:bodyPr/>
          <a:lstStyle/>
          <a:p>
            <a:fld id="{75B891C3-CF69-475F-A95E-E68CFDD110CC}" type="datetime1">
              <a:rPr lang="en-US" smtClean="0"/>
              <a:pPr/>
              <a:t>9/2/2022</a:t>
            </a:fld>
            <a:endParaRPr lang="en-US" dirty="0"/>
          </a:p>
        </p:txBody>
      </p:sp>
      <p:sp>
        <p:nvSpPr>
          <p:cNvPr id="5" name="Footer Placeholder 4"/>
          <p:cNvSpPr>
            <a:spLocks noGrp="1"/>
          </p:cNvSpPr>
          <p:nvPr>
            <p:ph type="ftr" sz="quarter" idx="11"/>
          </p:nvPr>
        </p:nvSpPr>
        <p:spPr/>
        <p:txBody>
          <a:bodyPr/>
          <a:lstStyle/>
          <a:p>
            <a:r>
              <a:rPr lang="en-US" dirty="0" smtClean="0"/>
              <a:t>Rev Joseph </a:t>
            </a:r>
            <a:r>
              <a:rPr lang="en-US" dirty="0" err="1" smtClean="0"/>
              <a:t>Kitur</a:t>
            </a:r>
            <a:endParaRPr lang="en-US" dirty="0"/>
          </a:p>
        </p:txBody>
      </p:sp>
      <p:sp>
        <p:nvSpPr>
          <p:cNvPr id="4" name="Slide Number Placeholder 3"/>
          <p:cNvSpPr>
            <a:spLocks noGrp="1"/>
          </p:cNvSpPr>
          <p:nvPr>
            <p:ph type="sldNum" sz="quarter" idx="12"/>
          </p:nvPr>
        </p:nvSpPr>
        <p:spPr/>
        <p:txBody>
          <a:bodyPr/>
          <a:lstStyle/>
          <a:p>
            <a:fld id="{FC66AD7C-A49C-4D80-BA73-644A6985D63E}"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REFER TO KENYAN CONSTITUTION ON CHAPTER(S) CONTAINING HUMAN RIGHTS FOR QUESTIONS 1&amp; 2.</a:t>
            </a:r>
          </a:p>
          <a:p>
            <a:pPr>
              <a:buNone/>
            </a:pPr>
            <a:r>
              <a:rPr lang="en-US" u="sng" dirty="0" smtClean="0"/>
              <a:t>QUESTIONS</a:t>
            </a:r>
          </a:p>
          <a:p>
            <a:pPr marL="596646" indent="-514350">
              <a:buNone/>
            </a:pPr>
            <a:r>
              <a:rPr lang="en-US" dirty="0" smtClean="0"/>
              <a:t>The following are ethical systems; Human rights as an ethical system,  African, Christian, Philosophical ethics.  Which one of the above ethical systems would you recommend to </a:t>
            </a:r>
            <a:r>
              <a:rPr lang="en-US" dirty="0" err="1" smtClean="0"/>
              <a:t>Kabarak</a:t>
            </a:r>
            <a:r>
              <a:rPr lang="en-US" dirty="0" smtClean="0"/>
              <a:t> University and why? </a:t>
            </a:r>
          </a:p>
          <a:p>
            <a:pPr marL="596646" indent="-514350">
              <a:buNone/>
            </a:pPr>
            <a:endParaRPr lang="en-US" dirty="0" smtClean="0"/>
          </a:p>
          <a:p>
            <a:pPr marL="596646" indent="-514350">
              <a:buFont typeface="+mj-lt"/>
              <a:buAutoNum type="arabicPeriod"/>
            </a:pPr>
            <a:endParaRPr lang="en-US" dirty="0" smtClean="0"/>
          </a:p>
          <a:p>
            <a:pPr marL="596646" indent="-514350">
              <a:buFont typeface="+mj-lt"/>
              <a:buAutoNum type="arabicPeriod"/>
            </a:pPr>
            <a:endParaRPr lang="en-US" dirty="0" smtClean="0"/>
          </a:p>
          <a:p>
            <a:pPr marL="596646" indent="-514350">
              <a:buNone/>
            </a:pPr>
            <a:endParaRPr lang="en-US" b="1"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7F4FC856-883B-48C3-BFEF-D8D30CAC98E2}"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ETHICAL ISSUES</a:t>
            </a:r>
            <a:endParaRPr lang="en-US" sz="6600" dirty="0"/>
          </a:p>
        </p:txBody>
      </p:sp>
      <p:sp>
        <p:nvSpPr>
          <p:cNvPr id="3" name="Content Placeholder 2"/>
          <p:cNvSpPr>
            <a:spLocks noGrp="1"/>
          </p:cNvSpPr>
          <p:nvPr>
            <p:ph idx="1"/>
          </p:nvPr>
        </p:nvSpPr>
        <p:spPr/>
        <p:txBody>
          <a:bodyPr/>
          <a:lstStyle/>
          <a:p>
            <a:r>
              <a:rPr lang="en-US" b="1" dirty="0" smtClean="0"/>
              <a:t>Same </a:t>
            </a:r>
            <a:r>
              <a:rPr lang="en-US" b="1" dirty="0"/>
              <a:t>Gender Marriages (Homosexual/Lesbian Or Gay Marriages)</a:t>
            </a:r>
            <a:endParaRPr lang="en-US" dirty="0"/>
          </a:p>
          <a:p>
            <a:r>
              <a:rPr lang="en-US" b="1" dirty="0"/>
              <a:t> Abortion</a:t>
            </a:r>
          </a:p>
          <a:p>
            <a:r>
              <a:rPr lang="en-US" b="1" dirty="0"/>
              <a:t>Marriage, Separation &amp; Divorce</a:t>
            </a:r>
            <a:endParaRPr lang="en-US" dirty="0"/>
          </a:p>
          <a:p>
            <a:r>
              <a:rPr lang="en-US" b="1" dirty="0"/>
              <a:t>Euthanasia</a:t>
            </a:r>
            <a:endParaRPr lang="en-US" dirty="0"/>
          </a:p>
          <a:p>
            <a:endParaRPr lang="en-US" dirty="0"/>
          </a:p>
        </p:txBody>
      </p:sp>
      <p:sp>
        <p:nvSpPr>
          <p:cNvPr id="6" name="Date Placeholder 5"/>
          <p:cNvSpPr>
            <a:spLocks noGrp="1"/>
          </p:cNvSpPr>
          <p:nvPr>
            <p:ph type="dt" sz="half" idx="10"/>
          </p:nvPr>
        </p:nvSpPr>
        <p:spPr/>
        <p:txBody>
          <a:bodyPr/>
          <a:lstStyle/>
          <a:p>
            <a:fld id="{E7E544F8-46AE-4AB3-AEDE-E9C4AACA4937}"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84</a:t>
            </a:fld>
            <a:endParaRPr lang="en-US"/>
          </a:p>
        </p:txBody>
      </p:sp>
    </p:spTree>
  </p:cSld>
  <p:clrMapOvr>
    <a:masterClrMapping/>
  </p:clrMapOvr>
  <p:transition>
    <p:circl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u="sng" dirty="0"/>
              <a:t>SAME GENDER MARRIAGES (</a:t>
            </a:r>
            <a:r>
              <a:rPr lang="en-US" sz="2000" b="1" u="sng" dirty="0" smtClean="0"/>
              <a:t>HOMOSEXUAL/LESBIAN </a:t>
            </a:r>
            <a:r>
              <a:rPr lang="en-US" sz="2000" b="1" u="sng" dirty="0"/>
              <a:t>OR GAY MARRIAGES</a:t>
            </a:r>
            <a:r>
              <a:rPr lang="en-US" sz="2000" b="1" u="sng" dirty="0" smtClean="0"/>
              <a:t>)</a:t>
            </a:r>
            <a:endParaRPr lang="en-US" sz="2000" dirty="0"/>
          </a:p>
        </p:txBody>
      </p:sp>
      <p:sp>
        <p:nvSpPr>
          <p:cNvPr id="3" name="Content Placeholder 2"/>
          <p:cNvSpPr>
            <a:spLocks noGrp="1"/>
          </p:cNvSpPr>
          <p:nvPr>
            <p:ph idx="1"/>
          </p:nvPr>
        </p:nvSpPr>
        <p:spPr/>
        <p:txBody>
          <a:bodyPr>
            <a:normAutofit/>
          </a:bodyPr>
          <a:lstStyle/>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endParaRPr lang="en-US" sz="2000" b="1" cap="small" dirty="0"/>
          </a:p>
          <a:p>
            <a:pPr>
              <a:buNone/>
            </a:pPr>
            <a:endParaRPr lang="en-US" sz="2000" dirty="0"/>
          </a:p>
          <a:p>
            <a:pPr marL="365760" marR="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lang="en-US" dirty="0"/>
          </a:p>
          <a:p>
            <a:endParaRPr lang="en-US" dirty="0"/>
          </a:p>
          <a:p>
            <a:endParaRPr lang="en-US" dirty="0"/>
          </a:p>
          <a:p>
            <a:pPr>
              <a:buNone/>
            </a:pPr>
            <a:endParaRPr lang="en-US" dirty="0"/>
          </a:p>
          <a:p>
            <a:endParaRPr lang="en-US" dirty="0"/>
          </a:p>
        </p:txBody>
      </p:sp>
      <p:sp>
        <p:nvSpPr>
          <p:cNvPr id="8" name="Date Placeholder 7"/>
          <p:cNvSpPr>
            <a:spLocks noGrp="1"/>
          </p:cNvSpPr>
          <p:nvPr>
            <p:ph type="dt" sz="half" idx="10"/>
          </p:nvPr>
        </p:nvSpPr>
        <p:spPr/>
        <p:txBody>
          <a:bodyPr/>
          <a:lstStyle/>
          <a:p>
            <a:fld id="{AD1E07FC-281D-423B-B5FD-802D93AE36FE}" type="datetime1">
              <a:rPr lang="en-US" smtClean="0"/>
              <a:pPr/>
              <a:t>9/2/2022</a:t>
            </a:fld>
            <a:endParaRPr lang="en-US"/>
          </a:p>
        </p:txBody>
      </p:sp>
      <p:sp>
        <p:nvSpPr>
          <p:cNvPr id="7" name="Footer Placeholder 6"/>
          <p:cNvSpPr>
            <a:spLocks noGrp="1"/>
          </p:cNvSpPr>
          <p:nvPr>
            <p:ph type="ftr" sz="quarter" idx="11"/>
          </p:nvPr>
        </p:nvSpPr>
        <p:spPr/>
        <p:txBody>
          <a:bodyPr/>
          <a:lstStyle/>
          <a:p>
            <a:r>
              <a:rPr lang="en-US" smtClean="0"/>
              <a:t>Rev Joseph Kitur</a:t>
            </a:r>
            <a:endParaRPr lang="en-US"/>
          </a:p>
        </p:txBody>
      </p:sp>
      <p:sp>
        <p:nvSpPr>
          <p:cNvPr id="6" name="Slide Number Placeholder 5"/>
          <p:cNvSpPr>
            <a:spLocks noGrp="1"/>
          </p:cNvSpPr>
          <p:nvPr>
            <p:ph type="sldNum" sz="quarter" idx="12"/>
          </p:nvPr>
        </p:nvSpPr>
        <p:spPr/>
        <p:txBody>
          <a:bodyPr/>
          <a:lstStyle/>
          <a:p>
            <a:fld id="{FC66AD7C-A49C-4D80-BA73-644A6985D63E}" type="slidenum">
              <a:rPr lang="en-US" smtClean="0"/>
              <a:pPr/>
              <a:t>85</a:t>
            </a:fld>
            <a:endParaRPr lang="en-US"/>
          </a:p>
        </p:txBody>
      </p:sp>
      <p:pic>
        <p:nvPicPr>
          <p:cNvPr id="5" name="Picture 4"/>
          <p:cNvPicPr/>
          <p:nvPr/>
        </p:nvPicPr>
        <p:blipFill>
          <a:blip r:embed="rId3"/>
          <a:srcRect/>
          <a:stretch>
            <a:fillRect/>
          </a:stretch>
        </p:blipFill>
        <p:spPr bwMode="auto">
          <a:xfrm>
            <a:off x="1600200" y="1199832"/>
            <a:ext cx="5943600" cy="4458335"/>
          </a:xfrm>
          <a:prstGeom prst="rect">
            <a:avLst/>
          </a:prstGeom>
          <a:noFill/>
          <a:ln w="9525">
            <a:noFill/>
            <a:miter lim="800000"/>
            <a:headEnd/>
            <a:tailEnd/>
          </a:ln>
          <a:effectLst/>
        </p:spPr>
      </p:pic>
    </p:spTree>
  </p:cSld>
  <p:clrMapOvr>
    <a:masterClrMapping/>
  </p:clrMapOvr>
  <p:transition>
    <p:circl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rmAutofit/>
          </a:bodyPr>
          <a:lstStyle/>
          <a:p>
            <a:r>
              <a:rPr lang="en-US" sz="2400" b="1" cap="small" dirty="0"/>
              <a:t>kenyan woman weds her us bride in same-sex union</a:t>
            </a:r>
            <a:endParaRPr lang="en-US" sz="2400" dirty="0"/>
          </a:p>
        </p:txBody>
      </p:sp>
      <p:sp>
        <p:nvSpPr>
          <p:cNvPr id="3" name="Content Placeholder 2"/>
          <p:cNvSpPr>
            <a:spLocks noGrp="1"/>
          </p:cNvSpPr>
          <p:nvPr>
            <p:ph idx="1"/>
          </p:nvPr>
        </p:nvSpPr>
        <p:spPr>
          <a:xfrm>
            <a:off x="1435608" y="1295400"/>
            <a:ext cx="7498080" cy="5486400"/>
          </a:xfrm>
        </p:spPr>
        <p:txBody>
          <a:bodyPr>
            <a:normAutofit fontScale="32500" lnSpcReduction="20000"/>
          </a:bodyPr>
          <a:lstStyle/>
          <a:p>
            <a:r>
              <a:rPr lang="en-US" sz="5500" dirty="0"/>
              <a:t>LesbianTerry </a:t>
            </a:r>
            <a:r>
              <a:rPr lang="en-US" sz="5500" dirty="0" err="1"/>
              <a:t>Wakonyo</a:t>
            </a:r>
            <a:r>
              <a:rPr lang="en-US" sz="5500" dirty="0"/>
              <a:t> </a:t>
            </a:r>
            <a:r>
              <a:rPr lang="en-US" sz="5500" dirty="0" err="1"/>
              <a:t>Ngendo</a:t>
            </a:r>
            <a:r>
              <a:rPr lang="en-US" sz="5500" dirty="0"/>
              <a:t>, 24, (on the right) weds another Lesbian Courtney Nicole, 25, (on the left)</a:t>
            </a:r>
          </a:p>
          <a:p>
            <a:r>
              <a:rPr lang="en-US" sz="5500" dirty="0"/>
              <a:t>CORRESPONDENT | NATION; By ANTONY KARANJA in Dallas, Texas; Posted  Wednesday, April 20, 2011 at 20:06</a:t>
            </a:r>
          </a:p>
          <a:p>
            <a:r>
              <a:rPr lang="en-US" sz="5500" dirty="0"/>
              <a:t>A Kenyan woman has married her American bride in Des Moines, Iowa. Terry </a:t>
            </a:r>
            <a:r>
              <a:rPr lang="en-US" sz="5500" dirty="0" err="1"/>
              <a:t>Wakonyo</a:t>
            </a:r>
            <a:r>
              <a:rPr lang="en-US" sz="5500" dirty="0"/>
              <a:t> </a:t>
            </a:r>
            <a:r>
              <a:rPr lang="en-US" sz="5500" dirty="0" err="1"/>
              <a:t>Ng’endo</a:t>
            </a:r>
            <a:r>
              <a:rPr lang="en-US" sz="5500" dirty="0"/>
              <a:t>, 24, and Courtney Nicole, 25, wedded in a same-sex civil union at the Polk County Courthouse last Friday.</a:t>
            </a:r>
          </a:p>
          <a:p>
            <a:r>
              <a:rPr lang="en-US" sz="5500" dirty="0"/>
              <a:t>The newly-weds held a reception on Saturday in Shawnee, Kansas, where they were joined by family and friends who included about 60 Kenyans.</a:t>
            </a:r>
          </a:p>
          <a:p>
            <a:r>
              <a:rPr lang="en-US" sz="5500" dirty="0"/>
              <a:t>The couple, both residents of Kansas, travelled to Iowa as Kansas does not recognize same-sex marriages. </a:t>
            </a:r>
            <a:r>
              <a:rPr lang="en-US" sz="5500" b="1" dirty="0"/>
              <a:t>(Note: Not all states accept have legalized same gender marriages)</a:t>
            </a:r>
          </a:p>
          <a:p>
            <a:r>
              <a:rPr lang="en-US" sz="5500" dirty="0"/>
              <a:t>Homosexual marriages in Iowa became legal on April 3, 2009. More than 80 per cent of such marriages are between couples from </a:t>
            </a:r>
            <a:r>
              <a:rPr lang="en-US" sz="5500" dirty="0" err="1"/>
              <a:t>neighbouring</a:t>
            </a:r>
            <a:r>
              <a:rPr lang="en-US" sz="5500" dirty="0"/>
              <a:t> states.</a:t>
            </a:r>
          </a:p>
          <a:p>
            <a:r>
              <a:rPr lang="en-US" sz="5500" dirty="0" err="1"/>
              <a:t>Ng’endo’s</a:t>
            </a:r>
            <a:r>
              <a:rPr lang="en-US" sz="5500" dirty="0"/>
              <a:t> bride says she has since changed her name to Courtney </a:t>
            </a:r>
            <a:r>
              <a:rPr lang="en-US" sz="5500" dirty="0" err="1"/>
              <a:t>Ng’endo</a:t>
            </a:r>
            <a:r>
              <a:rPr lang="en-US" sz="5500" dirty="0"/>
              <a:t>. She has two sons aged five and four. She spoke of the moment she met </a:t>
            </a:r>
            <a:r>
              <a:rPr lang="en-US" sz="5500" dirty="0" err="1"/>
              <a:t>Ng’endo</a:t>
            </a:r>
            <a:r>
              <a:rPr lang="en-US" sz="5500" dirty="0"/>
              <a:t>.</a:t>
            </a:r>
          </a:p>
          <a:p>
            <a:r>
              <a:rPr lang="en-US" sz="5500" dirty="0"/>
              <a:t>“I had a husband before and hence my two sons, but I was not comfortable in the relationship as I knew I was interested in girls,” Courtney said. “I was never able to come out in the open but the moment I met </a:t>
            </a:r>
            <a:r>
              <a:rPr lang="en-US" sz="5500" dirty="0" err="1"/>
              <a:t>Ng’endo</a:t>
            </a:r>
            <a:r>
              <a:rPr lang="en-US" sz="5500" dirty="0"/>
              <a:t>, I knew that this was my time to come out.”</a:t>
            </a:r>
          </a:p>
        </p:txBody>
      </p:sp>
      <p:sp>
        <p:nvSpPr>
          <p:cNvPr id="6" name="Date Placeholder 5"/>
          <p:cNvSpPr>
            <a:spLocks noGrp="1"/>
          </p:cNvSpPr>
          <p:nvPr>
            <p:ph type="dt" sz="half" idx="10"/>
          </p:nvPr>
        </p:nvSpPr>
        <p:spPr/>
        <p:txBody>
          <a:bodyPr/>
          <a:lstStyle/>
          <a:p>
            <a:fld id="{34F76FCB-613D-4D3D-9770-AB208879E96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86</a:t>
            </a:fld>
            <a:endParaRPr lang="en-US"/>
          </a:p>
        </p:txBody>
      </p:sp>
    </p:spTree>
  </p:cSld>
  <p:clrMapOvr>
    <a:masterClrMapping/>
  </p:clrMapOvr>
  <p:transition>
    <p:circl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TWO KENYAN MEN WED IN A SAME GENDER MARRIAGE IN LONDON</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3"/>
          <a:stretch>
            <a:fillRect/>
          </a:stretch>
        </p:blipFill>
        <p:spPr bwMode="auto">
          <a:xfrm>
            <a:off x="1981201" y="1447800"/>
            <a:ext cx="5867400" cy="42672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78E056F9-7FDE-448E-A0AC-7BF948E28FFC}" type="datetime1">
              <a:rPr lang="en-US" smtClean="0"/>
              <a:pPr/>
              <a:t>9/2/2022</a:t>
            </a:fld>
            <a:endParaRPr lang="en-US"/>
          </a:p>
        </p:txBody>
      </p:sp>
      <p:sp>
        <p:nvSpPr>
          <p:cNvPr id="6" name="Footer Placeholder 5"/>
          <p:cNvSpPr>
            <a:spLocks noGrp="1"/>
          </p:cNvSpPr>
          <p:nvPr>
            <p:ph type="ftr" sz="quarter" idx="11"/>
          </p:nvPr>
        </p:nvSpPr>
        <p:spPr/>
        <p:txBody>
          <a:bodyPr/>
          <a:lstStyle/>
          <a:p>
            <a:r>
              <a:rPr lang="en-US" smtClean="0"/>
              <a:t>Rev Joseph Kitur</a:t>
            </a:r>
            <a:endParaRPr lang="en-US" dirty="0"/>
          </a:p>
        </p:txBody>
      </p:sp>
      <p:sp>
        <p:nvSpPr>
          <p:cNvPr id="5" name="Slide Number Placeholder 4"/>
          <p:cNvSpPr>
            <a:spLocks noGrp="1"/>
          </p:cNvSpPr>
          <p:nvPr>
            <p:ph type="sldNum" sz="quarter" idx="12"/>
          </p:nvPr>
        </p:nvSpPr>
        <p:spPr/>
        <p:txBody>
          <a:bodyPr/>
          <a:lstStyle/>
          <a:p>
            <a:fld id="{FC66AD7C-A49C-4D80-BA73-644A6985D63E}" type="slidenum">
              <a:rPr lang="en-US" smtClean="0"/>
              <a:pPr/>
              <a:t>87</a:t>
            </a:fld>
            <a:endParaRPr lang="en-US"/>
          </a:p>
        </p:txBody>
      </p:sp>
    </p:spTree>
  </p:cSld>
  <p:clrMapOvr>
    <a:masterClrMapping/>
  </p:clrMapOvr>
  <p:transition>
    <p:circl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r>
              <a:rPr lang="en-US" sz="3200" b="1" dirty="0"/>
              <a:t>TWO KENYAN MEN WED IN A SAME GENDER MARRIAGE IN LONDON</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3"/>
          <a:stretch>
            <a:fillRect/>
          </a:stretch>
        </p:blipFill>
        <p:spPr bwMode="auto">
          <a:xfrm>
            <a:off x="2286001" y="1524000"/>
            <a:ext cx="5638800" cy="40386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9E62944A-BEEC-4C4B-B9EC-982D6AB36F78}" type="datetime1">
              <a:rPr lang="en-US" smtClean="0"/>
              <a:pPr/>
              <a:t>9/2/2022</a:t>
            </a:fld>
            <a:endParaRPr lang="en-US"/>
          </a:p>
        </p:txBody>
      </p:sp>
      <p:sp>
        <p:nvSpPr>
          <p:cNvPr id="6" name="Footer Placeholder 5"/>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88</a:t>
            </a:fld>
            <a:endParaRPr lang="en-US"/>
          </a:p>
        </p:txBody>
      </p:sp>
    </p:spTree>
  </p:cSld>
  <p:clrMapOvr>
    <a:masterClrMapping/>
  </p:clrMapOvr>
  <p:transition>
    <p:circl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2200" b="1" dirty="0"/>
              <a:t>TWO KENYAN MEN WED IN A SAME GENDER MARRIAGE IN LONDON</a:t>
            </a:r>
            <a:endParaRPr lang="en-US" dirty="0"/>
          </a:p>
        </p:txBody>
      </p:sp>
      <p:sp>
        <p:nvSpPr>
          <p:cNvPr id="3" name="Content Placeholder 2"/>
          <p:cNvSpPr>
            <a:spLocks noGrp="1"/>
          </p:cNvSpPr>
          <p:nvPr>
            <p:ph idx="1"/>
          </p:nvPr>
        </p:nvSpPr>
        <p:spPr>
          <a:xfrm>
            <a:off x="1435608" y="1143000"/>
            <a:ext cx="7498080" cy="5440362"/>
          </a:xfrm>
        </p:spPr>
        <p:txBody>
          <a:bodyPr>
            <a:normAutofit fontScale="62500" lnSpcReduction="20000"/>
          </a:bodyPr>
          <a:lstStyle/>
          <a:p>
            <a:r>
              <a:rPr lang="en-US" dirty="0"/>
              <a:t>Sun-Oct-2009 07:37:pm; Two Kenyan men wed in London</a:t>
            </a:r>
          </a:p>
          <a:p>
            <a:r>
              <a:rPr lang="en-US" dirty="0"/>
              <a:t>Two Kenyan men on Saturday 17th October, 2009 became the first gay couple to wed in London. Charles </a:t>
            </a:r>
            <a:r>
              <a:rPr lang="en-US" dirty="0" err="1"/>
              <a:t>Ngengi</a:t>
            </a:r>
            <a:r>
              <a:rPr lang="en-US" dirty="0"/>
              <a:t>, 40 and his bride, Daniel </a:t>
            </a:r>
            <a:r>
              <a:rPr lang="en-US" dirty="0" err="1"/>
              <a:t>Chege</a:t>
            </a:r>
            <a:r>
              <a:rPr lang="en-US" dirty="0"/>
              <a:t> </a:t>
            </a:r>
            <a:r>
              <a:rPr lang="en-US" dirty="0" err="1"/>
              <a:t>Gichia</a:t>
            </a:r>
            <a:r>
              <a:rPr lang="en-US" dirty="0"/>
              <a:t>, 39, became civil partners under the controversial Civil Partnership Act which came into effect in the UK in 2005 allowing couples of the same sex to have legal recognition of their relationship.  The couple tied the knot at a civil partnership ceremony at Islington Town Hall in North London at 11.30 a.m. UK time. According to the Act, a civil partnership is defined as a legal marriage between gay and lesbian couples, and any couples who enter into a civil partnership obtain the new legal status of civil partners, instead of the traditional husband and wife status</a:t>
            </a:r>
          </a:p>
          <a:p>
            <a:r>
              <a:rPr lang="en-US" dirty="0"/>
              <a:t>Daniel </a:t>
            </a:r>
            <a:r>
              <a:rPr lang="en-US" dirty="0" err="1"/>
              <a:t>Chege</a:t>
            </a:r>
            <a:r>
              <a:rPr lang="en-US" dirty="0"/>
              <a:t> </a:t>
            </a:r>
            <a:r>
              <a:rPr lang="en-US" dirty="0" err="1"/>
              <a:t>Gichia</a:t>
            </a:r>
            <a:r>
              <a:rPr lang="en-US" dirty="0"/>
              <a:t>, 39, who wed Charles </a:t>
            </a:r>
            <a:r>
              <a:rPr lang="en-US" dirty="0" err="1"/>
              <a:t>Ngengi</a:t>
            </a:r>
            <a:r>
              <a:rPr lang="en-US" dirty="0"/>
              <a:t>, 40, (above right) in London on Saturday.</a:t>
            </a:r>
          </a:p>
          <a:p>
            <a:r>
              <a:rPr lang="en-US" dirty="0"/>
              <a:t>It is the first Kenyan gay wedding in the UK where both partners are from Kenyans.  A team of about 20 people including the guests arrived at  Islington Council Registry Office, Islington Town Hall, North London at 11.30PM (</a:t>
            </a:r>
            <a:r>
              <a:rPr lang="en-US" b="1" dirty="0"/>
              <a:t>Note: Charles and Daniel had friends who celebrated</a:t>
            </a:r>
            <a:r>
              <a:rPr lang="en-US" dirty="0"/>
              <a:t>)</a:t>
            </a:r>
          </a:p>
        </p:txBody>
      </p:sp>
      <p:sp>
        <p:nvSpPr>
          <p:cNvPr id="6" name="Date Placeholder 5"/>
          <p:cNvSpPr>
            <a:spLocks noGrp="1"/>
          </p:cNvSpPr>
          <p:nvPr>
            <p:ph type="dt" sz="half" idx="10"/>
          </p:nvPr>
        </p:nvSpPr>
        <p:spPr/>
        <p:txBody>
          <a:bodyPr/>
          <a:lstStyle/>
          <a:p>
            <a:fld id="{522181FC-00F2-4B6D-AF2A-6509F0EA99AF}"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89</a:t>
            </a:fld>
            <a:endParaRPr lang="en-US"/>
          </a:p>
        </p:txBody>
      </p:sp>
    </p:spTree>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9F399-CFBB-4702-85EF-EF3BFE200F7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3FCCFD27-7C32-488A-960E-6D2574F80DCB}"/>
              </a:ext>
            </a:extLst>
          </p:cNvPr>
          <p:cNvSpPr>
            <a:spLocks noGrp="1"/>
          </p:cNvSpPr>
          <p:nvPr>
            <p:ph idx="1"/>
          </p:nvPr>
        </p:nvSpPr>
        <p:spPr/>
        <p:txBody>
          <a:bodyPr>
            <a:normAutofit lnSpcReduction="10000"/>
          </a:bodyPr>
          <a:lstStyle/>
          <a:p>
            <a:r>
              <a:rPr lang="en-US" dirty="0"/>
              <a:t>There are no written records on African ethics, we only rely on what has been passed orally.</a:t>
            </a:r>
          </a:p>
          <a:p>
            <a:r>
              <a:rPr lang="en-US" dirty="0"/>
              <a:t>During the colonial period many Westerners made little attempt to understand African way of life. As a result, they misinterpreted the African Moral life. For example, the prevalent polygamous life among Africans was deemed as rampant immorality.</a:t>
            </a:r>
          </a:p>
        </p:txBody>
      </p:sp>
      <p:sp>
        <p:nvSpPr>
          <p:cNvPr id="6" name="Date Placeholder 5"/>
          <p:cNvSpPr>
            <a:spLocks noGrp="1"/>
          </p:cNvSpPr>
          <p:nvPr>
            <p:ph type="dt" sz="half" idx="10"/>
          </p:nvPr>
        </p:nvSpPr>
        <p:spPr/>
        <p:txBody>
          <a:bodyPr/>
          <a:lstStyle/>
          <a:p>
            <a:fld id="{435DE0AD-A64A-4CD5-9710-305AAA80AC51}" type="datetime1">
              <a:rPr lang="en-US" smtClean="0"/>
              <a:pPr/>
              <a:t>9/2/2022</a:t>
            </a:fld>
            <a:endParaRPr lang="en-US"/>
          </a:p>
        </p:txBody>
      </p:sp>
      <p:sp>
        <p:nvSpPr>
          <p:cNvPr id="4" name="Footer Placeholder 3">
            <a:extLst>
              <a:ext uri="{FF2B5EF4-FFF2-40B4-BE49-F238E27FC236}">
                <a16:creationId xmlns:a16="http://schemas.microsoft.com/office/drawing/2014/main" xmlns="" id="{725F7291-DD89-4390-8B98-314D84C7063B}"/>
              </a:ext>
            </a:extLst>
          </p:cNvPr>
          <p:cNvSpPr>
            <a:spLocks noGrp="1"/>
          </p:cNvSpPr>
          <p:nvPr>
            <p:ph type="ftr" sz="quarter" idx="11"/>
          </p:nvPr>
        </p:nvSpPr>
        <p:spPr/>
        <p:txBody>
          <a:bodyPr/>
          <a:lstStyle/>
          <a:p>
            <a:r>
              <a:rPr lang="en-US" smtClean="0"/>
              <a:t>Rev Joseph Kitur</a:t>
            </a:r>
            <a:endParaRPr lang="en-US"/>
          </a:p>
        </p:txBody>
      </p:sp>
      <p:sp>
        <p:nvSpPr>
          <p:cNvPr id="5" name="Slide Number Placeholder 4">
            <a:extLst>
              <a:ext uri="{FF2B5EF4-FFF2-40B4-BE49-F238E27FC236}">
                <a16:creationId xmlns:a16="http://schemas.microsoft.com/office/drawing/2014/main" xmlns="" id="{8938AC87-2B07-45E7-95FF-88F180AE9C77}"/>
              </a:ext>
            </a:extLst>
          </p:cNvPr>
          <p:cNvSpPr>
            <a:spLocks noGrp="1"/>
          </p:cNvSpPr>
          <p:nvPr>
            <p:ph type="sldNum" sz="quarter" idx="12"/>
          </p:nvPr>
        </p:nvSpPr>
        <p:spPr/>
        <p:txBody>
          <a:bodyPr/>
          <a:lstStyle/>
          <a:p>
            <a:fld id="{FC66AD7C-A49C-4D80-BA73-644A6985D63E}" type="slidenum">
              <a:rPr lang="en-US" smtClean="0"/>
              <a:pPr/>
              <a:t>9</a:t>
            </a:fld>
            <a:endParaRPr lang="en-US"/>
          </a:p>
        </p:txBody>
      </p:sp>
    </p:spTree>
    <p:extLst>
      <p:ext uri="{BB962C8B-B14F-4D97-AF65-F5344CB8AC3E}">
        <p14:creationId xmlns:p14="http://schemas.microsoft.com/office/powerpoint/2010/main" val="979187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err="1"/>
              <a:t>Githinji</a:t>
            </a:r>
            <a:r>
              <a:rPr lang="en-US" sz="2400" b="1" dirty="0"/>
              <a:t>: Kenyans NEED to UNDERSTAND the Gay and Lesbian Community </a:t>
            </a:r>
            <a:r>
              <a:rPr lang="en-US" sz="2400" dirty="0"/>
              <a:t>https://www.kenya-today.com/opinion/kenyans-need-understand-gay-lesbian</a:t>
            </a:r>
          </a:p>
        </p:txBody>
      </p:sp>
      <p:pic>
        <p:nvPicPr>
          <p:cNvPr id="1026" name="Picture 2" descr="C:\Users\KITUR\Desktop\homosexuality in kenya.jpg"/>
          <p:cNvPicPr>
            <a:picLocks noGrp="1" noChangeAspect="1" noChangeArrowheads="1"/>
          </p:cNvPicPr>
          <p:nvPr>
            <p:ph idx="1"/>
          </p:nvPr>
        </p:nvPicPr>
        <p:blipFill>
          <a:blip r:embed="rId2"/>
          <a:stretch>
            <a:fillRect/>
          </a:stretch>
        </p:blipFill>
        <p:spPr bwMode="auto">
          <a:xfrm>
            <a:off x="2784475" y="1905000"/>
            <a:ext cx="4800600" cy="5486400"/>
          </a:xfrm>
          <a:prstGeom prst="rect">
            <a:avLst/>
          </a:prstGeom>
          <a:noFill/>
        </p:spPr>
      </p:pic>
      <p:sp>
        <p:nvSpPr>
          <p:cNvPr id="6" name="Date Placeholder 5"/>
          <p:cNvSpPr>
            <a:spLocks noGrp="1"/>
          </p:cNvSpPr>
          <p:nvPr>
            <p:ph type="dt" sz="half" idx="10"/>
          </p:nvPr>
        </p:nvSpPr>
        <p:spPr/>
        <p:txBody>
          <a:bodyPr/>
          <a:lstStyle/>
          <a:p>
            <a:fld id="{8B0436CD-917B-4A02-A80A-6304E3B51AB7}"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buNone/>
            </a:pPr>
            <a:r>
              <a:rPr lang="en-US" sz="3600" b="1" dirty="0"/>
              <a:t>Assignment: </a:t>
            </a:r>
          </a:p>
          <a:p>
            <a:pPr>
              <a:buNone/>
            </a:pPr>
            <a:r>
              <a:rPr lang="en-US" sz="3600" dirty="0"/>
              <a:t>Evaluate opinions presented in article, </a:t>
            </a:r>
            <a:r>
              <a:rPr lang="en-US" sz="3600" b="1" dirty="0"/>
              <a:t>“Kenyans NEED to UNDERSTAND the Gay and Lesbian Community” by </a:t>
            </a:r>
            <a:r>
              <a:rPr lang="en-US" sz="3600" b="1" dirty="0" err="1"/>
              <a:t>Githinji</a:t>
            </a:r>
            <a:endParaRPr lang="en-US" sz="3600" b="1" dirty="0"/>
          </a:p>
          <a:p>
            <a:pPr>
              <a:buNone/>
            </a:pPr>
            <a:r>
              <a:rPr lang="en-US" sz="3600" dirty="0"/>
              <a:t>Link: https://www.kenya-today.com/opinion/kenyans-need-understand-gay-lesbian</a:t>
            </a:r>
          </a:p>
        </p:txBody>
      </p:sp>
      <p:sp>
        <p:nvSpPr>
          <p:cNvPr id="6" name="Date Placeholder 5"/>
          <p:cNvSpPr>
            <a:spLocks noGrp="1"/>
          </p:cNvSpPr>
          <p:nvPr>
            <p:ph type="dt" sz="half" idx="10"/>
          </p:nvPr>
        </p:nvSpPr>
        <p:spPr/>
        <p:txBody>
          <a:bodyPr/>
          <a:lstStyle/>
          <a:p>
            <a:fld id="{28C4040A-F58E-4E34-9D46-7B8075F82B44}" type="datetime1">
              <a:rPr lang="en-US" smtClean="0"/>
              <a:pPr/>
              <a:t>9/2/2022</a:t>
            </a:fld>
            <a:endParaRPr lang="en-US"/>
          </a:p>
        </p:txBody>
      </p:sp>
      <p:sp>
        <p:nvSpPr>
          <p:cNvPr id="4" name="Footer Placeholder 3"/>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Comments from World leaders: U.S. President on Same Sex Marriage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135562"/>
          </a:xfrm>
        </p:spPr>
        <p:txBody>
          <a:bodyPr>
            <a:normAutofit fontScale="62500" lnSpcReduction="20000"/>
          </a:bodyPr>
          <a:lstStyle/>
          <a:p>
            <a:r>
              <a:rPr lang="en-US" dirty="0"/>
              <a:t>In 2004, as a candidate for the U.S. Senate, he cited his own religion in framing his views: "I'm a Christian. I do believe that tradition and my religious beliefs say that marriage is something sanctified between a man and a woman.“</a:t>
            </a:r>
          </a:p>
          <a:p>
            <a:r>
              <a:rPr lang="en-US" dirty="0"/>
              <a:t>In May 2012, U.S.A President Barak </a:t>
            </a:r>
            <a:r>
              <a:rPr lang="en-US" dirty="0" err="1"/>
              <a:t>Obama</a:t>
            </a:r>
            <a:r>
              <a:rPr lang="en-US" dirty="0"/>
              <a:t> openly declared his support for same-sex marriages in June, hosted Gay &amp; Lesbian parties in all American Embassies worldwide.</a:t>
            </a:r>
          </a:p>
          <a:p>
            <a:r>
              <a:rPr lang="en-US" dirty="0"/>
              <a:t>"I have to tell you that over the course of several years as I have talked to </a:t>
            </a:r>
            <a:r>
              <a:rPr lang="en-US" dirty="0">
                <a:solidFill>
                  <a:srgbClr val="FF0000"/>
                </a:solidFill>
              </a:rPr>
              <a:t>friends</a:t>
            </a:r>
            <a:r>
              <a:rPr lang="en-US" dirty="0"/>
              <a:t> and </a:t>
            </a:r>
            <a:r>
              <a:rPr lang="en-US" dirty="0">
                <a:solidFill>
                  <a:srgbClr val="FF0000"/>
                </a:solidFill>
              </a:rPr>
              <a:t>family</a:t>
            </a:r>
            <a:r>
              <a:rPr lang="en-US" dirty="0"/>
              <a:t> and </a:t>
            </a:r>
            <a:r>
              <a:rPr lang="en-US" dirty="0">
                <a:solidFill>
                  <a:srgbClr val="FF0000"/>
                </a:solidFill>
              </a:rPr>
              <a:t>neighbors</a:t>
            </a:r>
            <a:r>
              <a:rPr lang="en-US" dirty="0"/>
              <a:t>, when I think about members of my </a:t>
            </a:r>
            <a:r>
              <a:rPr lang="en-US" dirty="0">
                <a:solidFill>
                  <a:srgbClr val="FF0000"/>
                </a:solidFill>
              </a:rPr>
              <a:t>own staff </a:t>
            </a:r>
            <a:r>
              <a:rPr lang="en-US" dirty="0"/>
              <a:t>who are in </a:t>
            </a:r>
            <a:r>
              <a:rPr lang="en-US" dirty="0">
                <a:solidFill>
                  <a:srgbClr val="00B0F0"/>
                </a:solidFill>
              </a:rPr>
              <a:t>incredibly committed monogamous relationships</a:t>
            </a:r>
            <a:r>
              <a:rPr lang="en-US" dirty="0"/>
              <a:t>, same-sex relationships, who are raising kids together; when I think about those soldiers or airmen or marines or sailors who are out there fighting on my behalf and yet feel constrained, even now that 'don't ask, don't tell' is gone, because they are not able to commit themselves in a marriage, at a certain point I've just concluded that for me personally it is important for me to go ahead and affirm that I think same sex couples should be able to get married," </a:t>
            </a:r>
            <a:r>
              <a:rPr lang="en-US" dirty="0" err="1"/>
              <a:t>Obama</a:t>
            </a:r>
            <a:r>
              <a:rPr lang="en-US" dirty="0"/>
              <a:t> told Roberts in an interview to appear on ABC “Good Morning America” Thursday</a:t>
            </a:r>
          </a:p>
          <a:p>
            <a:endParaRPr lang="en-US" dirty="0"/>
          </a:p>
        </p:txBody>
      </p:sp>
      <p:sp>
        <p:nvSpPr>
          <p:cNvPr id="6" name="Date Placeholder 5"/>
          <p:cNvSpPr>
            <a:spLocks noGrp="1"/>
          </p:cNvSpPr>
          <p:nvPr>
            <p:ph type="dt" sz="half" idx="10"/>
          </p:nvPr>
        </p:nvSpPr>
        <p:spPr/>
        <p:txBody>
          <a:bodyPr/>
          <a:lstStyle/>
          <a:p>
            <a:fld id="{4A9AC54F-5E3D-4CF8-AB44-FFC6077F7B13}"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92</a:t>
            </a:fld>
            <a:endParaRPr lang="en-US"/>
          </a:p>
        </p:txBody>
      </p:sp>
    </p:spTree>
  </p:cSld>
  <p:clrMapOvr>
    <a:masterClrMapping/>
  </p:clrMapOvr>
  <p:transition>
    <p:circl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44562"/>
          </a:xfrm>
        </p:spPr>
        <p:txBody>
          <a:bodyPr>
            <a:normAutofit fontScale="90000"/>
          </a:bodyPr>
          <a:lstStyle/>
          <a:p>
            <a:r>
              <a:rPr lang="en-US" sz="2400" b="1" dirty="0">
                <a:latin typeface="Times New Roman" pitchFamily="18" charset="0"/>
                <a:cs typeface="Times New Roman" pitchFamily="18" charset="0"/>
              </a:rPr>
              <a:t>Comments from World leaders: Uganda President </a:t>
            </a:r>
            <a:r>
              <a:rPr lang="en-US" sz="2400" b="1" dirty="0"/>
              <a:t>YOWERI MUSEVENI</a:t>
            </a:r>
            <a:r>
              <a:rPr lang="en-US" sz="2400" b="1" dirty="0">
                <a:latin typeface="Times New Roman" pitchFamily="18" charset="0"/>
                <a:cs typeface="Times New Roman" pitchFamily="18" charset="0"/>
              </a:rPr>
              <a:t> on Same Sex Marriage (Feb, 2014)</a:t>
            </a:r>
            <a:endParaRPr lang="en-US" dirty="0"/>
          </a:p>
        </p:txBody>
      </p:sp>
      <p:sp>
        <p:nvSpPr>
          <p:cNvPr id="3" name="Content Placeholder 2"/>
          <p:cNvSpPr>
            <a:spLocks noGrp="1"/>
          </p:cNvSpPr>
          <p:nvPr>
            <p:ph idx="1"/>
          </p:nvPr>
        </p:nvSpPr>
        <p:spPr>
          <a:xfrm>
            <a:off x="1435608" y="1219200"/>
            <a:ext cx="7498080" cy="5364162"/>
          </a:xfrm>
        </p:spPr>
        <p:txBody>
          <a:bodyPr>
            <a:normAutofit fontScale="62500" lnSpcReduction="20000"/>
          </a:bodyPr>
          <a:lstStyle/>
          <a:p>
            <a:r>
              <a:rPr lang="en-US" b="1" dirty="0"/>
              <a:t>The World condemned President </a:t>
            </a:r>
            <a:r>
              <a:rPr lang="en-US" b="1" dirty="0" err="1"/>
              <a:t>Museveni</a:t>
            </a:r>
            <a:r>
              <a:rPr lang="en-US" b="1" dirty="0"/>
              <a:t> for passing anti-gay law.</a:t>
            </a:r>
            <a:endParaRPr lang="en-US" dirty="0"/>
          </a:p>
          <a:p>
            <a:r>
              <a:rPr lang="en-US" dirty="0"/>
              <a:t>Rights campaigners and health professionals have condemned Uganda’s president after he said he would approve controversial anti-homosexuality laws based on the advice of "medical experts".</a:t>
            </a:r>
          </a:p>
          <a:p>
            <a:r>
              <a:rPr lang="en-US" dirty="0" err="1"/>
              <a:t>Ofwono</a:t>
            </a:r>
            <a:r>
              <a:rPr lang="en-US" dirty="0"/>
              <a:t> </a:t>
            </a:r>
            <a:r>
              <a:rPr lang="en-US" dirty="0" err="1"/>
              <a:t>Opondo</a:t>
            </a:r>
            <a:r>
              <a:rPr lang="en-US" dirty="0"/>
              <a:t>, a government spokesman, tweeted on Friday that "this comes after 14 medical experts presented a report that homosexuality is not genetic but a social </a:t>
            </a:r>
            <a:r>
              <a:rPr lang="en-US" dirty="0" err="1"/>
              <a:t>behaviour</a:t>
            </a:r>
            <a:r>
              <a:rPr lang="en-US" dirty="0"/>
              <a:t>".</a:t>
            </a:r>
          </a:p>
          <a:p>
            <a:r>
              <a:rPr lang="en-US" dirty="0"/>
              <a:t>The MPs, attending a party conference chaired by </a:t>
            </a:r>
            <a:r>
              <a:rPr lang="en-US" dirty="0" err="1"/>
              <a:t>Museveni</a:t>
            </a:r>
            <a:r>
              <a:rPr lang="en-US" dirty="0"/>
              <a:t>, "welcomed the development as a measure to protect Ugandans from social deviants", </a:t>
            </a:r>
            <a:r>
              <a:rPr lang="en-US" dirty="0" err="1"/>
              <a:t>Opondo</a:t>
            </a:r>
            <a:r>
              <a:rPr lang="en-US" dirty="0"/>
              <a:t> added.</a:t>
            </a:r>
          </a:p>
          <a:p>
            <a:r>
              <a:rPr lang="en-US" dirty="0"/>
              <a:t>Under existing colonial-era law in Uganda, anyone found guilty of "carnal knowledge against the order of nature" can already face sentences up to life imprisonment. But the new bill represents a dramatic broadening of penalties. It bans the promotion of homosexuality, makes it a crime punishable by prison not to report gay people to the authorities and enables life sentences to be imposed for various same-sex acts, including touching in public.</a:t>
            </a:r>
          </a:p>
          <a:p>
            <a:endParaRPr lang="en-US" dirty="0"/>
          </a:p>
        </p:txBody>
      </p:sp>
      <p:sp>
        <p:nvSpPr>
          <p:cNvPr id="6" name="Date Placeholder 5"/>
          <p:cNvSpPr>
            <a:spLocks noGrp="1"/>
          </p:cNvSpPr>
          <p:nvPr>
            <p:ph type="dt" sz="half" idx="10"/>
          </p:nvPr>
        </p:nvSpPr>
        <p:spPr/>
        <p:txBody>
          <a:bodyPr/>
          <a:lstStyle/>
          <a:p>
            <a:fld id="{989665B7-1AC8-403D-9233-B7C93AC983B8}"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Autofit/>
          </a:bodyPr>
          <a:lstStyle/>
          <a:p>
            <a:r>
              <a:rPr lang="en-US" sz="2400" b="1" dirty="0">
                <a:latin typeface="Times New Roman" pitchFamily="18" charset="0"/>
                <a:cs typeface="Times New Roman" pitchFamily="18" charset="0"/>
              </a:rPr>
              <a:t>Cont.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762000"/>
            <a:ext cx="7498080" cy="6019800"/>
          </a:xfrm>
        </p:spPr>
        <p:txBody>
          <a:bodyPr>
            <a:normAutofit fontScale="70000" lnSpcReduction="20000"/>
          </a:bodyPr>
          <a:lstStyle/>
          <a:p>
            <a:r>
              <a:rPr lang="en-US" dirty="0"/>
              <a:t>The president, who has been in power for 28 years, said he wanted his governing National Resistance Movement (NRM) to reach what he called a "scientifically correct" position on homosexuality.  A medical report was prepared by more than a dozen scientists from Uganda's health ministry, officials said. They told </a:t>
            </a:r>
            <a:r>
              <a:rPr lang="en-US" dirty="0" err="1"/>
              <a:t>Museveni</a:t>
            </a:r>
            <a:r>
              <a:rPr lang="en-US" dirty="0"/>
              <a:t> that there is no gene for homosexuality and it is "not a disease but merely an abnormal </a:t>
            </a:r>
            <a:r>
              <a:rPr lang="en-US" dirty="0" err="1"/>
              <a:t>behaviour</a:t>
            </a:r>
            <a:r>
              <a:rPr lang="en-US" dirty="0"/>
              <a:t> which may be learned through experiences in life". Dr Richard </a:t>
            </a:r>
            <a:r>
              <a:rPr lang="en-US" dirty="0" err="1"/>
              <a:t>Tushemereirwe</a:t>
            </a:r>
            <a:r>
              <a:rPr lang="en-US" dirty="0"/>
              <a:t>, presidential adviser on science, said: "Homosexuality has serious public health consequences and should therefore not be tolerated".</a:t>
            </a:r>
          </a:p>
          <a:p>
            <a:r>
              <a:rPr lang="en-US" dirty="0"/>
              <a:t>The findings by </a:t>
            </a:r>
            <a:r>
              <a:rPr lang="en-US" dirty="0" err="1"/>
              <a:t>Museveni's</a:t>
            </a:r>
            <a:r>
              <a:rPr lang="en-US" dirty="0"/>
              <a:t> medical experts were disputed in an open letter by more than 50 of the world's top public health scientists and researchers. "Homosexuality is not a pathology, an abnormality, a mental disorder or an illness: It is a variant of sexual </a:t>
            </a:r>
            <a:r>
              <a:rPr lang="en-US" dirty="0" err="1"/>
              <a:t>behaviour</a:t>
            </a:r>
            <a:r>
              <a:rPr lang="en-US" dirty="0"/>
              <a:t> found in people around the world," they wrote. "Lesbian, gay, bisexual and transgender people are normal."</a:t>
            </a:r>
          </a:p>
          <a:p>
            <a:r>
              <a:rPr lang="en-US" dirty="0"/>
              <a:t>Link: http://www.theguardian.com/world/2014/feb/16/ugandan-museveni-passes-anti-gay-law</a:t>
            </a:r>
          </a:p>
          <a:p>
            <a:endParaRPr lang="en-US" dirty="0"/>
          </a:p>
        </p:txBody>
      </p:sp>
      <p:sp>
        <p:nvSpPr>
          <p:cNvPr id="6" name="Date Placeholder 5"/>
          <p:cNvSpPr>
            <a:spLocks noGrp="1"/>
          </p:cNvSpPr>
          <p:nvPr>
            <p:ph type="dt" sz="half" idx="10"/>
          </p:nvPr>
        </p:nvSpPr>
        <p:spPr/>
        <p:txBody>
          <a:bodyPr/>
          <a:lstStyle/>
          <a:p>
            <a:fld id="{55065E07-0C07-4CE0-960D-3882905460A2}"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WORLD BANK’S REACTIONS.</a:t>
            </a:r>
            <a:endParaRPr lang="en-US" dirty="0"/>
          </a:p>
        </p:txBody>
      </p:sp>
      <p:sp>
        <p:nvSpPr>
          <p:cNvPr id="3" name="Content Placeholder 2"/>
          <p:cNvSpPr>
            <a:spLocks noGrp="1"/>
          </p:cNvSpPr>
          <p:nvPr>
            <p:ph idx="1"/>
          </p:nvPr>
        </p:nvSpPr>
        <p:spPr>
          <a:xfrm>
            <a:off x="1435608" y="1295400"/>
            <a:ext cx="7498080" cy="5287962"/>
          </a:xfrm>
        </p:spPr>
        <p:txBody>
          <a:bodyPr>
            <a:normAutofit fontScale="62500" lnSpcReduction="20000"/>
          </a:bodyPr>
          <a:lstStyle/>
          <a:p>
            <a:r>
              <a:rPr lang="en-US" dirty="0"/>
              <a:t>The World Bank on Thursday postponed a $90m (£54m) loan to Uganda’s  health system over a law that toughened punishment for gay people,  an unusual move for an institution that typically avoids wading into politics.</a:t>
            </a:r>
          </a:p>
          <a:p>
            <a:r>
              <a:rPr lang="en-US" dirty="0"/>
              <a:t>"We have postponed the project for further review to ensure that the development objectives would not be adversely affected by the enactment of this new law," World Bank spokesman David </a:t>
            </a:r>
            <a:r>
              <a:rPr lang="en-US" dirty="0" err="1"/>
              <a:t>Theis</a:t>
            </a:r>
            <a:r>
              <a:rPr lang="en-US" dirty="0"/>
              <a:t> said in an email.</a:t>
            </a:r>
          </a:p>
          <a:p>
            <a:r>
              <a:rPr lang="en-US" dirty="0"/>
              <a:t>The loan postponement follows the announcement by Norway and Denmark that they would hold back donations to Uganda because of the law.  Other donors have also threatened to follow suit, and the United States said it was reviewing ties.</a:t>
            </a:r>
          </a:p>
          <a:p>
            <a:r>
              <a:rPr lang="en-US" dirty="0"/>
              <a:t>The United States is the World Bank's biggest member.</a:t>
            </a:r>
          </a:p>
          <a:p>
            <a:r>
              <a:rPr lang="en-US" dirty="0"/>
              <a:t>Western anger over the law has triggered a sharp fall in Uganda's shilling currency, leading the central bank to intervene for two days in a row.</a:t>
            </a:r>
          </a:p>
          <a:p>
            <a:r>
              <a:rPr lang="en-US" dirty="0"/>
              <a:t>Link: http://www.theguardian.com/world/2014/feb/28/world-bank-uganda-loan-anti-gay-law </a:t>
            </a:r>
          </a:p>
          <a:p>
            <a:pPr>
              <a:buNone/>
            </a:pPr>
            <a:endParaRPr lang="en-US" dirty="0"/>
          </a:p>
        </p:txBody>
      </p:sp>
      <p:sp>
        <p:nvSpPr>
          <p:cNvPr id="6" name="Date Placeholder 5"/>
          <p:cNvSpPr>
            <a:spLocks noGrp="1"/>
          </p:cNvSpPr>
          <p:nvPr>
            <p:ph type="dt" sz="half" idx="10"/>
          </p:nvPr>
        </p:nvSpPr>
        <p:spPr/>
        <p:txBody>
          <a:bodyPr/>
          <a:lstStyle/>
          <a:p>
            <a:fld id="{5C242236-AA7E-44CC-BB90-D72DE1D811CB}"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US" sz="3200" dirty="0"/>
              <a:t>REACTIONS OF WESTERN DONORS</a:t>
            </a:r>
          </a:p>
        </p:txBody>
      </p:sp>
      <p:sp>
        <p:nvSpPr>
          <p:cNvPr id="3" name="Content Placeholder 2"/>
          <p:cNvSpPr>
            <a:spLocks noGrp="1"/>
          </p:cNvSpPr>
          <p:nvPr>
            <p:ph idx="1"/>
          </p:nvPr>
        </p:nvSpPr>
        <p:spPr>
          <a:xfrm>
            <a:off x="1435608" y="1143000"/>
            <a:ext cx="7498080" cy="5440362"/>
          </a:xfrm>
        </p:spPr>
        <p:txBody>
          <a:bodyPr>
            <a:normAutofit fontScale="85000" lnSpcReduction="10000"/>
          </a:bodyPr>
          <a:lstStyle/>
          <a:p>
            <a:r>
              <a:rPr lang="en-US" dirty="0"/>
              <a:t>Austria said, they were reviewing their assistance to Uganda</a:t>
            </a:r>
          </a:p>
          <a:p>
            <a:r>
              <a:rPr lang="en-US" dirty="0"/>
              <a:t>Denmark and Norway said they were “ withholding or diverting aid money” </a:t>
            </a:r>
          </a:p>
          <a:p>
            <a:r>
              <a:rPr lang="en-US" dirty="0"/>
              <a:t>Britain said, “The money will be channeled through alternative routes, including international aid agencies that met the UK's human rights principles. </a:t>
            </a:r>
          </a:p>
          <a:p>
            <a:r>
              <a:rPr lang="en-US" dirty="0"/>
              <a:t>U.S.A -“US described the adoption of the law as a tragic day for Uganda, and the secretary of state, John Kerry, announced that "all dimensions" of US engagement with the country would be reviewed, including the aid budget.”</a:t>
            </a:r>
          </a:p>
        </p:txBody>
      </p:sp>
      <p:sp>
        <p:nvSpPr>
          <p:cNvPr id="6" name="Date Placeholder 5"/>
          <p:cNvSpPr>
            <a:spLocks noGrp="1"/>
          </p:cNvSpPr>
          <p:nvPr>
            <p:ph type="dt" sz="half" idx="10"/>
          </p:nvPr>
        </p:nvSpPr>
        <p:spPr/>
        <p:txBody>
          <a:bodyPr/>
          <a:lstStyle/>
          <a:p>
            <a:fld id="{EC50E626-DA8C-4D1F-8D1E-AD9202246BCA}"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More comments from: </a:t>
            </a:r>
            <a:r>
              <a:rPr lang="en-US" sz="2700" b="1" dirty="0"/>
              <a:t>U.S.A PRESIDENT OBAMA  THROUGH WHITE HOUSE SECRETARY)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Feb 16, 2014 3:38pm</a:t>
            </a:r>
          </a:p>
          <a:p>
            <a:r>
              <a:rPr lang="en-US" dirty="0"/>
              <a:t>President’s </a:t>
            </a:r>
            <a:r>
              <a:rPr lang="en-US" dirty="0" err="1"/>
              <a:t>Obama’s</a:t>
            </a:r>
            <a:r>
              <a:rPr lang="en-US" dirty="0"/>
              <a:t> comments reads: </a:t>
            </a:r>
          </a:p>
          <a:p>
            <a:r>
              <a:rPr lang="en-US" dirty="0"/>
              <a:t>“In a statement released by the White House, </a:t>
            </a:r>
            <a:r>
              <a:rPr lang="en-US" dirty="0" err="1"/>
              <a:t>Obama</a:t>
            </a:r>
            <a:r>
              <a:rPr lang="en-US" dirty="0"/>
              <a:t> said he is “deeply disappointed” that Uganda is poised to ban gay relationships, warning that the law will be a “step backward for all Ugandans” and pose a danger to gays there:</a:t>
            </a:r>
          </a:p>
          <a:p>
            <a:r>
              <a:rPr lang="en-US" dirty="0"/>
              <a:t>As a country and a people, the United States has consistently stood for the protection of fundamental freedoms and universal human rights. We believe that people everywhere should be treated equally, with dignity and respect, and that they should have the opportunity to reach their fullest potential, no matter who they are or whom they love.</a:t>
            </a:r>
          </a:p>
          <a:p>
            <a:endParaRPr lang="en-US" dirty="0"/>
          </a:p>
        </p:txBody>
      </p:sp>
      <p:sp>
        <p:nvSpPr>
          <p:cNvPr id="6" name="Date Placeholder 5"/>
          <p:cNvSpPr>
            <a:spLocks noGrp="1"/>
          </p:cNvSpPr>
          <p:nvPr>
            <p:ph type="dt" sz="half" idx="10"/>
          </p:nvPr>
        </p:nvSpPr>
        <p:spPr/>
        <p:txBody>
          <a:bodyPr/>
          <a:lstStyle/>
          <a:p>
            <a:fld id="{6BCDE023-2261-4705-9C57-0673C76E4C35}"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US" sz="2400" b="1" dirty="0"/>
              <a:t>PRESIDENT BARRACK OBAMA’S REACTION</a:t>
            </a:r>
            <a:endParaRPr lang="en-US" sz="2400" dirty="0"/>
          </a:p>
        </p:txBody>
      </p:sp>
      <p:sp>
        <p:nvSpPr>
          <p:cNvPr id="3" name="Content Placeholder 2"/>
          <p:cNvSpPr>
            <a:spLocks noGrp="1"/>
          </p:cNvSpPr>
          <p:nvPr>
            <p:ph idx="1"/>
          </p:nvPr>
        </p:nvSpPr>
        <p:spPr>
          <a:xfrm>
            <a:off x="1435608" y="1066800"/>
            <a:ext cx="7498080" cy="5715000"/>
          </a:xfrm>
        </p:spPr>
        <p:txBody>
          <a:bodyPr>
            <a:normAutofit fontScale="70000" lnSpcReduction="20000"/>
          </a:bodyPr>
          <a:lstStyle/>
          <a:p>
            <a:r>
              <a:rPr lang="en-US" dirty="0"/>
              <a:t>That is why I am so deeply disappointed that Uganda will shortly enact legislation that would criminalize homosexuality. The Anti-Homosexuality Bill in Uganda, once law, will be more than an affront and a danger to the gay community in Uganda. It will be a step backward for all Ugandans and reflect poorly on Uganda’s commitment to protecting the human rights of its people. It also will mark a serious setback for all those around the world who share a commitment to freedom, justice and equal rights.</a:t>
            </a:r>
          </a:p>
          <a:p>
            <a:r>
              <a:rPr lang="en-US" dirty="0"/>
              <a:t>As we have conveyed to President </a:t>
            </a:r>
            <a:r>
              <a:rPr lang="en-US" dirty="0" err="1"/>
              <a:t>Museveni</a:t>
            </a:r>
            <a:r>
              <a:rPr lang="en-US" dirty="0"/>
              <a:t>, enacting this legislation will complicate our valued relationship with Uganda. At a time when, tragically, we are seeing an increase in reports of violence and harassment targeting members of the LGBT community from Russia to Nigeria, I salute all those in Uganda and around the world who remain committed to respecting the human rights and fundamental human dignity of all persons.”</a:t>
            </a:r>
          </a:p>
          <a:p>
            <a:r>
              <a:rPr lang="en-US" dirty="0"/>
              <a:t>Link.  http://abcnews.go.com/blogs/politics/2014/02/obama-ugandas-anti-gay-legislation-is-a-step-backward/</a:t>
            </a:r>
          </a:p>
          <a:p>
            <a:endParaRPr lang="en-US" dirty="0"/>
          </a:p>
        </p:txBody>
      </p:sp>
      <p:sp>
        <p:nvSpPr>
          <p:cNvPr id="6" name="Date Placeholder 5"/>
          <p:cNvSpPr>
            <a:spLocks noGrp="1"/>
          </p:cNvSpPr>
          <p:nvPr>
            <p:ph type="dt" sz="half" idx="10"/>
          </p:nvPr>
        </p:nvSpPr>
        <p:spPr/>
        <p:txBody>
          <a:bodyPr/>
          <a:lstStyle/>
          <a:p>
            <a:fld id="{115AF2C9-C82C-4741-9D55-BF991101F9E0}" type="datetime1">
              <a:rPr lang="en-US" smtClean="0"/>
              <a:pPr/>
              <a:t>9/2/2022</a:t>
            </a:fld>
            <a:endParaRPr lang="en-US"/>
          </a:p>
        </p:txBody>
      </p:sp>
      <p:sp>
        <p:nvSpPr>
          <p:cNvPr id="5" name="Footer Placeholder 4"/>
          <p:cNvSpPr>
            <a:spLocks noGrp="1"/>
          </p:cNvSpPr>
          <p:nvPr>
            <p:ph type="ftr" sz="quarter" idx="11"/>
          </p:nvPr>
        </p:nvSpPr>
        <p:spPr/>
        <p:txBody>
          <a:bodyPr/>
          <a:lstStyle/>
          <a:p>
            <a:r>
              <a:rPr lang="en-US" smtClean="0"/>
              <a:t>Rev Joseph Kitur</a:t>
            </a:r>
            <a:endParaRPr lang="en-US"/>
          </a:p>
        </p:txBody>
      </p:sp>
      <p:sp>
        <p:nvSpPr>
          <p:cNvPr id="4" name="Slide Number Placeholder 3"/>
          <p:cNvSpPr>
            <a:spLocks noGrp="1"/>
          </p:cNvSpPr>
          <p:nvPr>
            <p:ph type="sldNum" sz="quarter" idx="12"/>
          </p:nvPr>
        </p:nvSpPr>
        <p:spPr/>
        <p:txBody>
          <a:bodyPr/>
          <a:lstStyle/>
          <a:p>
            <a:fld id="{FC66AD7C-A49C-4D80-BA73-644A6985D63E}"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
            </a:r>
            <a:br>
              <a:rPr lang="en-US" sz="2700" b="1" dirty="0"/>
            </a:br>
            <a:r>
              <a:rPr lang="en-US" sz="2700" b="1" dirty="0"/>
              <a:t/>
            </a:r>
            <a:br>
              <a:rPr lang="en-US" sz="2700" b="1" dirty="0"/>
            </a:br>
            <a:r>
              <a:rPr lang="en-US" sz="2700" b="1" dirty="0"/>
              <a:t>PRESIDENT YOWERI MUSEVENI OF UGANDA REPLIED TO PRESIDENT OBAMA.</a:t>
            </a:r>
            <a:r>
              <a:rPr lang="en-US" b="1" dirty="0"/>
              <a:t/>
            </a:r>
            <a:br>
              <a:rPr lang="en-US" b="1" dirty="0"/>
            </a:br>
            <a:endParaRPr lang="en-US" dirty="0"/>
          </a:p>
        </p:txBody>
      </p:sp>
      <p:pic>
        <p:nvPicPr>
          <p:cNvPr id="4" name="Content Placeholder 3" descr="Yoweri Museveni &amp; Barack Obama - February 2014 - BellaNaija 01">
            <a:hlinkClick r:id="rId3"/>
          </p:cNvPr>
          <p:cNvPicPr>
            <a:picLocks noGrp="1"/>
          </p:cNvPicPr>
          <p:nvPr>
            <p:ph idx="1"/>
          </p:nvPr>
        </p:nvPicPr>
        <p:blipFill>
          <a:blip r:embed="rId4"/>
          <a:stretch>
            <a:fillRect/>
          </a:stretch>
        </p:blipFill>
        <p:spPr bwMode="auto">
          <a:xfrm>
            <a:off x="1637533" y="1447800"/>
            <a:ext cx="7094483" cy="4800600"/>
          </a:xfrm>
          <a:prstGeom prst="rect">
            <a:avLst/>
          </a:prstGeom>
          <a:noFill/>
          <a:ln w="9525">
            <a:noFill/>
            <a:miter lim="800000"/>
            <a:headEnd/>
            <a:tailEnd/>
          </a:ln>
        </p:spPr>
      </p:pic>
      <p:sp>
        <p:nvSpPr>
          <p:cNvPr id="7" name="Date Placeholder 6"/>
          <p:cNvSpPr>
            <a:spLocks noGrp="1"/>
          </p:cNvSpPr>
          <p:nvPr>
            <p:ph type="dt" sz="half" idx="10"/>
          </p:nvPr>
        </p:nvSpPr>
        <p:spPr/>
        <p:txBody>
          <a:bodyPr/>
          <a:lstStyle/>
          <a:p>
            <a:fld id="{B96B1385-894B-4D67-BAEA-31ADB744D442}" type="datetime1">
              <a:rPr lang="en-US" smtClean="0"/>
              <a:pPr/>
              <a:t>9/2/2022</a:t>
            </a:fld>
            <a:endParaRPr lang="en-US"/>
          </a:p>
        </p:txBody>
      </p:sp>
      <p:sp>
        <p:nvSpPr>
          <p:cNvPr id="6" name="Footer Placeholder 5"/>
          <p:cNvSpPr>
            <a:spLocks noGrp="1"/>
          </p:cNvSpPr>
          <p:nvPr>
            <p:ph type="ftr" sz="quarter" idx="11"/>
          </p:nvPr>
        </p:nvSpPr>
        <p:spPr/>
        <p:txBody>
          <a:bodyPr/>
          <a:lstStyle/>
          <a:p>
            <a:r>
              <a:rPr lang="en-US" smtClean="0"/>
              <a:t>Rev Joseph Kitur</a:t>
            </a:r>
            <a:endParaRPr lang="en-US"/>
          </a:p>
        </p:txBody>
      </p:sp>
      <p:sp>
        <p:nvSpPr>
          <p:cNvPr id="5" name="Slide Number Placeholder 4"/>
          <p:cNvSpPr>
            <a:spLocks noGrp="1"/>
          </p:cNvSpPr>
          <p:nvPr>
            <p:ph type="sldNum" sz="quarter" idx="12"/>
          </p:nvPr>
        </p:nvSpPr>
        <p:spPr/>
        <p:txBody>
          <a:bodyPr/>
          <a:lstStyle/>
          <a:p>
            <a:fld id="{FC66AD7C-A49C-4D80-BA73-644A6985D63E}" type="slidenum">
              <a:rPr lang="en-US" smtClean="0"/>
              <a:pPr/>
              <a:t>99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58055</TotalTime>
  <Words>20919</Words>
  <Application>Microsoft Office PowerPoint</Application>
  <PresentationFormat>On-screen Show (4:3)</PresentationFormat>
  <Paragraphs>1631</Paragraphs>
  <Slides>174</Slides>
  <Notes>88</Notes>
  <HiddenSlides>0</HiddenSlides>
  <MMClips>0</MMClips>
  <ScaleCrop>false</ScaleCrop>
  <HeadingPairs>
    <vt:vector size="4" baseType="variant">
      <vt:variant>
        <vt:lpstr>Theme</vt:lpstr>
      </vt:variant>
      <vt:variant>
        <vt:i4>1</vt:i4>
      </vt:variant>
      <vt:variant>
        <vt:lpstr>Slide Titles</vt:lpstr>
      </vt:variant>
      <vt:variant>
        <vt:i4>174</vt:i4>
      </vt:variant>
    </vt:vector>
  </HeadingPairs>
  <TitlesOfParts>
    <vt:vector size="175" baseType="lpstr">
      <vt:lpstr>Solstice</vt:lpstr>
      <vt:lpstr>KABARAK UNIVERSITY</vt:lpstr>
      <vt:lpstr>What Ethics is All About: </vt:lpstr>
      <vt:lpstr>Christian Ethics</vt:lpstr>
      <vt:lpstr>Towards a Definitions of Ethics</vt:lpstr>
      <vt:lpstr>Cont. </vt:lpstr>
      <vt:lpstr>CONT. </vt:lpstr>
      <vt:lpstr>Terms and concepts </vt:lpstr>
      <vt:lpstr>AFRICAN ETHICS</vt:lpstr>
      <vt:lpstr>Cont.</vt:lpstr>
      <vt:lpstr>Cont. </vt:lpstr>
      <vt:lpstr>African Ethics Today</vt:lpstr>
      <vt:lpstr> SOURCE  OF AFRICAN ETHICS/CULTURES</vt:lpstr>
      <vt:lpstr>Cont.</vt:lpstr>
      <vt:lpstr>Cont.</vt:lpstr>
      <vt:lpstr>Cont’</vt:lpstr>
      <vt:lpstr>Cont. </vt:lpstr>
      <vt:lpstr> (v). Liturgy </vt:lpstr>
      <vt:lpstr>  BASIS (Reference point) OF  AFRICAN ETHICS   </vt:lpstr>
      <vt:lpstr>Cont. </vt:lpstr>
      <vt:lpstr>II. Spirits</vt:lpstr>
      <vt:lpstr>III. Character Development </vt:lpstr>
      <vt:lpstr>V. Community Concept</vt:lpstr>
      <vt:lpstr>Motivation for African Ethics</vt:lpstr>
      <vt:lpstr>Conclusion</vt:lpstr>
      <vt:lpstr>PowerPoint Presentation</vt:lpstr>
      <vt:lpstr>Cont’</vt:lpstr>
      <vt:lpstr>Uniqueness of the Bible in Ethical matters</vt:lpstr>
      <vt:lpstr>Old Testament (OT) Ethics</vt:lpstr>
      <vt:lpstr>VI. Israel’s Ethical life drawn from Character of God. </vt:lpstr>
      <vt:lpstr>Israel’s Ethical life drawn from God’s Word. </vt:lpstr>
      <vt:lpstr> THE TEN COMMANDMENTS (Exodus 20:1-17) </vt:lpstr>
      <vt:lpstr>  Cont’  </vt:lpstr>
      <vt:lpstr>Cont’</vt:lpstr>
      <vt:lpstr>Cont,</vt:lpstr>
      <vt:lpstr>Cont. </vt:lpstr>
      <vt:lpstr>Cont’</vt:lpstr>
      <vt:lpstr>Cont’</vt:lpstr>
      <vt:lpstr>  DISCUSSION QUESTIONS  </vt:lpstr>
      <vt:lpstr>NEW TESTAMENT (NT) ETHICS</vt:lpstr>
      <vt:lpstr>A. JESUS’ ETHICS</vt:lpstr>
      <vt:lpstr>Cont.</vt:lpstr>
      <vt:lpstr>IV. Jesus’ Ethics as Ethics of Imitation</vt:lpstr>
      <vt:lpstr>B. Pauline Ethics</vt:lpstr>
      <vt:lpstr>I. New Creation (2 Cor. 5:14-18)</vt:lpstr>
      <vt:lpstr>II. The Holy Spirit: Agent of the Moral Life</vt:lpstr>
      <vt:lpstr>CHARACTERISTICS OF BIBLICAL TRUTH (ABSOLUTE  TRUTH). </vt:lpstr>
      <vt:lpstr>Cont’</vt:lpstr>
      <vt:lpstr>Cont’</vt:lpstr>
      <vt:lpstr>Summary</vt:lpstr>
      <vt:lpstr>Characteristics of Relative Truth </vt:lpstr>
      <vt:lpstr>Cont’</vt:lpstr>
      <vt:lpstr>Cont’</vt:lpstr>
      <vt:lpstr>SOURCES OF RELATIVE (GENERAL) MORALITY.</vt:lpstr>
      <vt:lpstr>II. Parental Nurture</vt:lpstr>
      <vt:lpstr>SOURCE OF ABSOLUTE MORALITY</vt:lpstr>
      <vt:lpstr>Assignment</vt:lpstr>
      <vt:lpstr>WHY STUDY CHRISTIAN ETHICS?</vt:lpstr>
      <vt:lpstr>Cont’</vt:lpstr>
      <vt:lpstr>PART II.</vt:lpstr>
      <vt:lpstr>Origin and Focus of Philosophical/ Western Ethics</vt:lpstr>
      <vt:lpstr>KEY TERMS AND THEORIES</vt:lpstr>
      <vt:lpstr>Cont.</vt:lpstr>
      <vt:lpstr>II. Consequential (Teleological) Theory</vt:lpstr>
      <vt:lpstr>Cont.</vt:lpstr>
      <vt:lpstr>A. Utilitarianism</vt:lpstr>
      <vt:lpstr>Cont.</vt:lpstr>
      <vt:lpstr>B. Situationism (The New Morality) </vt:lpstr>
      <vt:lpstr>Other Philosophical Ethical Theories</vt:lpstr>
      <vt:lpstr>II. Egoistic Ethics</vt:lpstr>
      <vt:lpstr>Philosophical Justification of Being Considered Moral Upright</vt:lpstr>
      <vt:lpstr>FOUNDATION OF THE MAJOR WESTERN ETHICAL SYSTEMS (PERSPECTIVES) (Ancient Babylonian and Egyptian moral ethics)</vt:lpstr>
      <vt:lpstr>Key Greek contributors to Western Ethics</vt:lpstr>
      <vt:lpstr>Some ethical concepts associated to Greek thinkers and philosophers.</vt:lpstr>
      <vt:lpstr>Cont’</vt:lpstr>
      <vt:lpstr>Cont’</vt:lpstr>
      <vt:lpstr>Cont’</vt:lpstr>
      <vt:lpstr>HUMAN RIGHTS AS AN ETHICAL PERSPECTIVE</vt:lpstr>
      <vt:lpstr>SOURCES OF HUMAN RIGHTS DECLARATION</vt:lpstr>
      <vt:lpstr>DOMESTICATION OF INTERNATIONAL HUMAN RIGHTS INSTRUMENTS</vt:lpstr>
      <vt:lpstr>Example of a domesticated Article from Human Rights International into the Kenyan Constitution.</vt:lpstr>
      <vt:lpstr>WHO BESTOWS HUMAN RIGHTS TO INDIVIDUALS, GROUPS OR SOCIETY?</vt:lpstr>
      <vt:lpstr>Justification for God as the source/origin of true human Rights.</vt:lpstr>
      <vt:lpstr>Assignment </vt:lpstr>
      <vt:lpstr>ETHICAL ISSUES</vt:lpstr>
      <vt:lpstr>SAME GENDER MARRIAGES (HOMOSEXUAL/LESBIAN OR GAY MARRIAGES)</vt:lpstr>
      <vt:lpstr>kenyan woman weds her us bride in same-sex union</vt:lpstr>
      <vt:lpstr>TWO KENYAN MEN WED IN A SAME GENDER MARRIAGE IN LONDON</vt:lpstr>
      <vt:lpstr>TWO KENYAN MEN WED IN A SAME GENDER MARRIAGE IN LONDON</vt:lpstr>
      <vt:lpstr>TWO KENYAN MEN WED IN A SAME GENDER MARRIAGE IN LONDON</vt:lpstr>
      <vt:lpstr>Githinji: Kenyans NEED to UNDERSTAND the Gay and Lesbian Community https://www.kenya-today.com/opinion/kenyans-need-understand-gay-lesbian</vt:lpstr>
      <vt:lpstr>Cont’</vt:lpstr>
      <vt:lpstr>Comments from World leaders: U.S. President on Same Sex Marriage</vt:lpstr>
      <vt:lpstr>Comments from World leaders: Uganda President YOWERI MUSEVENI on Same Sex Marriage (Feb, 2014)</vt:lpstr>
      <vt:lpstr>Cont. </vt:lpstr>
      <vt:lpstr>WORLD BANK’S REACTIONS.</vt:lpstr>
      <vt:lpstr>REACTIONS OF WESTERN DONORS</vt:lpstr>
      <vt:lpstr>More comments from: U.S.A PRESIDENT OBAMA  THROUGH WHITE HOUSE SECRETARY)</vt:lpstr>
      <vt:lpstr>PRESIDENT BARRACK OBAMA’S REACTION</vt:lpstr>
      <vt:lpstr>  PRESIDENT YOWERI MUSEVENI OF UGANDA REPLIED TO PRESIDENT OBAMA. </vt:lpstr>
      <vt:lpstr>President Museveni’s comments.</vt:lpstr>
      <vt:lpstr>Uganda’s anti-gay bill.</vt:lpstr>
      <vt:lpstr> Presidents Kenyatta &amp; Obama on gay issue in 2015 http://edition.cnn.com/2015/07/25/politics/obama-kenya-kenyatta/ </vt:lpstr>
      <vt:lpstr>President Obama’s message on gay to Kenyans</vt:lpstr>
      <vt:lpstr>President Kenyatta’s reply</vt:lpstr>
      <vt:lpstr>POPE FRANCIS VIEWS ON GAY UNIONS.</vt:lpstr>
      <vt:lpstr>Arguments by Kenya’s Gay right groups</vt:lpstr>
      <vt:lpstr>Cont’</vt:lpstr>
      <vt:lpstr>THE KENYAN CONSTITUTION ON MARRIAGE</vt:lpstr>
      <vt:lpstr>Universal Declaration of Human Rights (UDHR) Article 16 on Marriage</vt:lpstr>
      <vt:lpstr>PRO-HOMOSEXUAL POINTS OF VIEWS</vt:lpstr>
      <vt:lpstr>PRO-HOMOSEXUAL POINTS OF VIEWS</vt:lpstr>
      <vt:lpstr>PRO-HOMOSEXUAL POINTS OF VIEWS</vt:lpstr>
      <vt:lpstr>What are these rights? List.</vt:lpstr>
      <vt:lpstr>“My body is my business”–What does it imply in relation to ethics?  </vt:lpstr>
      <vt:lpstr>Bible References warning and condemning same gender sexual relationships</vt:lpstr>
      <vt:lpstr>Cont’</vt:lpstr>
      <vt:lpstr>Cont’</vt:lpstr>
      <vt:lpstr>INCEST</vt:lpstr>
      <vt:lpstr>PORNOGRAPHY.</vt:lpstr>
      <vt:lpstr>ABORTION</vt:lpstr>
      <vt:lpstr>ETHICAL CONSIDERATIONS ON ABORTION</vt:lpstr>
      <vt:lpstr>KENYAN CONSTITUTION ON ABORTION (Pro-life)</vt:lpstr>
      <vt:lpstr>Cont’</vt:lpstr>
      <vt:lpstr>Further arguments in support of those who put emphasis on the mother (Pro-choice) </vt:lpstr>
      <vt:lpstr>Cont’</vt:lpstr>
      <vt:lpstr>A respond (critique) to pro-choice position</vt:lpstr>
      <vt:lpstr>Biblical position on considering a fetus a fully human at conception</vt:lpstr>
      <vt:lpstr>Task:  Download, read and critiques Prof. Joseph Gatheru’s  position on unborn child. </vt:lpstr>
      <vt:lpstr>MARRIAGE AND DIVORCE</vt:lpstr>
      <vt:lpstr> Cont’ </vt:lpstr>
      <vt:lpstr>Cont’</vt:lpstr>
      <vt:lpstr>Cont’</vt:lpstr>
      <vt:lpstr>Pokot culture on inheritance.</vt:lpstr>
      <vt:lpstr>THE KENYAN CONSTITUTION ON MARRIAGE</vt:lpstr>
      <vt:lpstr>TRADITIONAL AFRICAN VIEW ON DIVORCE</vt:lpstr>
      <vt:lpstr>CHRISTIAN PERSPECTIVE</vt:lpstr>
      <vt:lpstr>What does the Bible say about marriage?</vt:lpstr>
      <vt:lpstr>Cont</vt:lpstr>
      <vt:lpstr>CHRISTIAN VIEWS ON DIVORCE</vt:lpstr>
      <vt:lpstr>Cont</vt:lpstr>
      <vt:lpstr>CHRISTIAN PRO-DIVORCE VIEWS</vt:lpstr>
      <vt:lpstr>EUTHANASIA</vt:lpstr>
      <vt:lpstr>Euthanasia in African Culture</vt:lpstr>
      <vt:lpstr>Arguments in Support of Euthanasia</vt:lpstr>
      <vt:lpstr>Arguments Against Pro-Euthanasia</vt:lpstr>
      <vt:lpstr>BIBLICAL VIEW ON EUTHANASIA</vt:lpstr>
      <vt:lpstr>Cont.</vt:lpstr>
      <vt:lpstr>Suicide in Switzerland</vt:lpstr>
      <vt:lpstr>Case of Suicide in Kenya</vt:lpstr>
      <vt:lpstr>Assignment</vt:lpstr>
      <vt:lpstr>In-Vitro Fertilization</vt:lpstr>
      <vt:lpstr>Surrogacy</vt:lpstr>
      <vt:lpstr> Tracey Thompson (left), gave birth to her granddaughter - Jan. 6, 2016. </vt:lpstr>
      <vt:lpstr>Surrogacy and IVF</vt:lpstr>
      <vt:lpstr>Cont’</vt:lpstr>
      <vt:lpstr>ETHICAL CONSIDERATIONS ON IN-VITRO FERTILIZATION</vt:lpstr>
      <vt:lpstr>Cont’</vt:lpstr>
      <vt:lpstr>Cont’</vt:lpstr>
      <vt:lpstr>Cont’</vt:lpstr>
      <vt:lpstr>Embryo Adoption/Donation</vt:lpstr>
      <vt:lpstr>A Three-parent baby</vt:lpstr>
      <vt:lpstr> Dr John Zhang used DNA from three-parent baby.   </vt:lpstr>
      <vt:lpstr>Cont’</vt:lpstr>
      <vt:lpstr>Ethical issues </vt:lpstr>
      <vt:lpstr>https://www.theguardian.com/science/2015/feb/02/three-parent-babies-explained</vt:lpstr>
      <vt:lpstr>Principles of the Just War</vt:lpstr>
      <vt:lpstr>Cont’</vt:lpstr>
      <vt:lpstr>CIVIL DISOBEDIENCE/STRIKES</vt:lpstr>
      <vt:lpstr>Biblical guidelines for a Christian response to strikes, unjust or repressive government</vt:lpstr>
      <vt:lpstr>Doctor’s strike and Hippocratic Oath</vt:lpstr>
      <vt:lpstr>Kabarak University 15th Graduation Ceremony: Nurses pledge  </vt:lpstr>
      <vt:lpstr>Biblical View on Medical strikes</vt:lpstr>
      <vt:lpstr>Core Reading Materials</vt:lpstr>
      <vt:lpstr>Recommended Reading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KABARAK UNIVERSITY BIBL.222 CHRISTIAN ETHICS (45HRS CF 3.0)  LECTURE NOTES  COMPILED BY REV. KITUR</dc:title>
  <dc:creator>cisc</dc:creator>
  <cp:lastModifiedBy>USER</cp:lastModifiedBy>
  <cp:revision>1303</cp:revision>
  <dcterms:created xsi:type="dcterms:W3CDTF">2013-10-14T19:09:06Z</dcterms:created>
  <dcterms:modified xsi:type="dcterms:W3CDTF">2022-09-02T18:58:56Z</dcterms:modified>
</cp:coreProperties>
</file>