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5" r:id="rId9"/>
    <p:sldId id="266" r:id="rId10"/>
    <p:sldId id="268" r:id="rId11"/>
    <p:sldId id="263" r:id="rId12"/>
    <p:sldId id="267" r:id="rId13"/>
    <p:sldId id="264" r:id="rId14"/>
  </p:sldIdLst>
  <p:sldSz cx="9144000" cy="5143500" type="screen16x9"/>
  <p:notesSz cx="9144000" cy="51435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41" d="100"/>
          <a:sy n="141" d="100"/>
        </p:scale>
        <p:origin x="126" y="16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84725" y="503825"/>
            <a:ext cx="8374549" cy="452119"/>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1371600" y="2880360"/>
            <a:ext cx="6400800" cy="128587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0" i="0">
                <a:solidFill>
                  <a:srgbClr val="202729"/>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0" i="0">
                <a:solidFill>
                  <a:srgbClr val="202729"/>
                </a:solidFill>
                <a:latin typeface="Trebuchet MS"/>
                <a:cs typeface="Trebuchet MS"/>
              </a:defRPr>
            </a:lvl1pPr>
          </a:lstStyle>
          <a:p>
            <a:endParaRPr/>
          </a:p>
        </p:txBody>
      </p:sp>
      <p:sp>
        <p:nvSpPr>
          <p:cNvPr id="3" name="Holder 3"/>
          <p:cNvSpPr>
            <a:spLocks noGrp="1"/>
          </p:cNvSpPr>
          <p:nvPr>
            <p:ph sz="half" idx="2"/>
          </p:nvPr>
        </p:nvSpPr>
        <p:spPr>
          <a:xfrm>
            <a:off x="457200" y="1183005"/>
            <a:ext cx="3977640" cy="339471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183005"/>
            <a:ext cx="3977640" cy="339471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4/2/2023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0" i="0">
                <a:solidFill>
                  <a:srgbClr val="202729"/>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4/2/2023</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4/2/2023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5045700"/>
            <a:ext cx="9144000" cy="98425"/>
          </a:xfrm>
          <a:custGeom>
            <a:avLst/>
            <a:gdLst/>
            <a:ahLst/>
            <a:cxnLst/>
            <a:rect l="l" t="t" r="r" b="b"/>
            <a:pathLst>
              <a:path w="9144000" h="98425">
                <a:moveTo>
                  <a:pt x="9143999" y="97799"/>
                </a:moveTo>
                <a:lnTo>
                  <a:pt x="0" y="97799"/>
                </a:lnTo>
                <a:lnTo>
                  <a:pt x="0" y="0"/>
                </a:lnTo>
                <a:lnTo>
                  <a:pt x="9143999" y="0"/>
                </a:lnTo>
                <a:lnTo>
                  <a:pt x="9143999" y="97799"/>
                </a:lnTo>
                <a:close/>
              </a:path>
            </a:pathLst>
          </a:custGeom>
          <a:solidFill>
            <a:srgbClr val="63D197"/>
          </a:solidFill>
        </p:spPr>
        <p:txBody>
          <a:bodyPr wrap="square" lIns="0" tIns="0" rIns="0" bIns="0" rtlCol="0"/>
          <a:lstStyle/>
          <a:p>
            <a:endParaRPr/>
          </a:p>
        </p:txBody>
      </p:sp>
      <p:sp>
        <p:nvSpPr>
          <p:cNvPr id="2" name="Holder 2"/>
          <p:cNvSpPr>
            <a:spLocks noGrp="1"/>
          </p:cNvSpPr>
          <p:nvPr>
            <p:ph type="title"/>
          </p:nvPr>
        </p:nvSpPr>
        <p:spPr>
          <a:xfrm>
            <a:off x="563275" y="1558353"/>
            <a:ext cx="8017449" cy="756919"/>
          </a:xfrm>
          <a:prstGeom prst="rect">
            <a:avLst/>
          </a:prstGeom>
        </p:spPr>
        <p:txBody>
          <a:bodyPr wrap="square" lIns="0" tIns="0" rIns="0" bIns="0">
            <a:spAutoFit/>
          </a:bodyPr>
          <a:lstStyle>
            <a:lvl1pPr>
              <a:defRPr sz="4800" b="0" i="0">
                <a:solidFill>
                  <a:srgbClr val="202729"/>
                </a:solidFill>
                <a:latin typeface="Trebuchet MS"/>
                <a:cs typeface="Trebuchet MS"/>
              </a:defRPr>
            </a:lvl1pPr>
          </a:lstStyle>
          <a:p>
            <a:endParaRPr/>
          </a:p>
        </p:txBody>
      </p:sp>
      <p:sp>
        <p:nvSpPr>
          <p:cNvPr id="3" name="Holder 3"/>
          <p:cNvSpPr>
            <a:spLocks noGrp="1"/>
          </p:cNvSpPr>
          <p:nvPr>
            <p:ph type="body" idx="1"/>
          </p:nvPr>
        </p:nvSpPr>
        <p:spPr>
          <a:xfrm>
            <a:off x="457200" y="1183005"/>
            <a:ext cx="8229600" cy="339471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3108960" y="4783455"/>
            <a:ext cx="2926080" cy="25717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4783455"/>
            <a:ext cx="2103120" cy="25717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4/2/2023</a:t>
            </a:fld>
            <a:endParaRPr lang="en-US"/>
          </a:p>
        </p:txBody>
      </p:sp>
      <p:sp>
        <p:nvSpPr>
          <p:cNvPr id="6" name="Holder 6"/>
          <p:cNvSpPr>
            <a:spLocks noGrp="1"/>
          </p:cNvSpPr>
          <p:nvPr>
            <p:ph type="sldNum" sz="quarter" idx="7"/>
          </p:nvPr>
        </p:nvSpPr>
        <p:spPr>
          <a:xfrm>
            <a:off x="6583680" y="4783455"/>
            <a:ext cx="2103120" cy="25717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528" y="57150"/>
            <a:ext cx="9144000" cy="5143500"/>
          </a:xfrm>
          <a:custGeom>
            <a:avLst/>
            <a:gdLst/>
            <a:ahLst/>
            <a:cxnLst/>
            <a:rect l="l" t="t" r="r" b="b"/>
            <a:pathLst>
              <a:path w="9144000" h="5143500">
                <a:moveTo>
                  <a:pt x="9143999" y="5143499"/>
                </a:moveTo>
                <a:lnTo>
                  <a:pt x="0" y="5143499"/>
                </a:lnTo>
                <a:lnTo>
                  <a:pt x="0" y="0"/>
                </a:lnTo>
                <a:lnTo>
                  <a:pt x="9143999" y="0"/>
                </a:lnTo>
                <a:lnTo>
                  <a:pt x="9143999" y="5143499"/>
                </a:lnTo>
                <a:close/>
              </a:path>
            </a:pathLst>
          </a:custGeom>
        </p:spPr>
        <p:style>
          <a:lnRef idx="2">
            <a:schemeClr val="dk1">
              <a:shade val="50000"/>
            </a:schemeClr>
          </a:lnRef>
          <a:fillRef idx="1">
            <a:schemeClr val="dk1"/>
          </a:fillRef>
          <a:effectRef idx="0">
            <a:schemeClr val="dk1"/>
          </a:effectRef>
          <a:fontRef idx="minor">
            <a:schemeClr val="lt1"/>
          </a:fontRef>
        </p:style>
        <p:txBody>
          <a:bodyPr wrap="square" lIns="0" tIns="0" rIns="0" bIns="0" rtlCol="0"/>
          <a:lstStyle/>
          <a:p>
            <a:endParaRPr/>
          </a:p>
        </p:txBody>
      </p:sp>
      <p:sp>
        <p:nvSpPr>
          <p:cNvPr id="3" name="object 3"/>
          <p:cNvSpPr/>
          <p:nvPr/>
        </p:nvSpPr>
        <p:spPr>
          <a:xfrm>
            <a:off x="0" y="2998149"/>
            <a:ext cx="9144000" cy="0"/>
          </a:xfrm>
          <a:custGeom>
            <a:avLst/>
            <a:gdLst/>
            <a:ahLst/>
            <a:cxnLst/>
            <a:rect l="l" t="t" r="r" b="b"/>
            <a:pathLst>
              <a:path w="9144000">
                <a:moveTo>
                  <a:pt x="0" y="0"/>
                </a:moveTo>
                <a:lnTo>
                  <a:pt x="9143999" y="0"/>
                </a:lnTo>
              </a:path>
            </a:pathLst>
          </a:custGeom>
          <a:ln w="19049">
            <a:solidFill>
              <a:srgbClr val="63D197"/>
            </a:solidFill>
          </a:ln>
        </p:spPr>
        <p:txBody>
          <a:bodyPr wrap="square" lIns="0" tIns="0" rIns="0" bIns="0" rtlCol="0"/>
          <a:lstStyle/>
          <a:p>
            <a:endParaRPr/>
          </a:p>
        </p:txBody>
      </p:sp>
      <p:sp>
        <p:nvSpPr>
          <p:cNvPr id="4" name="object 4"/>
          <p:cNvSpPr txBox="1"/>
          <p:nvPr/>
        </p:nvSpPr>
        <p:spPr>
          <a:xfrm>
            <a:off x="583474" y="1989565"/>
            <a:ext cx="8255726" cy="751488"/>
          </a:xfrm>
          <a:prstGeom prst="rect">
            <a:avLst/>
          </a:prstGeom>
        </p:spPr>
        <p:txBody>
          <a:bodyPr vert="horz" wrap="square" lIns="0" tIns="12700" rIns="0" bIns="0" rtlCol="0">
            <a:spAutoFit/>
          </a:bodyPr>
          <a:lstStyle/>
          <a:p>
            <a:pPr marL="12700">
              <a:lnSpc>
                <a:spcPct val="100000"/>
              </a:lnSpc>
              <a:spcBef>
                <a:spcPts val="100"/>
              </a:spcBef>
            </a:pPr>
            <a:r>
              <a:rPr lang="en-US" sz="4800" spc="-345" dirty="0">
                <a:solidFill>
                  <a:srgbClr val="FFFFFF"/>
                </a:solidFill>
                <a:latin typeface="Elephant" panose="02020904090505020303" pitchFamily="18" charset="0"/>
                <a:cs typeface="Trebuchet MS"/>
              </a:rPr>
              <a:t>Housing Price </a:t>
            </a:r>
            <a:r>
              <a:rPr lang="en-US" sz="4800" spc="-345" dirty="0" err="1">
                <a:solidFill>
                  <a:srgbClr val="FFFFFF"/>
                </a:solidFill>
                <a:latin typeface="Elephant" panose="02020904090505020303" pitchFamily="18" charset="0"/>
                <a:cs typeface="Trebuchet MS"/>
              </a:rPr>
              <a:t>DatasetAnalysis</a:t>
            </a:r>
            <a:endParaRPr sz="4800" dirty="0">
              <a:latin typeface="Elephant" panose="02020904090505020303" pitchFamily="18" charset="0"/>
              <a:cs typeface="Trebuchet MS"/>
            </a:endParaRPr>
          </a:p>
        </p:txBody>
      </p:sp>
      <p:sp>
        <p:nvSpPr>
          <p:cNvPr id="5" name="object 5"/>
          <p:cNvSpPr txBox="1"/>
          <p:nvPr/>
        </p:nvSpPr>
        <p:spPr>
          <a:xfrm>
            <a:off x="583474" y="3243145"/>
            <a:ext cx="5131526" cy="764312"/>
          </a:xfrm>
          <a:prstGeom prst="rect">
            <a:avLst/>
          </a:prstGeom>
        </p:spPr>
        <p:txBody>
          <a:bodyPr vert="horz" wrap="square" lIns="0" tIns="12700" rIns="0" bIns="0" rtlCol="0">
            <a:spAutoFit/>
          </a:bodyPr>
          <a:lstStyle/>
          <a:p>
            <a:pPr marL="12700">
              <a:lnSpc>
                <a:spcPct val="100000"/>
              </a:lnSpc>
              <a:spcBef>
                <a:spcPts val="100"/>
              </a:spcBef>
            </a:pPr>
            <a:r>
              <a:rPr lang="en-US" sz="2400" spc="-60" dirty="0" smtClean="0">
                <a:solidFill>
                  <a:srgbClr val="FFFFFF"/>
                </a:solidFill>
                <a:latin typeface="Elephant" panose="02020904090505020303" pitchFamily="18" charset="0"/>
                <a:cs typeface="Trebuchet MS"/>
              </a:rPr>
              <a:t>Phase </a:t>
            </a:r>
            <a:r>
              <a:rPr lang="en-US" sz="2400" spc="-60" dirty="0" smtClean="0">
                <a:solidFill>
                  <a:srgbClr val="FFFFFF"/>
                </a:solidFill>
                <a:latin typeface="Elephant" panose="02020904090505020303" pitchFamily="18" charset="0"/>
                <a:cs typeface="Trebuchet MS"/>
              </a:rPr>
              <a:t>2 </a:t>
            </a:r>
            <a:r>
              <a:rPr lang="en-US" sz="2400" spc="-60" dirty="0" smtClean="0">
                <a:solidFill>
                  <a:srgbClr val="FFFFFF"/>
                </a:solidFill>
                <a:latin typeface="Elephant" panose="02020904090505020303" pitchFamily="18" charset="0"/>
                <a:cs typeface="Trebuchet MS"/>
              </a:rPr>
              <a:t>Project</a:t>
            </a:r>
          </a:p>
          <a:p>
            <a:pPr marL="12700">
              <a:lnSpc>
                <a:spcPct val="100000"/>
              </a:lnSpc>
              <a:spcBef>
                <a:spcPts val="100"/>
              </a:spcBef>
            </a:pPr>
            <a:r>
              <a:rPr lang="en-US" sz="2400" spc="-60" dirty="0" err="1" smtClean="0">
                <a:solidFill>
                  <a:srgbClr val="FFFFFF"/>
                </a:solidFill>
                <a:latin typeface="Elephant" panose="02020904090505020303" pitchFamily="18" charset="0"/>
                <a:cs typeface="Trebuchet MS"/>
              </a:rPr>
              <a:t>Wambui</a:t>
            </a:r>
            <a:r>
              <a:rPr lang="en-US" sz="2400" spc="-60" dirty="0" smtClean="0">
                <a:solidFill>
                  <a:srgbClr val="FFFFFF"/>
                </a:solidFill>
                <a:latin typeface="Elephant" panose="02020904090505020303" pitchFamily="18" charset="0"/>
                <a:cs typeface="Trebuchet MS"/>
              </a:rPr>
              <a:t> </a:t>
            </a:r>
            <a:r>
              <a:rPr lang="en-US" sz="2400" spc="-60" dirty="0" err="1" smtClean="0">
                <a:solidFill>
                  <a:srgbClr val="FFFFFF"/>
                </a:solidFill>
                <a:latin typeface="Elephant" panose="02020904090505020303" pitchFamily="18" charset="0"/>
                <a:cs typeface="Trebuchet MS"/>
              </a:rPr>
              <a:t>Mutero</a:t>
            </a:r>
            <a:r>
              <a:rPr lang="en-US" sz="2400" spc="-60" dirty="0" smtClean="0">
                <a:solidFill>
                  <a:srgbClr val="FFFFFF"/>
                </a:solidFill>
                <a:latin typeface="Elephant" panose="02020904090505020303" pitchFamily="18" charset="0"/>
                <a:cs typeface="Trebuchet MS"/>
              </a:rPr>
              <a:t> – Part Time</a:t>
            </a:r>
            <a:endParaRPr sz="2400" dirty="0">
              <a:latin typeface="Elephant" panose="02020904090505020303" pitchFamily="18" charset="0"/>
              <a:cs typeface="Trebuchet M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191000" y="895350"/>
            <a:ext cx="4343400" cy="1938992"/>
          </a:xfrm>
        </p:spPr>
        <p:txBody>
          <a:bodyPr/>
          <a:lstStyle/>
          <a:p>
            <a:r>
              <a:rPr lang="en-US" sz="1400" dirty="0" smtClean="0">
                <a:latin typeface="Century" panose="02040604050505020304" pitchFamily="18" charset="0"/>
              </a:rPr>
              <a:t>The </a:t>
            </a:r>
            <a:r>
              <a:rPr lang="en-US" sz="1400" dirty="0">
                <a:latin typeface="Century" panose="02040604050505020304" pitchFamily="18" charset="0"/>
              </a:rPr>
              <a:t>scatter plots above allows us to visualize how the location of the houses (as defined by their </a:t>
            </a:r>
            <a:r>
              <a:rPr lang="en-US" sz="1400" dirty="0" err="1">
                <a:latin typeface="Century" panose="02040604050505020304" pitchFamily="18" charset="0"/>
              </a:rPr>
              <a:t>zipcodes</a:t>
            </a:r>
            <a:r>
              <a:rPr lang="en-US" sz="1400" dirty="0">
                <a:latin typeface="Century" panose="02040604050505020304" pitchFamily="18" charset="0"/>
              </a:rPr>
              <a:t>) relates to their prices. </a:t>
            </a:r>
            <a:endParaRPr lang="en-US" sz="1400" dirty="0" smtClean="0">
              <a:latin typeface="Century" panose="02040604050505020304" pitchFamily="18" charset="0"/>
            </a:endParaRPr>
          </a:p>
          <a:p>
            <a:endParaRPr lang="en-US" sz="1400" dirty="0">
              <a:latin typeface="Century" panose="02040604050505020304" pitchFamily="18" charset="0"/>
            </a:endParaRPr>
          </a:p>
          <a:p>
            <a:r>
              <a:rPr lang="en-US" sz="1400" dirty="0" smtClean="0">
                <a:latin typeface="Century" panose="02040604050505020304" pitchFamily="18" charset="0"/>
              </a:rPr>
              <a:t>We </a:t>
            </a:r>
            <a:r>
              <a:rPr lang="en-US" sz="1400" dirty="0">
                <a:latin typeface="Century" panose="02040604050505020304" pitchFamily="18" charset="0"/>
              </a:rPr>
              <a:t>can see that there is a wide range of prices across different </a:t>
            </a:r>
            <a:r>
              <a:rPr lang="en-US" sz="1400" dirty="0" err="1">
                <a:latin typeface="Century" panose="02040604050505020304" pitchFamily="18" charset="0"/>
              </a:rPr>
              <a:t>zipcodes</a:t>
            </a:r>
            <a:r>
              <a:rPr lang="en-US" sz="1400" dirty="0">
                <a:latin typeface="Century" panose="02040604050505020304" pitchFamily="18" charset="0"/>
              </a:rPr>
              <a:t>, with some areas having much higher mean prices than others. This suggests that location </a:t>
            </a:r>
            <a:r>
              <a:rPr lang="en-US" sz="1400" dirty="0" smtClean="0">
                <a:latin typeface="Century" panose="02040604050505020304" pitchFamily="18" charset="0"/>
              </a:rPr>
              <a:t>is also </a:t>
            </a:r>
            <a:r>
              <a:rPr lang="en-US" sz="1400" dirty="0">
                <a:latin typeface="Century" panose="02040604050505020304" pitchFamily="18" charset="0"/>
              </a:rPr>
              <a:t>an important factor in determining house prices</a:t>
            </a:r>
            <a:r>
              <a:rPr lang="en-US" sz="1400" dirty="0" smtClean="0">
                <a:latin typeface="Century" panose="02040604050505020304" pitchFamily="18" charset="0"/>
              </a:rPr>
              <a:t>.</a:t>
            </a:r>
          </a:p>
        </p:txBody>
      </p:sp>
      <p:pic>
        <p:nvPicPr>
          <p:cNvPr id="4" name="Picture 3"/>
          <p:cNvPicPr>
            <a:picLocks noChangeAspect="1"/>
          </p:cNvPicPr>
          <p:nvPr/>
        </p:nvPicPr>
        <p:blipFill>
          <a:blip r:embed="rId2"/>
          <a:stretch>
            <a:fillRect/>
          </a:stretch>
        </p:blipFill>
        <p:spPr>
          <a:xfrm>
            <a:off x="228600" y="243164"/>
            <a:ext cx="2895600" cy="2329852"/>
          </a:xfrm>
          <a:prstGeom prst="rect">
            <a:avLst/>
          </a:prstGeom>
        </p:spPr>
      </p:pic>
      <p:pic>
        <p:nvPicPr>
          <p:cNvPr id="5" name="Picture 4"/>
          <p:cNvPicPr>
            <a:picLocks noChangeAspect="1"/>
          </p:cNvPicPr>
          <p:nvPr/>
        </p:nvPicPr>
        <p:blipFill>
          <a:blip r:embed="rId3"/>
          <a:stretch>
            <a:fillRect/>
          </a:stretch>
        </p:blipFill>
        <p:spPr>
          <a:xfrm>
            <a:off x="228600" y="2724150"/>
            <a:ext cx="2895600" cy="2367701"/>
          </a:xfrm>
          <a:prstGeom prst="rect">
            <a:avLst/>
          </a:prstGeom>
        </p:spPr>
      </p:pic>
    </p:spTree>
    <p:extLst>
      <p:ext uri="{BB962C8B-B14F-4D97-AF65-F5344CB8AC3E}">
        <p14:creationId xmlns:p14="http://schemas.microsoft.com/office/powerpoint/2010/main" val="27279340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84725" y="209550"/>
            <a:ext cx="2815675" cy="443711"/>
          </a:xfrm>
          <a:prstGeom prst="rect">
            <a:avLst/>
          </a:prstGeom>
        </p:spPr>
        <p:txBody>
          <a:bodyPr vert="horz" wrap="square" lIns="0" tIns="12700" rIns="0" bIns="0" rtlCol="0">
            <a:spAutoFit/>
          </a:bodyPr>
          <a:lstStyle/>
          <a:p>
            <a:pPr marL="12700">
              <a:lnSpc>
                <a:spcPct val="100000"/>
              </a:lnSpc>
              <a:spcBef>
                <a:spcPts val="100"/>
              </a:spcBef>
            </a:pPr>
            <a:r>
              <a:rPr sz="2800" spc="35" dirty="0">
                <a:solidFill>
                  <a:srgbClr val="202729"/>
                </a:solidFill>
                <a:latin typeface="Elephant" panose="02020904090505020303" pitchFamily="18" charset="0"/>
                <a:cs typeface="Trebuchet MS"/>
              </a:rPr>
              <a:t>Conclusions</a:t>
            </a:r>
            <a:endParaRPr sz="2800" dirty="0">
              <a:latin typeface="Elephant" panose="02020904090505020303" pitchFamily="18" charset="0"/>
              <a:cs typeface="Trebuchet MS"/>
            </a:endParaRPr>
          </a:p>
        </p:txBody>
      </p:sp>
      <p:sp>
        <p:nvSpPr>
          <p:cNvPr id="3" name="object 3"/>
          <p:cNvSpPr txBox="1"/>
          <p:nvPr/>
        </p:nvSpPr>
        <p:spPr>
          <a:xfrm>
            <a:off x="384725" y="742950"/>
            <a:ext cx="8530675" cy="3333220"/>
          </a:xfrm>
          <a:prstGeom prst="rect">
            <a:avLst/>
          </a:prstGeom>
        </p:spPr>
        <p:txBody>
          <a:bodyPr vert="horz" wrap="square" lIns="0" tIns="12700" rIns="0" bIns="0" rtlCol="0">
            <a:spAutoFit/>
          </a:bodyPr>
          <a:lstStyle/>
          <a:p>
            <a:pPr marL="12700" marR="5080">
              <a:lnSpc>
                <a:spcPct val="114599"/>
              </a:lnSpc>
              <a:spcBef>
                <a:spcPts val="100"/>
              </a:spcBef>
            </a:pPr>
            <a:endParaRPr lang="en-US" sz="1600" spc="10" dirty="0">
              <a:latin typeface="Century" panose="02040604050505020304" pitchFamily="18" charset="0"/>
              <a:cs typeface="Trebuchet MS"/>
            </a:endParaRPr>
          </a:p>
          <a:p>
            <a:pPr marL="12700" marR="5080">
              <a:lnSpc>
                <a:spcPct val="114599"/>
              </a:lnSpc>
              <a:spcBef>
                <a:spcPts val="100"/>
              </a:spcBef>
            </a:pPr>
            <a:r>
              <a:rPr lang="en-US" sz="1400" dirty="0">
                <a:latin typeface="Century" panose="02040604050505020304" pitchFamily="18" charset="0"/>
                <a:cs typeface="Trebuchet MS"/>
              </a:rPr>
              <a:t>The housing dataset analysis has provided some interesting insights into the factors that influence the sale price of houses in the King County area. From our analysis, we have seen that location is a </a:t>
            </a:r>
            <a:r>
              <a:rPr lang="en-US" sz="1400" dirty="0" smtClean="0">
                <a:latin typeface="Century" panose="02040604050505020304" pitchFamily="18" charset="0"/>
                <a:cs typeface="Trebuchet MS"/>
              </a:rPr>
              <a:t>factor considered </a:t>
            </a:r>
            <a:r>
              <a:rPr lang="en-US" sz="1400" dirty="0">
                <a:latin typeface="Century" panose="02040604050505020304" pitchFamily="18" charset="0"/>
                <a:cs typeface="Trebuchet MS"/>
              </a:rPr>
              <a:t>in determining the price of a house, with houses in areas with higher median incomes generally selling for more.</a:t>
            </a:r>
          </a:p>
          <a:p>
            <a:pPr marL="12700" marR="5080">
              <a:lnSpc>
                <a:spcPct val="114599"/>
              </a:lnSpc>
              <a:spcBef>
                <a:spcPts val="100"/>
              </a:spcBef>
            </a:pPr>
            <a:endParaRPr lang="en-US" sz="1400" dirty="0">
              <a:latin typeface="Century" panose="02040604050505020304" pitchFamily="18" charset="0"/>
              <a:cs typeface="Trebuchet MS"/>
            </a:endParaRPr>
          </a:p>
          <a:p>
            <a:pPr marL="12700" marR="5080">
              <a:lnSpc>
                <a:spcPct val="114599"/>
              </a:lnSpc>
              <a:spcBef>
                <a:spcPts val="100"/>
              </a:spcBef>
            </a:pPr>
            <a:r>
              <a:rPr lang="en-US" sz="1400" dirty="0">
                <a:latin typeface="Century" panose="02040604050505020304" pitchFamily="18" charset="0"/>
                <a:cs typeface="Trebuchet MS"/>
              </a:rPr>
              <a:t>Additionally, the size and condition of the house are also important factors, with larger houses and those in better condition tending to sell for more. </a:t>
            </a:r>
          </a:p>
          <a:p>
            <a:pPr marL="12700" marR="5080">
              <a:lnSpc>
                <a:spcPct val="114599"/>
              </a:lnSpc>
              <a:spcBef>
                <a:spcPts val="100"/>
              </a:spcBef>
            </a:pPr>
            <a:endParaRPr lang="en-US" sz="1400" dirty="0">
              <a:latin typeface="Century" panose="02040604050505020304" pitchFamily="18" charset="0"/>
              <a:cs typeface="Trebuchet MS"/>
            </a:endParaRPr>
          </a:p>
          <a:p>
            <a:pPr marL="12700" marR="5080">
              <a:lnSpc>
                <a:spcPct val="114599"/>
              </a:lnSpc>
              <a:spcBef>
                <a:spcPts val="100"/>
              </a:spcBef>
            </a:pPr>
            <a:r>
              <a:rPr lang="en-US" sz="1400" dirty="0">
                <a:latin typeface="Century" panose="02040604050505020304" pitchFamily="18" charset="0"/>
                <a:cs typeface="Trebuchet MS"/>
              </a:rPr>
              <a:t>Overall, our analysis suggests that the housing market in King County is fairly predictable and that there are certain factors that buyers should consider when looking to purchase a home in the area. By taking into account factors such as location, size</a:t>
            </a:r>
            <a:r>
              <a:rPr lang="en-US" sz="1400" dirty="0" smtClean="0">
                <a:latin typeface="Century" panose="02040604050505020304" pitchFamily="18" charset="0"/>
                <a:cs typeface="Trebuchet MS"/>
              </a:rPr>
              <a:t>, grade </a:t>
            </a:r>
            <a:r>
              <a:rPr lang="en-US" sz="1400" dirty="0">
                <a:latin typeface="Century" panose="02040604050505020304" pitchFamily="18" charset="0"/>
                <a:cs typeface="Trebuchet MS"/>
              </a:rPr>
              <a:t>and condition, buyers can make more informed decisions and ensure that they are getting the best value for their money.</a:t>
            </a:r>
            <a:endParaRPr sz="1400" dirty="0">
              <a:latin typeface="Century" panose="02040604050505020304" pitchFamily="18" charset="0"/>
              <a:cs typeface="Trebuchet M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285750"/>
            <a:ext cx="8229600" cy="4093428"/>
          </a:xfrm>
        </p:spPr>
        <p:txBody>
          <a:bodyPr/>
          <a:lstStyle/>
          <a:p>
            <a:r>
              <a:rPr lang="en-US" sz="1400" dirty="0" smtClean="0">
                <a:latin typeface="Century" panose="02040604050505020304" pitchFamily="18" charset="0"/>
              </a:rPr>
              <a:t>Based </a:t>
            </a:r>
            <a:r>
              <a:rPr lang="en-US" sz="1400" dirty="0">
                <a:latin typeface="Century" panose="02040604050505020304" pitchFamily="18" charset="0"/>
              </a:rPr>
              <a:t>on the analysis of the housing price dataset, here are some </a:t>
            </a:r>
            <a:r>
              <a:rPr lang="en-US" sz="1400" b="1" dirty="0">
                <a:latin typeface="Century" panose="02040604050505020304" pitchFamily="18" charset="0"/>
              </a:rPr>
              <a:t>recommendations</a:t>
            </a:r>
            <a:r>
              <a:rPr lang="en-US" sz="1400" dirty="0">
                <a:latin typeface="Century" panose="02040604050505020304" pitchFamily="18" charset="0"/>
              </a:rPr>
              <a:t>:</a:t>
            </a:r>
          </a:p>
          <a:p>
            <a:endParaRPr lang="en-US" sz="1400" dirty="0">
              <a:latin typeface="Century" panose="02040604050505020304" pitchFamily="18" charset="0"/>
            </a:endParaRPr>
          </a:p>
          <a:p>
            <a:pPr marL="285750" indent="-285750">
              <a:buFont typeface="Arial" panose="020B0604020202020204" pitchFamily="34" charset="0"/>
              <a:buChar char="•"/>
            </a:pPr>
            <a:r>
              <a:rPr lang="en-US" sz="1400" dirty="0" smtClean="0">
                <a:latin typeface="Century" panose="02040604050505020304" pitchFamily="18" charset="0"/>
              </a:rPr>
              <a:t>Grade </a:t>
            </a:r>
            <a:r>
              <a:rPr lang="en-US" sz="1400" dirty="0">
                <a:latin typeface="Century" panose="02040604050505020304" pitchFamily="18" charset="0"/>
              </a:rPr>
              <a:t>is a crucial factor in determining house prices. Houses in </a:t>
            </a:r>
            <a:r>
              <a:rPr lang="en-US" sz="1400" dirty="0" smtClean="0">
                <a:latin typeface="Century" panose="02040604050505020304" pitchFamily="18" charset="0"/>
              </a:rPr>
              <a:t>of certain grades are </a:t>
            </a:r>
            <a:r>
              <a:rPr lang="en-US" sz="1400" dirty="0">
                <a:latin typeface="Century" panose="02040604050505020304" pitchFamily="18" charset="0"/>
              </a:rPr>
              <a:t>priced higher than others, so it's important to </a:t>
            </a:r>
            <a:r>
              <a:rPr lang="en-US" sz="1400" dirty="0" smtClean="0">
                <a:latin typeface="Century" panose="02040604050505020304" pitchFamily="18" charset="0"/>
              </a:rPr>
              <a:t>consider grade of the house when </a:t>
            </a:r>
            <a:r>
              <a:rPr lang="en-US" sz="1400" dirty="0">
                <a:latin typeface="Century" panose="02040604050505020304" pitchFamily="18" charset="0"/>
              </a:rPr>
              <a:t>buying </a:t>
            </a:r>
            <a:r>
              <a:rPr lang="en-US" sz="1400" dirty="0" smtClean="0">
                <a:latin typeface="Century" panose="02040604050505020304" pitchFamily="18" charset="0"/>
              </a:rPr>
              <a:t>house</a:t>
            </a:r>
            <a:r>
              <a:rPr lang="en-US" sz="1400" dirty="0">
                <a:latin typeface="Century" panose="02040604050505020304" pitchFamily="18" charset="0"/>
              </a:rPr>
              <a:t>.</a:t>
            </a:r>
          </a:p>
          <a:p>
            <a:endParaRPr lang="en-US" sz="1400" dirty="0">
              <a:latin typeface="Century" panose="02040604050505020304" pitchFamily="18" charset="0"/>
            </a:endParaRPr>
          </a:p>
          <a:p>
            <a:pPr marL="285750" indent="-285750">
              <a:buFont typeface="Arial" panose="020B0604020202020204" pitchFamily="34" charset="0"/>
              <a:buChar char="•"/>
            </a:pPr>
            <a:r>
              <a:rPr lang="en-US" sz="1400" dirty="0">
                <a:latin typeface="Century" panose="02040604050505020304" pitchFamily="18" charset="0"/>
              </a:rPr>
              <a:t>The size </a:t>
            </a:r>
            <a:r>
              <a:rPr lang="en-US" sz="1400" dirty="0" smtClean="0">
                <a:latin typeface="Century" panose="02040604050505020304" pitchFamily="18" charset="0"/>
              </a:rPr>
              <a:t>of </a:t>
            </a:r>
            <a:r>
              <a:rPr lang="en-US" sz="1400" dirty="0">
                <a:latin typeface="Century" panose="02040604050505020304" pitchFamily="18" charset="0"/>
              </a:rPr>
              <a:t>a house </a:t>
            </a:r>
            <a:r>
              <a:rPr lang="en-US" sz="1400" dirty="0" smtClean="0">
                <a:latin typeface="Century" panose="02040604050505020304" pitchFamily="18" charset="0"/>
              </a:rPr>
              <a:t>is also </a:t>
            </a:r>
            <a:r>
              <a:rPr lang="en-US" sz="1400" dirty="0">
                <a:latin typeface="Century" panose="02040604050505020304" pitchFamily="18" charset="0"/>
              </a:rPr>
              <a:t>important factors in determining its price. Houses with more square footage tend to be priced higher. </a:t>
            </a:r>
          </a:p>
          <a:p>
            <a:endParaRPr lang="en-US" sz="1400" dirty="0">
              <a:latin typeface="Century" panose="02040604050505020304" pitchFamily="18" charset="0"/>
            </a:endParaRPr>
          </a:p>
          <a:p>
            <a:r>
              <a:rPr lang="en-US" sz="1400" dirty="0">
                <a:latin typeface="Century" panose="02040604050505020304" pitchFamily="18" charset="0"/>
              </a:rPr>
              <a:t>It's important to be aware of potential biases and outliers in the data that can affect the accuracy of the pricing model. Conducting sensitivity analysis and outlier analysis can help identify and address these issues.</a:t>
            </a:r>
          </a:p>
          <a:p>
            <a:r>
              <a:rPr lang="en-US" sz="1400" dirty="0" smtClean="0">
                <a:latin typeface="Century" panose="02040604050505020304" pitchFamily="18" charset="0"/>
              </a:rPr>
              <a:t>It's </a:t>
            </a:r>
            <a:r>
              <a:rPr lang="en-US" sz="1400" dirty="0">
                <a:latin typeface="Century" panose="02040604050505020304" pitchFamily="18" charset="0"/>
              </a:rPr>
              <a:t>important to keep track of market trends and adjust pricing accordingly. If the market is experiencing a downturn, it may be necessary to lower prices to attract buyers. Conversely, if the market is booming, it may be possible to increase prices for maximum profit.</a:t>
            </a:r>
          </a:p>
          <a:p>
            <a:endParaRPr lang="en-US" sz="1400" dirty="0">
              <a:latin typeface="Century" panose="02040604050505020304" pitchFamily="18" charset="0"/>
            </a:endParaRPr>
          </a:p>
          <a:p>
            <a:r>
              <a:rPr lang="en-US" sz="1400" dirty="0">
                <a:latin typeface="Century" panose="02040604050505020304" pitchFamily="18" charset="0"/>
              </a:rPr>
              <a:t>Finally, using a robust pricing model like the one developed in this analysis can help ensure accurate and fair pricing for both buyers and sellers. By considering all relevant factors and using statistical analysis to make predictions, the model can help optimize pricing strategies and ensure a successful </a:t>
            </a:r>
            <a:r>
              <a:rPr lang="en-US" sz="1400" dirty="0" smtClean="0">
                <a:latin typeface="Century" panose="02040604050505020304" pitchFamily="18" charset="0"/>
              </a:rPr>
              <a:t>buy.</a:t>
            </a:r>
            <a:endParaRPr lang="en-US" sz="1400" dirty="0">
              <a:latin typeface="Century" panose="02040604050505020304" pitchFamily="18" charset="0"/>
            </a:endParaRPr>
          </a:p>
        </p:txBody>
      </p:sp>
    </p:spTree>
    <p:extLst>
      <p:ext uri="{BB962C8B-B14F-4D97-AF65-F5344CB8AC3E}">
        <p14:creationId xmlns:p14="http://schemas.microsoft.com/office/powerpoint/2010/main" val="14039197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4000" cy="5143500"/>
          </a:xfrm>
          <a:custGeom>
            <a:avLst/>
            <a:gdLst/>
            <a:ahLst/>
            <a:cxnLst/>
            <a:rect l="l" t="t" r="r" b="b"/>
            <a:pathLst>
              <a:path w="9144000" h="5143500">
                <a:moveTo>
                  <a:pt x="9143999" y="5143499"/>
                </a:moveTo>
                <a:lnTo>
                  <a:pt x="0" y="5143499"/>
                </a:lnTo>
                <a:lnTo>
                  <a:pt x="0" y="0"/>
                </a:lnTo>
                <a:lnTo>
                  <a:pt x="9143999" y="0"/>
                </a:lnTo>
                <a:lnTo>
                  <a:pt x="9143999" y="5143499"/>
                </a:lnTo>
                <a:close/>
              </a:path>
            </a:pathLst>
          </a:custGeom>
          <a:solidFill>
            <a:schemeClr val="bg1"/>
          </a:solidFill>
        </p:spPr>
        <p:txBody>
          <a:bodyPr wrap="square" lIns="0" tIns="0" rIns="0" bIns="0" rtlCol="0"/>
          <a:lstStyle/>
          <a:p>
            <a:endParaRPr/>
          </a:p>
        </p:txBody>
      </p:sp>
      <p:sp>
        <p:nvSpPr>
          <p:cNvPr id="3" name="object 3"/>
          <p:cNvSpPr txBox="1">
            <a:spLocks noGrp="1"/>
          </p:cNvSpPr>
          <p:nvPr>
            <p:ph type="title"/>
          </p:nvPr>
        </p:nvSpPr>
        <p:spPr>
          <a:xfrm>
            <a:off x="563274" y="1558353"/>
            <a:ext cx="4465925" cy="751488"/>
          </a:xfrm>
          <a:prstGeom prst="rect">
            <a:avLst/>
          </a:prstGeom>
        </p:spPr>
        <p:txBody>
          <a:bodyPr vert="horz" wrap="square" lIns="0" tIns="12700" rIns="0" bIns="0" rtlCol="0">
            <a:spAutoFit/>
          </a:bodyPr>
          <a:lstStyle/>
          <a:p>
            <a:pPr marL="12700">
              <a:lnSpc>
                <a:spcPct val="100000"/>
              </a:lnSpc>
              <a:spcBef>
                <a:spcPts val="100"/>
              </a:spcBef>
            </a:pPr>
            <a:r>
              <a:rPr spc="10" dirty="0">
                <a:latin typeface="Elephant" panose="02020904090505020303" pitchFamily="18" charset="0"/>
              </a:rPr>
              <a:t>Thank</a:t>
            </a:r>
            <a:r>
              <a:rPr spc="-295" dirty="0">
                <a:latin typeface="Elephant" panose="02020904090505020303" pitchFamily="18" charset="0"/>
              </a:rPr>
              <a:t> </a:t>
            </a:r>
            <a:r>
              <a:rPr spc="-204" dirty="0">
                <a:latin typeface="Elephant" panose="02020904090505020303" pitchFamily="18" charset="0"/>
              </a:rPr>
              <a:t>You!</a:t>
            </a:r>
          </a:p>
        </p:txBody>
      </p:sp>
      <p:sp>
        <p:nvSpPr>
          <p:cNvPr id="4" name="object 4"/>
          <p:cNvSpPr txBox="1"/>
          <p:nvPr/>
        </p:nvSpPr>
        <p:spPr>
          <a:xfrm>
            <a:off x="563274" y="2610802"/>
            <a:ext cx="6675725" cy="628377"/>
          </a:xfrm>
          <a:prstGeom prst="rect">
            <a:avLst/>
          </a:prstGeom>
        </p:spPr>
        <p:txBody>
          <a:bodyPr vert="horz" wrap="square" lIns="0" tIns="12700" rIns="0" bIns="0" rtlCol="0">
            <a:spAutoFit/>
          </a:bodyPr>
          <a:lstStyle/>
          <a:p>
            <a:pPr marL="12700">
              <a:lnSpc>
                <a:spcPct val="100000"/>
              </a:lnSpc>
              <a:spcBef>
                <a:spcPts val="100"/>
              </a:spcBef>
            </a:pPr>
            <a:r>
              <a:rPr sz="2000" b="1" spc="-65" dirty="0">
                <a:solidFill>
                  <a:srgbClr val="202729"/>
                </a:solidFill>
                <a:latin typeface="Trebuchet MS"/>
                <a:cs typeface="Trebuchet MS"/>
              </a:rPr>
              <a:t>Email:</a:t>
            </a:r>
            <a:r>
              <a:rPr sz="2000" b="1" spc="-90" dirty="0">
                <a:solidFill>
                  <a:srgbClr val="202729"/>
                </a:solidFill>
                <a:latin typeface="Trebuchet MS"/>
                <a:cs typeface="Trebuchet MS"/>
              </a:rPr>
              <a:t> </a:t>
            </a:r>
            <a:r>
              <a:rPr lang="en-US" sz="2000" u="heavy" spc="-55" dirty="0">
                <a:solidFill>
                  <a:srgbClr val="FF5252"/>
                </a:solidFill>
                <a:uFill>
                  <a:solidFill>
                    <a:srgbClr val="FF5252"/>
                  </a:solidFill>
                </a:uFill>
                <a:latin typeface="Trebuchet MS"/>
                <a:cs typeface="Trebuchet MS"/>
              </a:rPr>
              <a:t>g</a:t>
            </a:r>
            <a:r>
              <a:rPr lang="en-US" sz="2000" u="heavy" spc="-55" dirty="0" smtClean="0">
                <a:solidFill>
                  <a:srgbClr val="FF5252"/>
                </a:solidFill>
                <a:uFill>
                  <a:solidFill>
                    <a:srgbClr val="FF5252"/>
                  </a:solidFill>
                </a:uFill>
                <a:latin typeface="Trebuchet MS"/>
                <a:cs typeface="Trebuchet MS"/>
              </a:rPr>
              <a:t>loria.mutero@student.Moringaschool.com</a:t>
            </a:r>
            <a:endParaRPr sz="2000" dirty="0">
              <a:latin typeface="Trebuchet MS"/>
              <a:cs typeface="Trebuchet MS"/>
            </a:endParaRPr>
          </a:p>
          <a:p>
            <a:pPr marL="12700">
              <a:lnSpc>
                <a:spcPct val="100000"/>
              </a:lnSpc>
            </a:pPr>
            <a:r>
              <a:rPr sz="2000" b="1" spc="-40" dirty="0">
                <a:solidFill>
                  <a:srgbClr val="202729"/>
                </a:solidFill>
                <a:latin typeface="Trebuchet MS"/>
                <a:cs typeface="Trebuchet MS"/>
              </a:rPr>
              <a:t>GitHub:</a:t>
            </a:r>
            <a:r>
              <a:rPr sz="2000" b="1" spc="-90" dirty="0">
                <a:solidFill>
                  <a:srgbClr val="202729"/>
                </a:solidFill>
                <a:latin typeface="Trebuchet MS"/>
                <a:cs typeface="Trebuchet MS"/>
              </a:rPr>
              <a:t> </a:t>
            </a:r>
            <a:r>
              <a:rPr lang="en-US" sz="2000" spc="5" dirty="0" smtClean="0">
                <a:solidFill>
                  <a:srgbClr val="202729"/>
                </a:solidFill>
                <a:latin typeface="Trebuchet MS"/>
                <a:cs typeface="Trebuchet MS"/>
              </a:rPr>
              <a:t>Wambui0001</a:t>
            </a:r>
            <a:endParaRPr sz="2000" dirty="0">
              <a:latin typeface="Trebuchet MS"/>
              <a:cs typeface="Trebuchet M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84724" y="503825"/>
            <a:ext cx="2587075" cy="443711"/>
          </a:xfrm>
          <a:prstGeom prst="rect">
            <a:avLst/>
          </a:prstGeom>
        </p:spPr>
        <p:txBody>
          <a:bodyPr vert="horz" wrap="square" lIns="0" tIns="12700" rIns="0" bIns="0" rtlCol="0">
            <a:spAutoFit/>
          </a:bodyPr>
          <a:lstStyle/>
          <a:p>
            <a:pPr marL="12700">
              <a:lnSpc>
                <a:spcPct val="100000"/>
              </a:lnSpc>
              <a:spcBef>
                <a:spcPts val="100"/>
              </a:spcBef>
            </a:pPr>
            <a:r>
              <a:rPr lang="en-US" sz="2800" dirty="0" smtClean="0">
                <a:solidFill>
                  <a:srgbClr val="202729"/>
                </a:solidFill>
                <a:latin typeface="Elephant" panose="02020904090505020303" pitchFamily="18" charset="0"/>
                <a:cs typeface="Trebuchet MS"/>
              </a:rPr>
              <a:t>Overview</a:t>
            </a:r>
            <a:endParaRPr sz="2800" dirty="0">
              <a:latin typeface="Elephant" panose="02020904090505020303" pitchFamily="18" charset="0"/>
              <a:cs typeface="Trebuchet MS"/>
            </a:endParaRPr>
          </a:p>
        </p:txBody>
      </p:sp>
      <p:sp>
        <p:nvSpPr>
          <p:cNvPr id="3" name="object 3"/>
          <p:cNvSpPr txBox="1"/>
          <p:nvPr/>
        </p:nvSpPr>
        <p:spPr>
          <a:xfrm>
            <a:off x="384724" y="1200150"/>
            <a:ext cx="8149675" cy="2911053"/>
          </a:xfrm>
          <a:prstGeom prst="rect">
            <a:avLst/>
          </a:prstGeom>
        </p:spPr>
        <p:txBody>
          <a:bodyPr vert="horz" wrap="square" lIns="0" tIns="12700" rIns="0" bIns="0" rtlCol="0">
            <a:spAutoFit/>
          </a:bodyPr>
          <a:lstStyle/>
          <a:p>
            <a:pPr marL="12700">
              <a:lnSpc>
                <a:spcPct val="100000"/>
              </a:lnSpc>
              <a:spcBef>
                <a:spcPts val="100"/>
              </a:spcBef>
            </a:pPr>
            <a:r>
              <a:rPr lang="en-US" sz="1200" spc="-60" dirty="0">
                <a:latin typeface="Century" panose="02040604050505020304" pitchFamily="18" charset="0"/>
                <a:cs typeface="Trebuchet MS"/>
              </a:rPr>
              <a:t>We collected data on over 21,000 home sales in King County between May 2014 and May 2015. The data includes information on the location, size, age, and condition of each home, as well as the sale price and other important factors. </a:t>
            </a:r>
            <a:r>
              <a:rPr lang="en-US" sz="1200" spc="-60" dirty="0" smtClean="0">
                <a:latin typeface="Century" panose="02040604050505020304" pitchFamily="18" charset="0"/>
                <a:cs typeface="Trebuchet MS"/>
              </a:rPr>
              <a:t>From </a:t>
            </a:r>
            <a:r>
              <a:rPr lang="en-US" sz="1200" spc="-60" dirty="0">
                <a:latin typeface="Century" panose="02040604050505020304" pitchFamily="18" charset="0"/>
                <a:cs typeface="Trebuchet MS"/>
              </a:rPr>
              <a:t>our analysis </a:t>
            </a:r>
            <a:r>
              <a:rPr lang="en-US" sz="1200" spc="-60" dirty="0" smtClean="0">
                <a:latin typeface="Century" panose="02040604050505020304" pitchFamily="18" charset="0"/>
                <a:cs typeface="Trebuchet MS"/>
              </a:rPr>
              <a:t>we will find correlations between the factors which will help our shareholders (Homebuyers) make informed decisions when purchasing homes in that location.</a:t>
            </a:r>
          </a:p>
          <a:p>
            <a:pPr marL="12700">
              <a:lnSpc>
                <a:spcPct val="100000"/>
              </a:lnSpc>
              <a:spcBef>
                <a:spcPts val="100"/>
              </a:spcBef>
            </a:pPr>
            <a:endParaRPr lang="en-US" sz="1200" spc="-60" dirty="0">
              <a:latin typeface="Century" panose="02040604050505020304" pitchFamily="18" charset="0"/>
              <a:cs typeface="Trebuchet MS"/>
            </a:endParaRPr>
          </a:p>
          <a:p>
            <a:pPr marL="12700">
              <a:lnSpc>
                <a:spcPct val="100000"/>
              </a:lnSpc>
              <a:spcBef>
                <a:spcPts val="100"/>
              </a:spcBef>
            </a:pPr>
            <a:r>
              <a:rPr lang="en-US" sz="1200" spc="-60" dirty="0" smtClean="0">
                <a:latin typeface="Century" panose="02040604050505020304" pitchFamily="18" charset="0"/>
                <a:cs typeface="Trebuchet MS"/>
              </a:rPr>
              <a:t>Our objectives in this analysis is to: </a:t>
            </a:r>
          </a:p>
          <a:p>
            <a:pPr marL="298450" indent="-285750">
              <a:lnSpc>
                <a:spcPct val="100000"/>
              </a:lnSpc>
              <a:spcBef>
                <a:spcPts val="100"/>
              </a:spcBef>
              <a:buFont typeface="Arial" panose="020B0604020202020204" pitchFamily="34" charset="0"/>
              <a:buChar char="•"/>
            </a:pPr>
            <a:r>
              <a:rPr lang="en-US" sz="1200" spc="-60" dirty="0" smtClean="0">
                <a:latin typeface="Century" panose="02040604050505020304" pitchFamily="18" charset="0"/>
                <a:cs typeface="Trebuchet MS"/>
              </a:rPr>
              <a:t>Identify </a:t>
            </a:r>
            <a:r>
              <a:rPr lang="en-US" sz="1200" spc="-60" dirty="0">
                <a:latin typeface="Century" panose="02040604050505020304" pitchFamily="18" charset="0"/>
                <a:cs typeface="Trebuchet MS"/>
              </a:rPr>
              <a:t>the key factors that influence house sale prices.</a:t>
            </a:r>
          </a:p>
          <a:p>
            <a:pPr marL="298450" indent="-285750">
              <a:lnSpc>
                <a:spcPct val="100000"/>
              </a:lnSpc>
              <a:spcBef>
                <a:spcPts val="100"/>
              </a:spcBef>
              <a:buFont typeface="Arial" panose="020B0604020202020204" pitchFamily="34" charset="0"/>
              <a:buChar char="•"/>
            </a:pPr>
            <a:r>
              <a:rPr lang="en-US" sz="1200" spc="-60" dirty="0">
                <a:latin typeface="Century" panose="02040604050505020304" pitchFamily="18" charset="0"/>
                <a:cs typeface="Trebuchet MS"/>
              </a:rPr>
              <a:t>Develop a pricing model to accurately predict house sale prices</a:t>
            </a:r>
          </a:p>
          <a:p>
            <a:pPr marL="298450" indent="-285750">
              <a:lnSpc>
                <a:spcPct val="100000"/>
              </a:lnSpc>
              <a:spcBef>
                <a:spcPts val="100"/>
              </a:spcBef>
              <a:buFont typeface="Arial" panose="020B0604020202020204" pitchFamily="34" charset="0"/>
              <a:buChar char="•"/>
            </a:pPr>
            <a:r>
              <a:rPr lang="en-US" sz="1200" spc="-60" dirty="0">
                <a:latin typeface="Century" panose="02040604050505020304" pitchFamily="18" charset="0"/>
                <a:cs typeface="Trebuchet MS"/>
              </a:rPr>
              <a:t>Evaluate the impact of different variables on house sale prices</a:t>
            </a:r>
            <a:r>
              <a:rPr lang="en-US" sz="1200" spc="-60" dirty="0" smtClean="0">
                <a:latin typeface="Century" panose="02040604050505020304" pitchFamily="18" charset="0"/>
                <a:cs typeface="Trebuchet MS"/>
              </a:rPr>
              <a:t>. This </a:t>
            </a:r>
            <a:r>
              <a:rPr lang="en-US" sz="1200" spc="-60" dirty="0">
                <a:latin typeface="Century" panose="02040604050505020304" pitchFamily="18" charset="0"/>
                <a:cs typeface="Trebuchet MS"/>
              </a:rPr>
              <a:t>can provide valuable insights into which variables have the most significant impact on the real estate market</a:t>
            </a:r>
            <a:r>
              <a:rPr lang="en-US" sz="1200" spc="-60" dirty="0" smtClean="0">
                <a:latin typeface="Century" panose="02040604050505020304" pitchFamily="18" charset="0"/>
                <a:cs typeface="Trebuchet MS"/>
              </a:rPr>
              <a:t>.</a:t>
            </a:r>
          </a:p>
          <a:p>
            <a:pPr marL="12700">
              <a:lnSpc>
                <a:spcPct val="100000"/>
              </a:lnSpc>
              <a:spcBef>
                <a:spcPts val="100"/>
              </a:spcBef>
            </a:pPr>
            <a:endParaRPr lang="en-US" sz="1200" spc="-60" dirty="0" smtClean="0">
              <a:latin typeface="Century" panose="02040604050505020304" pitchFamily="18" charset="0"/>
              <a:cs typeface="Trebuchet MS"/>
            </a:endParaRPr>
          </a:p>
          <a:p>
            <a:pPr marL="12700">
              <a:lnSpc>
                <a:spcPct val="100000"/>
              </a:lnSpc>
              <a:spcBef>
                <a:spcPts val="100"/>
              </a:spcBef>
            </a:pPr>
            <a:r>
              <a:rPr lang="en-US" sz="1200" spc="-60" dirty="0" smtClean="0">
                <a:latin typeface="Century" panose="02040604050505020304" pitchFamily="18" charset="0"/>
                <a:cs typeface="Trebuchet MS"/>
              </a:rPr>
              <a:t>We will answer the following questions:</a:t>
            </a:r>
          </a:p>
          <a:p>
            <a:pPr marL="298450" indent="-285750">
              <a:lnSpc>
                <a:spcPct val="100000"/>
              </a:lnSpc>
              <a:spcBef>
                <a:spcPts val="100"/>
              </a:spcBef>
              <a:buFont typeface="Arial" panose="020B0604020202020204" pitchFamily="34" charset="0"/>
              <a:buChar char="•"/>
            </a:pPr>
            <a:r>
              <a:rPr lang="en-US" sz="1200" spc="-60" dirty="0">
                <a:latin typeface="Century" panose="02040604050505020304" pitchFamily="18" charset="0"/>
                <a:cs typeface="Trebuchet MS"/>
              </a:rPr>
              <a:t>What are the most important factors that influence house prices? </a:t>
            </a:r>
          </a:p>
          <a:p>
            <a:pPr marL="298450" indent="-285750">
              <a:lnSpc>
                <a:spcPct val="100000"/>
              </a:lnSpc>
              <a:spcBef>
                <a:spcPts val="100"/>
              </a:spcBef>
              <a:buFont typeface="Arial" panose="020B0604020202020204" pitchFamily="34" charset="0"/>
              <a:buChar char="•"/>
            </a:pPr>
            <a:r>
              <a:rPr lang="en-US" sz="1200" spc="-60" dirty="0">
                <a:latin typeface="Century" panose="02040604050505020304" pitchFamily="18" charset="0"/>
                <a:cs typeface="Trebuchet MS"/>
              </a:rPr>
              <a:t>How have house prices in the county changed over time? </a:t>
            </a:r>
            <a:endParaRPr lang="en-US" sz="1200" spc="-60" dirty="0" smtClean="0">
              <a:latin typeface="Century" panose="02040604050505020304" pitchFamily="18" charset="0"/>
              <a:cs typeface="Trebuchet MS"/>
            </a:endParaRPr>
          </a:p>
          <a:p>
            <a:pPr marL="298450" indent="-285750">
              <a:lnSpc>
                <a:spcPct val="100000"/>
              </a:lnSpc>
              <a:spcBef>
                <a:spcPts val="100"/>
              </a:spcBef>
              <a:buFont typeface="Arial" panose="020B0604020202020204" pitchFamily="34" charset="0"/>
              <a:buChar char="•"/>
            </a:pPr>
            <a:r>
              <a:rPr lang="en-US" sz="1200" spc="-60" dirty="0" smtClean="0">
                <a:latin typeface="Century" panose="02040604050505020304" pitchFamily="18" charset="0"/>
                <a:cs typeface="Trebuchet MS"/>
              </a:rPr>
              <a:t>Are </a:t>
            </a:r>
            <a:r>
              <a:rPr lang="en-US" sz="1200" spc="-60" dirty="0">
                <a:latin typeface="Century" panose="02040604050505020304" pitchFamily="18" charset="0"/>
                <a:cs typeface="Trebuchet MS"/>
              </a:rPr>
              <a:t>there any potential biases or limitations in the data that could affect the results of analysis?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5045700"/>
            <a:ext cx="9144000" cy="98425"/>
          </a:xfrm>
          <a:custGeom>
            <a:avLst/>
            <a:gdLst/>
            <a:ahLst/>
            <a:cxnLst/>
            <a:rect l="l" t="t" r="r" b="b"/>
            <a:pathLst>
              <a:path w="9144000" h="98425">
                <a:moveTo>
                  <a:pt x="9143999" y="97799"/>
                </a:moveTo>
                <a:lnTo>
                  <a:pt x="0" y="97799"/>
                </a:lnTo>
                <a:lnTo>
                  <a:pt x="0" y="0"/>
                </a:lnTo>
                <a:lnTo>
                  <a:pt x="9143999" y="0"/>
                </a:lnTo>
                <a:lnTo>
                  <a:pt x="9143999" y="97799"/>
                </a:lnTo>
                <a:close/>
              </a:path>
            </a:pathLst>
          </a:custGeom>
          <a:solidFill>
            <a:srgbClr val="63D197"/>
          </a:solidFill>
        </p:spPr>
        <p:txBody>
          <a:bodyPr wrap="square" lIns="0" tIns="0" rIns="0" bIns="0" rtlCol="0"/>
          <a:lstStyle/>
          <a:p>
            <a:endParaRPr/>
          </a:p>
        </p:txBody>
      </p:sp>
      <p:sp>
        <p:nvSpPr>
          <p:cNvPr id="3" name="object 3"/>
          <p:cNvSpPr txBox="1">
            <a:spLocks noGrp="1"/>
          </p:cNvSpPr>
          <p:nvPr>
            <p:ph type="title"/>
          </p:nvPr>
        </p:nvSpPr>
        <p:spPr>
          <a:xfrm>
            <a:off x="384724" y="503825"/>
            <a:ext cx="2129875" cy="443711"/>
          </a:xfrm>
          <a:prstGeom prst="rect">
            <a:avLst/>
          </a:prstGeom>
        </p:spPr>
        <p:txBody>
          <a:bodyPr vert="horz" wrap="square" lIns="0" tIns="12700" rIns="0" bIns="0" rtlCol="0">
            <a:spAutoFit/>
          </a:bodyPr>
          <a:lstStyle/>
          <a:p>
            <a:pPr marL="12700">
              <a:lnSpc>
                <a:spcPct val="100000"/>
              </a:lnSpc>
              <a:spcBef>
                <a:spcPts val="100"/>
              </a:spcBef>
            </a:pPr>
            <a:r>
              <a:rPr sz="2800" spc="-50" dirty="0">
                <a:latin typeface="Elephant" panose="02020904090505020303" pitchFamily="18" charset="0"/>
              </a:rPr>
              <a:t>Outline</a:t>
            </a:r>
            <a:endParaRPr sz="2800" dirty="0">
              <a:latin typeface="Elephant" panose="02020904090505020303" pitchFamily="18" charset="0"/>
            </a:endParaRPr>
          </a:p>
        </p:txBody>
      </p:sp>
      <p:sp>
        <p:nvSpPr>
          <p:cNvPr id="4" name="object 4"/>
          <p:cNvSpPr txBox="1"/>
          <p:nvPr/>
        </p:nvSpPr>
        <p:spPr>
          <a:xfrm>
            <a:off x="413942" y="1151331"/>
            <a:ext cx="4158058" cy="2331407"/>
          </a:xfrm>
          <a:prstGeom prst="rect">
            <a:avLst/>
          </a:prstGeom>
        </p:spPr>
        <p:txBody>
          <a:bodyPr vert="horz" wrap="square" lIns="0" tIns="73660" rIns="0" bIns="0" rtlCol="0">
            <a:spAutoFit/>
          </a:bodyPr>
          <a:lstStyle/>
          <a:p>
            <a:pPr marL="440055" indent="-427990">
              <a:lnSpc>
                <a:spcPct val="100000"/>
              </a:lnSpc>
              <a:spcBef>
                <a:spcPts val="580"/>
              </a:spcBef>
              <a:buFont typeface="Microsoft Sans Serif"/>
              <a:buChar char="●"/>
              <a:tabLst>
                <a:tab pos="440055" algn="l"/>
                <a:tab pos="440690" algn="l"/>
              </a:tabLst>
            </a:pPr>
            <a:r>
              <a:rPr sz="2600" spc="65" dirty="0">
                <a:latin typeface="Elephant" panose="02020904090505020303" pitchFamily="18" charset="0"/>
                <a:cs typeface="Trebuchet MS"/>
              </a:rPr>
              <a:t>Business</a:t>
            </a:r>
            <a:r>
              <a:rPr sz="2600" spc="-175" dirty="0">
                <a:latin typeface="Elephant" panose="02020904090505020303" pitchFamily="18" charset="0"/>
                <a:cs typeface="Trebuchet MS"/>
              </a:rPr>
              <a:t> </a:t>
            </a:r>
            <a:r>
              <a:rPr sz="2600" spc="-20" dirty="0">
                <a:latin typeface="Elephant" panose="02020904090505020303" pitchFamily="18" charset="0"/>
                <a:cs typeface="Trebuchet MS"/>
              </a:rPr>
              <a:t>Problem</a:t>
            </a:r>
            <a:endParaRPr sz="2600" dirty="0">
              <a:latin typeface="Elephant" panose="02020904090505020303" pitchFamily="18" charset="0"/>
              <a:cs typeface="Trebuchet MS"/>
            </a:endParaRPr>
          </a:p>
          <a:p>
            <a:pPr marL="440055" indent="-427990">
              <a:lnSpc>
                <a:spcPct val="100000"/>
              </a:lnSpc>
              <a:spcBef>
                <a:spcPts val="480"/>
              </a:spcBef>
              <a:buFont typeface="Microsoft Sans Serif"/>
              <a:buChar char="●"/>
              <a:tabLst>
                <a:tab pos="440055" algn="l"/>
                <a:tab pos="440690" algn="l"/>
              </a:tabLst>
            </a:pPr>
            <a:r>
              <a:rPr sz="2600" spc="-10" dirty="0">
                <a:latin typeface="Elephant" panose="02020904090505020303" pitchFamily="18" charset="0"/>
                <a:cs typeface="Trebuchet MS"/>
              </a:rPr>
              <a:t>Data</a:t>
            </a:r>
            <a:endParaRPr sz="2600" dirty="0">
              <a:latin typeface="Elephant" panose="02020904090505020303" pitchFamily="18" charset="0"/>
              <a:cs typeface="Trebuchet MS"/>
            </a:endParaRPr>
          </a:p>
          <a:p>
            <a:pPr marL="440055" indent="-427990">
              <a:lnSpc>
                <a:spcPct val="100000"/>
              </a:lnSpc>
              <a:spcBef>
                <a:spcPts val="480"/>
              </a:spcBef>
              <a:buFont typeface="Microsoft Sans Serif"/>
              <a:buChar char="●"/>
              <a:tabLst>
                <a:tab pos="440055" algn="l"/>
                <a:tab pos="440690" algn="l"/>
              </a:tabLst>
            </a:pPr>
            <a:r>
              <a:rPr sz="2600" spc="45" dirty="0">
                <a:latin typeface="Elephant" panose="02020904090505020303" pitchFamily="18" charset="0"/>
                <a:cs typeface="Trebuchet MS"/>
              </a:rPr>
              <a:t>Methods</a:t>
            </a:r>
            <a:endParaRPr sz="2600" dirty="0">
              <a:latin typeface="Elephant" panose="02020904090505020303" pitchFamily="18" charset="0"/>
              <a:cs typeface="Trebuchet MS"/>
            </a:endParaRPr>
          </a:p>
          <a:p>
            <a:pPr marL="440055" indent="-427990">
              <a:lnSpc>
                <a:spcPct val="100000"/>
              </a:lnSpc>
              <a:spcBef>
                <a:spcPts val="480"/>
              </a:spcBef>
              <a:buFont typeface="Microsoft Sans Serif"/>
              <a:buChar char="●"/>
              <a:tabLst>
                <a:tab pos="440055" algn="l"/>
                <a:tab pos="440690" algn="l"/>
              </a:tabLst>
            </a:pPr>
            <a:r>
              <a:rPr sz="2600" spc="-15" dirty="0">
                <a:latin typeface="Elephant" panose="02020904090505020303" pitchFamily="18" charset="0"/>
                <a:cs typeface="Trebuchet MS"/>
              </a:rPr>
              <a:t>Results</a:t>
            </a:r>
            <a:endParaRPr sz="2600" dirty="0">
              <a:latin typeface="Elephant" panose="02020904090505020303" pitchFamily="18" charset="0"/>
              <a:cs typeface="Trebuchet MS"/>
            </a:endParaRPr>
          </a:p>
          <a:p>
            <a:pPr marL="440055" indent="-427990">
              <a:lnSpc>
                <a:spcPct val="100000"/>
              </a:lnSpc>
              <a:spcBef>
                <a:spcPts val="480"/>
              </a:spcBef>
              <a:buFont typeface="Microsoft Sans Serif"/>
              <a:buChar char="●"/>
              <a:tabLst>
                <a:tab pos="440055" algn="l"/>
                <a:tab pos="440690" algn="l"/>
              </a:tabLst>
            </a:pPr>
            <a:r>
              <a:rPr sz="2600" spc="35" dirty="0">
                <a:latin typeface="Elephant" panose="02020904090505020303" pitchFamily="18" charset="0"/>
                <a:cs typeface="Trebuchet MS"/>
              </a:rPr>
              <a:t>Conclusions</a:t>
            </a:r>
            <a:endParaRPr sz="2600" dirty="0">
              <a:latin typeface="Elephant" panose="02020904090505020303" pitchFamily="18" charset="0"/>
              <a:cs typeface="Trebuchet M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84724" y="503825"/>
            <a:ext cx="3806275" cy="443711"/>
          </a:xfrm>
          <a:prstGeom prst="rect">
            <a:avLst/>
          </a:prstGeom>
        </p:spPr>
        <p:txBody>
          <a:bodyPr vert="horz" wrap="square" lIns="0" tIns="12700" rIns="0" bIns="0" rtlCol="0">
            <a:spAutoFit/>
          </a:bodyPr>
          <a:lstStyle/>
          <a:p>
            <a:pPr marL="12700">
              <a:lnSpc>
                <a:spcPct val="100000"/>
              </a:lnSpc>
              <a:spcBef>
                <a:spcPts val="100"/>
              </a:spcBef>
            </a:pPr>
            <a:r>
              <a:rPr sz="2800" spc="70" dirty="0">
                <a:solidFill>
                  <a:srgbClr val="202729"/>
                </a:solidFill>
                <a:latin typeface="Elephant" panose="02020904090505020303" pitchFamily="18" charset="0"/>
                <a:cs typeface="Trebuchet MS"/>
              </a:rPr>
              <a:t>Business</a:t>
            </a:r>
            <a:r>
              <a:rPr sz="2800" spc="-160" dirty="0">
                <a:solidFill>
                  <a:srgbClr val="202729"/>
                </a:solidFill>
                <a:latin typeface="Elephant" panose="02020904090505020303" pitchFamily="18" charset="0"/>
                <a:cs typeface="Trebuchet MS"/>
              </a:rPr>
              <a:t> </a:t>
            </a:r>
            <a:r>
              <a:rPr sz="2800" spc="-25" dirty="0">
                <a:solidFill>
                  <a:srgbClr val="202729"/>
                </a:solidFill>
                <a:latin typeface="Elephant" panose="02020904090505020303" pitchFamily="18" charset="0"/>
                <a:cs typeface="Trebuchet MS"/>
              </a:rPr>
              <a:t>Problem</a:t>
            </a:r>
            <a:endParaRPr sz="2800" dirty="0">
              <a:latin typeface="Elephant" panose="02020904090505020303" pitchFamily="18" charset="0"/>
              <a:cs typeface="Trebuchet MS"/>
            </a:endParaRPr>
          </a:p>
        </p:txBody>
      </p:sp>
      <p:sp>
        <p:nvSpPr>
          <p:cNvPr id="3" name="object 3"/>
          <p:cNvSpPr txBox="1"/>
          <p:nvPr/>
        </p:nvSpPr>
        <p:spPr>
          <a:xfrm>
            <a:off x="384724" y="1216355"/>
            <a:ext cx="8378275" cy="1467068"/>
          </a:xfrm>
          <a:prstGeom prst="rect">
            <a:avLst/>
          </a:prstGeom>
        </p:spPr>
        <p:txBody>
          <a:bodyPr vert="horz" wrap="square" lIns="0" tIns="12700" rIns="0" bIns="0" rtlCol="0">
            <a:spAutoFit/>
          </a:bodyPr>
          <a:lstStyle/>
          <a:p>
            <a:pPr marL="12700">
              <a:lnSpc>
                <a:spcPct val="100000"/>
              </a:lnSpc>
              <a:spcBef>
                <a:spcPts val="100"/>
              </a:spcBef>
            </a:pPr>
            <a:r>
              <a:rPr sz="1600" u="sng" spc="15" dirty="0">
                <a:latin typeface="Century" panose="02040604050505020304" pitchFamily="18" charset="0"/>
                <a:cs typeface="Trebuchet MS"/>
              </a:rPr>
              <a:t>Describe</a:t>
            </a:r>
            <a:r>
              <a:rPr sz="1600" u="sng" spc="-85" dirty="0">
                <a:latin typeface="Century" panose="02040604050505020304" pitchFamily="18" charset="0"/>
                <a:cs typeface="Trebuchet MS"/>
              </a:rPr>
              <a:t> </a:t>
            </a:r>
            <a:r>
              <a:rPr sz="1600" u="sng" spc="-50" dirty="0">
                <a:latin typeface="Century" panose="02040604050505020304" pitchFamily="18" charset="0"/>
                <a:cs typeface="Trebuchet MS"/>
              </a:rPr>
              <a:t>the</a:t>
            </a:r>
            <a:r>
              <a:rPr sz="1600" u="sng" spc="-85" dirty="0">
                <a:latin typeface="Century" panose="02040604050505020304" pitchFamily="18" charset="0"/>
                <a:cs typeface="Trebuchet MS"/>
              </a:rPr>
              <a:t> </a:t>
            </a:r>
            <a:r>
              <a:rPr sz="1600" u="sng" spc="35" dirty="0">
                <a:latin typeface="Century" panose="02040604050505020304" pitchFamily="18" charset="0"/>
                <a:cs typeface="Trebuchet MS"/>
              </a:rPr>
              <a:t>business</a:t>
            </a:r>
            <a:r>
              <a:rPr sz="1600" u="sng" spc="-85" dirty="0">
                <a:latin typeface="Century" panose="02040604050505020304" pitchFamily="18" charset="0"/>
                <a:cs typeface="Trebuchet MS"/>
              </a:rPr>
              <a:t> </a:t>
            </a:r>
            <a:r>
              <a:rPr sz="1600" u="sng" spc="-20" dirty="0">
                <a:latin typeface="Century" panose="02040604050505020304" pitchFamily="18" charset="0"/>
                <a:cs typeface="Trebuchet MS"/>
              </a:rPr>
              <a:t>problem</a:t>
            </a:r>
            <a:r>
              <a:rPr sz="1600" u="sng" spc="-85" dirty="0">
                <a:latin typeface="Century" panose="02040604050505020304" pitchFamily="18" charset="0"/>
                <a:cs typeface="Trebuchet MS"/>
              </a:rPr>
              <a:t> </a:t>
            </a:r>
            <a:r>
              <a:rPr sz="1600" u="sng" spc="-10" dirty="0" smtClean="0">
                <a:latin typeface="Century" panose="02040604050505020304" pitchFamily="18" charset="0"/>
                <a:cs typeface="Trebuchet MS"/>
              </a:rPr>
              <a:t>here</a:t>
            </a:r>
            <a:r>
              <a:rPr lang="en-US" sz="1600" spc="-10" dirty="0" smtClean="0">
                <a:latin typeface="Century" panose="02040604050505020304" pitchFamily="18" charset="0"/>
                <a:cs typeface="Trebuchet MS"/>
              </a:rPr>
              <a:t>;</a:t>
            </a:r>
          </a:p>
          <a:p>
            <a:pPr marL="12700">
              <a:lnSpc>
                <a:spcPct val="100000"/>
              </a:lnSpc>
              <a:spcBef>
                <a:spcPts val="100"/>
              </a:spcBef>
            </a:pPr>
            <a:endParaRPr lang="en-US" sz="1600" spc="-10" dirty="0">
              <a:latin typeface="Century" panose="02040604050505020304" pitchFamily="18" charset="0"/>
              <a:cs typeface="Trebuchet MS"/>
            </a:endParaRPr>
          </a:p>
          <a:p>
            <a:pPr marL="12700">
              <a:lnSpc>
                <a:spcPct val="100000"/>
              </a:lnSpc>
              <a:spcBef>
                <a:spcPts val="100"/>
              </a:spcBef>
            </a:pPr>
            <a:r>
              <a:rPr lang="en-US" sz="1200" spc="-10" dirty="0" smtClean="0">
                <a:latin typeface="Century" panose="02040604050505020304" pitchFamily="18" charset="0"/>
                <a:cs typeface="Trebuchet MS"/>
              </a:rPr>
              <a:t>The Business problem that this project wants to solve </a:t>
            </a:r>
            <a:r>
              <a:rPr lang="en-US" sz="1200" spc="-10" dirty="0" smtClean="0">
                <a:latin typeface="Century" panose="02040604050505020304" pitchFamily="18" charset="0"/>
                <a:cs typeface="Trebuchet MS"/>
              </a:rPr>
              <a:t>is </a:t>
            </a:r>
            <a:r>
              <a:rPr lang="en-US" sz="1200" spc="-10" dirty="0" smtClean="0">
                <a:latin typeface="Century" panose="02040604050505020304" pitchFamily="18" charset="0"/>
                <a:cs typeface="Trebuchet MS"/>
              </a:rPr>
              <a:t>how </a:t>
            </a:r>
            <a:r>
              <a:rPr lang="en-US" sz="1200" spc="-10" dirty="0">
                <a:latin typeface="Century" panose="02040604050505020304" pitchFamily="18" charset="0"/>
                <a:cs typeface="Trebuchet MS"/>
              </a:rPr>
              <a:t>to </a:t>
            </a:r>
            <a:r>
              <a:rPr lang="en-US" sz="1200" spc="-10" dirty="0" smtClean="0">
                <a:latin typeface="Century" panose="02040604050505020304" pitchFamily="18" charset="0"/>
                <a:cs typeface="Trebuchet MS"/>
              </a:rPr>
              <a:t>guide a homeowner/homebuyer when purchasing a home in the Northwestern county based on characteristics </a:t>
            </a:r>
            <a:r>
              <a:rPr lang="en-US" sz="1200" spc="-10" dirty="0">
                <a:latin typeface="Century" panose="02040604050505020304" pitchFamily="18" charset="0"/>
                <a:cs typeface="Trebuchet MS"/>
              </a:rPr>
              <a:t>such as number of bedrooms, location, square footage, and other </a:t>
            </a:r>
            <a:r>
              <a:rPr lang="en-US" sz="1200" spc="-10" dirty="0" smtClean="0">
                <a:latin typeface="Century" panose="02040604050505020304" pitchFamily="18" charset="0"/>
                <a:cs typeface="Trebuchet MS"/>
              </a:rPr>
              <a:t>factors. </a:t>
            </a:r>
          </a:p>
          <a:p>
            <a:pPr marL="12700">
              <a:lnSpc>
                <a:spcPct val="100000"/>
              </a:lnSpc>
              <a:spcBef>
                <a:spcPts val="100"/>
              </a:spcBef>
            </a:pPr>
            <a:r>
              <a:rPr lang="en-US" sz="1200" spc="-10" dirty="0" smtClean="0">
                <a:latin typeface="Century" panose="02040604050505020304" pitchFamily="18" charset="0"/>
                <a:cs typeface="Trebuchet MS"/>
              </a:rPr>
              <a:t>With the analysis conducted it </a:t>
            </a:r>
            <a:r>
              <a:rPr lang="en-US" sz="1200" spc="-10" dirty="0">
                <a:latin typeface="Century" panose="02040604050505020304" pitchFamily="18" charset="0"/>
                <a:cs typeface="Trebuchet MS"/>
              </a:rPr>
              <a:t>will </a:t>
            </a:r>
            <a:r>
              <a:rPr lang="en-US" sz="1200" spc="-10" dirty="0" smtClean="0">
                <a:latin typeface="Century" panose="02040604050505020304" pitchFamily="18" charset="0"/>
                <a:cs typeface="Trebuchet MS"/>
              </a:rPr>
              <a:t>help determine the </a:t>
            </a:r>
            <a:r>
              <a:rPr lang="en-US" sz="1200" spc="-10" dirty="0">
                <a:latin typeface="Century" panose="02040604050505020304" pitchFamily="18" charset="0"/>
                <a:cs typeface="Trebuchet MS"/>
              </a:rPr>
              <a:t>factors </a:t>
            </a:r>
            <a:r>
              <a:rPr lang="en-US" sz="1200" spc="-10" dirty="0" smtClean="0">
                <a:latin typeface="Century" panose="02040604050505020304" pitchFamily="18" charset="0"/>
                <a:cs typeface="Trebuchet MS"/>
              </a:rPr>
              <a:t>that have </a:t>
            </a:r>
            <a:r>
              <a:rPr lang="en-US" sz="1200" spc="-10" dirty="0">
                <a:latin typeface="Century" panose="02040604050505020304" pitchFamily="18" charset="0"/>
                <a:cs typeface="Trebuchet MS"/>
              </a:rPr>
              <a:t>the greatest impact on the price of a house </a:t>
            </a:r>
            <a:r>
              <a:rPr lang="en-US" sz="1200" spc="-10" dirty="0" smtClean="0">
                <a:latin typeface="Century" panose="02040604050505020304" pitchFamily="18" charset="0"/>
                <a:cs typeface="Trebuchet MS"/>
              </a:rPr>
              <a:t>which </a:t>
            </a:r>
            <a:r>
              <a:rPr lang="en-US" sz="1200" spc="-10" dirty="0">
                <a:latin typeface="Century" panose="02040604050505020304" pitchFamily="18" charset="0"/>
                <a:cs typeface="Trebuchet MS"/>
              </a:rPr>
              <a:t>will </a:t>
            </a:r>
            <a:r>
              <a:rPr lang="en-US" sz="1200" spc="-10" dirty="0" smtClean="0">
                <a:latin typeface="Century" panose="02040604050505020304" pitchFamily="18" charset="0"/>
                <a:cs typeface="Trebuchet MS"/>
              </a:rPr>
              <a:t>then allow homeowners to </a:t>
            </a:r>
            <a:r>
              <a:rPr lang="en-US" sz="1200" spc="-10" dirty="0">
                <a:latin typeface="Century" panose="02040604050505020304" pitchFamily="18" charset="0"/>
                <a:cs typeface="Trebuchet MS"/>
              </a:rPr>
              <a:t>make informed decisions when buying </a:t>
            </a:r>
            <a:r>
              <a:rPr lang="en-US" sz="1200" spc="-10" dirty="0" smtClean="0">
                <a:latin typeface="Century" panose="02040604050505020304" pitchFamily="18" charset="0"/>
                <a:cs typeface="Trebuchet MS"/>
              </a:rPr>
              <a:t>the house. </a:t>
            </a:r>
            <a:endParaRPr lang="en-US" sz="1200" spc="-10" dirty="0" smtClean="0">
              <a:latin typeface="Century" panose="02040604050505020304" pitchFamily="18" charset="0"/>
              <a:cs typeface="Trebuchet M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04800" y="57150"/>
            <a:ext cx="2053675" cy="443711"/>
          </a:xfrm>
          <a:prstGeom prst="rect">
            <a:avLst/>
          </a:prstGeom>
        </p:spPr>
        <p:txBody>
          <a:bodyPr vert="horz" wrap="square" lIns="0" tIns="12700" rIns="0" bIns="0" rtlCol="0">
            <a:spAutoFit/>
          </a:bodyPr>
          <a:lstStyle/>
          <a:p>
            <a:pPr marL="12700">
              <a:lnSpc>
                <a:spcPct val="100000"/>
              </a:lnSpc>
              <a:spcBef>
                <a:spcPts val="100"/>
              </a:spcBef>
            </a:pPr>
            <a:r>
              <a:rPr sz="2800" spc="-10" dirty="0">
                <a:solidFill>
                  <a:srgbClr val="202729"/>
                </a:solidFill>
                <a:latin typeface="Elephant" panose="02020904090505020303" pitchFamily="18" charset="0"/>
                <a:cs typeface="Trebuchet MS"/>
              </a:rPr>
              <a:t>Data</a:t>
            </a:r>
            <a:endParaRPr sz="2800" dirty="0">
              <a:latin typeface="Elephant" panose="02020904090505020303" pitchFamily="18" charset="0"/>
              <a:cs typeface="Trebuchet MS"/>
            </a:endParaRPr>
          </a:p>
        </p:txBody>
      </p:sp>
      <p:sp>
        <p:nvSpPr>
          <p:cNvPr id="3" name="object 3"/>
          <p:cNvSpPr txBox="1"/>
          <p:nvPr/>
        </p:nvSpPr>
        <p:spPr>
          <a:xfrm>
            <a:off x="304800" y="578331"/>
            <a:ext cx="8149675" cy="4378122"/>
          </a:xfrm>
          <a:prstGeom prst="rect">
            <a:avLst/>
          </a:prstGeom>
        </p:spPr>
        <p:txBody>
          <a:bodyPr vert="horz" wrap="square" lIns="0" tIns="12700" rIns="0" bIns="0" rtlCol="0">
            <a:spAutoFit/>
          </a:bodyPr>
          <a:lstStyle/>
          <a:p>
            <a:pPr marL="12700">
              <a:lnSpc>
                <a:spcPct val="100000"/>
              </a:lnSpc>
              <a:spcBef>
                <a:spcPts val="100"/>
              </a:spcBef>
            </a:pPr>
            <a:r>
              <a:rPr lang="en-US" sz="1200" spc="-10" dirty="0" smtClean="0">
                <a:latin typeface="Century" panose="02040604050505020304" pitchFamily="18" charset="0"/>
                <a:cs typeface="Trebuchet MS"/>
              </a:rPr>
              <a:t>The </a:t>
            </a:r>
            <a:r>
              <a:rPr lang="en-US" sz="1200" spc="-10" dirty="0">
                <a:latin typeface="Century" panose="02040604050505020304" pitchFamily="18" charset="0"/>
                <a:cs typeface="Trebuchet MS"/>
              </a:rPr>
              <a:t>data provided was forked and cloned from https://github.com/learn-co-curriculum/dsc-phase-2-project. It was gathered in September, 2020. It included the </a:t>
            </a:r>
            <a:r>
              <a:rPr lang="en-US" sz="1200" spc="-10" dirty="0" err="1">
                <a:latin typeface="Century" panose="02040604050505020304" pitchFamily="18" charset="0"/>
                <a:cs typeface="Trebuchet MS"/>
              </a:rPr>
              <a:t>column_names</a:t>
            </a:r>
            <a:r>
              <a:rPr lang="en-US" sz="1200" spc="-10" dirty="0">
                <a:latin typeface="Century" panose="02040604050505020304" pitchFamily="18" charset="0"/>
                <a:cs typeface="Trebuchet MS"/>
              </a:rPr>
              <a:t> as well as the kc_house_data.csv . The CSV file has 21597 rows and 21 columns. It contains the following features:</a:t>
            </a:r>
          </a:p>
          <a:p>
            <a:pPr marL="12700">
              <a:lnSpc>
                <a:spcPct val="100000"/>
              </a:lnSpc>
              <a:spcBef>
                <a:spcPts val="100"/>
              </a:spcBef>
            </a:pPr>
            <a:endParaRPr lang="en-US" sz="1100" spc="-10" dirty="0">
              <a:latin typeface="Century" panose="02040604050505020304" pitchFamily="18" charset="0"/>
              <a:cs typeface="Trebuchet MS"/>
            </a:endParaRPr>
          </a:p>
          <a:p>
            <a:pPr marL="12700">
              <a:lnSpc>
                <a:spcPct val="100000"/>
              </a:lnSpc>
              <a:spcBef>
                <a:spcPts val="100"/>
              </a:spcBef>
            </a:pPr>
            <a:r>
              <a:rPr lang="en-US" sz="1100" spc="-10" dirty="0" err="1">
                <a:latin typeface="Century" panose="02040604050505020304" pitchFamily="18" charset="0"/>
                <a:cs typeface="Trebuchet MS"/>
              </a:rPr>
              <a:t>i</a:t>
            </a:r>
            <a:r>
              <a:rPr lang="en-US" sz="1100" spc="-10" dirty="0">
                <a:latin typeface="Century" panose="02040604050505020304" pitchFamily="18" charset="0"/>
                <a:cs typeface="Trebuchet MS"/>
              </a:rPr>
              <a:t>)id - House </a:t>
            </a:r>
            <a:r>
              <a:rPr lang="en-US" sz="1100" spc="-10" dirty="0" smtClean="0">
                <a:latin typeface="Century" panose="02040604050505020304" pitchFamily="18" charset="0"/>
                <a:cs typeface="Trebuchet MS"/>
              </a:rPr>
              <a:t>identification</a:t>
            </a:r>
          </a:p>
          <a:p>
            <a:pPr marL="12700">
              <a:lnSpc>
                <a:spcPct val="100000"/>
              </a:lnSpc>
              <a:spcBef>
                <a:spcPts val="100"/>
              </a:spcBef>
            </a:pPr>
            <a:r>
              <a:rPr lang="en-US" sz="1100" spc="-10" dirty="0" smtClean="0">
                <a:latin typeface="Century" panose="02040604050505020304" pitchFamily="18" charset="0"/>
                <a:cs typeface="Trebuchet MS"/>
              </a:rPr>
              <a:t> </a:t>
            </a:r>
            <a:r>
              <a:rPr lang="en-US" sz="1100" spc="-10" dirty="0">
                <a:latin typeface="Century" panose="02040604050505020304" pitchFamily="18" charset="0"/>
                <a:cs typeface="Trebuchet MS"/>
              </a:rPr>
              <a:t>ii)date - date house was purchased </a:t>
            </a:r>
            <a:endParaRPr lang="en-US" sz="1100" spc="-10" dirty="0" smtClean="0">
              <a:latin typeface="Century" panose="02040604050505020304" pitchFamily="18" charset="0"/>
              <a:cs typeface="Trebuchet MS"/>
            </a:endParaRPr>
          </a:p>
          <a:p>
            <a:pPr marL="12700">
              <a:lnSpc>
                <a:spcPct val="100000"/>
              </a:lnSpc>
              <a:spcBef>
                <a:spcPts val="100"/>
              </a:spcBef>
            </a:pPr>
            <a:r>
              <a:rPr lang="en-US" sz="1100" spc="-10" dirty="0" smtClean="0">
                <a:latin typeface="Century" panose="02040604050505020304" pitchFamily="18" charset="0"/>
                <a:cs typeface="Trebuchet MS"/>
              </a:rPr>
              <a:t>iii)price </a:t>
            </a:r>
            <a:r>
              <a:rPr lang="en-US" sz="1100" spc="-10" dirty="0">
                <a:latin typeface="Century" panose="02040604050505020304" pitchFamily="18" charset="0"/>
                <a:cs typeface="Trebuchet MS"/>
              </a:rPr>
              <a:t>- house prices </a:t>
            </a:r>
            <a:endParaRPr lang="en-US" sz="1100" spc="-10" dirty="0" smtClean="0">
              <a:latin typeface="Century" panose="02040604050505020304" pitchFamily="18" charset="0"/>
              <a:cs typeface="Trebuchet MS"/>
            </a:endParaRPr>
          </a:p>
          <a:p>
            <a:pPr marL="12700">
              <a:lnSpc>
                <a:spcPct val="100000"/>
              </a:lnSpc>
              <a:spcBef>
                <a:spcPts val="100"/>
              </a:spcBef>
            </a:pPr>
            <a:r>
              <a:rPr lang="en-US" sz="1100" spc="-10" dirty="0" smtClean="0">
                <a:latin typeface="Century" panose="02040604050505020304" pitchFamily="18" charset="0"/>
                <a:cs typeface="Trebuchet MS"/>
              </a:rPr>
              <a:t>iv)bedrooms </a:t>
            </a:r>
            <a:r>
              <a:rPr lang="en-US" sz="1100" spc="-10" dirty="0">
                <a:latin typeface="Century" panose="02040604050505020304" pitchFamily="18" charset="0"/>
                <a:cs typeface="Trebuchet MS"/>
              </a:rPr>
              <a:t>- number of bedrooms in the house </a:t>
            </a:r>
            <a:endParaRPr lang="en-US" sz="1100" spc="-10" dirty="0" smtClean="0">
              <a:latin typeface="Century" panose="02040604050505020304" pitchFamily="18" charset="0"/>
              <a:cs typeface="Trebuchet MS"/>
            </a:endParaRPr>
          </a:p>
          <a:p>
            <a:pPr marL="12700">
              <a:lnSpc>
                <a:spcPct val="100000"/>
              </a:lnSpc>
              <a:spcBef>
                <a:spcPts val="100"/>
              </a:spcBef>
            </a:pPr>
            <a:r>
              <a:rPr lang="en-US" sz="1100" spc="-10" dirty="0" smtClean="0">
                <a:latin typeface="Century" panose="02040604050505020304" pitchFamily="18" charset="0"/>
                <a:cs typeface="Trebuchet MS"/>
              </a:rPr>
              <a:t>v)bathrooms </a:t>
            </a:r>
            <a:r>
              <a:rPr lang="en-US" sz="1100" spc="-10" dirty="0">
                <a:latin typeface="Century" panose="02040604050505020304" pitchFamily="18" charset="0"/>
                <a:cs typeface="Trebuchet MS"/>
              </a:rPr>
              <a:t>- number of bathrooms in the house </a:t>
            </a:r>
            <a:endParaRPr lang="en-US" sz="1100" spc="-10" dirty="0" smtClean="0">
              <a:latin typeface="Century" panose="02040604050505020304" pitchFamily="18" charset="0"/>
              <a:cs typeface="Trebuchet MS"/>
            </a:endParaRPr>
          </a:p>
          <a:p>
            <a:pPr marL="12700">
              <a:lnSpc>
                <a:spcPct val="100000"/>
              </a:lnSpc>
              <a:spcBef>
                <a:spcPts val="100"/>
              </a:spcBef>
            </a:pPr>
            <a:r>
              <a:rPr lang="en-US" sz="1100" spc="-10" dirty="0" smtClean="0">
                <a:latin typeface="Century" panose="02040604050505020304" pitchFamily="18" charset="0"/>
                <a:cs typeface="Trebuchet MS"/>
              </a:rPr>
              <a:t>vi)</a:t>
            </a:r>
            <a:r>
              <a:rPr lang="en-US" sz="1100" spc="-10" dirty="0" err="1" smtClean="0">
                <a:latin typeface="Century" panose="02040604050505020304" pitchFamily="18" charset="0"/>
                <a:cs typeface="Trebuchet MS"/>
              </a:rPr>
              <a:t>sqft_living</a:t>
            </a:r>
            <a:r>
              <a:rPr lang="en-US" sz="1100" spc="-10" dirty="0" smtClean="0">
                <a:latin typeface="Century" panose="02040604050505020304" pitchFamily="18" charset="0"/>
                <a:cs typeface="Trebuchet MS"/>
              </a:rPr>
              <a:t> </a:t>
            </a:r>
            <a:r>
              <a:rPr lang="en-US" sz="1100" spc="-10" dirty="0">
                <a:latin typeface="Century" panose="02040604050505020304" pitchFamily="18" charset="0"/>
                <a:cs typeface="Trebuchet MS"/>
              </a:rPr>
              <a:t>-square footage of the home </a:t>
            </a:r>
            <a:endParaRPr lang="en-US" sz="1100" spc="-10" dirty="0" smtClean="0">
              <a:latin typeface="Century" panose="02040604050505020304" pitchFamily="18" charset="0"/>
              <a:cs typeface="Trebuchet MS"/>
            </a:endParaRPr>
          </a:p>
          <a:p>
            <a:pPr marL="12700">
              <a:lnSpc>
                <a:spcPct val="100000"/>
              </a:lnSpc>
              <a:spcBef>
                <a:spcPts val="100"/>
              </a:spcBef>
            </a:pPr>
            <a:r>
              <a:rPr lang="en-US" sz="1100" spc="-10" dirty="0" smtClean="0">
                <a:latin typeface="Century" panose="02040604050505020304" pitchFamily="18" charset="0"/>
                <a:cs typeface="Trebuchet MS"/>
              </a:rPr>
              <a:t>vii)</a:t>
            </a:r>
            <a:r>
              <a:rPr lang="en-US" sz="1100" spc="-10" dirty="0" err="1" smtClean="0">
                <a:latin typeface="Century" panose="02040604050505020304" pitchFamily="18" charset="0"/>
                <a:cs typeface="Trebuchet MS"/>
              </a:rPr>
              <a:t>sqft_lot</a:t>
            </a:r>
            <a:r>
              <a:rPr lang="en-US" sz="1100" spc="-10" dirty="0" smtClean="0">
                <a:latin typeface="Century" panose="02040604050505020304" pitchFamily="18" charset="0"/>
                <a:cs typeface="Trebuchet MS"/>
              </a:rPr>
              <a:t> </a:t>
            </a:r>
            <a:r>
              <a:rPr lang="en-US" sz="1100" spc="-10" dirty="0">
                <a:latin typeface="Century" panose="02040604050505020304" pitchFamily="18" charset="0"/>
                <a:cs typeface="Trebuchet MS"/>
              </a:rPr>
              <a:t>- square footage of the lot </a:t>
            </a:r>
            <a:endParaRPr lang="en-US" sz="1100" spc="-10" dirty="0" smtClean="0">
              <a:latin typeface="Century" panose="02040604050505020304" pitchFamily="18" charset="0"/>
              <a:cs typeface="Trebuchet MS"/>
            </a:endParaRPr>
          </a:p>
          <a:p>
            <a:pPr marL="12700">
              <a:lnSpc>
                <a:spcPct val="100000"/>
              </a:lnSpc>
              <a:spcBef>
                <a:spcPts val="100"/>
              </a:spcBef>
            </a:pPr>
            <a:r>
              <a:rPr lang="en-US" sz="1100" spc="-10" dirty="0" smtClean="0">
                <a:latin typeface="Century" panose="02040604050505020304" pitchFamily="18" charset="0"/>
                <a:cs typeface="Trebuchet MS"/>
              </a:rPr>
              <a:t>viii)floors </a:t>
            </a:r>
            <a:r>
              <a:rPr lang="en-US" sz="1100" spc="-10" dirty="0">
                <a:latin typeface="Century" panose="02040604050505020304" pitchFamily="18" charset="0"/>
                <a:cs typeface="Trebuchet MS"/>
              </a:rPr>
              <a:t>- number of floors in the house </a:t>
            </a:r>
            <a:endParaRPr lang="en-US" sz="1100" spc="-10" dirty="0" smtClean="0">
              <a:latin typeface="Century" panose="02040604050505020304" pitchFamily="18" charset="0"/>
              <a:cs typeface="Trebuchet MS"/>
            </a:endParaRPr>
          </a:p>
          <a:p>
            <a:pPr marL="12700">
              <a:lnSpc>
                <a:spcPct val="100000"/>
              </a:lnSpc>
              <a:spcBef>
                <a:spcPts val="100"/>
              </a:spcBef>
            </a:pPr>
            <a:r>
              <a:rPr lang="en-US" sz="1100" spc="-10" dirty="0" smtClean="0">
                <a:latin typeface="Century" panose="02040604050505020304" pitchFamily="18" charset="0"/>
                <a:cs typeface="Trebuchet MS"/>
              </a:rPr>
              <a:t>ix)waterfront </a:t>
            </a:r>
            <a:r>
              <a:rPr lang="en-US" sz="1100" spc="-10" dirty="0">
                <a:latin typeface="Century" panose="02040604050505020304" pitchFamily="18" charset="0"/>
                <a:cs typeface="Trebuchet MS"/>
              </a:rPr>
              <a:t>- house location near an area of </a:t>
            </a:r>
            <a:r>
              <a:rPr lang="en-US" sz="1100" spc="-10" dirty="0" smtClean="0">
                <a:latin typeface="Century" panose="02040604050505020304" pitchFamily="18" charset="0"/>
                <a:cs typeface="Trebuchet MS"/>
              </a:rPr>
              <a:t>water</a:t>
            </a:r>
          </a:p>
          <a:p>
            <a:pPr marL="12700">
              <a:lnSpc>
                <a:spcPct val="100000"/>
              </a:lnSpc>
              <a:spcBef>
                <a:spcPts val="100"/>
              </a:spcBef>
            </a:pPr>
            <a:r>
              <a:rPr lang="en-US" sz="1100" spc="-10" dirty="0" smtClean="0">
                <a:latin typeface="Century" panose="02040604050505020304" pitchFamily="18" charset="0"/>
                <a:cs typeface="Trebuchet MS"/>
              </a:rPr>
              <a:t> </a:t>
            </a:r>
            <a:r>
              <a:rPr lang="en-US" sz="1100" spc="-10" dirty="0">
                <a:latin typeface="Century" panose="02040604050505020304" pitchFamily="18" charset="0"/>
                <a:cs typeface="Trebuchet MS"/>
              </a:rPr>
              <a:t>x)view - house has been viewed </a:t>
            </a:r>
            <a:endParaRPr lang="en-US" sz="1100" spc="-10" dirty="0" smtClean="0">
              <a:latin typeface="Century" panose="02040604050505020304" pitchFamily="18" charset="0"/>
              <a:cs typeface="Trebuchet MS"/>
            </a:endParaRPr>
          </a:p>
          <a:p>
            <a:pPr marL="12700">
              <a:lnSpc>
                <a:spcPct val="100000"/>
              </a:lnSpc>
              <a:spcBef>
                <a:spcPts val="100"/>
              </a:spcBef>
            </a:pPr>
            <a:r>
              <a:rPr lang="en-US" sz="1100" spc="-10" dirty="0" smtClean="0">
                <a:latin typeface="Century" panose="02040604050505020304" pitchFamily="18" charset="0"/>
                <a:cs typeface="Trebuchet MS"/>
              </a:rPr>
              <a:t>xi)condition </a:t>
            </a:r>
            <a:r>
              <a:rPr lang="en-US" sz="1100" spc="-10" dirty="0">
                <a:latin typeface="Century" panose="02040604050505020304" pitchFamily="18" charset="0"/>
                <a:cs typeface="Trebuchet MS"/>
              </a:rPr>
              <a:t>grade - overall condition of the house relative to its </a:t>
            </a:r>
            <a:r>
              <a:rPr lang="en-US" sz="1100" spc="-10" dirty="0" smtClean="0">
                <a:latin typeface="Century" panose="02040604050505020304" pitchFamily="18" charset="0"/>
                <a:cs typeface="Trebuchet MS"/>
              </a:rPr>
              <a:t>age</a:t>
            </a:r>
          </a:p>
          <a:p>
            <a:pPr marL="12700">
              <a:lnSpc>
                <a:spcPct val="100000"/>
              </a:lnSpc>
              <a:spcBef>
                <a:spcPts val="100"/>
              </a:spcBef>
            </a:pPr>
            <a:r>
              <a:rPr lang="en-US" sz="1100" spc="-10" dirty="0" smtClean="0">
                <a:latin typeface="Century" panose="02040604050505020304" pitchFamily="18" charset="0"/>
                <a:cs typeface="Trebuchet MS"/>
              </a:rPr>
              <a:t> </a:t>
            </a:r>
            <a:r>
              <a:rPr lang="en-US" sz="1100" spc="-10" dirty="0">
                <a:latin typeface="Century" panose="02040604050505020304" pitchFamily="18" charset="0"/>
                <a:cs typeface="Trebuchet MS"/>
              </a:rPr>
              <a:t>xii)</a:t>
            </a:r>
            <a:r>
              <a:rPr lang="en-US" sz="1100" spc="-10" dirty="0" err="1">
                <a:latin typeface="Century" panose="02040604050505020304" pitchFamily="18" charset="0"/>
                <a:cs typeface="Trebuchet MS"/>
              </a:rPr>
              <a:t>sqft_above</a:t>
            </a:r>
            <a:r>
              <a:rPr lang="en-US" sz="1100" spc="-10" dirty="0">
                <a:latin typeface="Century" panose="02040604050505020304" pitchFamily="18" charset="0"/>
                <a:cs typeface="Trebuchet MS"/>
              </a:rPr>
              <a:t> - square footage of house apart from basement </a:t>
            </a:r>
            <a:endParaRPr lang="en-US" sz="1100" spc="-10" dirty="0" smtClean="0">
              <a:latin typeface="Century" panose="02040604050505020304" pitchFamily="18" charset="0"/>
              <a:cs typeface="Trebuchet MS"/>
            </a:endParaRPr>
          </a:p>
          <a:p>
            <a:pPr marL="12700">
              <a:lnSpc>
                <a:spcPct val="100000"/>
              </a:lnSpc>
              <a:spcBef>
                <a:spcPts val="100"/>
              </a:spcBef>
            </a:pPr>
            <a:r>
              <a:rPr lang="en-US" sz="1100" spc="-10" dirty="0" smtClean="0">
                <a:latin typeface="Century" panose="02040604050505020304" pitchFamily="18" charset="0"/>
                <a:cs typeface="Trebuchet MS"/>
              </a:rPr>
              <a:t>xiii)</a:t>
            </a:r>
            <a:r>
              <a:rPr lang="en-US" sz="1100" spc="-10" dirty="0" err="1" smtClean="0">
                <a:latin typeface="Century" panose="02040604050505020304" pitchFamily="18" charset="0"/>
                <a:cs typeface="Trebuchet MS"/>
              </a:rPr>
              <a:t>sqft_basement</a:t>
            </a:r>
            <a:r>
              <a:rPr lang="en-US" sz="1100" spc="-10" dirty="0" smtClean="0">
                <a:latin typeface="Century" panose="02040604050505020304" pitchFamily="18" charset="0"/>
                <a:cs typeface="Trebuchet MS"/>
              </a:rPr>
              <a:t> </a:t>
            </a:r>
            <a:r>
              <a:rPr lang="en-US" sz="1100" spc="-10" dirty="0">
                <a:latin typeface="Century" panose="02040604050505020304" pitchFamily="18" charset="0"/>
                <a:cs typeface="Trebuchet MS"/>
              </a:rPr>
              <a:t>- square footage of the </a:t>
            </a:r>
            <a:r>
              <a:rPr lang="en-US" sz="1100" spc="-10" dirty="0" smtClean="0">
                <a:latin typeface="Century" panose="02040604050505020304" pitchFamily="18" charset="0"/>
                <a:cs typeface="Trebuchet MS"/>
              </a:rPr>
              <a:t>basement</a:t>
            </a:r>
          </a:p>
          <a:p>
            <a:pPr marL="12700">
              <a:lnSpc>
                <a:spcPct val="100000"/>
              </a:lnSpc>
              <a:spcBef>
                <a:spcPts val="100"/>
              </a:spcBef>
            </a:pPr>
            <a:r>
              <a:rPr lang="en-US" sz="1100" spc="-10" dirty="0" smtClean="0">
                <a:latin typeface="Century" panose="02040604050505020304" pitchFamily="18" charset="0"/>
                <a:cs typeface="Trebuchet MS"/>
              </a:rPr>
              <a:t> </a:t>
            </a:r>
            <a:r>
              <a:rPr lang="en-US" sz="1100" spc="-10" dirty="0">
                <a:latin typeface="Century" panose="02040604050505020304" pitchFamily="18" charset="0"/>
                <a:cs typeface="Trebuchet MS"/>
              </a:rPr>
              <a:t>xiv)</a:t>
            </a:r>
            <a:r>
              <a:rPr lang="en-US" sz="1100" spc="-10" dirty="0" err="1">
                <a:latin typeface="Century" panose="02040604050505020304" pitchFamily="18" charset="0"/>
                <a:cs typeface="Trebuchet MS"/>
              </a:rPr>
              <a:t>yr_built</a:t>
            </a:r>
            <a:r>
              <a:rPr lang="en-US" sz="1100" spc="-10" dirty="0">
                <a:latin typeface="Century" panose="02040604050505020304" pitchFamily="18" charset="0"/>
                <a:cs typeface="Trebuchet MS"/>
              </a:rPr>
              <a:t> - year the house was </a:t>
            </a:r>
            <a:r>
              <a:rPr lang="en-US" sz="1100" spc="-10" dirty="0" smtClean="0">
                <a:latin typeface="Century" panose="02040604050505020304" pitchFamily="18" charset="0"/>
                <a:cs typeface="Trebuchet MS"/>
              </a:rPr>
              <a:t>built</a:t>
            </a:r>
          </a:p>
          <a:p>
            <a:pPr marL="12700">
              <a:lnSpc>
                <a:spcPct val="100000"/>
              </a:lnSpc>
              <a:spcBef>
                <a:spcPts val="100"/>
              </a:spcBef>
            </a:pPr>
            <a:r>
              <a:rPr lang="en-US" sz="1100" spc="-10" dirty="0" smtClean="0">
                <a:latin typeface="Century" panose="02040604050505020304" pitchFamily="18" charset="0"/>
                <a:cs typeface="Trebuchet MS"/>
              </a:rPr>
              <a:t> </a:t>
            </a:r>
            <a:r>
              <a:rPr lang="en-US" sz="1100" spc="-10" dirty="0">
                <a:latin typeface="Century" panose="02040604050505020304" pitchFamily="18" charset="0"/>
                <a:cs typeface="Trebuchet MS"/>
              </a:rPr>
              <a:t>xv)</a:t>
            </a:r>
            <a:r>
              <a:rPr lang="en-US" sz="1100" spc="-10" dirty="0" err="1">
                <a:latin typeface="Century" panose="02040604050505020304" pitchFamily="18" charset="0"/>
                <a:cs typeface="Trebuchet MS"/>
              </a:rPr>
              <a:t>yr_renovated</a:t>
            </a:r>
            <a:r>
              <a:rPr lang="en-US" sz="1100" spc="-10" dirty="0">
                <a:latin typeface="Century" panose="02040604050505020304" pitchFamily="18" charset="0"/>
                <a:cs typeface="Trebuchet MS"/>
              </a:rPr>
              <a:t> - year the house was renovated </a:t>
            </a:r>
            <a:endParaRPr lang="en-US" sz="1100" spc="-10" dirty="0" smtClean="0">
              <a:latin typeface="Century" panose="02040604050505020304" pitchFamily="18" charset="0"/>
              <a:cs typeface="Trebuchet MS"/>
            </a:endParaRPr>
          </a:p>
          <a:p>
            <a:pPr marL="12700">
              <a:lnSpc>
                <a:spcPct val="100000"/>
              </a:lnSpc>
              <a:spcBef>
                <a:spcPts val="100"/>
              </a:spcBef>
            </a:pPr>
            <a:r>
              <a:rPr lang="en-US" sz="1100" spc="-10" dirty="0" smtClean="0">
                <a:latin typeface="Century" panose="02040604050505020304" pitchFamily="18" charset="0"/>
                <a:cs typeface="Trebuchet MS"/>
              </a:rPr>
              <a:t>xvi)</a:t>
            </a:r>
            <a:r>
              <a:rPr lang="en-US" sz="1100" spc="-10" dirty="0" err="1" smtClean="0">
                <a:latin typeface="Century" panose="02040604050505020304" pitchFamily="18" charset="0"/>
                <a:cs typeface="Trebuchet MS"/>
              </a:rPr>
              <a:t>zipcode</a:t>
            </a:r>
            <a:r>
              <a:rPr lang="en-US" sz="1100" spc="-10" dirty="0" smtClean="0">
                <a:latin typeface="Century" panose="02040604050505020304" pitchFamily="18" charset="0"/>
                <a:cs typeface="Trebuchet MS"/>
              </a:rPr>
              <a:t> </a:t>
            </a:r>
            <a:r>
              <a:rPr lang="en-US" sz="1100" spc="-10" dirty="0">
                <a:latin typeface="Century" panose="02040604050505020304" pitchFamily="18" charset="0"/>
                <a:cs typeface="Trebuchet MS"/>
              </a:rPr>
              <a:t>- code numbers assigned by postal service </a:t>
            </a:r>
            <a:endParaRPr lang="en-US" sz="1100" spc="-10" dirty="0" smtClean="0">
              <a:latin typeface="Century" panose="02040604050505020304" pitchFamily="18" charset="0"/>
              <a:cs typeface="Trebuchet MS"/>
            </a:endParaRPr>
          </a:p>
          <a:p>
            <a:pPr marL="12700">
              <a:lnSpc>
                <a:spcPct val="100000"/>
              </a:lnSpc>
              <a:spcBef>
                <a:spcPts val="100"/>
              </a:spcBef>
            </a:pPr>
            <a:r>
              <a:rPr lang="en-US" sz="1100" spc="-10" dirty="0" smtClean="0">
                <a:latin typeface="Century" panose="02040604050505020304" pitchFamily="18" charset="0"/>
                <a:cs typeface="Trebuchet MS"/>
              </a:rPr>
              <a:t>xvii)</a:t>
            </a:r>
            <a:r>
              <a:rPr lang="en-US" sz="1100" spc="-10" dirty="0" err="1" smtClean="0">
                <a:latin typeface="Century" panose="02040604050505020304" pitchFamily="18" charset="0"/>
                <a:cs typeface="Trebuchet MS"/>
              </a:rPr>
              <a:t>lat</a:t>
            </a:r>
            <a:r>
              <a:rPr lang="en-US" sz="1100" spc="-10" dirty="0" smtClean="0">
                <a:latin typeface="Century" panose="02040604050505020304" pitchFamily="18" charset="0"/>
                <a:cs typeface="Trebuchet MS"/>
              </a:rPr>
              <a:t> </a:t>
            </a:r>
            <a:r>
              <a:rPr lang="en-US" sz="1100" spc="-10" dirty="0">
                <a:latin typeface="Century" panose="02040604050505020304" pitchFamily="18" charset="0"/>
                <a:cs typeface="Trebuchet MS"/>
              </a:rPr>
              <a:t>- latitude </a:t>
            </a:r>
            <a:r>
              <a:rPr lang="en-US" sz="1100" spc="-10" dirty="0" smtClean="0">
                <a:latin typeface="Century" panose="02040604050505020304" pitchFamily="18" charset="0"/>
                <a:cs typeface="Trebuchet MS"/>
              </a:rPr>
              <a:t>coordinates</a:t>
            </a:r>
          </a:p>
          <a:p>
            <a:pPr marL="12700">
              <a:lnSpc>
                <a:spcPct val="100000"/>
              </a:lnSpc>
              <a:spcBef>
                <a:spcPts val="100"/>
              </a:spcBef>
            </a:pPr>
            <a:r>
              <a:rPr lang="en-US" sz="1100" spc="-10" dirty="0" smtClean="0">
                <a:latin typeface="Century" panose="02040604050505020304" pitchFamily="18" charset="0"/>
                <a:cs typeface="Trebuchet MS"/>
              </a:rPr>
              <a:t> </a:t>
            </a:r>
            <a:r>
              <a:rPr lang="en-US" sz="1100" spc="-10" dirty="0">
                <a:latin typeface="Century" panose="02040604050505020304" pitchFamily="18" charset="0"/>
                <a:cs typeface="Trebuchet MS"/>
              </a:rPr>
              <a:t>xviii)long - longitude coordinates </a:t>
            </a:r>
            <a:endParaRPr lang="en-US" sz="1100" spc="-10" dirty="0" smtClean="0">
              <a:latin typeface="Century" panose="02040604050505020304" pitchFamily="18" charset="0"/>
              <a:cs typeface="Trebuchet MS"/>
            </a:endParaRPr>
          </a:p>
          <a:p>
            <a:pPr marL="12700">
              <a:lnSpc>
                <a:spcPct val="100000"/>
              </a:lnSpc>
              <a:spcBef>
                <a:spcPts val="100"/>
              </a:spcBef>
            </a:pPr>
            <a:r>
              <a:rPr lang="en-US" sz="1100" spc="-10" dirty="0" smtClean="0">
                <a:latin typeface="Century" panose="02040604050505020304" pitchFamily="18" charset="0"/>
                <a:cs typeface="Trebuchet MS"/>
              </a:rPr>
              <a:t>xix)sqft_living15 </a:t>
            </a:r>
            <a:r>
              <a:rPr lang="en-US" sz="1100" spc="-10" dirty="0">
                <a:latin typeface="Century" panose="02040604050505020304" pitchFamily="18" charset="0"/>
                <a:cs typeface="Trebuchet MS"/>
              </a:rPr>
              <a:t>- average size of interior housing living space for the closest 15 houses, in square feet </a:t>
            </a:r>
            <a:endParaRPr lang="en-US" sz="1100" spc="-10" dirty="0" smtClean="0">
              <a:latin typeface="Century" panose="02040604050505020304" pitchFamily="18" charset="0"/>
              <a:cs typeface="Trebuchet MS"/>
            </a:endParaRPr>
          </a:p>
          <a:p>
            <a:pPr marL="12700">
              <a:lnSpc>
                <a:spcPct val="100000"/>
              </a:lnSpc>
              <a:spcBef>
                <a:spcPts val="100"/>
              </a:spcBef>
            </a:pPr>
            <a:r>
              <a:rPr lang="en-US" sz="1100" spc="-10" dirty="0" smtClean="0">
                <a:latin typeface="Century" panose="02040604050505020304" pitchFamily="18" charset="0"/>
                <a:cs typeface="Trebuchet MS"/>
              </a:rPr>
              <a:t>xx)sqft_lot15 </a:t>
            </a:r>
            <a:r>
              <a:rPr lang="en-US" sz="1100" spc="-10" dirty="0">
                <a:latin typeface="Century" panose="02040604050505020304" pitchFamily="18" charset="0"/>
                <a:cs typeface="Trebuchet MS"/>
              </a:rPr>
              <a:t>- average size of the lot space for the closest 15 houses, in square feet</a:t>
            </a:r>
            <a:endParaRPr lang="en-US" sz="1100" spc="-10" dirty="0" smtClean="0">
              <a:latin typeface="Century" panose="02040604050505020304" pitchFamily="18" charset="0"/>
              <a:cs typeface="Trebuchet M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84725" y="503825"/>
            <a:ext cx="2587075" cy="443711"/>
          </a:xfrm>
          <a:prstGeom prst="rect">
            <a:avLst/>
          </a:prstGeom>
        </p:spPr>
        <p:txBody>
          <a:bodyPr vert="horz" wrap="square" lIns="0" tIns="12700" rIns="0" bIns="0" rtlCol="0">
            <a:spAutoFit/>
          </a:bodyPr>
          <a:lstStyle/>
          <a:p>
            <a:pPr marL="12700">
              <a:lnSpc>
                <a:spcPct val="100000"/>
              </a:lnSpc>
              <a:spcBef>
                <a:spcPts val="100"/>
              </a:spcBef>
            </a:pPr>
            <a:r>
              <a:rPr sz="2800" spc="50" dirty="0">
                <a:solidFill>
                  <a:srgbClr val="202729"/>
                </a:solidFill>
                <a:latin typeface="Elephant" panose="02020904090505020303" pitchFamily="18" charset="0"/>
                <a:cs typeface="Trebuchet MS"/>
              </a:rPr>
              <a:t>Methods</a:t>
            </a:r>
            <a:endParaRPr sz="2800" dirty="0">
              <a:latin typeface="Elephant" panose="02020904090505020303" pitchFamily="18" charset="0"/>
              <a:cs typeface="Trebuchet MS"/>
            </a:endParaRPr>
          </a:p>
        </p:txBody>
      </p:sp>
      <p:sp>
        <p:nvSpPr>
          <p:cNvPr id="3" name="object 3"/>
          <p:cNvSpPr txBox="1"/>
          <p:nvPr/>
        </p:nvSpPr>
        <p:spPr>
          <a:xfrm>
            <a:off x="384725" y="1123950"/>
            <a:ext cx="7844875" cy="3326552"/>
          </a:xfrm>
          <a:prstGeom prst="rect">
            <a:avLst/>
          </a:prstGeom>
        </p:spPr>
        <p:txBody>
          <a:bodyPr vert="horz" wrap="square" lIns="0" tIns="12700" rIns="0" bIns="0" rtlCol="0">
            <a:spAutoFit/>
          </a:bodyPr>
          <a:lstStyle/>
          <a:p>
            <a:pPr marL="12700" marR="5080">
              <a:lnSpc>
                <a:spcPct val="114599"/>
              </a:lnSpc>
              <a:spcBef>
                <a:spcPts val="100"/>
              </a:spcBef>
            </a:pPr>
            <a:r>
              <a:rPr lang="en-US" sz="1200" spc="-5" dirty="0" smtClean="0">
                <a:latin typeface="Century" panose="02040604050505020304" pitchFamily="18" charset="0"/>
                <a:cs typeface="Trebuchet MS"/>
              </a:rPr>
              <a:t>The </a:t>
            </a:r>
            <a:r>
              <a:rPr lang="en-US" sz="1200" spc="-5" dirty="0">
                <a:latin typeface="Century" panose="02040604050505020304" pitchFamily="18" charset="0"/>
                <a:cs typeface="Trebuchet MS"/>
              </a:rPr>
              <a:t>following methods were used for data preparation of the above data:</a:t>
            </a:r>
          </a:p>
          <a:p>
            <a:pPr marL="12700" marR="5080">
              <a:lnSpc>
                <a:spcPct val="114599"/>
              </a:lnSpc>
              <a:spcBef>
                <a:spcPts val="100"/>
              </a:spcBef>
            </a:pPr>
            <a:endParaRPr lang="en-US" sz="1200" spc="-5" dirty="0">
              <a:latin typeface="Century" panose="02040604050505020304" pitchFamily="18" charset="0"/>
              <a:cs typeface="Trebuchet MS"/>
            </a:endParaRPr>
          </a:p>
          <a:p>
            <a:pPr marL="12700" marR="5080">
              <a:lnSpc>
                <a:spcPct val="114599"/>
              </a:lnSpc>
              <a:spcBef>
                <a:spcPts val="100"/>
              </a:spcBef>
            </a:pPr>
            <a:r>
              <a:rPr lang="en-US" sz="1200" spc="-5" dirty="0" smtClean="0">
                <a:latin typeface="Century" panose="02040604050505020304" pitchFamily="18" charset="0"/>
                <a:cs typeface="Trebuchet MS"/>
              </a:rPr>
              <a:t>1. Data </a:t>
            </a:r>
            <a:r>
              <a:rPr lang="en-US" sz="1200" spc="-5" dirty="0">
                <a:latin typeface="Century" panose="02040604050505020304" pitchFamily="18" charset="0"/>
                <a:cs typeface="Trebuchet MS"/>
              </a:rPr>
              <a:t>Cleaning: This involved removing any duplicates, missing or irrelevant data points from the dataset. For example, dropping rows with missing values, removing columns with too many missing values, and eliminating duplicate rows.</a:t>
            </a:r>
          </a:p>
          <a:p>
            <a:pPr marL="12700" marR="5080">
              <a:lnSpc>
                <a:spcPct val="114599"/>
              </a:lnSpc>
              <a:spcBef>
                <a:spcPts val="100"/>
              </a:spcBef>
            </a:pPr>
            <a:endParaRPr lang="en-US" sz="1200" spc="-5" dirty="0">
              <a:latin typeface="Century" panose="02040604050505020304" pitchFamily="18" charset="0"/>
              <a:cs typeface="Trebuchet MS"/>
            </a:endParaRPr>
          </a:p>
          <a:p>
            <a:pPr marL="12700" marR="5080">
              <a:lnSpc>
                <a:spcPct val="114599"/>
              </a:lnSpc>
              <a:spcBef>
                <a:spcPts val="100"/>
              </a:spcBef>
            </a:pPr>
            <a:r>
              <a:rPr lang="en-US" sz="1200" spc="-5" dirty="0" smtClean="0">
                <a:latin typeface="Century" panose="02040604050505020304" pitchFamily="18" charset="0"/>
                <a:cs typeface="Trebuchet MS"/>
              </a:rPr>
              <a:t>2. Data </a:t>
            </a:r>
            <a:r>
              <a:rPr lang="en-US" sz="1200" spc="-5" dirty="0">
                <a:latin typeface="Century" panose="02040604050505020304" pitchFamily="18" charset="0"/>
                <a:cs typeface="Trebuchet MS"/>
              </a:rPr>
              <a:t>Transformation: This involved converting the data into a more usable format, such as changing categorical variables into numerical </a:t>
            </a:r>
            <a:r>
              <a:rPr lang="en-US" sz="1200" spc="-5" dirty="0" smtClean="0">
                <a:latin typeface="Century" panose="02040604050505020304" pitchFamily="18" charset="0"/>
                <a:cs typeface="Trebuchet MS"/>
              </a:rPr>
              <a:t>ones.</a:t>
            </a:r>
            <a:endParaRPr lang="en-US" sz="1200" spc="-5" dirty="0">
              <a:latin typeface="Century" panose="02040604050505020304" pitchFamily="18" charset="0"/>
              <a:cs typeface="Trebuchet MS"/>
            </a:endParaRPr>
          </a:p>
          <a:p>
            <a:pPr marL="12700" marR="5080">
              <a:lnSpc>
                <a:spcPct val="114599"/>
              </a:lnSpc>
              <a:spcBef>
                <a:spcPts val="100"/>
              </a:spcBef>
            </a:pPr>
            <a:endParaRPr lang="en-US" sz="1200" spc="-5" dirty="0">
              <a:latin typeface="Century" panose="02040604050505020304" pitchFamily="18" charset="0"/>
              <a:cs typeface="Trebuchet MS"/>
            </a:endParaRPr>
          </a:p>
          <a:p>
            <a:pPr marL="12700" marR="5080">
              <a:lnSpc>
                <a:spcPct val="114599"/>
              </a:lnSpc>
              <a:spcBef>
                <a:spcPts val="100"/>
              </a:spcBef>
            </a:pPr>
            <a:r>
              <a:rPr lang="en-US" sz="1200" spc="-5" dirty="0" smtClean="0">
                <a:latin typeface="Century" panose="02040604050505020304" pitchFamily="18" charset="0"/>
                <a:cs typeface="Trebuchet MS"/>
              </a:rPr>
              <a:t>3. Outlier </a:t>
            </a:r>
            <a:r>
              <a:rPr lang="en-US" sz="1200" spc="-5" dirty="0">
                <a:latin typeface="Century" panose="02040604050505020304" pitchFamily="18" charset="0"/>
                <a:cs typeface="Trebuchet MS"/>
              </a:rPr>
              <a:t>Detection: This involved identifying </a:t>
            </a:r>
            <a:r>
              <a:rPr lang="en-US" sz="1200" spc="-5" dirty="0" smtClean="0">
                <a:latin typeface="Century" panose="02040604050505020304" pitchFamily="18" charset="0"/>
                <a:cs typeface="Trebuchet MS"/>
              </a:rPr>
              <a:t>outliers </a:t>
            </a:r>
            <a:r>
              <a:rPr lang="en-US" sz="1200" spc="-5" dirty="0">
                <a:latin typeface="Century" panose="02040604050505020304" pitchFamily="18" charset="0"/>
                <a:cs typeface="Trebuchet MS"/>
              </a:rPr>
              <a:t>in the </a:t>
            </a:r>
            <a:r>
              <a:rPr lang="en-US" sz="1200" spc="-5" dirty="0" smtClean="0">
                <a:latin typeface="Century" panose="02040604050505020304" pitchFamily="18" charset="0"/>
                <a:cs typeface="Trebuchet MS"/>
              </a:rPr>
              <a:t>dataset that would cause potential biases. </a:t>
            </a:r>
            <a:endParaRPr lang="en-US" sz="1200" spc="-5" dirty="0">
              <a:latin typeface="Century" panose="02040604050505020304" pitchFamily="18" charset="0"/>
              <a:cs typeface="Trebuchet MS"/>
            </a:endParaRPr>
          </a:p>
          <a:p>
            <a:pPr marL="12700" marR="5080">
              <a:lnSpc>
                <a:spcPct val="114599"/>
              </a:lnSpc>
              <a:spcBef>
                <a:spcPts val="100"/>
              </a:spcBef>
            </a:pPr>
            <a:endParaRPr lang="en-US" sz="1200" spc="-5" dirty="0">
              <a:latin typeface="Century" panose="02040604050505020304" pitchFamily="18" charset="0"/>
              <a:cs typeface="Trebuchet MS"/>
            </a:endParaRPr>
          </a:p>
          <a:p>
            <a:pPr marL="12700" marR="5080">
              <a:lnSpc>
                <a:spcPct val="114599"/>
              </a:lnSpc>
              <a:spcBef>
                <a:spcPts val="100"/>
              </a:spcBef>
            </a:pPr>
            <a:r>
              <a:rPr lang="en-US" sz="1200" spc="-5" dirty="0" smtClean="0">
                <a:latin typeface="Century" panose="02040604050505020304" pitchFamily="18" charset="0"/>
                <a:cs typeface="Trebuchet MS"/>
              </a:rPr>
              <a:t>4. Data Visualization: </a:t>
            </a:r>
            <a:r>
              <a:rPr lang="en-US" sz="1200" spc="-5" dirty="0">
                <a:latin typeface="Century" panose="02040604050505020304" pitchFamily="18" charset="0"/>
                <a:cs typeface="Trebuchet MS"/>
              </a:rPr>
              <a:t>This involved </a:t>
            </a:r>
            <a:r>
              <a:rPr lang="en-US" sz="1200" spc="-5" dirty="0" smtClean="0">
                <a:latin typeface="Century" panose="02040604050505020304" pitchFamily="18" charset="0"/>
                <a:cs typeface="Trebuchet MS"/>
              </a:rPr>
              <a:t>visualizing data on scatterplots, heat maps, histograms, bar graphs to see the correlation between pricing structure and other factors considered.</a:t>
            </a:r>
            <a:endParaRPr lang="en-US" sz="1200" spc="-5" dirty="0">
              <a:latin typeface="Century" panose="02040604050505020304" pitchFamily="18" charset="0"/>
              <a:cs typeface="Trebuchet MS"/>
            </a:endParaRPr>
          </a:p>
          <a:p>
            <a:pPr marL="12700" marR="5080">
              <a:lnSpc>
                <a:spcPct val="114599"/>
              </a:lnSpc>
              <a:spcBef>
                <a:spcPts val="100"/>
              </a:spcBef>
            </a:pPr>
            <a:endParaRPr lang="en-US" sz="1200" u="sng" spc="-5" dirty="0">
              <a:latin typeface="Century" panose="02040604050505020304" pitchFamily="18" charset="0"/>
              <a:cs typeface="Trebuchet MS"/>
            </a:endParaRPr>
          </a:p>
          <a:p>
            <a:pPr marL="12700" marR="5080">
              <a:lnSpc>
                <a:spcPct val="114599"/>
              </a:lnSpc>
              <a:spcBef>
                <a:spcPts val="100"/>
              </a:spcBef>
            </a:pPr>
            <a:endParaRPr lang="en-US" sz="1200" u="sng" spc="-5" dirty="0">
              <a:latin typeface="Century" panose="02040604050505020304" pitchFamily="18" charset="0"/>
              <a:cs typeface="Trebuchet M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84725" y="156493"/>
            <a:ext cx="1367875" cy="452120"/>
          </a:xfrm>
          <a:prstGeom prst="rect">
            <a:avLst/>
          </a:prstGeom>
        </p:spPr>
        <p:txBody>
          <a:bodyPr vert="horz" wrap="square" lIns="0" tIns="12700" rIns="0" bIns="0" rtlCol="0">
            <a:spAutoFit/>
          </a:bodyPr>
          <a:lstStyle/>
          <a:p>
            <a:pPr marL="12700">
              <a:lnSpc>
                <a:spcPct val="100000"/>
              </a:lnSpc>
              <a:spcBef>
                <a:spcPts val="100"/>
              </a:spcBef>
            </a:pPr>
            <a:r>
              <a:rPr sz="2800" spc="-15" dirty="0">
                <a:solidFill>
                  <a:srgbClr val="202729"/>
                </a:solidFill>
                <a:latin typeface="Elephant" panose="02020904090505020303" pitchFamily="18" charset="0"/>
                <a:cs typeface="Trebuchet MS"/>
              </a:rPr>
              <a:t>Results</a:t>
            </a:r>
            <a:endParaRPr sz="2800" dirty="0">
              <a:latin typeface="Elephant" panose="02020904090505020303" pitchFamily="18" charset="0"/>
              <a:cs typeface="Trebuchet MS"/>
            </a:endParaRPr>
          </a:p>
        </p:txBody>
      </p:sp>
      <p:sp>
        <p:nvSpPr>
          <p:cNvPr id="3" name="object 3"/>
          <p:cNvSpPr txBox="1"/>
          <p:nvPr/>
        </p:nvSpPr>
        <p:spPr>
          <a:xfrm>
            <a:off x="384725" y="666750"/>
            <a:ext cx="8227059" cy="910506"/>
          </a:xfrm>
          <a:prstGeom prst="rect">
            <a:avLst/>
          </a:prstGeom>
        </p:spPr>
        <p:txBody>
          <a:bodyPr vert="horz" wrap="square" lIns="0" tIns="12700" rIns="0" bIns="0" rtlCol="0">
            <a:spAutoFit/>
          </a:bodyPr>
          <a:lstStyle/>
          <a:p>
            <a:pPr marL="12700" marR="5080">
              <a:lnSpc>
                <a:spcPct val="114599"/>
              </a:lnSpc>
              <a:spcBef>
                <a:spcPts val="100"/>
              </a:spcBef>
            </a:pPr>
            <a:r>
              <a:rPr sz="1600" u="sng" spc="-10" dirty="0">
                <a:latin typeface="Century" panose="02040604050505020304" pitchFamily="18" charset="0"/>
                <a:cs typeface="Trebuchet MS"/>
              </a:rPr>
              <a:t>Present</a:t>
            </a:r>
            <a:r>
              <a:rPr sz="1600" u="sng" spc="-75" dirty="0">
                <a:latin typeface="Century" panose="02040604050505020304" pitchFamily="18" charset="0"/>
                <a:cs typeface="Trebuchet MS"/>
              </a:rPr>
              <a:t> </a:t>
            </a:r>
            <a:r>
              <a:rPr sz="1600" u="sng" spc="-50" dirty="0">
                <a:latin typeface="Century" panose="02040604050505020304" pitchFamily="18" charset="0"/>
                <a:cs typeface="Trebuchet MS"/>
              </a:rPr>
              <a:t>the</a:t>
            </a:r>
            <a:r>
              <a:rPr sz="1600" u="sng" spc="-75" dirty="0">
                <a:latin typeface="Century" panose="02040604050505020304" pitchFamily="18" charset="0"/>
                <a:cs typeface="Trebuchet MS"/>
              </a:rPr>
              <a:t> </a:t>
            </a:r>
            <a:r>
              <a:rPr sz="1600" u="sng" spc="-25" dirty="0">
                <a:latin typeface="Century" panose="02040604050505020304" pitchFamily="18" charset="0"/>
                <a:cs typeface="Trebuchet MS"/>
              </a:rPr>
              <a:t>results</a:t>
            </a:r>
            <a:r>
              <a:rPr sz="1600" u="sng" spc="-75" dirty="0">
                <a:latin typeface="Century" panose="02040604050505020304" pitchFamily="18" charset="0"/>
                <a:cs typeface="Trebuchet MS"/>
              </a:rPr>
              <a:t> </a:t>
            </a:r>
            <a:r>
              <a:rPr sz="1600" u="sng" spc="-50" dirty="0">
                <a:latin typeface="Century" panose="02040604050505020304" pitchFamily="18" charset="0"/>
                <a:cs typeface="Trebuchet MS"/>
              </a:rPr>
              <a:t>of</a:t>
            </a:r>
            <a:r>
              <a:rPr sz="1600" u="sng" spc="-70" dirty="0">
                <a:latin typeface="Century" panose="02040604050505020304" pitchFamily="18" charset="0"/>
                <a:cs typeface="Trebuchet MS"/>
              </a:rPr>
              <a:t> </a:t>
            </a:r>
            <a:r>
              <a:rPr sz="1600" u="sng" spc="-10" dirty="0">
                <a:latin typeface="Century" panose="02040604050505020304" pitchFamily="18" charset="0"/>
                <a:cs typeface="Trebuchet MS"/>
              </a:rPr>
              <a:t>your</a:t>
            </a:r>
            <a:r>
              <a:rPr sz="1600" u="sng" spc="-75" dirty="0">
                <a:latin typeface="Century" panose="02040604050505020304" pitchFamily="18" charset="0"/>
                <a:cs typeface="Trebuchet MS"/>
              </a:rPr>
              <a:t> </a:t>
            </a:r>
            <a:r>
              <a:rPr sz="1600" u="sng" spc="-5" dirty="0">
                <a:latin typeface="Century" panose="02040604050505020304" pitchFamily="18" charset="0"/>
                <a:cs typeface="Trebuchet MS"/>
              </a:rPr>
              <a:t>analysis</a:t>
            </a:r>
            <a:r>
              <a:rPr sz="1600" u="sng" spc="-75" dirty="0">
                <a:latin typeface="Century" panose="02040604050505020304" pitchFamily="18" charset="0"/>
                <a:cs typeface="Trebuchet MS"/>
              </a:rPr>
              <a:t> </a:t>
            </a:r>
            <a:r>
              <a:rPr sz="1600" u="sng" spc="-25" dirty="0">
                <a:latin typeface="Century" panose="02040604050505020304" pitchFamily="18" charset="0"/>
                <a:cs typeface="Trebuchet MS"/>
              </a:rPr>
              <a:t>or</a:t>
            </a:r>
            <a:r>
              <a:rPr sz="1600" u="sng" spc="-75" dirty="0">
                <a:latin typeface="Century" panose="02040604050505020304" pitchFamily="18" charset="0"/>
                <a:cs typeface="Trebuchet MS"/>
              </a:rPr>
              <a:t> </a:t>
            </a:r>
            <a:r>
              <a:rPr sz="1600" u="sng" spc="-5" dirty="0">
                <a:latin typeface="Century" panose="02040604050505020304" pitchFamily="18" charset="0"/>
                <a:cs typeface="Trebuchet MS"/>
              </a:rPr>
              <a:t>modeling</a:t>
            </a:r>
            <a:r>
              <a:rPr sz="1600" u="sng" spc="-70" dirty="0">
                <a:latin typeface="Century" panose="02040604050505020304" pitchFamily="18" charset="0"/>
                <a:cs typeface="Trebuchet MS"/>
              </a:rPr>
              <a:t> </a:t>
            </a:r>
            <a:r>
              <a:rPr sz="1600" u="sng" spc="-60" dirty="0">
                <a:latin typeface="Century" panose="02040604050505020304" pitchFamily="18" charset="0"/>
                <a:cs typeface="Trebuchet MS"/>
              </a:rPr>
              <a:t>here.</a:t>
            </a:r>
            <a:r>
              <a:rPr sz="1600" u="sng" spc="-75" dirty="0">
                <a:latin typeface="Century" panose="02040604050505020304" pitchFamily="18" charset="0"/>
                <a:cs typeface="Trebuchet MS"/>
              </a:rPr>
              <a:t> </a:t>
            </a:r>
            <a:r>
              <a:rPr sz="1600" u="sng" spc="25" dirty="0">
                <a:latin typeface="Century" panose="02040604050505020304" pitchFamily="18" charset="0"/>
                <a:cs typeface="Trebuchet MS"/>
              </a:rPr>
              <a:t>Should</a:t>
            </a:r>
            <a:r>
              <a:rPr sz="1600" u="sng" spc="-75" dirty="0">
                <a:latin typeface="Century" panose="02040604050505020304" pitchFamily="18" charset="0"/>
                <a:cs typeface="Trebuchet MS"/>
              </a:rPr>
              <a:t> </a:t>
            </a:r>
            <a:r>
              <a:rPr sz="1600" u="sng" spc="-25" dirty="0">
                <a:latin typeface="Century" panose="02040604050505020304" pitchFamily="18" charset="0"/>
                <a:cs typeface="Trebuchet MS"/>
              </a:rPr>
              <a:t>include</a:t>
            </a:r>
            <a:r>
              <a:rPr sz="1600" u="sng" spc="-75" dirty="0">
                <a:latin typeface="Century" panose="02040604050505020304" pitchFamily="18" charset="0"/>
                <a:cs typeface="Trebuchet MS"/>
              </a:rPr>
              <a:t> </a:t>
            </a:r>
            <a:r>
              <a:rPr sz="1600" u="sng" spc="-30" dirty="0">
                <a:latin typeface="Century" panose="02040604050505020304" pitchFamily="18" charset="0"/>
                <a:cs typeface="Trebuchet MS"/>
              </a:rPr>
              <a:t>evaluation</a:t>
            </a:r>
            <a:r>
              <a:rPr sz="1600" u="sng" spc="-70" dirty="0">
                <a:latin typeface="Century" panose="02040604050505020304" pitchFamily="18" charset="0"/>
                <a:cs typeface="Trebuchet MS"/>
              </a:rPr>
              <a:t> </a:t>
            </a:r>
            <a:r>
              <a:rPr sz="1600" u="sng" spc="-50" dirty="0">
                <a:latin typeface="Century" panose="02040604050505020304" pitchFamily="18" charset="0"/>
                <a:cs typeface="Trebuchet MS"/>
              </a:rPr>
              <a:t>of </a:t>
            </a:r>
            <a:r>
              <a:rPr sz="1600" u="sng" spc="-530" dirty="0">
                <a:latin typeface="Century" panose="02040604050505020304" pitchFamily="18" charset="0"/>
                <a:cs typeface="Trebuchet MS"/>
              </a:rPr>
              <a:t> </a:t>
            </a:r>
            <a:r>
              <a:rPr sz="1600" u="sng" spc="15" dirty="0">
                <a:latin typeface="Century" panose="02040604050505020304" pitchFamily="18" charset="0"/>
                <a:cs typeface="Trebuchet MS"/>
              </a:rPr>
              <a:t>how</a:t>
            </a:r>
            <a:r>
              <a:rPr sz="1600" u="sng" spc="-80" dirty="0">
                <a:latin typeface="Century" panose="02040604050505020304" pitchFamily="18" charset="0"/>
                <a:cs typeface="Trebuchet MS"/>
              </a:rPr>
              <a:t> </a:t>
            </a:r>
            <a:r>
              <a:rPr sz="1600" u="sng" spc="-60" dirty="0">
                <a:latin typeface="Century" panose="02040604050505020304" pitchFamily="18" charset="0"/>
                <a:cs typeface="Trebuchet MS"/>
              </a:rPr>
              <a:t>well</a:t>
            </a:r>
            <a:r>
              <a:rPr sz="1600" u="sng" spc="-80" dirty="0">
                <a:latin typeface="Century" panose="02040604050505020304" pitchFamily="18" charset="0"/>
                <a:cs typeface="Trebuchet MS"/>
              </a:rPr>
              <a:t> </a:t>
            </a:r>
            <a:r>
              <a:rPr sz="1600" u="sng" spc="-10" dirty="0">
                <a:latin typeface="Century" panose="02040604050505020304" pitchFamily="18" charset="0"/>
                <a:cs typeface="Trebuchet MS"/>
              </a:rPr>
              <a:t>your</a:t>
            </a:r>
            <a:r>
              <a:rPr sz="1600" u="sng" spc="-80" dirty="0">
                <a:latin typeface="Century" panose="02040604050505020304" pitchFamily="18" charset="0"/>
                <a:cs typeface="Trebuchet MS"/>
              </a:rPr>
              <a:t> </a:t>
            </a:r>
            <a:r>
              <a:rPr sz="1600" u="sng" spc="-25" dirty="0">
                <a:latin typeface="Century" panose="02040604050505020304" pitchFamily="18" charset="0"/>
                <a:cs typeface="Trebuchet MS"/>
              </a:rPr>
              <a:t>results</a:t>
            </a:r>
            <a:r>
              <a:rPr sz="1600" u="sng" spc="-80" dirty="0">
                <a:latin typeface="Century" panose="02040604050505020304" pitchFamily="18" charset="0"/>
                <a:cs typeface="Trebuchet MS"/>
              </a:rPr>
              <a:t> </a:t>
            </a:r>
            <a:r>
              <a:rPr sz="1600" u="sng" spc="15" dirty="0">
                <a:latin typeface="Century" panose="02040604050505020304" pitchFamily="18" charset="0"/>
                <a:cs typeface="Trebuchet MS"/>
              </a:rPr>
              <a:t>solve</a:t>
            </a:r>
            <a:r>
              <a:rPr sz="1600" u="sng" spc="-80" dirty="0">
                <a:latin typeface="Century" panose="02040604050505020304" pitchFamily="18" charset="0"/>
                <a:cs typeface="Trebuchet MS"/>
              </a:rPr>
              <a:t> </a:t>
            </a:r>
            <a:r>
              <a:rPr sz="1600" u="sng" spc="-50" dirty="0">
                <a:latin typeface="Century" panose="02040604050505020304" pitchFamily="18" charset="0"/>
                <a:cs typeface="Trebuchet MS"/>
              </a:rPr>
              <a:t>the</a:t>
            </a:r>
            <a:r>
              <a:rPr sz="1600" u="sng" spc="-80" dirty="0">
                <a:latin typeface="Century" panose="02040604050505020304" pitchFamily="18" charset="0"/>
                <a:cs typeface="Trebuchet MS"/>
              </a:rPr>
              <a:t> </a:t>
            </a:r>
            <a:r>
              <a:rPr sz="1600" u="sng" spc="35" dirty="0">
                <a:latin typeface="Century" panose="02040604050505020304" pitchFamily="18" charset="0"/>
                <a:cs typeface="Trebuchet MS"/>
              </a:rPr>
              <a:t>business</a:t>
            </a:r>
            <a:r>
              <a:rPr sz="1600" u="sng" spc="-80" dirty="0">
                <a:latin typeface="Century" panose="02040604050505020304" pitchFamily="18" charset="0"/>
                <a:cs typeface="Trebuchet MS"/>
              </a:rPr>
              <a:t> </a:t>
            </a:r>
            <a:r>
              <a:rPr sz="1600" u="sng" spc="-50" dirty="0">
                <a:latin typeface="Century" panose="02040604050505020304" pitchFamily="18" charset="0"/>
                <a:cs typeface="Trebuchet MS"/>
              </a:rPr>
              <a:t>problem</a:t>
            </a:r>
            <a:r>
              <a:rPr sz="1600" u="sng" spc="-50" dirty="0" smtClean="0">
                <a:latin typeface="Century" panose="02040604050505020304" pitchFamily="18" charset="0"/>
                <a:cs typeface="Trebuchet MS"/>
              </a:rPr>
              <a:t>.</a:t>
            </a:r>
            <a:endParaRPr lang="en-US" sz="1600" u="sng" spc="-50" dirty="0" smtClean="0">
              <a:latin typeface="Century" panose="02040604050505020304" pitchFamily="18" charset="0"/>
              <a:cs typeface="Trebuchet MS"/>
            </a:endParaRPr>
          </a:p>
          <a:p>
            <a:pPr marL="12700" marR="5080">
              <a:lnSpc>
                <a:spcPct val="114599"/>
              </a:lnSpc>
              <a:spcBef>
                <a:spcPts val="100"/>
              </a:spcBef>
            </a:pPr>
            <a:endParaRPr sz="1800" dirty="0">
              <a:latin typeface="Trebuchet MS"/>
              <a:cs typeface="Trebuchet MS"/>
            </a:endParaRPr>
          </a:p>
        </p:txBody>
      </p:sp>
      <p:sp>
        <p:nvSpPr>
          <p:cNvPr id="5" name="TextBox 4"/>
          <p:cNvSpPr txBox="1"/>
          <p:nvPr/>
        </p:nvSpPr>
        <p:spPr>
          <a:xfrm>
            <a:off x="3962400" y="1809750"/>
            <a:ext cx="4876800" cy="2031325"/>
          </a:xfrm>
          <a:prstGeom prst="rect">
            <a:avLst/>
          </a:prstGeom>
          <a:noFill/>
        </p:spPr>
        <p:txBody>
          <a:bodyPr wrap="square" rtlCol="0">
            <a:spAutoFit/>
          </a:bodyPr>
          <a:lstStyle/>
          <a:p>
            <a:r>
              <a:rPr lang="en-US" sz="1400" dirty="0">
                <a:latin typeface="Century" panose="02040604050505020304" pitchFamily="18" charset="0"/>
              </a:rPr>
              <a:t>One of the most interesting findings from our analysis is the strong correlation between </a:t>
            </a:r>
            <a:r>
              <a:rPr lang="en-US" sz="1400" dirty="0" smtClean="0">
                <a:latin typeface="Century" panose="02040604050505020304" pitchFamily="18" charset="0"/>
              </a:rPr>
              <a:t>grade and </a:t>
            </a:r>
            <a:r>
              <a:rPr lang="en-US" sz="1400" dirty="0">
                <a:latin typeface="Century" panose="02040604050505020304" pitchFamily="18" charset="0"/>
              </a:rPr>
              <a:t>home prices. As you can see in this map, homes </a:t>
            </a:r>
            <a:r>
              <a:rPr lang="en-US" sz="1400" dirty="0" smtClean="0">
                <a:latin typeface="Century" panose="02040604050505020304" pitchFamily="18" charset="0"/>
              </a:rPr>
              <a:t>of a higher grade tend </a:t>
            </a:r>
            <a:r>
              <a:rPr lang="en-US" sz="1400" dirty="0">
                <a:latin typeface="Century" panose="02040604050505020304" pitchFamily="18" charset="0"/>
              </a:rPr>
              <a:t>to sell for much higher prices than those </a:t>
            </a:r>
            <a:r>
              <a:rPr lang="en-US" sz="1400" dirty="0" smtClean="0">
                <a:latin typeface="Century" panose="02040604050505020304" pitchFamily="18" charset="0"/>
              </a:rPr>
              <a:t>of a lower grade. </a:t>
            </a:r>
          </a:p>
          <a:p>
            <a:r>
              <a:rPr lang="en-US" sz="1400" dirty="0" smtClean="0">
                <a:latin typeface="Century" panose="02040604050505020304" pitchFamily="18" charset="0"/>
              </a:rPr>
              <a:t>This </a:t>
            </a:r>
            <a:r>
              <a:rPr lang="en-US" sz="1400" dirty="0">
                <a:latin typeface="Century" panose="02040604050505020304" pitchFamily="18" charset="0"/>
              </a:rPr>
              <a:t>is an important consideration for homebuyers looking to purchase in King County, as they may need to adjust their expectations based on </a:t>
            </a:r>
            <a:r>
              <a:rPr lang="en-US" sz="1400" dirty="0" smtClean="0">
                <a:latin typeface="Century" panose="02040604050505020304" pitchFamily="18" charset="0"/>
              </a:rPr>
              <a:t>the grade of the home they are looking to purchase.</a:t>
            </a:r>
            <a:endParaRPr lang="en-US" sz="1400" dirty="0">
              <a:latin typeface="Century" panose="02040604050505020304" pitchFamily="18" charset="0"/>
            </a:endParaRPr>
          </a:p>
        </p:txBody>
      </p:sp>
      <p:pic>
        <p:nvPicPr>
          <p:cNvPr id="6" name="Picture 5"/>
          <p:cNvPicPr>
            <a:picLocks noChangeAspect="1"/>
          </p:cNvPicPr>
          <p:nvPr/>
        </p:nvPicPr>
        <p:blipFill>
          <a:blip r:embed="rId2"/>
          <a:stretch>
            <a:fillRect/>
          </a:stretch>
        </p:blipFill>
        <p:spPr>
          <a:xfrm>
            <a:off x="152400" y="1504950"/>
            <a:ext cx="3599441" cy="29432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0" y="1123950"/>
            <a:ext cx="4419600" cy="2154436"/>
          </a:xfrm>
        </p:spPr>
        <p:txBody>
          <a:bodyPr/>
          <a:lstStyle/>
          <a:p>
            <a:r>
              <a:rPr lang="en-US" sz="1400" dirty="0" smtClean="0">
                <a:latin typeface="Century" panose="02040604050505020304" pitchFamily="18" charset="0"/>
              </a:rPr>
              <a:t>There </a:t>
            </a:r>
            <a:r>
              <a:rPr lang="en-US" sz="1400" dirty="0">
                <a:latin typeface="Century" panose="02040604050505020304" pitchFamily="18" charset="0"/>
              </a:rPr>
              <a:t>does not appear to be a strong relationship between 'price' and 'bedrooms', which is somewhat surprising since more bedrooms are often associated with larger and more expensive homes. </a:t>
            </a:r>
            <a:endParaRPr lang="en-US" sz="1400" dirty="0" smtClean="0">
              <a:latin typeface="Century" panose="02040604050505020304" pitchFamily="18" charset="0"/>
            </a:endParaRPr>
          </a:p>
          <a:p>
            <a:r>
              <a:rPr lang="en-US" sz="1400" dirty="0" smtClean="0">
                <a:latin typeface="Century" panose="02040604050505020304" pitchFamily="18" charset="0"/>
              </a:rPr>
              <a:t>However</a:t>
            </a:r>
            <a:r>
              <a:rPr lang="en-US" sz="1400" dirty="0">
                <a:latin typeface="Century" panose="02040604050505020304" pitchFamily="18" charset="0"/>
              </a:rPr>
              <a:t>, in this case we can see that you can have a house with maybe 5 bedrooms that will cost less compared to a 3-bedroomed home. This might be dependent on other factors such as the grade of the house</a:t>
            </a:r>
            <a:r>
              <a:rPr lang="en-US" sz="1400" dirty="0" smtClean="0">
                <a:latin typeface="Century" panose="02040604050505020304" pitchFamily="18" charset="0"/>
              </a:rPr>
              <a:t>, condition </a:t>
            </a:r>
            <a:r>
              <a:rPr lang="en-US" sz="1400" dirty="0">
                <a:latin typeface="Century" panose="02040604050505020304" pitchFamily="18" charset="0"/>
              </a:rPr>
              <a:t>of the house, year the house was built </a:t>
            </a:r>
            <a:r>
              <a:rPr lang="en-US" sz="1400" dirty="0" err="1">
                <a:latin typeface="Century" panose="02040604050505020304" pitchFamily="18" charset="0"/>
              </a:rPr>
              <a:t>etc</a:t>
            </a:r>
            <a:endParaRPr lang="en-US" sz="1400" dirty="0">
              <a:latin typeface="Century" panose="02040604050505020304" pitchFamily="18" charset="0"/>
            </a:endParaRPr>
          </a:p>
        </p:txBody>
      </p:sp>
      <p:pic>
        <p:nvPicPr>
          <p:cNvPr id="5" name="Picture 4"/>
          <p:cNvPicPr>
            <a:picLocks noChangeAspect="1"/>
          </p:cNvPicPr>
          <p:nvPr/>
        </p:nvPicPr>
        <p:blipFill>
          <a:blip r:embed="rId2"/>
          <a:stretch>
            <a:fillRect/>
          </a:stretch>
        </p:blipFill>
        <p:spPr>
          <a:xfrm>
            <a:off x="152400" y="666750"/>
            <a:ext cx="4007144" cy="3276600"/>
          </a:xfrm>
          <a:prstGeom prst="rect">
            <a:avLst/>
          </a:prstGeom>
        </p:spPr>
      </p:pic>
    </p:spTree>
    <p:extLst>
      <p:ext uri="{BB962C8B-B14F-4D97-AF65-F5344CB8AC3E}">
        <p14:creationId xmlns:p14="http://schemas.microsoft.com/office/powerpoint/2010/main" val="32797421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495800" y="895350"/>
            <a:ext cx="4038600" cy="1938992"/>
          </a:xfrm>
        </p:spPr>
        <p:txBody>
          <a:bodyPr/>
          <a:lstStyle/>
          <a:p>
            <a:r>
              <a:rPr lang="en-US" sz="1400" dirty="0">
                <a:latin typeface="Century" panose="02040604050505020304" pitchFamily="18" charset="0"/>
              </a:rPr>
              <a:t>W</a:t>
            </a:r>
            <a:r>
              <a:rPr lang="en-US" sz="1400" dirty="0" smtClean="0">
                <a:latin typeface="Century" panose="02040604050505020304" pitchFamily="18" charset="0"/>
              </a:rPr>
              <a:t>e </a:t>
            </a:r>
            <a:r>
              <a:rPr lang="en-US" sz="1400" dirty="0">
                <a:latin typeface="Century" panose="02040604050505020304" pitchFamily="18" charset="0"/>
              </a:rPr>
              <a:t>can conclude that there is a non-linear relationship between the '</a:t>
            </a:r>
            <a:r>
              <a:rPr lang="en-US" sz="1400" dirty="0" err="1">
                <a:latin typeface="Century" panose="02040604050505020304" pitchFamily="18" charset="0"/>
              </a:rPr>
              <a:t>sqft_living</a:t>
            </a:r>
            <a:r>
              <a:rPr lang="en-US" sz="1400" dirty="0">
                <a:latin typeface="Century" panose="02040604050505020304" pitchFamily="18" charset="0"/>
              </a:rPr>
              <a:t>' feature and 'price' target variable in the dataset. </a:t>
            </a:r>
            <a:endParaRPr lang="en-US" sz="1400" dirty="0" smtClean="0">
              <a:latin typeface="Century" panose="02040604050505020304" pitchFamily="18" charset="0"/>
            </a:endParaRPr>
          </a:p>
          <a:p>
            <a:endParaRPr lang="en-US" sz="1400" dirty="0" smtClean="0">
              <a:latin typeface="Century" panose="02040604050505020304" pitchFamily="18" charset="0"/>
            </a:endParaRPr>
          </a:p>
          <a:p>
            <a:r>
              <a:rPr lang="en-US" sz="1400" dirty="0" smtClean="0">
                <a:latin typeface="Century" panose="02040604050505020304" pitchFamily="18" charset="0"/>
              </a:rPr>
              <a:t>The </a:t>
            </a:r>
            <a:r>
              <a:rPr lang="en-US" sz="1400" dirty="0">
                <a:latin typeface="Century" panose="02040604050505020304" pitchFamily="18" charset="0"/>
              </a:rPr>
              <a:t>polynomial regression line captures the general trend of the data, showing an upward trend for 'price' as '</a:t>
            </a:r>
            <a:r>
              <a:rPr lang="en-US" sz="1400" dirty="0" err="1">
                <a:latin typeface="Century" panose="02040604050505020304" pitchFamily="18" charset="0"/>
              </a:rPr>
              <a:t>sqft_living</a:t>
            </a:r>
            <a:r>
              <a:rPr lang="en-US" sz="1400" dirty="0">
                <a:latin typeface="Century" panose="02040604050505020304" pitchFamily="18" charset="0"/>
              </a:rPr>
              <a:t>' </a:t>
            </a:r>
            <a:r>
              <a:rPr lang="en-US" sz="1400" dirty="0" smtClean="0">
                <a:latin typeface="Century" panose="02040604050505020304" pitchFamily="18" charset="0"/>
              </a:rPr>
              <a:t>increases.</a:t>
            </a:r>
          </a:p>
          <a:p>
            <a:r>
              <a:rPr lang="en-US" sz="1400" dirty="0" smtClean="0">
                <a:latin typeface="Century" panose="02040604050505020304" pitchFamily="18" charset="0"/>
              </a:rPr>
              <a:t>Here we conclude that larger homes tend to be more expensive.</a:t>
            </a:r>
            <a:endParaRPr lang="en-US" sz="1400" dirty="0">
              <a:latin typeface="Century" panose="02040604050505020304" pitchFamily="18" charset="0"/>
            </a:endParaRPr>
          </a:p>
        </p:txBody>
      </p:sp>
      <p:pic>
        <p:nvPicPr>
          <p:cNvPr id="2" name="Picture 1"/>
          <p:cNvPicPr>
            <a:picLocks noChangeAspect="1"/>
          </p:cNvPicPr>
          <p:nvPr/>
        </p:nvPicPr>
        <p:blipFill>
          <a:blip r:embed="rId2"/>
          <a:stretch>
            <a:fillRect/>
          </a:stretch>
        </p:blipFill>
        <p:spPr>
          <a:xfrm>
            <a:off x="0" y="666750"/>
            <a:ext cx="4168549" cy="3352800"/>
          </a:xfrm>
          <a:prstGeom prst="rect">
            <a:avLst/>
          </a:prstGeom>
        </p:spPr>
      </p:pic>
    </p:spTree>
    <p:extLst>
      <p:ext uri="{BB962C8B-B14F-4D97-AF65-F5344CB8AC3E}">
        <p14:creationId xmlns:p14="http://schemas.microsoft.com/office/powerpoint/2010/main" val="28843027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5252"/>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230</TotalTime>
  <Words>1323</Words>
  <Application>Microsoft Office PowerPoint</Application>
  <PresentationFormat>On-screen Show (16:9)</PresentationFormat>
  <Paragraphs>92</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Century</vt:lpstr>
      <vt:lpstr>Elephant</vt:lpstr>
      <vt:lpstr>Microsoft Sans Serif</vt:lpstr>
      <vt:lpstr>Trebuchet MS</vt:lpstr>
      <vt:lpstr>Office Theme</vt:lpstr>
      <vt:lpstr>PowerPoint Presentation</vt:lpstr>
      <vt:lpstr>PowerPoint Presentation</vt:lpstr>
      <vt:lpstr>Outline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 Guest</dc:creator>
  <cp:lastModifiedBy>KE Guest</cp:lastModifiedBy>
  <cp:revision>16</cp:revision>
  <dcterms:created xsi:type="dcterms:W3CDTF">2023-02-05T17:50:21Z</dcterms:created>
  <dcterms:modified xsi:type="dcterms:W3CDTF">2023-04-02T09:29:18Z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ies>
</file>