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 id="267" r:id="rId12"/>
    <p:sldId id="264"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12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3825"/>
            <a:ext cx="837454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a:p>
        </p:txBody>
      </p:sp>
      <p:sp>
        <p:nvSpPr>
          <p:cNvPr id="2" name="Holder 2"/>
          <p:cNvSpPr>
            <a:spLocks noGrp="1"/>
          </p:cNvSpPr>
          <p:nvPr>
            <p:ph type="title"/>
          </p:nvPr>
        </p:nvSpPr>
        <p:spPr>
          <a:xfrm>
            <a:off x="563275" y="1558353"/>
            <a:ext cx="8017449" cy="756919"/>
          </a:xfrm>
          <a:prstGeom prst="rect">
            <a:avLst/>
          </a:prstGeom>
        </p:spPr>
        <p:txBody>
          <a:bodyPr wrap="square" lIns="0" tIns="0" rIns="0" bIns="0">
            <a:spAutoFit/>
          </a:bodyPr>
          <a:lstStyle>
            <a:lvl1pPr>
              <a:defRPr sz="4800" b="0" i="0">
                <a:solidFill>
                  <a:srgbClr val="202729"/>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28" y="5715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 name="object 3"/>
          <p:cNvSpPr/>
          <p:nvPr/>
        </p:nvSpPr>
        <p:spPr>
          <a:xfrm>
            <a:off x="0" y="2998149"/>
            <a:ext cx="9144000" cy="0"/>
          </a:xfrm>
          <a:custGeom>
            <a:avLst/>
            <a:gdLst/>
            <a:ahLst/>
            <a:cxnLst/>
            <a:rect l="l" t="t" r="r" b="b"/>
            <a:pathLst>
              <a:path w="9144000">
                <a:moveTo>
                  <a:pt x="0" y="0"/>
                </a:moveTo>
                <a:lnTo>
                  <a:pt x="9143999" y="0"/>
                </a:lnTo>
              </a:path>
            </a:pathLst>
          </a:custGeom>
          <a:ln w="19049">
            <a:solidFill>
              <a:srgbClr val="63D197"/>
            </a:solidFill>
          </a:ln>
        </p:spPr>
        <p:txBody>
          <a:bodyPr wrap="square" lIns="0" tIns="0" rIns="0" bIns="0" rtlCol="0"/>
          <a:lstStyle/>
          <a:p>
            <a:endParaRPr/>
          </a:p>
        </p:txBody>
      </p:sp>
      <p:sp>
        <p:nvSpPr>
          <p:cNvPr id="4" name="object 4"/>
          <p:cNvSpPr txBox="1"/>
          <p:nvPr/>
        </p:nvSpPr>
        <p:spPr>
          <a:xfrm>
            <a:off x="583474" y="1989565"/>
            <a:ext cx="3996054" cy="756920"/>
          </a:xfrm>
          <a:prstGeom prst="rect">
            <a:avLst/>
          </a:prstGeom>
        </p:spPr>
        <p:txBody>
          <a:bodyPr vert="horz" wrap="square" lIns="0" tIns="12700" rIns="0" bIns="0" rtlCol="0">
            <a:spAutoFit/>
          </a:bodyPr>
          <a:lstStyle/>
          <a:p>
            <a:pPr marL="12700">
              <a:lnSpc>
                <a:spcPct val="100000"/>
              </a:lnSpc>
              <a:spcBef>
                <a:spcPts val="100"/>
              </a:spcBef>
            </a:pPr>
            <a:r>
              <a:rPr lang="en-US" sz="4800" spc="-345" dirty="0" smtClean="0">
                <a:solidFill>
                  <a:srgbClr val="FFFFFF"/>
                </a:solidFill>
                <a:latin typeface="Elephant" panose="02020904090505020303" pitchFamily="18" charset="0"/>
                <a:cs typeface="Trebuchet MS"/>
              </a:rPr>
              <a:t>Movie Analysis</a:t>
            </a:r>
            <a:endParaRPr sz="4800" dirty="0">
              <a:latin typeface="Elephant" panose="02020904090505020303" pitchFamily="18" charset="0"/>
              <a:cs typeface="Trebuchet MS"/>
            </a:endParaRPr>
          </a:p>
        </p:txBody>
      </p:sp>
      <p:sp>
        <p:nvSpPr>
          <p:cNvPr id="5" name="object 5"/>
          <p:cNvSpPr txBox="1"/>
          <p:nvPr/>
        </p:nvSpPr>
        <p:spPr>
          <a:xfrm>
            <a:off x="583474" y="3243145"/>
            <a:ext cx="5131526" cy="764312"/>
          </a:xfrm>
          <a:prstGeom prst="rect">
            <a:avLst/>
          </a:prstGeom>
        </p:spPr>
        <p:txBody>
          <a:bodyPr vert="horz" wrap="square" lIns="0" tIns="12700" rIns="0" bIns="0" rtlCol="0">
            <a:spAutoFit/>
          </a:bodyPr>
          <a:lstStyle/>
          <a:p>
            <a:pPr marL="12700">
              <a:lnSpc>
                <a:spcPct val="100000"/>
              </a:lnSpc>
              <a:spcBef>
                <a:spcPts val="100"/>
              </a:spcBef>
            </a:pPr>
            <a:r>
              <a:rPr lang="en-US" sz="2400" spc="-60" dirty="0" smtClean="0">
                <a:solidFill>
                  <a:srgbClr val="FFFFFF"/>
                </a:solidFill>
                <a:latin typeface="Elephant" panose="02020904090505020303" pitchFamily="18" charset="0"/>
                <a:cs typeface="Trebuchet MS"/>
              </a:rPr>
              <a:t>Phase 1 Project</a:t>
            </a:r>
          </a:p>
          <a:p>
            <a:pPr marL="12700">
              <a:lnSpc>
                <a:spcPct val="100000"/>
              </a:lnSpc>
              <a:spcBef>
                <a:spcPts val="100"/>
              </a:spcBef>
            </a:pPr>
            <a:r>
              <a:rPr lang="en-US" sz="2400" spc="-60" dirty="0" err="1" smtClean="0">
                <a:solidFill>
                  <a:srgbClr val="FFFFFF"/>
                </a:solidFill>
                <a:latin typeface="Elephant" panose="02020904090505020303" pitchFamily="18" charset="0"/>
                <a:cs typeface="Trebuchet MS"/>
              </a:rPr>
              <a:t>Wambui</a:t>
            </a:r>
            <a:r>
              <a:rPr lang="en-US" sz="2400" spc="-60" dirty="0" smtClean="0">
                <a:solidFill>
                  <a:srgbClr val="FFFFFF"/>
                </a:solidFill>
                <a:latin typeface="Elephant" panose="02020904090505020303" pitchFamily="18" charset="0"/>
                <a:cs typeface="Trebuchet MS"/>
              </a:rPr>
              <a:t> </a:t>
            </a:r>
            <a:r>
              <a:rPr lang="en-US" sz="2400" spc="-60" dirty="0" err="1" smtClean="0">
                <a:solidFill>
                  <a:srgbClr val="FFFFFF"/>
                </a:solidFill>
                <a:latin typeface="Elephant" panose="02020904090505020303" pitchFamily="18" charset="0"/>
                <a:cs typeface="Trebuchet MS"/>
              </a:rPr>
              <a:t>Mutero</a:t>
            </a:r>
            <a:r>
              <a:rPr lang="en-US" sz="2400" spc="-60" dirty="0" smtClean="0">
                <a:solidFill>
                  <a:srgbClr val="FFFFFF"/>
                </a:solidFill>
                <a:latin typeface="Elephant" panose="02020904090505020303" pitchFamily="18" charset="0"/>
                <a:cs typeface="Trebuchet MS"/>
              </a:rPr>
              <a:t> – Part Time</a:t>
            </a:r>
            <a:endParaRPr sz="2400" dirty="0">
              <a:latin typeface="Elephant" panose="02020904090505020303" pitchFamily="18"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209550"/>
            <a:ext cx="2815675" cy="443711"/>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202729"/>
                </a:solidFill>
                <a:latin typeface="Elephant" panose="02020904090505020303" pitchFamily="18" charset="0"/>
                <a:cs typeface="Trebuchet MS"/>
              </a:rPr>
              <a:t>Conclusions</a:t>
            </a:r>
            <a:endParaRPr sz="2800" dirty="0">
              <a:latin typeface="Elephant" panose="02020904090505020303" pitchFamily="18" charset="0"/>
              <a:cs typeface="Trebuchet MS"/>
            </a:endParaRPr>
          </a:p>
        </p:txBody>
      </p:sp>
      <p:sp>
        <p:nvSpPr>
          <p:cNvPr id="3" name="object 3"/>
          <p:cNvSpPr txBox="1"/>
          <p:nvPr/>
        </p:nvSpPr>
        <p:spPr>
          <a:xfrm>
            <a:off x="384725" y="742950"/>
            <a:ext cx="8530675" cy="3947747"/>
          </a:xfrm>
          <a:prstGeom prst="rect">
            <a:avLst/>
          </a:prstGeom>
        </p:spPr>
        <p:txBody>
          <a:bodyPr vert="horz" wrap="square" lIns="0" tIns="12700" rIns="0" bIns="0" rtlCol="0">
            <a:spAutoFit/>
          </a:bodyPr>
          <a:lstStyle/>
          <a:p>
            <a:pPr marL="12700" marR="5080">
              <a:lnSpc>
                <a:spcPct val="114599"/>
              </a:lnSpc>
              <a:spcBef>
                <a:spcPts val="100"/>
              </a:spcBef>
            </a:pPr>
            <a:r>
              <a:rPr sz="1600" spc="-10" dirty="0">
                <a:latin typeface="Century" panose="02040604050505020304" pitchFamily="18" charset="0"/>
                <a:cs typeface="Trebuchet MS"/>
              </a:rPr>
              <a:t>Present</a:t>
            </a:r>
            <a:r>
              <a:rPr sz="1600" spc="-80" dirty="0">
                <a:latin typeface="Century" panose="02040604050505020304" pitchFamily="18" charset="0"/>
                <a:cs typeface="Trebuchet MS"/>
              </a:rPr>
              <a:t> </a:t>
            </a:r>
            <a:r>
              <a:rPr sz="1600" spc="-10" dirty="0">
                <a:latin typeface="Century" panose="02040604050505020304" pitchFamily="18" charset="0"/>
                <a:cs typeface="Trebuchet MS"/>
              </a:rPr>
              <a:t>your</a:t>
            </a:r>
            <a:r>
              <a:rPr sz="1600" spc="-75" dirty="0">
                <a:latin typeface="Century" panose="02040604050505020304" pitchFamily="18" charset="0"/>
                <a:cs typeface="Trebuchet MS"/>
              </a:rPr>
              <a:t> </a:t>
            </a:r>
            <a:r>
              <a:rPr sz="1600" spc="10" dirty="0">
                <a:latin typeface="Century" panose="02040604050505020304" pitchFamily="18" charset="0"/>
                <a:cs typeface="Trebuchet MS"/>
              </a:rPr>
              <a:t>conclusions</a:t>
            </a:r>
            <a:r>
              <a:rPr sz="1600" spc="-75" dirty="0">
                <a:latin typeface="Century" panose="02040604050505020304" pitchFamily="18" charset="0"/>
                <a:cs typeface="Trebuchet MS"/>
              </a:rPr>
              <a:t> </a:t>
            </a:r>
            <a:r>
              <a:rPr sz="1600" spc="-20" dirty="0">
                <a:latin typeface="Century" panose="02040604050505020304" pitchFamily="18" charset="0"/>
                <a:cs typeface="Trebuchet MS"/>
              </a:rPr>
              <a:t>about</a:t>
            </a:r>
            <a:r>
              <a:rPr sz="1600" spc="-75" dirty="0">
                <a:latin typeface="Century" panose="02040604050505020304" pitchFamily="18" charset="0"/>
                <a:cs typeface="Trebuchet MS"/>
              </a:rPr>
              <a:t> </a:t>
            </a:r>
            <a:r>
              <a:rPr sz="1600" spc="-50" dirty="0">
                <a:latin typeface="Century" panose="02040604050505020304" pitchFamily="18" charset="0"/>
                <a:cs typeface="Trebuchet MS"/>
              </a:rPr>
              <a:t>the</a:t>
            </a:r>
            <a:r>
              <a:rPr sz="1600" spc="-75" dirty="0">
                <a:latin typeface="Century" panose="02040604050505020304" pitchFamily="18" charset="0"/>
                <a:cs typeface="Trebuchet MS"/>
              </a:rPr>
              <a:t> </a:t>
            </a:r>
            <a:r>
              <a:rPr sz="1600" spc="-65" dirty="0">
                <a:latin typeface="Century" panose="02040604050505020304" pitchFamily="18" charset="0"/>
                <a:cs typeface="Trebuchet MS"/>
              </a:rPr>
              <a:t>project</a:t>
            </a:r>
            <a:r>
              <a:rPr sz="1600" spc="-75" dirty="0">
                <a:latin typeface="Century" panose="02040604050505020304" pitchFamily="18" charset="0"/>
                <a:cs typeface="Trebuchet MS"/>
              </a:rPr>
              <a:t> </a:t>
            </a:r>
            <a:r>
              <a:rPr sz="1600" spc="-60" dirty="0">
                <a:latin typeface="Century" panose="02040604050505020304" pitchFamily="18" charset="0"/>
                <a:cs typeface="Trebuchet MS"/>
              </a:rPr>
              <a:t>here.</a:t>
            </a:r>
            <a:r>
              <a:rPr sz="1600" spc="-75" dirty="0">
                <a:latin typeface="Century" panose="02040604050505020304" pitchFamily="18" charset="0"/>
                <a:cs typeface="Trebuchet MS"/>
              </a:rPr>
              <a:t> </a:t>
            </a:r>
            <a:r>
              <a:rPr sz="1600" spc="50" dirty="0">
                <a:latin typeface="Century" panose="02040604050505020304" pitchFamily="18" charset="0"/>
                <a:cs typeface="Trebuchet MS"/>
              </a:rPr>
              <a:t>Can</a:t>
            </a:r>
            <a:r>
              <a:rPr sz="1600" spc="-75" dirty="0">
                <a:latin typeface="Century" panose="02040604050505020304" pitchFamily="18" charset="0"/>
                <a:cs typeface="Trebuchet MS"/>
              </a:rPr>
              <a:t> </a:t>
            </a:r>
            <a:r>
              <a:rPr sz="1600" spc="-25" dirty="0">
                <a:latin typeface="Century" panose="02040604050505020304" pitchFamily="18" charset="0"/>
                <a:cs typeface="Trebuchet MS"/>
              </a:rPr>
              <a:t>include</a:t>
            </a:r>
            <a:r>
              <a:rPr sz="1600" spc="-75" dirty="0">
                <a:latin typeface="Century" panose="02040604050505020304" pitchFamily="18" charset="0"/>
                <a:cs typeface="Trebuchet MS"/>
              </a:rPr>
              <a:t> </a:t>
            </a:r>
            <a:r>
              <a:rPr sz="1600" spc="35" dirty="0">
                <a:latin typeface="Century" panose="02040604050505020304" pitchFamily="18" charset="0"/>
                <a:cs typeface="Trebuchet MS"/>
              </a:rPr>
              <a:t>business </a:t>
            </a:r>
            <a:r>
              <a:rPr sz="1600" spc="-525" dirty="0">
                <a:latin typeface="Century" panose="02040604050505020304" pitchFamily="18" charset="0"/>
                <a:cs typeface="Trebuchet MS"/>
              </a:rPr>
              <a:t> </a:t>
            </a:r>
            <a:r>
              <a:rPr sz="1600" spc="-25" dirty="0">
                <a:latin typeface="Century" panose="02040604050505020304" pitchFamily="18" charset="0"/>
                <a:cs typeface="Trebuchet MS"/>
              </a:rPr>
              <a:t>recommendations,</a:t>
            </a:r>
            <a:r>
              <a:rPr sz="1600" spc="-75" dirty="0">
                <a:latin typeface="Century" panose="02040604050505020304" pitchFamily="18" charset="0"/>
                <a:cs typeface="Trebuchet MS"/>
              </a:rPr>
              <a:t> </a:t>
            </a:r>
            <a:r>
              <a:rPr sz="1600" spc="-65" dirty="0">
                <a:latin typeface="Century" panose="02040604050505020304" pitchFamily="18" charset="0"/>
                <a:cs typeface="Trebuchet MS"/>
              </a:rPr>
              <a:t>project</a:t>
            </a:r>
            <a:r>
              <a:rPr sz="1600" spc="-70" dirty="0">
                <a:latin typeface="Century" panose="02040604050505020304" pitchFamily="18" charset="0"/>
                <a:cs typeface="Trebuchet MS"/>
              </a:rPr>
              <a:t> </a:t>
            </a:r>
            <a:r>
              <a:rPr sz="1600" spc="-80" dirty="0">
                <a:latin typeface="Century" panose="02040604050505020304" pitchFamily="18" charset="0"/>
                <a:cs typeface="Trebuchet MS"/>
              </a:rPr>
              <a:t>limitations,</a:t>
            </a:r>
            <a:r>
              <a:rPr sz="1600" spc="-70" dirty="0">
                <a:latin typeface="Century" panose="02040604050505020304" pitchFamily="18" charset="0"/>
                <a:cs typeface="Trebuchet MS"/>
              </a:rPr>
              <a:t> and/or future </a:t>
            </a:r>
            <a:r>
              <a:rPr sz="1600" spc="-30" dirty="0">
                <a:latin typeface="Century" panose="02040604050505020304" pitchFamily="18" charset="0"/>
                <a:cs typeface="Trebuchet MS"/>
              </a:rPr>
              <a:t>improvement</a:t>
            </a:r>
            <a:r>
              <a:rPr sz="1600" spc="-70" dirty="0">
                <a:latin typeface="Century" panose="02040604050505020304" pitchFamily="18" charset="0"/>
                <a:cs typeface="Trebuchet MS"/>
              </a:rPr>
              <a:t> </a:t>
            </a:r>
            <a:r>
              <a:rPr sz="1600" spc="10" dirty="0" smtClean="0">
                <a:latin typeface="Century" panose="02040604050505020304" pitchFamily="18" charset="0"/>
                <a:cs typeface="Trebuchet MS"/>
              </a:rPr>
              <a:t>ideas</a:t>
            </a:r>
            <a:r>
              <a:rPr lang="en-US" sz="1600" spc="10" dirty="0" smtClean="0">
                <a:latin typeface="Century" panose="02040604050505020304" pitchFamily="18" charset="0"/>
                <a:cs typeface="Trebuchet MS"/>
              </a:rPr>
              <a:t>;</a:t>
            </a:r>
          </a:p>
          <a:p>
            <a:pPr marL="12700" marR="5080">
              <a:lnSpc>
                <a:spcPct val="114599"/>
              </a:lnSpc>
              <a:spcBef>
                <a:spcPts val="100"/>
              </a:spcBef>
            </a:pPr>
            <a:endParaRPr lang="en-US" sz="1600" spc="10" dirty="0">
              <a:latin typeface="Century" panose="02040604050505020304" pitchFamily="18" charset="0"/>
              <a:cs typeface="Trebuchet MS"/>
            </a:endParaRPr>
          </a:p>
          <a:p>
            <a:pPr marL="12700" marR="5080">
              <a:lnSpc>
                <a:spcPct val="114599"/>
              </a:lnSpc>
              <a:spcBef>
                <a:spcPts val="100"/>
              </a:spcBef>
            </a:pPr>
            <a:r>
              <a:rPr lang="en-US" sz="1600" dirty="0">
                <a:latin typeface="Century" panose="02040604050505020304" pitchFamily="18" charset="0"/>
                <a:cs typeface="Trebuchet MS"/>
              </a:rPr>
              <a:t>*</a:t>
            </a:r>
            <a:r>
              <a:rPr lang="en-US" sz="1400" dirty="0" smtClean="0">
                <a:latin typeface="Century" panose="02040604050505020304" pitchFamily="18" charset="0"/>
                <a:cs typeface="Trebuchet MS"/>
              </a:rPr>
              <a:t>For the first data set used we found out that:  increased in Box Office Mojo as the years progressed. The films were getting more and more recognized hence many people were interacting with them more over the years. This can seemingly explain: - At the beginning the interaction with the movie studio is slow, but as people get to know and experience Box Mojo their user interaction increased as well. - The total gross income increases steadily and is highest in the year 2018.</a:t>
            </a:r>
          </a:p>
          <a:p>
            <a:pPr marL="12700" marR="5080">
              <a:lnSpc>
                <a:spcPct val="114599"/>
              </a:lnSpc>
              <a:spcBef>
                <a:spcPts val="100"/>
              </a:spcBef>
            </a:pPr>
            <a:r>
              <a:rPr lang="en-US" sz="1400" dirty="0">
                <a:latin typeface="Century" panose="02040604050505020304" pitchFamily="18" charset="0"/>
                <a:cs typeface="Trebuchet MS"/>
              </a:rPr>
              <a:t>-</a:t>
            </a:r>
            <a:r>
              <a:rPr lang="en-US" sz="1400" dirty="0" smtClean="0">
                <a:latin typeface="Century" panose="02040604050505020304" pitchFamily="18" charset="0"/>
                <a:cs typeface="Trebuchet MS"/>
              </a:rPr>
              <a:t>A business recommendation based on the insights obtained: The business will start slowly as it steadily grows both in monetary value as well as being consumed.</a:t>
            </a:r>
          </a:p>
          <a:p>
            <a:pPr marL="12700" marR="5080">
              <a:lnSpc>
                <a:spcPct val="114599"/>
              </a:lnSpc>
              <a:spcBef>
                <a:spcPts val="100"/>
              </a:spcBef>
            </a:pPr>
            <a:endParaRPr lang="en-US" sz="1400" dirty="0" smtClean="0">
              <a:latin typeface="Century" panose="02040604050505020304" pitchFamily="18" charset="0"/>
              <a:cs typeface="Trebuchet MS"/>
            </a:endParaRPr>
          </a:p>
          <a:p>
            <a:pPr marL="12700" marR="5080">
              <a:lnSpc>
                <a:spcPct val="114599"/>
              </a:lnSpc>
              <a:spcBef>
                <a:spcPts val="100"/>
              </a:spcBef>
            </a:pPr>
            <a:r>
              <a:rPr lang="en-US" sz="1400" dirty="0">
                <a:latin typeface="Century" panose="02040604050505020304" pitchFamily="18" charset="0"/>
                <a:cs typeface="Trebuchet MS"/>
              </a:rPr>
              <a:t>*</a:t>
            </a:r>
            <a:r>
              <a:rPr lang="en-US" sz="1400" dirty="0" smtClean="0">
                <a:latin typeface="Century" panose="02040604050505020304" pitchFamily="18" charset="0"/>
                <a:cs typeface="Trebuchet MS"/>
              </a:rPr>
              <a:t> For the second data set we obtained, we were getting the IMDB ratings of the different films. Most of the films are at the 7.0 point mark which is above average. This indicates that the movies being rated by IMDB are considered good. This is shown by the frequency of the number of votes casted to the consumers.</a:t>
            </a:r>
            <a:endParaRPr sz="1400" dirty="0">
              <a:latin typeface="Century" panose="02040604050505020304" pitchFamily="18" charset="0"/>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85750"/>
            <a:ext cx="8229600" cy="2215991"/>
          </a:xfrm>
        </p:spPr>
        <p:txBody>
          <a:bodyPr/>
          <a:lstStyle/>
          <a:p>
            <a:r>
              <a:rPr lang="en-US" dirty="0" smtClean="0"/>
              <a:t>*</a:t>
            </a:r>
            <a:r>
              <a:rPr lang="en-US" sz="1400" dirty="0" smtClean="0">
                <a:latin typeface="Century" panose="02040604050505020304" pitchFamily="18" charset="0"/>
              </a:rPr>
              <a:t>For </a:t>
            </a:r>
            <a:r>
              <a:rPr lang="en-US" sz="1400" dirty="0">
                <a:latin typeface="Century" panose="02040604050505020304" pitchFamily="18" charset="0"/>
              </a:rPr>
              <a:t>the final dataset it showcases the average runtime calculated against the years. </a:t>
            </a:r>
            <a:r>
              <a:rPr lang="en-US" sz="1400" dirty="0" smtClean="0">
                <a:latin typeface="Century" panose="02040604050505020304" pitchFamily="18" charset="0"/>
              </a:rPr>
              <a:t>As the </a:t>
            </a:r>
            <a:r>
              <a:rPr lang="en-US" sz="1400" dirty="0">
                <a:latin typeface="Century" panose="02040604050505020304" pitchFamily="18" charset="0"/>
              </a:rPr>
              <a:t>years progressed there was an increase in </a:t>
            </a:r>
            <a:r>
              <a:rPr lang="en-US" sz="1400" dirty="0" smtClean="0">
                <a:latin typeface="Century" panose="02040604050505020304" pitchFamily="18" charset="0"/>
              </a:rPr>
              <a:t>runtime. This </a:t>
            </a:r>
            <a:r>
              <a:rPr lang="en-US" sz="1400" dirty="0">
                <a:latin typeface="Century" panose="02040604050505020304" pitchFamily="18" charset="0"/>
              </a:rPr>
              <a:t>can be due to a couple of factors</a:t>
            </a:r>
            <a:r>
              <a:rPr lang="en-US" sz="1400" dirty="0" smtClean="0">
                <a:latin typeface="Century" panose="02040604050505020304" pitchFamily="18" charset="0"/>
              </a:rPr>
              <a:t>:</a:t>
            </a:r>
          </a:p>
          <a:p>
            <a:r>
              <a:rPr lang="en-US" sz="1400" dirty="0">
                <a:latin typeface="Century" panose="02040604050505020304" pitchFamily="18" charset="0"/>
              </a:rPr>
              <a:t>-</a:t>
            </a:r>
            <a:r>
              <a:rPr lang="en-US" sz="1400" dirty="0" smtClean="0">
                <a:latin typeface="Century" panose="02040604050505020304" pitchFamily="18" charset="0"/>
              </a:rPr>
              <a:t> </a:t>
            </a:r>
            <a:r>
              <a:rPr lang="en-US" sz="1400" dirty="0">
                <a:latin typeface="Century" panose="02040604050505020304" pitchFamily="18" charset="0"/>
              </a:rPr>
              <a:t>Increased move knowledge and production competency over the years to produce longer movies with more </a:t>
            </a:r>
            <a:r>
              <a:rPr lang="en-US" sz="1400" dirty="0" smtClean="0">
                <a:latin typeface="Century" panose="02040604050505020304" pitchFamily="18" charset="0"/>
              </a:rPr>
              <a:t>screen time </a:t>
            </a:r>
            <a:r>
              <a:rPr lang="en-US" sz="1400" dirty="0">
                <a:latin typeface="Century" panose="02040604050505020304" pitchFamily="18" charset="0"/>
              </a:rPr>
              <a:t>to wow the consumer.</a:t>
            </a:r>
          </a:p>
          <a:p>
            <a:r>
              <a:rPr lang="en-US" sz="1400" dirty="0" smtClean="0">
                <a:latin typeface="Century" panose="02040604050505020304" pitchFamily="18" charset="0"/>
              </a:rPr>
              <a:t>-Understanding </a:t>
            </a:r>
            <a:r>
              <a:rPr lang="en-US" sz="1400" dirty="0">
                <a:latin typeface="Century" panose="02040604050505020304" pitchFamily="18" charset="0"/>
              </a:rPr>
              <a:t>the momentum it takes for a movie to have a perfect based storyline.</a:t>
            </a:r>
          </a:p>
          <a:p>
            <a:r>
              <a:rPr lang="en-US" sz="1400" dirty="0" smtClean="0">
                <a:latin typeface="Century" panose="02040604050505020304" pitchFamily="18" charset="0"/>
              </a:rPr>
              <a:t>-</a:t>
            </a:r>
            <a:r>
              <a:rPr lang="en-US" sz="1400" dirty="0">
                <a:latin typeface="Century" panose="02040604050505020304" pitchFamily="18" charset="0"/>
              </a:rPr>
              <a:t>Having the best people in the movie industry directing and producing the movies.</a:t>
            </a:r>
          </a:p>
          <a:p>
            <a:endParaRPr lang="en-US" sz="1400" dirty="0">
              <a:latin typeface="Century" panose="02040604050505020304" pitchFamily="18" charset="0"/>
            </a:endParaRPr>
          </a:p>
          <a:p>
            <a:r>
              <a:rPr lang="en-US" sz="1400" dirty="0" smtClean="0">
                <a:latin typeface="Century" panose="02040604050505020304" pitchFamily="18" charset="0"/>
              </a:rPr>
              <a:t>*Microsoft </a:t>
            </a:r>
            <a:r>
              <a:rPr lang="en-US" sz="1400" dirty="0">
                <a:latin typeface="Century" panose="02040604050505020304" pitchFamily="18" charset="0"/>
              </a:rPr>
              <a:t>can identify great people in the industry who they can bring into the team and who can help transform and give an experienced perspective of the movie industry which will then put them at a better and gaining position.</a:t>
            </a:r>
          </a:p>
        </p:txBody>
      </p:sp>
    </p:spTree>
    <p:extLst>
      <p:ext uri="{BB962C8B-B14F-4D97-AF65-F5344CB8AC3E}">
        <p14:creationId xmlns:p14="http://schemas.microsoft.com/office/powerpoint/2010/main" val="140391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bg1"/>
          </a:solidFill>
        </p:spPr>
        <p:txBody>
          <a:bodyPr wrap="square" lIns="0" tIns="0" rIns="0" bIns="0" rtlCol="0"/>
          <a:lstStyle/>
          <a:p>
            <a:endParaRPr/>
          </a:p>
        </p:txBody>
      </p:sp>
      <p:sp>
        <p:nvSpPr>
          <p:cNvPr id="3" name="object 3"/>
          <p:cNvSpPr txBox="1">
            <a:spLocks noGrp="1"/>
          </p:cNvSpPr>
          <p:nvPr>
            <p:ph type="title"/>
          </p:nvPr>
        </p:nvSpPr>
        <p:spPr>
          <a:xfrm>
            <a:off x="563274" y="1558353"/>
            <a:ext cx="4465925" cy="751488"/>
          </a:xfrm>
          <a:prstGeom prst="rect">
            <a:avLst/>
          </a:prstGeom>
        </p:spPr>
        <p:txBody>
          <a:bodyPr vert="horz" wrap="square" lIns="0" tIns="12700" rIns="0" bIns="0" rtlCol="0">
            <a:spAutoFit/>
          </a:bodyPr>
          <a:lstStyle/>
          <a:p>
            <a:pPr marL="12700">
              <a:lnSpc>
                <a:spcPct val="100000"/>
              </a:lnSpc>
              <a:spcBef>
                <a:spcPts val="100"/>
              </a:spcBef>
            </a:pPr>
            <a:r>
              <a:rPr spc="10" dirty="0">
                <a:latin typeface="Elephant" panose="02020904090505020303" pitchFamily="18" charset="0"/>
              </a:rPr>
              <a:t>Thank</a:t>
            </a:r>
            <a:r>
              <a:rPr spc="-295" dirty="0">
                <a:latin typeface="Elephant" panose="02020904090505020303" pitchFamily="18" charset="0"/>
              </a:rPr>
              <a:t> </a:t>
            </a:r>
            <a:r>
              <a:rPr spc="-204" dirty="0">
                <a:latin typeface="Elephant" panose="02020904090505020303" pitchFamily="18" charset="0"/>
              </a:rPr>
              <a:t>You!</a:t>
            </a:r>
          </a:p>
        </p:txBody>
      </p:sp>
      <p:sp>
        <p:nvSpPr>
          <p:cNvPr id="4" name="object 4"/>
          <p:cNvSpPr txBox="1"/>
          <p:nvPr/>
        </p:nvSpPr>
        <p:spPr>
          <a:xfrm>
            <a:off x="563274" y="2610802"/>
            <a:ext cx="6675725" cy="628377"/>
          </a:xfrm>
          <a:prstGeom prst="rect">
            <a:avLst/>
          </a:prstGeom>
        </p:spPr>
        <p:txBody>
          <a:bodyPr vert="horz" wrap="square" lIns="0" tIns="12700" rIns="0" bIns="0" rtlCol="0">
            <a:spAutoFit/>
          </a:bodyPr>
          <a:lstStyle/>
          <a:p>
            <a:pPr marL="12700">
              <a:lnSpc>
                <a:spcPct val="100000"/>
              </a:lnSpc>
              <a:spcBef>
                <a:spcPts val="100"/>
              </a:spcBef>
            </a:pPr>
            <a:r>
              <a:rPr sz="2000" b="1" spc="-65" dirty="0">
                <a:solidFill>
                  <a:srgbClr val="202729"/>
                </a:solidFill>
                <a:latin typeface="Trebuchet MS"/>
                <a:cs typeface="Trebuchet MS"/>
              </a:rPr>
              <a:t>Email:</a:t>
            </a:r>
            <a:r>
              <a:rPr sz="2000" b="1" spc="-90" dirty="0">
                <a:solidFill>
                  <a:srgbClr val="202729"/>
                </a:solidFill>
                <a:latin typeface="Trebuchet MS"/>
                <a:cs typeface="Trebuchet MS"/>
              </a:rPr>
              <a:t> </a:t>
            </a:r>
            <a:r>
              <a:rPr lang="en-US" sz="2000" u="heavy" spc="-55" dirty="0">
                <a:solidFill>
                  <a:srgbClr val="FF5252"/>
                </a:solidFill>
                <a:uFill>
                  <a:solidFill>
                    <a:srgbClr val="FF5252"/>
                  </a:solidFill>
                </a:uFill>
                <a:latin typeface="Trebuchet MS"/>
                <a:cs typeface="Trebuchet MS"/>
              </a:rPr>
              <a:t>g</a:t>
            </a:r>
            <a:r>
              <a:rPr lang="en-US" sz="2000" u="heavy" spc="-55" dirty="0" smtClean="0">
                <a:solidFill>
                  <a:srgbClr val="FF5252"/>
                </a:solidFill>
                <a:uFill>
                  <a:solidFill>
                    <a:srgbClr val="FF5252"/>
                  </a:solidFill>
                </a:uFill>
                <a:latin typeface="Trebuchet MS"/>
                <a:cs typeface="Trebuchet MS"/>
              </a:rPr>
              <a:t>loria.mutero@student.Moringaschool.com</a:t>
            </a:r>
            <a:endParaRPr sz="2000" dirty="0">
              <a:latin typeface="Trebuchet MS"/>
              <a:cs typeface="Trebuchet MS"/>
            </a:endParaRPr>
          </a:p>
          <a:p>
            <a:pPr marL="12700">
              <a:lnSpc>
                <a:spcPct val="100000"/>
              </a:lnSpc>
            </a:pPr>
            <a:r>
              <a:rPr sz="2000" b="1" spc="-40" dirty="0">
                <a:solidFill>
                  <a:srgbClr val="202729"/>
                </a:solidFill>
                <a:latin typeface="Trebuchet MS"/>
                <a:cs typeface="Trebuchet MS"/>
              </a:rPr>
              <a:t>GitHub:</a:t>
            </a:r>
            <a:r>
              <a:rPr sz="2000" b="1" spc="-90" dirty="0">
                <a:solidFill>
                  <a:srgbClr val="202729"/>
                </a:solidFill>
                <a:latin typeface="Trebuchet MS"/>
                <a:cs typeface="Trebuchet MS"/>
              </a:rPr>
              <a:t> </a:t>
            </a:r>
            <a:r>
              <a:rPr lang="en-US" sz="2000" spc="5" dirty="0" smtClean="0">
                <a:solidFill>
                  <a:srgbClr val="202729"/>
                </a:solidFill>
                <a:latin typeface="Trebuchet MS"/>
                <a:cs typeface="Trebuchet MS"/>
              </a:rPr>
              <a:t>Wambui0001</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4" y="503825"/>
            <a:ext cx="2587075"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202729"/>
                </a:solidFill>
                <a:latin typeface="Elephant" panose="02020904090505020303" pitchFamily="18" charset="0"/>
                <a:cs typeface="Trebuchet MS"/>
              </a:rPr>
              <a:t>Summary</a:t>
            </a:r>
            <a:endParaRPr sz="2800" dirty="0">
              <a:latin typeface="Elephant" panose="02020904090505020303" pitchFamily="18" charset="0"/>
              <a:cs typeface="Trebuchet MS"/>
            </a:endParaRPr>
          </a:p>
        </p:txBody>
      </p:sp>
      <p:sp>
        <p:nvSpPr>
          <p:cNvPr id="3" name="object 3"/>
          <p:cNvSpPr txBox="1"/>
          <p:nvPr/>
        </p:nvSpPr>
        <p:spPr>
          <a:xfrm>
            <a:off x="384724" y="1200150"/>
            <a:ext cx="8149675" cy="2587888"/>
          </a:xfrm>
          <a:prstGeom prst="rect">
            <a:avLst/>
          </a:prstGeom>
        </p:spPr>
        <p:txBody>
          <a:bodyPr vert="horz" wrap="square" lIns="0" tIns="12700" rIns="0" bIns="0" rtlCol="0">
            <a:spAutoFit/>
          </a:bodyPr>
          <a:lstStyle/>
          <a:p>
            <a:pPr marL="12700">
              <a:lnSpc>
                <a:spcPct val="100000"/>
              </a:lnSpc>
              <a:spcBef>
                <a:spcPts val="100"/>
              </a:spcBef>
            </a:pPr>
            <a:r>
              <a:rPr sz="1800" spc="-5" dirty="0">
                <a:latin typeface="Century" panose="02040604050505020304" pitchFamily="18" charset="0"/>
                <a:cs typeface="Trebuchet MS"/>
              </a:rPr>
              <a:t>Provide</a:t>
            </a:r>
            <a:r>
              <a:rPr sz="1800" spc="-75" dirty="0">
                <a:latin typeface="Century" panose="02040604050505020304" pitchFamily="18" charset="0"/>
                <a:cs typeface="Trebuchet MS"/>
              </a:rPr>
              <a:t> </a:t>
            </a:r>
            <a:r>
              <a:rPr sz="1800" dirty="0">
                <a:latin typeface="Century" panose="02040604050505020304" pitchFamily="18" charset="0"/>
                <a:cs typeface="Trebuchet MS"/>
              </a:rPr>
              <a:t>a</a:t>
            </a:r>
            <a:r>
              <a:rPr sz="1800" spc="-75" dirty="0">
                <a:latin typeface="Century" panose="02040604050505020304" pitchFamily="18" charset="0"/>
                <a:cs typeface="Trebuchet MS"/>
              </a:rPr>
              <a:t> </a:t>
            </a:r>
            <a:r>
              <a:rPr sz="1800" spc="10" dirty="0">
                <a:latin typeface="Century" panose="02040604050505020304" pitchFamily="18" charset="0"/>
                <a:cs typeface="Trebuchet MS"/>
              </a:rPr>
              <a:t>concise</a:t>
            </a:r>
            <a:r>
              <a:rPr sz="1800" spc="-75" dirty="0">
                <a:latin typeface="Century" panose="02040604050505020304" pitchFamily="18" charset="0"/>
                <a:cs typeface="Trebuchet MS"/>
              </a:rPr>
              <a:t> </a:t>
            </a:r>
            <a:r>
              <a:rPr sz="1800" spc="-15" dirty="0">
                <a:latin typeface="Century" panose="02040604050505020304" pitchFamily="18" charset="0"/>
                <a:cs typeface="Trebuchet MS"/>
              </a:rPr>
              <a:t>summary</a:t>
            </a:r>
            <a:r>
              <a:rPr sz="1800" spc="-75" dirty="0">
                <a:latin typeface="Century" panose="02040604050505020304" pitchFamily="18" charset="0"/>
                <a:cs typeface="Trebuchet MS"/>
              </a:rPr>
              <a:t> </a:t>
            </a:r>
            <a:r>
              <a:rPr sz="1800" spc="-50" dirty="0">
                <a:latin typeface="Century" panose="02040604050505020304" pitchFamily="18" charset="0"/>
                <a:cs typeface="Trebuchet MS"/>
              </a:rPr>
              <a:t>of</a:t>
            </a:r>
            <a:r>
              <a:rPr sz="1800" spc="-75" dirty="0">
                <a:latin typeface="Century" panose="02040604050505020304" pitchFamily="18" charset="0"/>
                <a:cs typeface="Trebuchet MS"/>
              </a:rPr>
              <a:t> </a:t>
            </a:r>
            <a:r>
              <a:rPr sz="1800" spc="-10" dirty="0">
                <a:latin typeface="Century" panose="02040604050505020304" pitchFamily="18" charset="0"/>
                <a:cs typeface="Trebuchet MS"/>
              </a:rPr>
              <a:t>your</a:t>
            </a:r>
            <a:r>
              <a:rPr sz="1800" spc="-75" dirty="0">
                <a:latin typeface="Century" panose="02040604050505020304" pitchFamily="18" charset="0"/>
                <a:cs typeface="Trebuchet MS"/>
              </a:rPr>
              <a:t> </a:t>
            </a:r>
            <a:r>
              <a:rPr sz="1800" spc="-65" dirty="0">
                <a:latin typeface="Century" panose="02040604050505020304" pitchFamily="18" charset="0"/>
                <a:cs typeface="Trebuchet MS"/>
              </a:rPr>
              <a:t>project</a:t>
            </a:r>
            <a:r>
              <a:rPr sz="1800" spc="-75" dirty="0">
                <a:latin typeface="Century" panose="02040604050505020304" pitchFamily="18" charset="0"/>
                <a:cs typeface="Trebuchet MS"/>
              </a:rPr>
              <a:t> </a:t>
            </a:r>
            <a:r>
              <a:rPr sz="1800" spc="10" dirty="0">
                <a:latin typeface="Century" panose="02040604050505020304" pitchFamily="18" charset="0"/>
                <a:cs typeface="Trebuchet MS"/>
              </a:rPr>
              <a:t>and</a:t>
            </a:r>
            <a:r>
              <a:rPr sz="1800" spc="-75" dirty="0">
                <a:latin typeface="Century" panose="02040604050505020304" pitchFamily="18" charset="0"/>
                <a:cs typeface="Trebuchet MS"/>
              </a:rPr>
              <a:t> </a:t>
            </a:r>
            <a:r>
              <a:rPr sz="1800" spc="5" dirty="0">
                <a:latin typeface="Century" panose="02040604050505020304" pitchFamily="18" charset="0"/>
                <a:cs typeface="Trebuchet MS"/>
              </a:rPr>
              <a:t>ﬁndings</a:t>
            </a:r>
            <a:r>
              <a:rPr sz="1800" spc="-75" dirty="0">
                <a:latin typeface="Century" panose="02040604050505020304" pitchFamily="18" charset="0"/>
                <a:cs typeface="Trebuchet MS"/>
              </a:rPr>
              <a:t> </a:t>
            </a:r>
            <a:r>
              <a:rPr sz="1800" spc="-60" dirty="0" smtClean="0">
                <a:latin typeface="Century" panose="02040604050505020304" pitchFamily="18" charset="0"/>
                <a:cs typeface="Trebuchet MS"/>
              </a:rPr>
              <a:t>here</a:t>
            </a:r>
            <a:r>
              <a:rPr lang="en-US" sz="1800" spc="-60" dirty="0" smtClean="0">
                <a:latin typeface="Century" panose="02040604050505020304" pitchFamily="18" charset="0"/>
                <a:cs typeface="Trebuchet MS"/>
              </a:rPr>
              <a:t> ;</a:t>
            </a:r>
          </a:p>
          <a:p>
            <a:pPr marL="12700">
              <a:lnSpc>
                <a:spcPct val="100000"/>
              </a:lnSpc>
              <a:spcBef>
                <a:spcPts val="100"/>
              </a:spcBef>
            </a:pPr>
            <a:endParaRPr lang="en-US" sz="1800" spc="-60" dirty="0" smtClean="0">
              <a:latin typeface="Century" panose="02040604050505020304" pitchFamily="18" charset="0"/>
              <a:cs typeface="Trebuchet MS"/>
            </a:endParaRPr>
          </a:p>
          <a:p>
            <a:pPr marL="298450" indent="-285750">
              <a:lnSpc>
                <a:spcPct val="100000"/>
              </a:lnSpc>
              <a:spcBef>
                <a:spcPts val="100"/>
              </a:spcBef>
              <a:buFontTx/>
              <a:buChar char="-"/>
            </a:pPr>
            <a:r>
              <a:rPr lang="en-US" sz="1600" spc="-60" dirty="0" smtClean="0">
                <a:latin typeface="Century" panose="02040604050505020304" pitchFamily="18" charset="0"/>
                <a:cs typeface="Trebuchet MS"/>
              </a:rPr>
              <a:t>The objective of this project is to study different datasets and analyze with concrete findings how to put Microsoft on the map of the movie industry.</a:t>
            </a:r>
          </a:p>
          <a:p>
            <a:pPr marL="298450" indent="-285750">
              <a:lnSpc>
                <a:spcPct val="100000"/>
              </a:lnSpc>
              <a:spcBef>
                <a:spcPts val="100"/>
              </a:spcBef>
              <a:buFontTx/>
              <a:buChar char="-"/>
            </a:pPr>
            <a:r>
              <a:rPr lang="en-US" sz="1600" spc="-60" dirty="0" smtClean="0">
                <a:latin typeface="Century" panose="02040604050505020304" pitchFamily="18" charset="0"/>
                <a:cs typeface="Trebuchet MS"/>
              </a:rPr>
              <a:t>This project will use Exploratory Data Analysis to generate insights for Microsoft. Three datasets were used : Box Office Mojo, IMDB ratings and IMDB basics.</a:t>
            </a:r>
          </a:p>
          <a:p>
            <a:pPr marL="298450" indent="-285750">
              <a:lnSpc>
                <a:spcPct val="100000"/>
              </a:lnSpc>
              <a:spcBef>
                <a:spcPts val="100"/>
              </a:spcBef>
              <a:buFontTx/>
              <a:buChar char="-"/>
            </a:pPr>
            <a:r>
              <a:rPr lang="en-US" sz="1600" spc="-60" dirty="0" smtClean="0">
                <a:latin typeface="Century" panose="02040604050505020304" pitchFamily="18" charset="0"/>
                <a:cs typeface="Trebuchet MS"/>
              </a:rPr>
              <a:t>The datasets were imported, data described, missing values identified, the values were then filled with appropriated values and later visualization took place which provided concrete analysis that would help to kick start the new venture Microsoft would want to get in on.</a:t>
            </a:r>
            <a:endParaRPr sz="1600" dirty="0">
              <a:latin typeface="Century" panose="02040604050505020304" pitchFamily="18" charset="0"/>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a:p>
        </p:txBody>
      </p:sp>
      <p:sp>
        <p:nvSpPr>
          <p:cNvPr id="3" name="object 3"/>
          <p:cNvSpPr txBox="1">
            <a:spLocks noGrp="1"/>
          </p:cNvSpPr>
          <p:nvPr>
            <p:ph type="title"/>
          </p:nvPr>
        </p:nvSpPr>
        <p:spPr>
          <a:xfrm>
            <a:off x="384724" y="503825"/>
            <a:ext cx="2129875" cy="443711"/>
          </a:xfrm>
          <a:prstGeom prst="rect">
            <a:avLst/>
          </a:prstGeom>
        </p:spPr>
        <p:txBody>
          <a:bodyPr vert="horz" wrap="square" lIns="0" tIns="12700" rIns="0" bIns="0" rtlCol="0">
            <a:spAutoFit/>
          </a:bodyPr>
          <a:lstStyle/>
          <a:p>
            <a:pPr marL="12700">
              <a:lnSpc>
                <a:spcPct val="100000"/>
              </a:lnSpc>
              <a:spcBef>
                <a:spcPts val="100"/>
              </a:spcBef>
            </a:pPr>
            <a:r>
              <a:rPr sz="2800" spc="-50" dirty="0">
                <a:latin typeface="Elephant" panose="02020904090505020303" pitchFamily="18" charset="0"/>
              </a:rPr>
              <a:t>Outline</a:t>
            </a:r>
            <a:endParaRPr sz="2800" dirty="0">
              <a:latin typeface="Elephant" panose="02020904090505020303" pitchFamily="18" charset="0"/>
            </a:endParaRPr>
          </a:p>
        </p:txBody>
      </p:sp>
      <p:sp>
        <p:nvSpPr>
          <p:cNvPr id="4" name="object 4"/>
          <p:cNvSpPr txBox="1"/>
          <p:nvPr/>
        </p:nvSpPr>
        <p:spPr>
          <a:xfrm>
            <a:off x="413942" y="1151331"/>
            <a:ext cx="4158058" cy="2331407"/>
          </a:xfrm>
          <a:prstGeom prst="rect">
            <a:avLst/>
          </a:prstGeom>
        </p:spPr>
        <p:txBody>
          <a:bodyPr vert="horz" wrap="square" lIns="0" tIns="73660" rIns="0" bIns="0" rtlCol="0">
            <a:spAutoFit/>
          </a:bodyPr>
          <a:lstStyle/>
          <a:p>
            <a:pPr marL="440055" indent="-427990">
              <a:lnSpc>
                <a:spcPct val="100000"/>
              </a:lnSpc>
              <a:spcBef>
                <a:spcPts val="580"/>
              </a:spcBef>
              <a:buFont typeface="Microsoft Sans Serif"/>
              <a:buChar char="●"/>
              <a:tabLst>
                <a:tab pos="440055" algn="l"/>
                <a:tab pos="440690" algn="l"/>
              </a:tabLst>
            </a:pPr>
            <a:r>
              <a:rPr sz="2600" spc="65" dirty="0">
                <a:latin typeface="Elephant" panose="02020904090505020303" pitchFamily="18" charset="0"/>
                <a:cs typeface="Trebuchet MS"/>
              </a:rPr>
              <a:t>Business</a:t>
            </a:r>
            <a:r>
              <a:rPr sz="2600" spc="-175" dirty="0">
                <a:latin typeface="Elephant" panose="02020904090505020303" pitchFamily="18" charset="0"/>
                <a:cs typeface="Trebuchet MS"/>
              </a:rPr>
              <a:t> </a:t>
            </a:r>
            <a:r>
              <a:rPr sz="2600" spc="-20" dirty="0">
                <a:latin typeface="Elephant" panose="02020904090505020303" pitchFamily="18" charset="0"/>
                <a:cs typeface="Trebuchet MS"/>
              </a:rPr>
              <a:t>Problem</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10" dirty="0">
                <a:latin typeface="Elephant" panose="02020904090505020303" pitchFamily="18" charset="0"/>
                <a:cs typeface="Trebuchet MS"/>
              </a:rPr>
              <a:t>Data</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45" dirty="0">
                <a:latin typeface="Elephant" panose="02020904090505020303" pitchFamily="18" charset="0"/>
                <a:cs typeface="Trebuchet MS"/>
              </a:rPr>
              <a:t>Methods</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15" dirty="0">
                <a:latin typeface="Elephant" panose="02020904090505020303" pitchFamily="18" charset="0"/>
                <a:cs typeface="Trebuchet MS"/>
              </a:rPr>
              <a:t>Results</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35" dirty="0">
                <a:latin typeface="Elephant" panose="02020904090505020303" pitchFamily="18" charset="0"/>
                <a:cs typeface="Trebuchet MS"/>
              </a:rPr>
              <a:t>Conclusions</a:t>
            </a:r>
            <a:endParaRPr sz="2600" dirty="0">
              <a:latin typeface="Elephant" panose="02020904090505020303" pitchFamily="18" charset="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4" y="503825"/>
            <a:ext cx="3806275" cy="443711"/>
          </a:xfrm>
          <a:prstGeom prst="rect">
            <a:avLst/>
          </a:prstGeom>
        </p:spPr>
        <p:txBody>
          <a:bodyPr vert="horz" wrap="square" lIns="0" tIns="12700" rIns="0" bIns="0" rtlCol="0">
            <a:spAutoFit/>
          </a:bodyPr>
          <a:lstStyle/>
          <a:p>
            <a:pPr marL="12700">
              <a:lnSpc>
                <a:spcPct val="100000"/>
              </a:lnSpc>
              <a:spcBef>
                <a:spcPts val="100"/>
              </a:spcBef>
            </a:pPr>
            <a:r>
              <a:rPr sz="2800" spc="70" dirty="0">
                <a:solidFill>
                  <a:srgbClr val="202729"/>
                </a:solidFill>
                <a:latin typeface="Elephant" panose="02020904090505020303" pitchFamily="18" charset="0"/>
                <a:cs typeface="Trebuchet MS"/>
              </a:rPr>
              <a:t>Business</a:t>
            </a:r>
            <a:r>
              <a:rPr sz="2800" spc="-160" dirty="0">
                <a:solidFill>
                  <a:srgbClr val="202729"/>
                </a:solidFill>
                <a:latin typeface="Elephant" panose="02020904090505020303" pitchFamily="18" charset="0"/>
                <a:cs typeface="Trebuchet MS"/>
              </a:rPr>
              <a:t> </a:t>
            </a:r>
            <a:r>
              <a:rPr sz="2800" spc="-25" dirty="0">
                <a:solidFill>
                  <a:srgbClr val="202729"/>
                </a:solidFill>
                <a:latin typeface="Elephant" panose="02020904090505020303" pitchFamily="18" charset="0"/>
                <a:cs typeface="Trebuchet MS"/>
              </a:rPr>
              <a:t>Problem</a:t>
            </a:r>
            <a:endParaRPr sz="2800" dirty="0">
              <a:latin typeface="Elephant" panose="02020904090505020303" pitchFamily="18" charset="0"/>
              <a:cs typeface="Trebuchet MS"/>
            </a:endParaRPr>
          </a:p>
        </p:txBody>
      </p:sp>
      <p:sp>
        <p:nvSpPr>
          <p:cNvPr id="3" name="object 3"/>
          <p:cNvSpPr txBox="1"/>
          <p:nvPr/>
        </p:nvSpPr>
        <p:spPr>
          <a:xfrm>
            <a:off x="384724" y="1216355"/>
            <a:ext cx="8378275" cy="2021066"/>
          </a:xfrm>
          <a:prstGeom prst="rect">
            <a:avLst/>
          </a:prstGeom>
        </p:spPr>
        <p:txBody>
          <a:bodyPr vert="horz" wrap="square" lIns="0" tIns="12700" rIns="0" bIns="0" rtlCol="0">
            <a:spAutoFit/>
          </a:bodyPr>
          <a:lstStyle/>
          <a:p>
            <a:pPr marL="12700">
              <a:lnSpc>
                <a:spcPct val="100000"/>
              </a:lnSpc>
              <a:spcBef>
                <a:spcPts val="100"/>
              </a:spcBef>
            </a:pPr>
            <a:r>
              <a:rPr sz="1600" u="sng" spc="15" dirty="0">
                <a:latin typeface="Century" panose="02040604050505020304" pitchFamily="18" charset="0"/>
                <a:cs typeface="Trebuchet MS"/>
              </a:rPr>
              <a:t>Describe</a:t>
            </a:r>
            <a:r>
              <a:rPr sz="1600" u="sng" spc="-85"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85" dirty="0">
                <a:latin typeface="Century" panose="02040604050505020304" pitchFamily="18" charset="0"/>
                <a:cs typeface="Trebuchet MS"/>
              </a:rPr>
              <a:t> </a:t>
            </a:r>
            <a:r>
              <a:rPr sz="1600" u="sng" spc="35" dirty="0">
                <a:latin typeface="Century" panose="02040604050505020304" pitchFamily="18" charset="0"/>
                <a:cs typeface="Trebuchet MS"/>
              </a:rPr>
              <a:t>business</a:t>
            </a:r>
            <a:r>
              <a:rPr sz="1600" u="sng" spc="-85" dirty="0">
                <a:latin typeface="Century" panose="02040604050505020304" pitchFamily="18" charset="0"/>
                <a:cs typeface="Trebuchet MS"/>
              </a:rPr>
              <a:t> </a:t>
            </a:r>
            <a:r>
              <a:rPr sz="1600" u="sng" spc="-20" dirty="0">
                <a:latin typeface="Century" panose="02040604050505020304" pitchFamily="18" charset="0"/>
                <a:cs typeface="Trebuchet MS"/>
              </a:rPr>
              <a:t>problem</a:t>
            </a:r>
            <a:r>
              <a:rPr sz="1600" u="sng" spc="-85" dirty="0">
                <a:latin typeface="Century" panose="02040604050505020304" pitchFamily="18" charset="0"/>
                <a:cs typeface="Trebuchet MS"/>
              </a:rPr>
              <a:t> </a:t>
            </a:r>
            <a:r>
              <a:rPr sz="1600" u="sng" spc="-10" dirty="0" smtClean="0">
                <a:latin typeface="Century" panose="02040604050505020304" pitchFamily="18" charset="0"/>
                <a:cs typeface="Trebuchet MS"/>
              </a:rPr>
              <a:t>here</a:t>
            </a:r>
            <a:r>
              <a:rPr lang="en-US" sz="1600" spc="-10" dirty="0" smtClean="0">
                <a:latin typeface="Century" panose="02040604050505020304" pitchFamily="18" charset="0"/>
                <a:cs typeface="Trebuchet MS"/>
              </a:rPr>
              <a:t>;</a:t>
            </a:r>
          </a:p>
          <a:p>
            <a:pPr marL="12700">
              <a:lnSpc>
                <a:spcPct val="100000"/>
              </a:lnSpc>
              <a:spcBef>
                <a:spcPts val="100"/>
              </a:spcBef>
            </a:pPr>
            <a:endParaRPr lang="en-US" sz="1600" spc="-10" dirty="0">
              <a:latin typeface="Century" panose="02040604050505020304" pitchFamily="18" charset="0"/>
              <a:cs typeface="Trebuchet MS"/>
            </a:endParaRPr>
          </a:p>
          <a:p>
            <a:pPr marL="298450" indent="-285750">
              <a:lnSpc>
                <a:spcPct val="100000"/>
              </a:lnSpc>
              <a:spcBef>
                <a:spcPts val="100"/>
              </a:spcBef>
              <a:buFontTx/>
              <a:buChar char="-"/>
            </a:pPr>
            <a:r>
              <a:rPr lang="en-US" sz="1600" spc="-10" dirty="0" smtClean="0">
                <a:latin typeface="Century" panose="02040604050505020304" pitchFamily="18" charset="0"/>
                <a:cs typeface="Trebuchet MS"/>
              </a:rPr>
              <a:t>The Business problem that this project wants to solve is that Microsoft have no experience or understanding of the movie and field industry. They are looking for and gathering data insights and recommendations that will help them come up and create a new movie studio.</a:t>
            </a:r>
          </a:p>
          <a:p>
            <a:pPr marL="298450" indent="-285750">
              <a:lnSpc>
                <a:spcPct val="100000"/>
              </a:lnSpc>
              <a:spcBef>
                <a:spcPts val="100"/>
              </a:spcBef>
              <a:buFontTx/>
              <a:buChar char="-"/>
            </a:pPr>
            <a:r>
              <a:rPr lang="en-US" sz="1600" spc="-10" dirty="0" smtClean="0">
                <a:latin typeface="Century" panose="02040604050505020304" pitchFamily="18" charset="0"/>
                <a:cs typeface="Trebuchet MS"/>
              </a:rPr>
              <a:t>Hence the task at hand is using the actionable insights to help them know and decide on what type of films to create.</a:t>
            </a:r>
            <a:endParaRPr lang="en-US" sz="1600" spc="-10" dirty="0" smtClean="0">
              <a:latin typeface="Century" panose="02040604050505020304" pitchFamily="18" charset="0"/>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3825"/>
            <a:ext cx="2053675" cy="443711"/>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202729"/>
                </a:solidFill>
                <a:latin typeface="Elephant" panose="02020904090505020303" pitchFamily="18" charset="0"/>
                <a:cs typeface="Trebuchet MS"/>
              </a:rPr>
              <a:t>Data</a:t>
            </a:r>
            <a:endParaRPr sz="2800" dirty="0">
              <a:latin typeface="Elephant" panose="02020904090505020303" pitchFamily="18" charset="0"/>
              <a:cs typeface="Trebuchet MS"/>
            </a:endParaRPr>
          </a:p>
        </p:txBody>
      </p:sp>
      <p:sp>
        <p:nvSpPr>
          <p:cNvPr id="3" name="object 3"/>
          <p:cNvSpPr txBox="1"/>
          <p:nvPr/>
        </p:nvSpPr>
        <p:spPr>
          <a:xfrm>
            <a:off x="384725" y="1216355"/>
            <a:ext cx="8149675" cy="2033890"/>
          </a:xfrm>
          <a:prstGeom prst="rect">
            <a:avLst/>
          </a:prstGeom>
        </p:spPr>
        <p:txBody>
          <a:bodyPr vert="horz" wrap="square" lIns="0" tIns="12700" rIns="0" bIns="0" rtlCol="0">
            <a:spAutoFit/>
          </a:bodyPr>
          <a:lstStyle/>
          <a:p>
            <a:pPr marL="12700">
              <a:lnSpc>
                <a:spcPct val="100000"/>
              </a:lnSpc>
              <a:spcBef>
                <a:spcPts val="100"/>
              </a:spcBef>
            </a:pPr>
            <a:r>
              <a:rPr sz="1600" u="sng" spc="15" dirty="0">
                <a:latin typeface="Century" panose="02040604050505020304" pitchFamily="18" charset="0"/>
                <a:cs typeface="Trebuchet MS"/>
              </a:rPr>
              <a:t>Describe</a:t>
            </a:r>
            <a:r>
              <a:rPr sz="1600" u="sng" spc="-75" dirty="0">
                <a:latin typeface="Century" panose="02040604050505020304" pitchFamily="18" charset="0"/>
                <a:cs typeface="Trebuchet MS"/>
              </a:rPr>
              <a:t> </a:t>
            </a:r>
            <a:r>
              <a:rPr sz="1600" u="sng" spc="-45" dirty="0">
                <a:latin typeface="Century" panose="02040604050505020304" pitchFamily="18" charset="0"/>
                <a:cs typeface="Trebuchet MS"/>
              </a:rPr>
              <a:t>relevant</a:t>
            </a:r>
            <a:r>
              <a:rPr sz="1600" u="sng" spc="-75" dirty="0">
                <a:latin typeface="Century" panose="02040604050505020304" pitchFamily="18" charset="0"/>
                <a:cs typeface="Trebuchet MS"/>
              </a:rPr>
              <a:t> </a:t>
            </a:r>
            <a:r>
              <a:rPr sz="1600" u="sng" spc="-40" dirty="0">
                <a:latin typeface="Century" panose="02040604050505020304" pitchFamily="18" charset="0"/>
                <a:cs typeface="Trebuchet MS"/>
              </a:rPr>
              <a:t>characteristics</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of</a:t>
            </a:r>
            <a:r>
              <a:rPr sz="1600" u="sng" spc="-70" dirty="0">
                <a:latin typeface="Century" panose="02040604050505020304" pitchFamily="18" charset="0"/>
                <a:cs typeface="Trebuchet MS"/>
              </a:rPr>
              <a:t> </a:t>
            </a:r>
            <a:r>
              <a:rPr sz="1600" u="sng" spc="-10" dirty="0">
                <a:latin typeface="Century" panose="02040604050505020304" pitchFamily="18" charset="0"/>
                <a:cs typeface="Trebuchet MS"/>
              </a:rPr>
              <a:t>your</a:t>
            </a:r>
            <a:r>
              <a:rPr sz="1600" u="sng" spc="-75" dirty="0">
                <a:latin typeface="Century" panose="02040604050505020304" pitchFamily="18" charset="0"/>
                <a:cs typeface="Trebuchet MS"/>
              </a:rPr>
              <a:t> </a:t>
            </a:r>
            <a:r>
              <a:rPr sz="1600" u="sng" spc="-40" dirty="0">
                <a:latin typeface="Century" panose="02040604050505020304" pitchFamily="18" charset="0"/>
                <a:cs typeface="Trebuchet MS"/>
              </a:rPr>
              <a:t>data</a:t>
            </a:r>
            <a:r>
              <a:rPr sz="1600" u="sng" spc="-75" dirty="0">
                <a:latin typeface="Century" panose="02040604050505020304" pitchFamily="18" charset="0"/>
                <a:cs typeface="Trebuchet MS"/>
              </a:rPr>
              <a:t> </a:t>
            </a:r>
            <a:r>
              <a:rPr sz="1600" u="sng" spc="-10" dirty="0" smtClean="0">
                <a:latin typeface="Century" panose="02040604050505020304" pitchFamily="18" charset="0"/>
                <a:cs typeface="Trebuchet MS"/>
              </a:rPr>
              <a:t>here</a:t>
            </a:r>
            <a:r>
              <a:rPr lang="en-US" sz="1600" u="sng" spc="-10" dirty="0" smtClean="0">
                <a:latin typeface="Century" panose="02040604050505020304" pitchFamily="18" charset="0"/>
                <a:cs typeface="Trebuchet MS"/>
              </a:rPr>
              <a:t> </a:t>
            </a:r>
            <a:r>
              <a:rPr lang="en-US" sz="1600" spc="-10" dirty="0" smtClean="0">
                <a:latin typeface="Century" panose="02040604050505020304" pitchFamily="18" charset="0"/>
                <a:cs typeface="Trebuchet MS"/>
              </a:rPr>
              <a:t>;</a:t>
            </a:r>
          </a:p>
          <a:p>
            <a:pPr marL="12700">
              <a:lnSpc>
                <a:spcPct val="100000"/>
              </a:lnSpc>
              <a:spcBef>
                <a:spcPts val="100"/>
              </a:spcBef>
            </a:pPr>
            <a:endParaRPr lang="en-US" sz="1600" spc="-10" dirty="0" smtClean="0">
              <a:latin typeface="Century" panose="02040604050505020304" pitchFamily="18" charset="0"/>
              <a:cs typeface="Trebuchet MS"/>
            </a:endParaRPr>
          </a:p>
          <a:p>
            <a:pPr marL="298450" indent="-285750">
              <a:lnSpc>
                <a:spcPct val="100000"/>
              </a:lnSpc>
              <a:spcBef>
                <a:spcPts val="100"/>
              </a:spcBef>
              <a:buFontTx/>
              <a:buChar char="-"/>
            </a:pPr>
            <a:r>
              <a:rPr lang="en-US" sz="1600" spc="-10" dirty="0" smtClean="0">
                <a:latin typeface="Century" panose="02040604050505020304" pitchFamily="18" charset="0"/>
                <a:cs typeface="Trebuchet MS"/>
              </a:rPr>
              <a:t>The data loaded and then imported to my notebook was of csv.gz type of file.</a:t>
            </a:r>
          </a:p>
          <a:p>
            <a:pPr marL="298450" indent="-285750">
              <a:lnSpc>
                <a:spcPct val="100000"/>
              </a:lnSpc>
              <a:spcBef>
                <a:spcPts val="100"/>
              </a:spcBef>
              <a:buFontTx/>
              <a:buChar char="-"/>
            </a:pPr>
            <a:r>
              <a:rPr lang="en-US" sz="1600" spc="-10" dirty="0" smtClean="0">
                <a:latin typeface="Century" panose="02040604050505020304" pitchFamily="18" charset="0"/>
                <a:cs typeface="Trebuchet MS"/>
              </a:rPr>
              <a:t>The data obtained </a:t>
            </a:r>
            <a:r>
              <a:rPr lang="en-US" sz="1600" spc="-10" dirty="0">
                <a:latin typeface="Century" panose="02040604050505020304" pitchFamily="18" charset="0"/>
                <a:cs typeface="Trebuchet MS"/>
              </a:rPr>
              <a:t>was </a:t>
            </a:r>
            <a:r>
              <a:rPr lang="en-US" sz="1600" spc="-10" dirty="0" smtClean="0">
                <a:latin typeface="Century" panose="02040604050505020304" pitchFamily="18" charset="0"/>
                <a:cs typeface="Trebuchet MS"/>
              </a:rPr>
              <a:t>described and summarized by two approaches :</a:t>
            </a:r>
            <a:r>
              <a:rPr lang="en-US" sz="1600" b="1" i="1" spc="-10" dirty="0" smtClean="0">
                <a:latin typeface="Century" panose="02040604050505020304" pitchFamily="18" charset="0"/>
                <a:cs typeface="Trebuchet MS"/>
              </a:rPr>
              <a:t>Quantitative </a:t>
            </a:r>
            <a:r>
              <a:rPr lang="en-US" sz="1600" b="1" i="1" spc="-10" dirty="0">
                <a:latin typeface="Century" panose="02040604050505020304" pitchFamily="18" charset="0"/>
                <a:cs typeface="Trebuchet MS"/>
              </a:rPr>
              <a:t>approach </a:t>
            </a:r>
            <a:r>
              <a:rPr lang="en-US" sz="1600" spc="-10" dirty="0">
                <a:latin typeface="Century" panose="02040604050505020304" pitchFamily="18" charset="0"/>
                <a:cs typeface="Trebuchet MS"/>
              </a:rPr>
              <a:t>describes and summarizes data </a:t>
            </a:r>
            <a:r>
              <a:rPr lang="en-US" sz="1600" spc="-10" dirty="0" smtClean="0">
                <a:latin typeface="Century" panose="02040604050505020304" pitchFamily="18" charset="0"/>
                <a:cs typeface="Trebuchet MS"/>
              </a:rPr>
              <a:t>numerically and </a:t>
            </a:r>
            <a:r>
              <a:rPr lang="en-US" sz="1600" b="1" i="1" spc="-10" dirty="0" smtClean="0">
                <a:latin typeface="Century" panose="02040604050505020304" pitchFamily="18" charset="0"/>
                <a:cs typeface="Trebuchet MS"/>
              </a:rPr>
              <a:t>The </a:t>
            </a:r>
            <a:r>
              <a:rPr lang="en-US" sz="1600" b="1" i="1" spc="-10" dirty="0">
                <a:latin typeface="Century" panose="02040604050505020304" pitchFamily="18" charset="0"/>
                <a:cs typeface="Trebuchet MS"/>
              </a:rPr>
              <a:t>visual approach </a:t>
            </a:r>
            <a:r>
              <a:rPr lang="en-US" sz="1600" spc="-10" dirty="0" smtClean="0">
                <a:latin typeface="Century" panose="02040604050505020304" pitchFamily="18" charset="0"/>
                <a:cs typeface="Trebuchet MS"/>
              </a:rPr>
              <a:t>illustrated the </a:t>
            </a:r>
            <a:r>
              <a:rPr lang="en-US" sz="1600" spc="-10" dirty="0">
                <a:latin typeface="Century" panose="02040604050505020304" pitchFamily="18" charset="0"/>
                <a:cs typeface="Trebuchet MS"/>
              </a:rPr>
              <a:t>data with </a:t>
            </a:r>
            <a:r>
              <a:rPr lang="en-US" sz="1600" spc="-10" dirty="0" smtClean="0">
                <a:latin typeface="Century" panose="02040604050505020304" pitchFamily="18" charset="0"/>
                <a:cs typeface="Trebuchet MS"/>
              </a:rPr>
              <a:t>plots</a:t>
            </a:r>
            <a:r>
              <a:rPr lang="en-US" sz="1600" spc="-10" dirty="0">
                <a:latin typeface="Century" panose="02040604050505020304" pitchFamily="18" charset="0"/>
                <a:cs typeface="Trebuchet MS"/>
              </a:rPr>
              <a:t>, histograms, and other </a:t>
            </a:r>
            <a:r>
              <a:rPr lang="en-US" sz="1600" spc="-10" dirty="0" smtClean="0">
                <a:latin typeface="Century" panose="02040604050505020304" pitchFamily="18" charset="0"/>
                <a:cs typeface="Trebuchet MS"/>
              </a:rPr>
              <a:t>graphs. </a:t>
            </a:r>
          </a:p>
          <a:p>
            <a:pPr marL="298450" indent="-285750">
              <a:lnSpc>
                <a:spcPct val="100000"/>
              </a:lnSpc>
              <a:spcBef>
                <a:spcPts val="100"/>
              </a:spcBef>
              <a:buFontTx/>
              <a:buChar char="-"/>
            </a:pPr>
            <a:r>
              <a:rPr lang="en-US" sz="1600" spc="-10" dirty="0" smtClean="0">
                <a:latin typeface="Century" panose="02040604050505020304" pitchFamily="18" charset="0"/>
                <a:cs typeface="Trebuchet MS"/>
              </a:rPr>
              <a:t>I described and summarized the datasets using two variables, hence undertaking a bivariate analysis. </a:t>
            </a:r>
            <a:endParaRPr sz="1600" dirty="0">
              <a:latin typeface="Century" panose="02040604050505020304" pitchFamily="18" charset="0"/>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3825"/>
            <a:ext cx="1387475" cy="452120"/>
          </a:xfrm>
          <a:prstGeom prst="rect">
            <a:avLst/>
          </a:prstGeom>
        </p:spPr>
        <p:txBody>
          <a:bodyPr vert="horz" wrap="square" lIns="0" tIns="12700" rIns="0" bIns="0" rtlCol="0">
            <a:spAutoFit/>
          </a:bodyPr>
          <a:lstStyle/>
          <a:p>
            <a:pPr marL="12700">
              <a:lnSpc>
                <a:spcPct val="100000"/>
              </a:lnSpc>
              <a:spcBef>
                <a:spcPts val="100"/>
              </a:spcBef>
            </a:pPr>
            <a:r>
              <a:rPr sz="2800" spc="50" dirty="0">
                <a:solidFill>
                  <a:srgbClr val="202729"/>
                </a:solidFill>
                <a:latin typeface="Trebuchet MS"/>
                <a:cs typeface="Trebuchet MS"/>
              </a:rPr>
              <a:t>Methods</a:t>
            </a:r>
            <a:endParaRPr sz="2800">
              <a:latin typeface="Trebuchet MS"/>
              <a:cs typeface="Trebuchet MS"/>
            </a:endParaRPr>
          </a:p>
        </p:txBody>
      </p:sp>
      <p:sp>
        <p:nvSpPr>
          <p:cNvPr id="3" name="object 3"/>
          <p:cNvSpPr txBox="1"/>
          <p:nvPr/>
        </p:nvSpPr>
        <p:spPr>
          <a:xfrm>
            <a:off x="384725" y="1047750"/>
            <a:ext cx="7844875" cy="2731517"/>
          </a:xfrm>
          <a:prstGeom prst="rect">
            <a:avLst/>
          </a:prstGeom>
        </p:spPr>
        <p:txBody>
          <a:bodyPr vert="horz" wrap="square" lIns="0" tIns="12700" rIns="0" bIns="0" rtlCol="0">
            <a:spAutoFit/>
          </a:bodyPr>
          <a:lstStyle/>
          <a:p>
            <a:pPr marL="12700" marR="5080">
              <a:lnSpc>
                <a:spcPct val="114599"/>
              </a:lnSpc>
              <a:spcBef>
                <a:spcPts val="100"/>
              </a:spcBef>
            </a:pPr>
            <a:r>
              <a:rPr sz="1600" u="sng" spc="15" dirty="0">
                <a:latin typeface="Century" panose="02040604050505020304" pitchFamily="18" charset="0"/>
                <a:cs typeface="Trebuchet MS"/>
              </a:rPr>
              <a:t>Describe</a:t>
            </a:r>
            <a:r>
              <a:rPr sz="1600" u="sng" spc="-80"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75" dirty="0">
                <a:latin typeface="Century" panose="02040604050505020304" pitchFamily="18" charset="0"/>
                <a:cs typeface="Trebuchet MS"/>
              </a:rPr>
              <a:t> </a:t>
            </a:r>
            <a:r>
              <a:rPr sz="1600" u="sng" dirty="0">
                <a:latin typeface="Century" panose="02040604050505020304" pitchFamily="18" charset="0"/>
                <a:cs typeface="Trebuchet MS"/>
              </a:rPr>
              <a:t>methods</a:t>
            </a:r>
            <a:r>
              <a:rPr sz="1600" u="sng" spc="-80" dirty="0">
                <a:latin typeface="Century" panose="02040604050505020304" pitchFamily="18" charset="0"/>
                <a:cs typeface="Trebuchet MS"/>
              </a:rPr>
              <a:t> </a:t>
            </a:r>
            <a:r>
              <a:rPr sz="1600" u="sng" spc="20" dirty="0">
                <a:latin typeface="Century" panose="02040604050505020304" pitchFamily="18" charset="0"/>
                <a:cs typeface="Trebuchet MS"/>
              </a:rPr>
              <a:t>you</a:t>
            </a:r>
            <a:r>
              <a:rPr sz="1600" u="sng" spc="-75" dirty="0">
                <a:latin typeface="Century" panose="02040604050505020304" pitchFamily="18" charset="0"/>
                <a:cs typeface="Trebuchet MS"/>
              </a:rPr>
              <a:t> </a:t>
            </a:r>
            <a:r>
              <a:rPr sz="1600" u="sng" spc="45" dirty="0">
                <a:latin typeface="Century" panose="02040604050505020304" pitchFamily="18" charset="0"/>
                <a:cs typeface="Trebuchet MS"/>
              </a:rPr>
              <a:t>used</a:t>
            </a:r>
            <a:r>
              <a:rPr sz="1600" u="sng" spc="-80" dirty="0">
                <a:latin typeface="Century" panose="02040604050505020304" pitchFamily="18" charset="0"/>
                <a:cs typeface="Trebuchet MS"/>
              </a:rPr>
              <a:t> </a:t>
            </a:r>
            <a:r>
              <a:rPr sz="1600" u="sng" spc="-60" dirty="0">
                <a:latin typeface="Century" panose="02040604050505020304" pitchFamily="18" charset="0"/>
                <a:cs typeface="Trebuchet MS"/>
              </a:rPr>
              <a:t>here.</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Can</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include</a:t>
            </a:r>
            <a:r>
              <a:rPr sz="1600" u="sng" spc="-80" dirty="0">
                <a:latin typeface="Century" panose="02040604050505020304" pitchFamily="18" charset="0"/>
                <a:cs typeface="Trebuchet MS"/>
              </a:rPr>
              <a:t> </a:t>
            </a:r>
            <a:r>
              <a:rPr sz="1600" u="sng" spc="-40" dirty="0">
                <a:latin typeface="Century" panose="02040604050505020304" pitchFamily="18" charset="0"/>
                <a:cs typeface="Trebuchet MS"/>
              </a:rPr>
              <a:t>data</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preparation,</a:t>
            </a:r>
            <a:r>
              <a:rPr sz="1600" u="sng" spc="-80" dirty="0">
                <a:latin typeface="Century" panose="02040604050505020304" pitchFamily="18" charset="0"/>
                <a:cs typeface="Trebuchet MS"/>
              </a:rPr>
              <a:t> </a:t>
            </a:r>
            <a:r>
              <a:rPr sz="1600" u="sng" spc="-30" dirty="0">
                <a:latin typeface="Century" panose="02040604050505020304" pitchFamily="18" charset="0"/>
                <a:cs typeface="Trebuchet MS"/>
              </a:rPr>
              <a:t>analysis, </a:t>
            </a:r>
            <a:r>
              <a:rPr sz="1600" u="sng" spc="-525" dirty="0">
                <a:latin typeface="Century" panose="02040604050505020304" pitchFamily="18" charset="0"/>
                <a:cs typeface="Trebuchet MS"/>
              </a:rPr>
              <a:t> </a:t>
            </a:r>
            <a:r>
              <a:rPr sz="1600" u="sng" spc="-70" dirty="0">
                <a:latin typeface="Century" panose="02040604050505020304" pitchFamily="18" charset="0"/>
                <a:cs typeface="Trebuchet MS"/>
              </a:rPr>
              <a:t>and/or</a:t>
            </a:r>
            <a:r>
              <a:rPr sz="1600" u="sng" spc="-85" dirty="0">
                <a:latin typeface="Century" panose="02040604050505020304" pitchFamily="18" charset="0"/>
                <a:cs typeface="Trebuchet MS"/>
              </a:rPr>
              <a:t> </a:t>
            </a:r>
            <a:r>
              <a:rPr sz="1600" u="sng" spc="-5" dirty="0" smtClean="0">
                <a:latin typeface="Century" panose="02040604050505020304" pitchFamily="18" charset="0"/>
                <a:cs typeface="Trebuchet MS"/>
              </a:rPr>
              <a:t>modeling</a:t>
            </a:r>
            <a:r>
              <a:rPr lang="en-US" sz="1600" u="sng" spc="-5" dirty="0" smtClean="0">
                <a:latin typeface="Century" panose="02040604050505020304" pitchFamily="18" charset="0"/>
                <a:cs typeface="Trebuchet MS"/>
              </a:rPr>
              <a:t>;</a:t>
            </a:r>
          </a:p>
          <a:p>
            <a:pPr marL="12700" marR="5080">
              <a:lnSpc>
                <a:spcPct val="114599"/>
              </a:lnSpc>
              <a:spcBef>
                <a:spcPts val="100"/>
              </a:spcBef>
            </a:pPr>
            <a:endParaRPr lang="en-US" sz="1800" u="sng" spc="-5" dirty="0" smtClean="0">
              <a:latin typeface="Century" panose="02040604050505020304" pitchFamily="18" charset="0"/>
              <a:cs typeface="Trebuchet MS"/>
            </a:endParaRPr>
          </a:p>
          <a:p>
            <a:pPr marL="12700" marR="5080">
              <a:lnSpc>
                <a:spcPct val="114599"/>
              </a:lnSpc>
              <a:spcBef>
                <a:spcPts val="100"/>
              </a:spcBef>
            </a:pPr>
            <a:r>
              <a:rPr lang="en-US" sz="1600" dirty="0" smtClean="0">
                <a:latin typeface="Century" panose="02040604050505020304" pitchFamily="18" charset="0"/>
                <a:cs typeface="Trebuchet MS"/>
              </a:rPr>
              <a:t>Data </a:t>
            </a:r>
            <a:r>
              <a:rPr lang="en-US" sz="1600" dirty="0">
                <a:latin typeface="Century" panose="02040604050505020304" pitchFamily="18" charset="0"/>
                <a:cs typeface="Trebuchet MS"/>
              </a:rPr>
              <a:t>preparation </a:t>
            </a:r>
            <a:r>
              <a:rPr lang="en-US" sz="1600" dirty="0" smtClean="0">
                <a:latin typeface="Century" panose="02040604050505020304" pitchFamily="18" charset="0"/>
                <a:cs typeface="Trebuchet MS"/>
              </a:rPr>
              <a:t>followed </a:t>
            </a:r>
            <a:r>
              <a:rPr lang="en-US" sz="1600" dirty="0">
                <a:latin typeface="Century" panose="02040604050505020304" pitchFamily="18" charset="0"/>
                <a:cs typeface="Trebuchet MS"/>
              </a:rPr>
              <a:t>a series of </a:t>
            </a:r>
            <a:r>
              <a:rPr lang="en-US" sz="1600" dirty="0" smtClean="0">
                <a:latin typeface="Century" panose="02040604050505020304" pitchFamily="18" charset="0"/>
                <a:cs typeface="Trebuchet MS"/>
              </a:rPr>
              <a:t>steps </a:t>
            </a:r>
            <a:endParaRPr lang="en-US" sz="1600" dirty="0">
              <a:latin typeface="Century" panose="02040604050505020304" pitchFamily="18" charset="0"/>
              <a:cs typeface="Trebuchet MS"/>
            </a:endParaRPr>
          </a:p>
          <a:p>
            <a:pPr marL="12700" marR="5080">
              <a:lnSpc>
                <a:spcPct val="114599"/>
              </a:lnSpc>
              <a:spcBef>
                <a:spcPts val="100"/>
              </a:spcBef>
            </a:pPr>
            <a:r>
              <a:rPr lang="en-US" sz="1600" dirty="0" smtClean="0">
                <a:latin typeface="Century" panose="02040604050505020304" pitchFamily="18" charset="0"/>
                <a:cs typeface="Trebuchet MS"/>
              </a:rPr>
              <a:t>-Collecting </a:t>
            </a:r>
            <a:r>
              <a:rPr lang="en-US" sz="1600" dirty="0">
                <a:latin typeface="Century" panose="02040604050505020304" pitchFamily="18" charset="0"/>
                <a:cs typeface="Trebuchet MS"/>
              </a:rPr>
              <a:t>data is the process of assembling all the data you need </a:t>
            </a:r>
            <a:r>
              <a:rPr lang="en-US" sz="1600" dirty="0" smtClean="0">
                <a:latin typeface="Century" panose="02040604050505020304" pitchFamily="18" charset="0"/>
                <a:cs typeface="Trebuchet MS"/>
              </a:rPr>
              <a:t>. Our data resided in the cloud which I then needed to import to my local computer.</a:t>
            </a:r>
            <a:endParaRPr lang="en-US" sz="1600" dirty="0">
              <a:latin typeface="Century" panose="02040604050505020304" pitchFamily="18" charset="0"/>
              <a:cs typeface="Trebuchet MS"/>
            </a:endParaRPr>
          </a:p>
          <a:p>
            <a:pPr marL="12700" marR="5080">
              <a:lnSpc>
                <a:spcPct val="114599"/>
              </a:lnSpc>
              <a:spcBef>
                <a:spcPts val="100"/>
              </a:spcBef>
            </a:pPr>
            <a:r>
              <a:rPr lang="en-US" sz="1600" dirty="0" smtClean="0">
                <a:latin typeface="Century" panose="02040604050505020304" pitchFamily="18" charset="0"/>
                <a:cs typeface="Trebuchet MS"/>
              </a:rPr>
              <a:t>-Cleaned data, corrected data and filled </a:t>
            </a:r>
            <a:r>
              <a:rPr lang="en-US" sz="1600" dirty="0">
                <a:latin typeface="Century" panose="02040604050505020304" pitchFamily="18" charset="0"/>
                <a:cs typeface="Trebuchet MS"/>
              </a:rPr>
              <a:t>in missing data as a step to ensure data quality. </a:t>
            </a:r>
            <a:endParaRPr lang="en-US" sz="1600" dirty="0" smtClean="0">
              <a:latin typeface="Century" panose="02040604050505020304" pitchFamily="18" charset="0"/>
              <a:cs typeface="Trebuchet MS"/>
            </a:endParaRPr>
          </a:p>
          <a:p>
            <a:pPr marL="12700" marR="5080">
              <a:lnSpc>
                <a:spcPct val="114599"/>
              </a:lnSpc>
              <a:spcBef>
                <a:spcPts val="100"/>
              </a:spcBef>
            </a:pPr>
            <a:r>
              <a:rPr lang="en-US" sz="1600" dirty="0" smtClean="0">
                <a:latin typeface="Century" panose="02040604050505020304" pitchFamily="18" charset="0"/>
                <a:cs typeface="Trebuchet MS"/>
              </a:rPr>
              <a:t>-Visualized the new and improved data with labels for a better understanding.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93"/>
            <a:ext cx="1367875" cy="452120"/>
          </a:xfrm>
          <a:prstGeom prst="rect">
            <a:avLst/>
          </a:prstGeom>
        </p:spPr>
        <p:txBody>
          <a:bodyPr vert="horz" wrap="square" lIns="0" tIns="12700" rIns="0" bIns="0" rtlCol="0">
            <a:spAutoFit/>
          </a:bodyPr>
          <a:lstStyle/>
          <a:p>
            <a:pPr marL="12700">
              <a:lnSpc>
                <a:spcPct val="100000"/>
              </a:lnSpc>
              <a:spcBef>
                <a:spcPts val="100"/>
              </a:spcBef>
            </a:pPr>
            <a:r>
              <a:rPr sz="2800" spc="-15" dirty="0">
                <a:solidFill>
                  <a:srgbClr val="202729"/>
                </a:solidFill>
                <a:latin typeface="Elephant" panose="02020904090505020303" pitchFamily="18" charset="0"/>
                <a:cs typeface="Trebuchet MS"/>
              </a:rPr>
              <a:t>Results</a:t>
            </a:r>
            <a:endParaRPr sz="2800" dirty="0">
              <a:latin typeface="Elephant" panose="02020904090505020303" pitchFamily="18" charset="0"/>
              <a:cs typeface="Trebuchet MS"/>
            </a:endParaRPr>
          </a:p>
        </p:txBody>
      </p:sp>
      <p:sp>
        <p:nvSpPr>
          <p:cNvPr id="3" name="object 3"/>
          <p:cNvSpPr txBox="1"/>
          <p:nvPr/>
        </p:nvSpPr>
        <p:spPr>
          <a:xfrm>
            <a:off x="384725" y="666750"/>
            <a:ext cx="8227059" cy="910506"/>
          </a:xfrm>
          <a:prstGeom prst="rect">
            <a:avLst/>
          </a:prstGeom>
        </p:spPr>
        <p:txBody>
          <a:bodyPr vert="horz" wrap="square" lIns="0" tIns="12700" rIns="0" bIns="0" rtlCol="0">
            <a:spAutoFit/>
          </a:bodyPr>
          <a:lstStyle/>
          <a:p>
            <a:pPr marL="12700" marR="5080">
              <a:lnSpc>
                <a:spcPct val="114599"/>
              </a:lnSpc>
              <a:spcBef>
                <a:spcPts val="100"/>
              </a:spcBef>
            </a:pPr>
            <a:r>
              <a:rPr sz="1600" u="sng" spc="-10" dirty="0">
                <a:latin typeface="Century" panose="02040604050505020304" pitchFamily="18" charset="0"/>
                <a:cs typeface="Trebuchet MS"/>
              </a:rPr>
              <a:t>Present</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results</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of</a:t>
            </a:r>
            <a:r>
              <a:rPr sz="1600" u="sng" spc="-70" dirty="0">
                <a:latin typeface="Century" panose="02040604050505020304" pitchFamily="18" charset="0"/>
                <a:cs typeface="Trebuchet MS"/>
              </a:rPr>
              <a:t> </a:t>
            </a:r>
            <a:r>
              <a:rPr sz="1600" u="sng" spc="-10" dirty="0">
                <a:latin typeface="Century" panose="02040604050505020304" pitchFamily="18" charset="0"/>
                <a:cs typeface="Trebuchet MS"/>
              </a:rPr>
              <a:t>your</a:t>
            </a:r>
            <a:r>
              <a:rPr sz="1600" u="sng" spc="-75" dirty="0">
                <a:latin typeface="Century" panose="02040604050505020304" pitchFamily="18" charset="0"/>
                <a:cs typeface="Trebuchet MS"/>
              </a:rPr>
              <a:t> </a:t>
            </a:r>
            <a:r>
              <a:rPr sz="1600" u="sng" spc="-5" dirty="0">
                <a:latin typeface="Century" panose="02040604050505020304" pitchFamily="18" charset="0"/>
                <a:cs typeface="Trebuchet MS"/>
              </a:rPr>
              <a:t>analysis</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or</a:t>
            </a:r>
            <a:r>
              <a:rPr sz="1600" u="sng" spc="-75" dirty="0">
                <a:latin typeface="Century" panose="02040604050505020304" pitchFamily="18" charset="0"/>
                <a:cs typeface="Trebuchet MS"/>
              </a:rPr>
              <a:t> </a:t>
            </a:r>
            <a:r>
              <a:rPr sz="1600" u="sng" spc="-5" dirty="0">
                <a:latin typeface="Century" panose="02040604050505020304" pitchFamily="18" charset="0"/>
                <a:cs typeface="Trebuchet MS"/>
              </a:rPr>
              <a:t>modeling</a:t>
            </a:r>
            <a:r>
              <a:rPr sz="1600" u="sng" spc="-70" dirty="0">
                <a:latin typeface="Century" panose="02040604050505020304" pitchFamily="18" charset="0"/>
                <a:cs typeface="Trebuchet MS"/>
              </a:rPr>
              <a:t> </a:t>
            </a:r>
            <a:r>
              <a:rPr sz="1600" u="sng" spc="-60" dirty="0">
                <a:latin typeface="Century" panose="02040604050505020304" pitchFamily="18" charset="0"/>
                <a:cs typeface="Trebuchet MS"/>
              </a:rPr>
              <a:t>here.</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Should</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include</a:t>
            </a:r>
            <a:r>
              <a:rPr sz="1600" u="sng" spc="-75" dirty="0">
                <a:latin typeface="Century" panose="02040604050505020304" pitchFamily="18" charset="0"/>
                <a:cs typeface="Trebuchet MS"/>
              </a:rPr>
              <a:t> </a:t>
            </a:r>
            <a:r>
              <a:rPr sz="1600" u="sng" spc="-30" dirty="0">
                <a:latin typeface="Century" panose="02040604050505020304" pitchFamily="18" charset="0"/>
                <a:cs typeface="Trebuchet MS"/>
              </a:rPr>
              <a:t>evaluation</a:t>
            </a:r>
            <a:r>
              <a:rPr sz="1600" u="sng" spc="-70" dirty="0">
                <a:latin typeface="Century" panose="02040604050505020304" pitchFamily="18" charset="0"/>
                <a:cs typeface="Trebuchet MS"/>
              </a:rPr>
              <a:t> </a:t>
            </a:r>
            <a:r>
              <a:rPr sz="1600" u="sng" spc="-50" dirty="0">
                <a:latin typeface="Century" panose="02040604050505020304" pitchFamily="18" charset="0"/>
                <a:cs typeface="Trebuchet MS"/>
              </a:rPr>
              <a:t>of </a:t>
            </a:r>
            <a:r>
              <a:rPr sz="1600" u="sng" spc="-530" dirty="0">
                <a:latin typeface="Century" panose="02040604050505020304" pitchFamily="18" charset="0"/>
                <a:cs typeface="Trebuchet MS"/>
              </a:rPr>
              <a:t> </a:t>
            </a:r>
            <a:r>
              <a:rPr sz="1600" u="sng" spc="15" dirty="0">
                <a:latin typeface="Century" panose="02040604050505020304" pitchFamily="18" charset="0"/>
                <a:cs typeface="Trebuchet MS"/>
              </a:rPr>
              <a:t>how</a:t>
            </a:r>
            <a:r>
              <a:rPr sz="1600" u="sng" spc="-80" dirty="0">
                <a:latin typeface="Century" panose="02040604050505020304" pitchFamily="18" charset="0"/>
                <a:cs typeface="Trebuchet MS"/>
              </a:rPr>
              <a:t> </a:t>
            </a:r>
            <a:r>
              <a:rPr sz="1600" u="sng" spc="-60" dirty="0">
                <a:latin typeface="Century" panose="02040604050505020304" pitchFamily="18" charset="0"/>
                <a:cs typeface="Trebuchet MS"/>
              </a:rPr>
              <a:t>well</a:t>
            </a:r>
            <a:r>
              <a:rPr sz="1600" u="sng" spc="-80" dirty="0">
                <a:latin typeface="Century" panose="02040604050505020304" pitchFamily="18" charset="0"/>
                <a:cs typeface="Trebuchet MS"/>
              </a:rPr>
              <a:t> </a:t>
            </a:r>
            <a:r>
              <a:rPr sz="1600" u="sng" spc="-10" dirty="0">
                <a:latin typeface="Century" panose="02040604050505020304" pitchFamily="18" charset="0"/>
                <a:cs typeface="Trebuchet MS"/>
              </a:rPr>
              <a:t>your</a:t>
            </a:r>
            <a:r>
              <a:rPr sz="1600" u="sng" spc="-80" dirty="0">
                <a:latin typeface="Century" panose="02040604050505020304" pitchFamily="18" charset="0"/>
                <a:cs typeface="Trebuchet MS"/>
              </a:rPr>
              <a:t> </a:t>
            </a:r>
            <a:r>
              <a:rPr sz="1600" u="sng" spc="-25" dirty="0">
                <a:latin typeface="Century" panose="02040604050505020304" pitchFamily="18" charset="0"/>
                <a:cs typeface="Trebuchet MS"/>
              </a:rPr>
              <a:t>results</a:t>
            </a:r>
            <a:r>
              <a:rPr sz="1600" u="sng" spc="-80" dirty="0">
                <a:latin typeface="Century" panose="02040604050505020304" pitchFamily="18" charset="0"/>
                <a:cs typeface="Trebuchet MS"/>
              </a:rPr>
              <a:t> </a:t>
            </a:r>
            <a:r>
              <a:rPr sz="1600" u="sng" spc="15" dirty="0">
                <a:latin typeface="Century" panose="02040604050505020304" pitchFamily="18" charset="0"/>
                <a:cs typeface="Trebuchet MS"/>
              </a:rPr>
              <a:t>solve</a:t>
            </a:r>
            <a:r>
              <a:rPr sz="1600" u="sng" spc="-80"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80" dirty="0">
                <a:latin typeface="Century" panose="02040604050505020304" pitchFamily="18" charset="0"/>
                <a:cs typeface="Trebuchet MS"/>
              </a:rPr>
              <a:t> </a:t>
            </a:r>
            <a:r>
              <a:rPr sz="1600" u="sng" spc="35" dirty="0">
                <a:latin typeface="Century" panose="02040604050505020304" pitchFamily="18" charset="0"/>
                <a:cs typeface="Trebuchet MS"/>
              </a:rPr>
              <a:t>business</a:t>
            </a:r>
            <a:r>
              <a:rPr sz="1600" u="sng" spc="-80" dirty="0">
                <a:latin typeface="Century" panose="02040604050505020304" pitchFamily="18" charset="0"/>
                <a:cs typeface="Trebuchet MS"/>
              </a:rPr>
              <a:t> </a:t>
            </a:r>
            <a:r>
              <a:rPr sz="1600" u="sng" spc="-50" dirty="0">
                <a:latin typeface="Century" panose="02040604050505020304" pitchFamily="18" charset="0"/>
                <a:cs typeface="Trebuchet MS"/>
              </a:rPr>
              <a:t>problem</a:t>
            </a:r>
            <a:r>
              <a:rPr sz="1600" u="sng" spc="-50" dirty="0" smtClean="0">
                <a:latin typeface="Century" panose="02040604050505020304" pitchFamily="18" charset="0"/>
                <a:cs typeface="Trebuchet MS"/>
              </a:rPr>
              <a:t>.</a:t>
            </a:r>
            <a:endParaRPr lang="en-US" sz="1600" u="sng" spc="-50" dirty="0" smtClean="0">
              <a:latin typeface="Century" panose="02040604050505020304" pitchFamily="18" charset="0"/>
              <a:cs typeface="Trebuchet MS"/>
            </a:endParaRPr>
          </a:p>
          <a:p>
            <a:pPr marL="12700" marR="5080">
              <a:lnSpc>
                <a:spcPct val="114599"/>
              </a:lnSpc>
              <a:spcBef>
                <a:spcPts val="100"/>
              </a:spcBef>
            </a:pPr>
            <a:endParaRPr sz="1800" dirty="0">
              <a:latin typeface="Trebuchet MS"/>
              <a:cs typeface="Trebuchet M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38356"/>
            <a:ext cx="3201929" cy="2676745"/>
          </a:xfrm>
          <a:prstGeom prst="rect">
            <a:avLst/>
          </a:prstGeom>
        </p:spPr>
      </p:pic>
      <p:sp>
        <p:nvSpPr>
          <p:cNvPr id="5" name="TextBox 4"/>
          <p:cNvSpPr txBox="1"/>
          <p:nvPr/>
        </p:nvSpPr>
        <p:spPr>
          <a:xfrm>
            <a:off x="3962400" y="1809750"/>
            <a:ext cx="4876800" cy="2339102"/>
          </a:xfrm>
          <a:prstGeom prst="rect">
            <a:avLst/>
          </a:prstGeom>
          <a:noFill/>
        </p:spPr>
        <p:txBody>
          <a:bodyPr wrap="square" rtlCol="0">
            <a:spAutoFit/>
          </a:bodyPr>
          <a:lstStyle/>
          <a:p>
            <a:r>
              <a:rPr lang="en-US" dirty="0" smtClean="0"/>
              <a:t>*</a:t>
            </a:r>
            <a:r>
              <a:rPr lang="en-US" sz="1600" dirty="0" smtClean="0">
                <a:latin typeface="Century" panose="02040604050505020304" pitchFamily="18" charset="0"/>
              </a:rPr>
              <a:t>The bar graph showed here is a case of two variables ; the domestic gross plotted against the years of movie production from the Box Office Mojo dataset.</a:t>
            </a:r>
          </a:p>
          <a:p>
            <a:r>
              <a:rPr lang="en-US" sz="1600" dirty="0" smtClean="0">
                <a:latin typeface="Century" panose="02040604050505020304" pitchFamily="18" charset="0"/>
              </a:rPr>
              <a:t>*There was a notable progression over the years from 2010 – 2018 of the total domestic gross. </a:t>
            </a:r>
            <a:r>
              <a:rPr lang="en-US" sz="1600" dirty="0">
                <a:latin typeface="Century" panose="02040604050505020304" pitchFamily="18" charset="0"/>
              </a:rPr>
              <a:t>F</a:t>
            </a:r>
            <a:r>
              <a:rPr lang="en-US" sz="1600" dirty="0" smtClean="0">
                <a:latin typeface="Century" panose="02040604050505020304" pitchFamily="18" charset="0"/>
              </a:rPr>
              <a:t>ilms were getting more and more recognized hence many people were interacting with them more over the years.</a:t>
            </a:r>
            <a:endParaRPr lang="en-US" sz="1600"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0" y="1123950"/>
            <a:ext cx="4419600" cy="2739211"/>
          </a:xfrm>
        </p:spPr>
        <p:txBody>
          <a:bodyPr/>
          <a:lstStyle/>
          <a:p>
            <a:r>
              <a:rPr lang="en-US" dirty="0" smtClean="0"/>
              <a:t>*</a:t>
            </a:r>
            <a:r>
              <a:rPr lang="en-US" sz="1600" dirty="0" smtClean="0">
                <a:latin typeface="Century" panose="02040604050505020304" pitchFamily="18" charset="0"/>
              </a:rPr>
              <a:t>The second dataset was between two variables: the frequency which was obtained by getting the average, plotted against the IMDB ratings. </a:t>
            </a:r>
          </a:p>
          <a:p>
            <a:r>
              <a:rPr lang="en-US" sz="1600" dirty="0" smtClean="0">
                <a:latin typeface="Century" panose="02040604050505020304" pitchFamily="18" charset="0"/>
              </a:rPr>
              <a:t>*The histogram </a:t>
            </a:r>
            <a:r>
              <a:rPr lang="en-US" sz="1600" dirty="0">
                <a:latin typeface="Century" panose="02040604050505020304" pitchFamily="18" charset="0"/>
              </a:rPr>
              <a:t>indicates that the highest ratings on IMDB are more prevalent in the 7 point mark, which is ideally above average.</a:t>
            </a:r>
          </a:p>
          <a:p>
            <a:r>
              <a:rPr lang="en-US" sz="1600" dirty="0">
                <a:latin typeface="Century" panose="02040604050505020304" pitchFamily="18" charset="0"/>
              </a:rPr>
              <a:t>*</a:t>
            </a:r>
            <a:r>
              <a:rPr lang="en-US" sz="1600" dirty="0" smtClean="0">
                <a:latin typeface="Century" panose="02040604050505020304" pitchFamily="18" charset="0"/>
              </a:rPr>
              <a:t>The </a:t>
            </a:r>
            <a:r>
              <a:rPr lang="en-US" sz="1600" dirty="0">
                <a:latin typeface="Century" panose="02040604050505020304" pitchFamily="18" charset="0"/>
              </a:rPr>
              <a:t>frequency in the above example refers to the number of occurrences of a particular IMDB rating value in the </a:t>
            </a:r>
            <a:r>
              <a:rPr lang="en-US" sz="1600" dirty="0" err="1">
                <a:latin typeface="Century" panose="02040604050505020304" pitchFamily="18" charset="0"/>
              </a:rPr>
              <a:t>averagerating</a:t>
            </a:r>
            <a:r>
              <a:rPr lang="en-US" sz="1600" dirty="0">
                <a:latin typeface="Century" panose="02040604050505020304" pitchFamily="18" charset="0"/>
              </a:rPr>
              <a:t> column of the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9067"/>
            <a:ext cx="4384040" cy="3171448"/>
          </a:xfrm>
          <a:prstGeom prst="rect">
            <a:avLst/>
          </a:prstGeom>
        </p:spPr>
      </p:pic>
    </p:spTree>
    <p:extLst>
      <p:ext uri="{BB962C8B-B14F-4D97-AF65-F5344CB8AC3E}">
        <p14:creationId xmlns:p14="http://schemas.microsoft.com/office/powerpoint/2010/main" val="327974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95800" y="895350"/>
            <a:ext cx="4038600" cy="2215991"/>
          </a:xfrm>
        </p:spPr>
        <p:txBody>
          <a:bodyPr/>
          <a:lstStyle/>
          <a:p>
            <a:r>
              <a:rPr lang="en-US" sz="1600" dirty="0" smtClean="0">
                <a:latin typeface="Century" panose="02040604050505020304" pitchFamily="18" charset="0"/>
              </a:rPr>
              <a:t>*The third dataset is visualized by a </a:t>
            </a:r>
            <a:r>
              <a:rPr lang="en-US" sz="1600" dirty="0">
                <a:latin typeface="Century" panose="02040604050505020304" pitchFamily="18" charset="0"/>
              </a:rPr>
              <a:t>line graph showing the average runtime of movies in the IMDB dataset over the years. </a:t>
            </a:r>
          </a:p>
          <a:p>
            <a:r>
              <a:rPr lang="en-US" sz="1600" dirty="0" smtClean="0">
                <a:latin typeface="Century" panose="02040604050505020304" pitchFamily="18" charset="0"/>
              </a:rPr>
              <a:t>*In </a:t>
            </a:r>
            <a:r>
              <a:rPr lang="en-US" sz="1600" dirty="0">
                <a:latin typeface="Century" panose="02040604050505020304" pitchFamily="18" charset="0"/>
              </a:rPr>
              <a:t>2010 it starts steadily and spikes up until 2012 and then </a:t>
            </a:r>
            <a:r>
              <a:rPr lang="en-US" sz="1600" dirty="0" smtClean="0">
                <a:latin typeface="Century" panose="02040604050505020304" pitchFamily="18" charset="0"/>
              </a:rPr>
              <a:t>there’s </a:t>
            </a:r>
            <a:r>
              <a:rPr lang="en-US" sz="1600" dirty="0">
                <a:latin typeface="Century" panose="02040604050505020304" pitchFamily="18" charset="0"/>
              </a:rPr>
              <a:t>a sudden plummet and then it plateaus for a </a:t>
            </a:r>
            <a:r>
              <a:rPr lang="en-US" sz="1600" dirty="0" smtClean="0">
                <a:latin typeface="Century" panose="02040604050505020304" pitchFamily="18" charset="0"/>
              </a:rPr>
              <a:t>bit. It </a:t>
            </a:r>
            <a:r>
              <a:rPr lang="en-US" sz="1600" dirty="0">
                <a:latin typeface="Century" panose="02040604050505020304" pitchFamily="18" charset="0"/>
              </a:rPr>
              <a:t>then shoots up recording the highest all time average runtime in 2022.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66750"/>
            <a:ext cx="3733800" cy="2978299"/>
          </a:xfrm>
          <a:prstGeom prst="rect">
            <a:avLst/>
          </a:prstGeom>
        </p:spPr>
      </p:pic>
    </p:spTree>
    <p:extLst>
      <p:ext uri="{BB962C8B-B14F-4D97-AF65-F5344CB8AC3E}">
        <p14:creationId xmlns:p14="http://schemas.microsoft.com/office/powerpoint/2010/main" val="288430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2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953</Words>
  <Application>Microsoft Office PowerPoint</Application>
  <PresentationFormat>On-screen Show (16:9)</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vt:lpstr>
      <vt:lpstr>Elephant</vt:lpstr>
      <vt:lpstr>Microsoft Sans Serif</vt:lpstr>
      <vt:lpstr>Trebuchet MS</vt:lpstr>
      <vt:lpstr>Office Theme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 Guest</dc:creator>
  <cp:lastModifiedBy>KE Guest</cp:lastModifiedBy>
  <cp:revision>8</cp:revision>
  <dcterms:created xsi:type="dcterms:W3CDTF">2023-02-05T17:50:21Z</dcterms:created>
  <dcterms:modified xsi:type="dcterms:W3CDTF">2023-02-05T20:25:29Z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