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59" r:id="rId4"/>
    <p:sldId id="260" r:id="rId5"/>
    <p:sldId id="277" r:id="rId6"/>
    <p:sldId id="278" r:id="rId7"/>
    <p:sldId id="279" r:id="rId8"/>
    <p:sldId id="281" r:id="rId9"/>
    <p:sldId id="282" r:id="rId10"/>
    <p:sldId id="284" r:id="rId11"/>
    <p:sldId id="285"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5" d="100"/>
          <a:sy n="65" d="100"/>
        </p:scale>
        <p:origin x="100" y="48"/>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BD577-E711-4F0A-A597-79D8320811BD}"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92BAA-BC19-467C-9F73-1B5F5504B873}" type="slidenum">
              <a:rPr lang="en-US" smtClean="0"/>
              <a:t>‹#›</a:t>
            </a:fld>
            <a:endParaRPr lang="en-US"/>
          </a:p>
        </p:txBody>
      </p:sp>
    </p:spTree>
    <p:extLst>
      <p:ext uri="{BB962C8B-B14F-4D97-AF65-F5344CB8AC3E}">
        <p14:creationId xmlns:p14="http://schemas.microsoft.com/office/powerpoint/2010/main" val="83992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436B-3FC8-32F2-6B94-5C95B51DAA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4151A3-EB05-88A4-18A2-383B180C3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8C3AAD-513F-D820-C94D-B13509878FFA}"/>
              </a:ext>
            </a:extLst>
          </p:cNvPr>
          <p:cNvSpPr>
            <a:spLocks noGrp="1"/>
          </p:cNvSpPr>
          <p:nvPr>
            <p:ph type="dt" sz="half" idx="10"/>
          </p:nvPr>
        </p:nvSpPr>
        <p:spPr/>
        <p:txBody>
          <a:bodyPr/>
          <a:lstStyle/>
          <a:p>
            <a:fld id="{675C8F45-5EF6-4BA4-9EF9-21873DFB8715}" type="datetime1">
              <a:rPr lang="en-US" smtClean="0"/>
              <a:t>8/12/2024</a:t>
            </a:fld>
            <a:endParaRPr lang="en-US"/>
          </a:p>
        </p:txBody>
      </p:sp>
      <p:sp>
        <p:nvSpPr>
          <p:cNvPr id="5" name="Footer Placeholder 4">
            <a:extLst>
              <a:ext uri="{FF2B5EF4-FFF2-40B4-BE49-F238E27FC236}">
                <a16:creationId xmlns:a16="http://schemas.microsoft.com/office/drawing/2014/main" id="{7C240F56-94A7-6372-934E-707CE008A3DA}"/>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2FC4F193-852F-1A93-3A00-1B1E7D257A79}"/>
              </a:ext>
            </a:extLst>
          </p:cNvPr>
          <p:cNvSpPr>
            <a:spLocks noGrp="1"/>
          </p:cNvSpPr>
          <p:nvPr>
            <p:ph type="sldNum" sz="quarter" idx="12"/>
          </p:nvPr>
        </p:nvSpPr>
        <p:spPr/>
        <p:txBody>
          <a:bodyPr/>
          <a:lstStyle/>
          <a:p>
            <a:fld id="{DDD1C4E3-6544-488F-8BBE-2E6A0588B5A3}" type="slidenum">
              <a:rPr lang="en-US" smtClean="0"/>
              <a:t>‹#›</a:t>
            </a:fld>
            <a:endParaRPr lang="en-US"/>
          </a:p>
        </p:txBody>
      </p:sp>
      <p:pic>
        <p:nvPicPr>
          <p:cNvPr id="7" name="image1.png">
            <a:extLst>
              <a:ext uri="{FF2B5EF4-FFF2-40B4-BE49-F238E27FC236}">
                <a16:creationId xmlns:a16="http://schemas.microsoft.com/office/drawing/2014/main" id="{B4C709A1-2348-5C30-222D-23256444FCBA}"/>
              </a:ext>
            </a:extLst>
          </p:cNvPr>
          <p:cNvPicPr/>
          <p:nvPr userDrawn="1"/>
        </p:nvPicPr>
        <p:blipFill>
          <a:blip r:embed="rId2"/>
          <a:srcRect/>
          <a:stretch>
            <a:fillRect/>
          </a:stretch>
        </p:blipFill>
        <p:spPr>
          <a:xfrm>
            <a:off x="5125915" y="136525"/>
            <a:ext cx="1940170" cy="1695095"/>
          </a:xfrm>
          <a:prstGeom prst="rect">
            <a:avLst/>
          </a:prstGeom>
          <a:ln/>
        </p:spPr>
      </p:pic>
    </p:spTree>
    <p:extLst>
      <p:ext uri="{BB962C8B-B14F-4D97-AF65-F5344CB8AC3E}">
        <p14:creationId xmlns:p14="http://schemas.microsoft.com/office/powerpoint/2010/main" val="41685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58DA-B57D-799C-DB27-14321ADF32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E93769-9910-2175-1888-C76869038C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3E145-E8EC-5162-297D-66F2C4C0C8F2}"/>
              </a:ext>
            </a:extLst>
          </p:cNvPr>
          <p:cNvSpPr>
            <a:spLocks noGrp="1"/>
          </p:cNvSpPr>
          <p:nvPr>
            <p:ph type="dt" sz="half" idx="10"/>
          </p:nvPr>
        </p:nvSpPr>
        <p:spPr/>
        <p:txBody>
          <a:bodyPr/>
          <a:lstStyle/>
          <a:p>
            <a:fld id="{F5074967-9816-499C-AB4B-C0FC2F66720D}" type="datetime1">
              <a:rPr lang="en-US" smtClean="0"/>
              <a:t>8/12/2024</a:t>
            </a:fld>
            <a:endParaRPr lang="en-US"/>
          </a:p>
        </p:txBody>
      </p:sp>
      <p:sp>
        <p:nvSpPr>
          <p:cNvPr id="5" name="Footer Placeholder 4">
            <a:extLst>
              <a:ext uri="{FF2B5EF4-FFF2-40B4-BE49-F238E27FC236}">
                <a16:creationId xmlns:a16="http://schemas.microsoft.com/office/drawing/2014/main" id="{70258059-EBF4-256A-D104-5D9ACE0F67FD}"/>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6E707881-770B-77BF-19EF-E5D484732202}"/>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51093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AF53FE-B2BD-B33C-6F52-DBA89647EC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3E07BA-934E-E937-DE3C-E73F72F14B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9403C-EDEF-1D0F-FDDA-CA9755E05F9A}"/>
              </a:ext>
            </a:extLst>
          </p:cNvPr>
          <p:cNvSpPr>
            <a:spLocks noGrp="1"/>
          </p:cNvSpPr>
          <p:nvPr>
            <p:ph type="dt" sz="half" idx="10"/>
          </p:nvPr>
        </p:nvSpPr>
        <p:spPr/>
        <p:txBody>
          <a:bodyPr/>
          <a:lstStyle/>
          <a:p>
            <a:fld id="{928B7465-797B-46B6-A7BA-BAD3E6FC9E30}" type="datetime1">
              <a:rPr lang="en-US" smtClean="0"/>
              <a:t>8/12/2024</a:t>
            </a:fld>
            <a:endParaRPr lang="en-US"/>
          </a:p>
        </p:txBody>
      </p:sp>
      <p:sp>
        <p:nvSpPr>
          <p:cNvPr id="5" name="Footer Placeholder 4">
            <a:extLst>
              <a:ext uri="{FF2B5EF4-FFF2-40B4-BE49-F238E27FC236}">
                <a16:creationId xmlns:a16="http://schemas.microsoft.com/office/drawing/2014/main" id="{1627DD69-2934-6097-7D20-840F139F7DD6}"/>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EF962490-E669-BFC8-7AD6-34C3517A764B}"/>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62444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3C9A-88CB-CC5C-38D6-901142384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12E1FA-8ECB-9A27-2BE1-799FC56A2D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B7499-FA34-F075-6513-AE32CE2CCA15}"/>
              </a:ext>
            </a:extLst>
          </p:cNvPr>
          <p:cNvSpPr>
            <a:spLocks noGrp="1"/>
          </p:cNvSpPr>
          <p:nvPr>
            <p:ph type="dt" sz="half" idx="10"/>
          </p:nvPr>
        </p:nvSpPr>
        <p:spPr/>
        <p:txBody>
          <a:bodyPr/>
          <a:lstStyle/>
          <a:p>
            <a:fld id="{3725F22A-3AC6-4339-8492-9055B605575F}" type="datetime1">
              <a:rPr lang="en-US" smtClean="0"/>
              <a:t>8/12/2024</a:t>
            </a:fld>
            <a:endParaRPr lang="en-US"/>
          </a:p>
        </p:txBody>
      </p:sp>
      <p:sp>
        <p:nvSpPr>
          <p:cNvPr id="5" name="Footer Placeholder 4">
            <a:extLst>
              <a:ext uri="{FF2B5EF4-FFF2-40B4-BE49-F238E27FC236}">
                <a16:creationId xmlns:a16="http://schemas.microsoft.com/office/drawing/2014/main" id="{86EB7FDD-3513-F371-0F81-1BB7E33E801E}"/>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3775C94-D2FD-41E9-A528-4214075EEEA1}"/>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238236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41BB-566F-5ECE-F144-8782593FA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6D9D9-5BE2-A49A-332C-913A418A3A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DDCC39-8FF5-3A17-5275-B71D83CC2637}"/>
              </a:ext>
            </a:extLst>
          </p:cNvPr>
          <p:cNvSpPr>
            <a:spLocks noGrp="1"/>
          </p:cNvSpPr>
          <p:nvPr>
            <p:ph type="dt" sz="half" idx="10"/>
          </p:nvPr>
        </p:nvSpPr>
        <p:spPr/>
        <p:txBody>
          <a:bodyPr/>
          <a:lstStyle/>
          <a:p>
            <a:fld id="{8A7082F0-F3F7-42FF-8D5D-2D21C8A34A49}" type="datetime1">
              <a:rPr lang="en-US" smtClean="0"/>
              <a:t>8/12/2024</a:t>
            </a:fld>
            <a:endParaRPr lang="en-US"/>
          </a:p>
        </p:txBody>
      </p:sp>
      <p:sp>
        <p:nvSpPr>
          <p:cNvPr id="5" name="Footer Placeholder 4">
            <a:extLst>
              <a:ext uri="{FF2B5EF4-FFF2-40B4-BE49-F238E27FC236}">
                <a16:creationId xmlns:a16="http://schemas.microsoft.com/office/drawing/2014/main" id="{DD47230D-89AB-73B5-C339-0675819E9C3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62033C43-3457-EE55-0086-57499D1A67A4}"/>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598089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65FA-EA51-9B56-ABD8-341A075B1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74066-163E-A51C-43E9-A1BF7E02CE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6A5E00-A851-74A7-3478-CAC640A6BC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116690-5915-5A3E-825F-4AD3F514D2DF}"/>
              </a:ext>
            </a:extLst>
          </p:cNvPr>
          <p:cNvSpPr>
            <a:spLocks noGrp="1"/>
          </p:cNvSpPr>
          <p:nvPr>
            <p:ph type="dt" sz="half" idx="10"/>
          </p:nvPr>
        </p:nvSpPr>
        <p:spPr/>
        <p:txBody>
          <a:bodyPr/>
          <a:lstStyle/>
          <a:p>
            <a:fld id="{D7BC5A97-EE2C-465D-B14B-7475B8678DA8}" type="datetime1">
              <a:rPr lang="en-US" smtClean="0"/>
              <a:t>8/12/2024</a:t>
            </a:fld>
            <a:endParaRPr lang="en-US"/>
          </a:p>
        </p:txBody>
      </p:sp>
      <p:sp>
        <p:nvSpPr>
          <p:cNvPr id="6" name="Footer Placeholder 5">
            <a:extLst>
              <a:ext uri="{FF2B5EF4-FFF2-40B4-BE49-F238E27FC236}">
                <a16:creationId xmlns:a16="http://schemas.microsoft.com/office/drawing/2014/main" id="{7A5621F4-F3B2-00E9-D549-2CE0A75412A7}"/>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BBD95BEF-ACB1-4FA6-2C4A-780A27558359}"/>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38334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5AF-8E7A-CEA0-1891-7B808E7849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74E998-7B2E-8537-549B-1231A07A99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6CF0F-6344-1DB8-3319-D9040939B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179781-88FB-682E-1641-04FCB199C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0ED85-2148-8E2D-F70B-A73547E39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8FD2EF-AE8D-6899-799E-A80DF555FB62}"/>
              </a:ext>
            </a:extLst>
          </p:cNvPr>
          <p:cNvSpPr>
            <a:spLocks noGrp="1"/>
          </p:cNvSpPr>
          <p:nvPr>
            <p:ph type="dt" sz="half" idx="10"/>
          </p:nvPr>
        </p:nvSpPr>
        <p:spPr/>
        <p:txBody>
          <a:bodyPr/>
          <a:lstStyle/>
          <a:p>
            <a:fld id="{DDA956A2-A6E8-4C44-AA9E-4F5628D6BBB5}" type="datetime1">
              <a:rPr lang="en-US" smtClean="0"/>
              <a:t>8/12/2024</a:t>
            </a:fld>
            <a:endParaRPr lang="en-US"/>
          </a:p>
        </p:txBody>
      </p:sp>
      <p:sp>
        <p:nvSpPr>
          <p:cNvPr id="8" name="Footer Placeholder 7">
            <a:extLst>
              <a:ext uri="{FF2B5EF4-FFF2-40B4-BE49-F238E27FC236}">
                <a16:creationId xmlns:a16="http://schemas.microsoft.com/office/drawing/2014/main" id="{F78915BF-2BA7-A3C3-9727-BF2C6E68B1A0}"/>
              </a:ext>
            </a:extLst>
          </p:cNvPr>
          <p:cNvSpPr>
            <a:spLocks noGrp="1"/>
          </p:cNvSpPr>
          <p:nvPr>
            <p:ph type="ftr" sz="quarter" idx="11"/>
          </p:nvPr>
        </p:nvSpPr>
        <p:spPr/>
        <p:txBody>
          <a:bodyPr/>
          <a:lstStyle/>
          <a:p>
            <a:r>
              <a:rPr lang="en-US"/>
              <a:t>CUEA | Department of Computer &amp; Information Science</a:t>
            </a:r>
          </a:p>
        </p:txBody>
      </p:sp>
      <p:sp>
        <p:nvSpPr>
          <p:cNvPr id="9" name="Slide Number Placeholder 8">
            <a:extLst>
              <a:ext uri="{FF2B5EF4-FFF2-40B4-BE49-F238E27FC236}">
                <a16:creationId xmlns:a16="http://schemas.microsoft.com/office/drawing/2014/main" id="{B7682580-1EDA-F274-C9E7-52573D0AD34D}"/>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64263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2BB6-C343-3EB6-9C53-14781D09B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20E5D4-D8D3-7E25-26FF-9882C27F376A}"/>
              </a:ext>
            </a:extLst>
          </p:cNvPr>
          <p:cNvSpPr>
            <a:spLocks noGrp="1"/>
          </p:cNvSpPr>
          <p:nvPr>
            <p:ph type="dt" sz="half" idx="10"/>
          </p:nvPr>
        </p:nvSpPr>
        <p:spPr/>
        <p:txBody>
          <a:bodyPr/>
          <a:lstStyle/>
          <a:p>
            <a:fld id="{1458A082-D35D-4107-A4BF-8A78C47DC0CE}" type="datetime1">
              <a:rPr lang="en-US" smtClean="0"/>
              <a:t>8/12/2024</a:t>
            </a:fld>
            <a:endParaRPr lang="en-US"/>
          </a:p>
        </p:txBody>
      </p:sp>
      <p:sp>
        <p:nvSpPr>
          <p:cNvPr id="4" name="Footer Placeholder 3">
            <a:extLst>
              <a:ext uri="{FF2B5EF4-FFF2-40B4-BE49-F238E27FC236}">
                <a16:creationId xmlns:a16="http://schemas.microsoft.com/office/drawing/2014/main" id="{FE8B0D74-6CC6-69CE-248B-CF6FDEC79C2C}"/>
              </a:ext>
            </a:extLst>
          </p:cNvPr>
          <p:cNvSpPr>
            <a:spLocks noGrp="1"/>
          </p:cNvSpPr>
          <p:nvPr>
            <p:ph type="ftr" sz="quarter" idx="11"/>
          </p:nvPr>
        </p:nvSpPr>
        <p:spPr/>
        <p:txBody>
          <a:bodyPr/>
          <a:lstStyle/>
          <a:p>
            <a:r>
              <a:rPr lang="en-US"/>
              <a:t>CUEA | Department of Computer &amp; Information Science</a:t>
            </a:r>
          </a:p>
        </p:txBody>
      </p:sp>
      <p:sp>
        <p:nvSpPr>
          <p:cNvPr id="5" name="Slide Number Placeholder 4">
            <a:extLst>
              <a:ext uri="{FF2B5EF4-FFF2-40B4-BE49-F238E27FC236}">
                <a16:creationId xmlns:a16="http://schemas.microsoft.com/office/drawing/2014/main" id="{32A8C218-FAB3-49A9-B6CC-B3609B13583F}"/>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171059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50FF8-3E6C-1CE0-F867-0B536440E3E0}"/>
              </a:ext>
            </a:extLst>
          </p:cNvPr>
          <p:cNvSpPr>
            <a:spLocks noGrp="1"/>
          </p:cNvSpPr>
          <p:nvPr>
            <p:ph type="dt" sz="half" idx="10"/>
          </p:nvPr>
        </p:nvSpPr>
        <p:spPr/>
        <p:txBody>
          <a:bodyPr/>
          <a:lstStyle/>
          <a:p>
            <a:fld id="{FE22DCC7-3996-4C97-914E-B079D5E3DF8C}" type="datetime1">
              <a:rPr lang="en-US" smtClean="0"/>
              <a:t>8/12/2024</a:t>
            </a:fld>
            <a:endParaRPr lang="en-US"/>
          </a:p>
        </p:txBody>
      </p:sp>
      <p:sp>
        <p:nvSpPr>
          <p:cNvPr id="3" name="Footer Placeholder 2">
            <a:extLst>
              <a:ext uri="{FF2B5EF4-FFF2-40B4-BE49-F238E27FC236}">
                <a16:creationId xmlns:a16="http://schemas.microsoft.com/office/drawing/2014/main" id="{AF546D47-F585-E8CB-50C8-6B0F5213DBF1}"/>
              </a:ext>
            </a:extLst>
          </p:cNvPr>
          <p:cNvSpPr>
            <a:spLocks noGrp="1"/>
          </p:cNvSpPr>
          <p:nvPr>
            <p:ph type="ftr" sz="quarter" idx="11"/>
          </p:nvPr>
        </p:nvSpPr>
        <p:spPr/>
        <p:txBody>
          <a:bodyPr/>
          <a:lstStyle/>
          <a:p>
            <a:r>
              <a:rPr lang="en-US"/>
              <a:t>CUEA | Department of Computer &amp; Information Science</a:t>
            </a:r>
          </a:p>
        </p:txBody>
      </p:sp>
      <p:sp>
        <p:nvSpPr>
          <p:cNvPr id="4" name="Slide Number Placeholder 3">
            <a:extLst>
              <a:ext uri="{FF2B5EF4-FFF2-40B4-BE49-F238E27FC236}">
                <a16:creationId xmlns:a16="http://schemas.microsoft.com/office/drawing/2014/main" id="{7512523A-F471-0D7C-9F71-404E17536501}"/>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574389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037B-2B30-C7D5-B00D-F0C04EFA0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F3E4EC-9355-45EB-F00A-3DFF484D1A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6C68E6-B85C-4815-44E8-87E4CBC1E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FF1BB-48C8-4786-8582-B0B5DE0F7355}"/>
              </a:ext>
            </a:extLst>
          </p:cNvPr>
          <p:cNvSpPr>
            <a:spLocks noGrp="1"/>
          </p:cNvSpPr>
          <p:nvPr>
            <p:ph type="dt" sz="half" idx="10"/>
          </p:nvPr>
        </p:nvSpPr>
        <p:spPr/>
        <p:txBody>
          <a:bodyPr/>
          <a:lstStyle/>
          <a:p>
            <a:fld id="{7923FA11-8A1B-4F35-9FC3-A508EA8A0333}" type="datetime1">
              <a:rPr lang="en-US" smtClean="0"/>
              <a:t>8/12/2024</a:t>
            </a:fld>
            <a:endParaRPr lang="en-US"/>
          </a:p>
        </p:txBody>
      </p:sp>
      <p:sp>
        <p:nvSpPr>
          <p:cNvPr id="6" name="Footer Placeholder 5">
            <a:extLst>
              <a:ext uri="{FF2B5EF4-FFF2-40B4-BE49-F238E27FC236}">
                <a16:creationId xmlns:a16="http://schemas.microsoft.com/office/drawing/2014/main" id="{00EDBEC1-486E-220B-C268-D71A9D77D4D7}"/>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FFE87761-091C-4895-1610-A03584DD8D18}"/>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83186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B292-556E-FEA4-3829-0E809DDD8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BB30BB-083E-81C2-2D7A-DFD6E88A5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0D1C74-B8A7-6BC7-4783-FAEC001B3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DDA90-7C72-5D89-84F6-6477D30344C5}"/>
              </a:ext>
            </a:extLst>
          </p:cNvPr>
          <p:cNvSpPr>
            <a:spLocks noGrp="1"/>
          </p:cNvSpPr>
          <p:nvPr>
            <p:ph type="dt" sz="half" idx="10"/>
          </p:nvPr>
        </p:nvSpPr>
        <p:spPr/>
        <p:txBody>
          <a:bodyPr/>
          <a:lstStyle/>
          <a:p>
            <a:fld id="{5C0420C4-E89B-4AE2-9C9C-F402479D59A1}" type="datetime1">
              <a:rPr lang="en-US" smtClean="0"/>
              <a:t>8/12/2024</a:t>
            </a:fld>
            <a:endParaRPr lang="en-US"/>
          </a:p>
        </p:txBody>
      </p:sp>
      <p:sp>
        <p:nvSpPr>
          <p:cNvPr id="6" name="Footer Placeholder 5">
            <a:extLst>
              <a:ext uri="{FF2B5EF4-FFF2-40B4-BE49-F238E27FC236}">
                <a16:creationId xmlns:a16="http://schemas.microsoft.com/office/drawing/2014/main" id="{B1FF8504-AAE2-8A98-C590-E3A0605257A8}"/>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34CFF37F-F1A8-4F2E-44D3-9A0CE0C84172}"/>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149819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C47D2-4BA7-7318-A1A8-E4AFA3B34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A65D27-D049-DBC0-5AD7-795F8B372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DFD8D-F6E5-6972-C4D3-7899A997FD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4FB30-3BE4-4C21-89AF-A0EA3257E411}" type="datetime1">
              <a:rPr lang="en-US" smtClean="0"/>
              <a:t>8/12/2024</a:t>
            </a:fld>
            <a:endParaRPr lang="en-US"/>
          </a:p>
        </p:txBody>
      </p:sp>
      <p:sp>
        <p:nvSpPr>
          <p:cNvPr id="5" name="Footer Placeholder 4">
            <a:extLst>
              <a:ext uri="{FF2B5EF4-FFF2-40B4-BE49-F238E27FC236}">
                <a16:creationId xmlns:a16="http://schemas.microsoft.com/office/drawing/2014/main" id="{633A7B9F-6C95-26AC-5A75-D3BF23023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991B91BD-395C-29FB-FEE3-30ABC9E89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1C4E3-6544-488F-8BBE-2E6A0588B5A3}" type="slidenum">
              <a:rPr lang="en-US" smtClean="0"/>
              <a:t>‹#›</a:t>
            </a:fld>
            <a:endParaRPr lang="en-US"/>
          </a:p>
        </p:txBody>
      </p:sp>
    </p:spTree>
    <p:extLst>
      <p:ext uri="{BB962C8B-B14F-4D97-AF65-F5344CB8AC3E}">
        <p14:creationId xmlns:p14="http://schemas.microsoft.com/office/powerpoint/2010/main" val="290060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EADC-91F3-6B62-89DB-0502A9F7BA37}"/>
              </a:ext>
            </a:extLst>
          </p:cNvPr>
          <p:cNvSpPr>
            <a:spLocks noGrp="1"/>
          </p:cNvSpPr>
          <p:nvPr>
            <p:ph type="ctrTitle"/>
          </p:nvPr>
        </p:nvSpPr>
        <p:spPr>
          <a:xfrm>
            <a:off x="799514" y="1800665"/>
            <a:ext cx="10592972" cy="2180491"/>
          </a:xfrm>
        </p:spPr>
        <p:txBody>
          <a:bodyPr>
            <a:normAutofit/>
          </a:bodyPr>
          <a:lstStyle/>
          <a:p>
            <a:r>
              <a:rPr lang="en-US" sz="4000" dirty="0" smtClean="0"/>
              <a:t>Online Bakery Management System</a:t>
            </a:r>
            <a:endParaRPr lang="en-US" sz="4000" dirty="0"/>
          </a:p>
        </p:txBody>
      </p:sp>
      <p:sp>
        <p:nvSpPr>
          <p:cNvPr id="3" name="Subtitle 2">
            <a:extLst>
              <a:ext uri="{FF2B5EF4-FFF2-40B4-BE49-F238E27FC236}">
                <a16:creationId xmlns:a16="http://schemas.microsoft.com/office/drawing/2014/main" id="{DF9DFCDC-2FB9-E448-9503-EDD09F0A83BC}"/>
              </a:ext>
            </a:extLst>
          </p:cNvPr>
          <p:cNvSpPr>
            <a:spLocks noGrp="1"/>
          </p:cNvSpPr>
          <p:nvPr>
            <p:ph type="subTitle" idx="1"/>
          </p:nvPr>
        </p:nvSpPr>
        <p:spPr>
          <a:xfrm>
            <a:off x="872196" y="4202723"/>
            <a:ext cx="10592971" cy="1874520"/>
          </a:xfrm>
        </p:spPr>
        <p:txBody>
          <a:bodyPr>
            <a:normAutofit/>
          </a:bodyPr>
          <a:lstStyle/>
          <a:p>
            <a:pPr>
              <a:lnSpc>
                <a:spcPct val="100000"/>
              </a:lnSpc>
            </a:pPr>
            <a:r>
              <a:rPr lang="en-US" sz="3200" dirty="0"/>
              <a:t>CMT 400 : Research Project </a:t>
            </a:r>
            <a:r>
              <a:rPr lang="en-US" sz="3200" dirty="0" smtClean="0"/>
              <a:t>Final </a:t>
            </a:r>
            <a:r>
              <a:rPr lang="en-US" sz="3200" dirty="0"/>
              <a:t>Report </a:t>
            </a:r>
          </a:p>
          <a:p>
            <a:pPr>
              <a:lnSpc>
                <a:spcPct val="100000"/>
              </a:lnSpc>
            </a:pPr>
            <a:r>
              <a:rPr lang="en-US" sz="3200" dirty="0"/>
              <a:t>Name : </a:t>
            </a:r>
            <a:r>
              <a:rPr lang="en-US" sz="3200" dirty="0" smtClean="0"/>
              <a:t>Jane </a:t>
            </a:r>
            <a:r>
              <a:rPr lang="en-US" sz="3200" dirty="0" err="1" smtClean="0"/>
              <a:t>Karuga</a:t>
            </a:r>
            <a:r>
              <a:rPr lang="en-US" sz="3200" dirty="0" smtClean="0"/>
              <a:t>| </a:t>
            </a:r>
            <a:r>
              <a:rPr lang="en-US" sz="3200" dirty="0"/>
              <a:t>REG. Num: </a:t>
            </a:r>
            <a:r>
              <a:rPr lang="en-US" sz="3200" dirty="0" smtClean="0"/>
              <a:t>1040477</a:t>
            </a:r>
            <a:endParaRPr lang="en-US" sz="3200" dirty="0"/>
          </a:p>
          <a:p>
            <a:pPr>
              <a:lnSpc>
                <a:spcPct val="100000"/>
              </a:lnSpc>
            </a:pPr>
            <a:r>
              <a:rPr lang="en-US" sz="3200" dirty="0"/>
              <a:t>Supervisor: </a:t>
            </a:r>
            <a:r>
              <a:rPr lang="en-US" sz="3200" dirty="0" smtClean="0"/>
              <a:t>Michael </a:t>
            </a:r>
            <a:r>
              <a:rPr lang="en-US" sz="3200" dirty="0" err="1" smtClean="0"/>
              <a:t>Kinyua</a:t>
            </a:r>
            <a:endParaRPr lang="en-US" sz="3200" dirty="0"/>
          </a:p>
          <a:p>
            <a:endParaRPr lang="en-US" sz="800" dirty="0"/>
          </a:p>
        </p:txBody>
      </p:sp>
    </p:spTree>
    <p:extLst>
      <p:ext uri="{BB962C8B-B14F-4D97-AF65-F5344CB8AC3E}">
        <p14:creationId xmlns:p14="http://schemas.microsoft.com/office/powerpoint/2010/main" val="124143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4670-8F27-01BC-EE3E-301F3B221B5C}"/>
              </a:ext>
            </a:extLst>
          </p:cNvPr>
          <p:cNvSpPr>
            <a:spLocks noGrp="1"/>
          </p:cNvSpPr>
          <p:nvPr>
            <p:ph type="title"/>
          </p:nvPr>
        </p:nvSpPr>
        <p:spPr/>
        <p:txBody>
          <a:bodyPr/>
          <a:lstStyle/>
          <a:p>
            <a:r>
              <a:rPr lang="en-GB" dirty="0"/>
              <a:t>Design(3)</a:t>
            </a:r>
          </a:p>
        </p:txBody>
      </p:sp>
      <p:sp>
        <p:nvSpPr>
          <p:cNvPr id="3" name="Content Placeholder 2">
            <a:extLst>
              <a:ext uri="{FF2B5EF4-FFF2-40B4-BE49-F238E27FC236}">
                <a16:creationId xmlns:a16="http://schemas.microsoft.com/office/drawing/2014/main" id="{136F00A2-7DFC-86DA-87DC-632AFAFEB594}"/>
              </a:ext>
            </a:extLst>
          </p:cNvPr>
          <p:cNvSpPr>
            <a:spLocks noGrp="1"/>
          </p:cNvSpPr>
          <p:nvPr>
            <p:ph idx="1"/>
          </p:nvPr>
        </p:nvSpPr>
        <p:spPr/>
        <p:txBody>
          <a:bodyPr/>
          <a:lstStyle/>
          <a:p>
            <a:r>
              <a:rPr lang="en-US" dirty="0"/>
              <a:t>Test data </a:t>
            </a:r>
            <a:endParaRPr lang="en-US" dirty="0" smtClean="0"/>
          </a:p>
          <a:p>
            <a:endParaRPr lang="en-US" dirty="0"/>
          </a:p>
        </p:txBody>
      </p:sp>
      <p:sp>
        <p:nvSpPr>
          <p:cNvPr id="4" name="Date Placeholder 3">
            <a:extLst>
              <a:ext uri="{FF2B5EF4-FFF2-40B4-BE49-F238E27FC236}">
                <a16:creationId xmlns:a16="http://schemas.microsoft.com/office/drawing/2014/main" id="{8EEBDA1D-BDF9-C092-B037-99EDB436C44C}"/>
              </a:ext>
            </a:extLst>
          </p:cNvPr>
          <p:cNvSpPr>
            <a:spLocks noGrp="1"/>
          </p:cNvSpPr>
          <p:nvPr>
            <p:ph type="dt" sz="half" idx="10"/>
          </p:nvPr>
        </p:nvSpPr>
        <p:spPr/>
        <p:txBody>
          <a:bodyPr/>
          <a:lstStyle/>
          <a:p>
            <a:fld id="{3725F22A-3AC6-4339-8492-9055B605575F}" type="datetime1">
              <a:rPr lang="en-US" smtClean="0"/>
              <a:t>8/12/2024</a:t>
            </a:fld>
            <a:endParaRPr lang="en-US"/>
          </a:p>
        </p:txBody>
      </p:sp>
      <p:sp>
        <p:nvSpPr>
          <p:cNvPr id="5" name="Footer Placeholder 4">
            <a:extLst>
              <a:ext uri="{FF2B5EF4-FFF2-40B4-BE49-F238E27FC236}">
                <a16:creationId xmlns:a16="http://schemas.microsoft.com/office/drawing/2014/main" id="{8ACB1BD0-E607-0ACA-F904-EC17C7BD03D4}"/>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EEB49FEE-9696-BD01-ABCE-FE0312362888}"/>
              </a:ext>
            </a:extLst>
          </p:cNvPr>
          <p:cNvSpPr>
            <a:spLocks noGrp="1"/>
          </p:cNvSpPr>
          <p:nvPr>
            <p:ph type="sldNum" sz="quarter" idx="12"/>
          </p:nvPr>
        </p:nvSpPr>
        <p:spPr/>
        <p:txBody>
          <a:bodyPr/>
          <a:lstStyle/>
          <a:p>
            <a:fld id="{DDD1C4E3-6544-488F-8BBE-2E6A0588B5A3}" type="slidenum">
              <a:rPr lang="en-US" smtClean="0"/>
              <a:t>10</a:t>
            </a:fld>
            <a:endParaRPr lang="en-US"/>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6716" t="39101" r="7820" b="29271"/>
          <a:stretch/>
        </p:blipFill>
        <p:spPr>
          <a:xfrm>
            <a:off x="1248697" y="2517057"/>
            <a:ext cx="7590503" cy="1789472"/>
          </a:xfrm>
          <a:prstGeom prst="rect">
            <a:avLst/>
          </a:prstGeom>
        </p:spPr>
      </p:pic>
    </p:spTree>
    <p:extLst>
      <p:ext uri="{BB962C8B-B14F-4D97-AF65-F5344CB8AC3E}">
        <p14:creationId xmlns:p14="http://schemas.microsoft.com/office/powerpoint/2010/main" val="429442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DAAB-7ECD-349E-5A01-49A474B24F28}"/>
              </a:ext>
            </a:extLst>
          </p:cNvPr>
          <p:cNvSpPr>
            <a:spLocks noGrp="1"/>
          </p:cNvSpPr>
          <p:nvPr>
            <p:ph type="title"/>
          </p:nvPr>
        </p:nvSpPr>
        <p:spPr/>
        <p:txBody>
          <a:bodyPr/>
          <a:lstStyle/>
          <a:p>
            <a:r>
              <a:rPr lang="en-GB" dirty="0"/>
              <a:t>Implementation</a:t>
            </a:r>
          </a:p>
        </p:txBody>
      </p:sp>
      <p:sp>
        <p:nvSpPr>
          <p:cNvPr id="3" name="Content Placeholder 2">
            <a:extLst>
              <a:ext uri="{FF2B5EF4-FFF2-40B4-BE49-F238E27FC236}">
                <a16:creationId xmlns:a16="http://schemas.microsoft.com/office/drawing/2014/main" id="{A97E0410-E526-2B41-F15D-788C06FAA71C}"/>
              </a:ext>
            </a:extLst>
          </p:cNvPr>
          <p:cNvSpPr>
            <a:spLocks noGrp="1"/>
          </p:cNvSpPr>
          <p:nvPr>
            <p:ph idx="1"/>
          </p:nvPr>
        </p:nvSpPr>
        <p:spPr/>
        <p:txBody>
          <a:bodyPr/>
          <a:lstStyle/>
          <a:p>
            <a:r>
              <a:rPr lang="en-GB" dirty="0" smtClean="0"/>
              <a:t>Implementation of signup page for both user and admin</a:t>
            </a:r>
          </a:p>
          <a:p>
            <a:r>
              <a:rPr lang="en-GB" dirty="0" smtClean="0"/>
              <a:t>Creation of user and admin dashboard</a:t>
            </a:r>
          </a:p>
          <a:p>
            <a:r>
              <a:rPr lang="en-GB" dirty="0" smtClean="0"/>
              <a:t>Creation of gallery for standard orders which can be added to cart successfully</a:t>
            </a:r>
          </a:p>
          <a:p>
            <a:r>
              <a:rPr lang="en-GB" dirty="0" smtClean="0"/>
              <a:t>Creation of custom order page where user can choose </a:t>
            </a:r>
            <a:r>
              <a:rPr lang="en-GB" dirty="0" err="1" smtClean="0"/>
              <a:t>size,flavour</a:t>
            </a:r>
            <a:r>
              <a:rPr lang="en-GB" dirty="0" smtClean="0"/>
              <a:t> </a:t>
            </a:r>
            <a:r>
              <a:rPr lang="en-GB" dirty="0" err="1" smtClean="0"/>
              <a:t>types,number</a:t>
            </a:r>
            <a:r>
              <a:rPr lang="en-GB" dirty="0" smtClean="0"/>
              <a:t> of </a:t>
            </a:r>
            <a:r>
              <a:rPr lang="en-GB" dirty="0" err="1" smtClean="0"/>
              <a:t>layers,decoration</a:t>
            </a:r>
            <a:r>
              <a:rPr lang="en-GB" dirty="0" smtClean="0"/>
              <a:t> range and frosting type</a:t>
            </a:r>
          </a:p>
          <a:p>
            <a:r>
              <a:rPr lang="en-GB" dirty="0" smtClean="0"/>
              <a:t>Creation of checkout page and </a:t>
            </a:r>
            <a:r>
              <a:rPr lang="en-GB" dirty="0" err="1" smtClean="0"/>
              <a:t>intergrated</a:t>
            </a:r>
            <a:r>
              <a:rPr lang="en-GB" dirty="0" smtClean="0"/>
              <a:t> to </a:t>
            </a:r>
            <a:r>
              <a:rPr lang="en-GB" dirty="0" err="1" smtClean="0"/>
              <a:t>paypal</a:t>
            </a:r>
            <a:r>
              <a:rPr lang="en-GB" dirty="0" smtClean="0"/>
              <a:t> API </a:t>
            </a:r>
          </a:p>
          <a:p>
            <a:r>
              <a:rPr lang="en-GB" dirty="0" smtClean="0"/>
              <a:t>Implementation of database</a:t>
            </a:r>
          </a:p>
          <a:p>
            <a:endParaRPr lang="en-GB" dirty="0" smtClean="0"/>
          </a:p>
          <a:p>
            <a:endParaRPr lang="en-GB" dirty="0"/>
          </a:p>
        </p:txBody>
      </p:sp>
      <p:sp>
        <p:nvSpPr>
          <p:cNvPr id="4" name="Date Placeholder 3">
            <a:extLst>
              <a:ext uri="{FF2B5EF4-FFF2-40B4-BE49-F238E27FC236}">
                <a16:creationId xmlns:a16="http://schemas.microsoft.com/office/drawing/2014/main" id="{B007A094-8A88-952C-74F6-1557FF73B53E}"/>
              </a:ext>
            </a:extLst>
          </p:cNvPr>
          <p:cNvSpPr>
            <a:spLocks noGrp="1"/>
          </p:cNvSpPr>
          <p:nvPr>
            <p:ph type="dt" sz="half" idx="10"/>
          </p:nvPr>
        </p:nvSpPr>
        <p:spPr/>
        <p:txBody>
          <a:bodyPr/>
          <a:lstStyle/>
          <a:p>
            <a:fld id="{3725F22A-3AC6-4339-8492-9055B605575F}" type="datetime1">
              <a:rPr lang="en-US" smtClean="0"/>
              <a:t>8/12/2024</a:t>
            </a:fld>
            <a:endParaRPr lang="en-US"/>
          </a:p>
        </p:txBody>
      </p:sp>
      <p:sp>
        <p:nvSpPr>
          <p:cNvPr id="5" name="Footer Placeholder 4">
            <a:extLst>
              <a:ext uri="{FF2B5EF4-FFF2-40B4-BE49-F238E27FC236}">
                <a16:creationId xmlns:a16="http://schemas.microsoft.com/office/drawing/2014/main" id="{D159E3A0-D133-5287-949D-5ED65E2C950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23018F7D-550F-26F9-1934-DE07C281ED25}"/>
              </a:ext>
            </a:extLst>
          </p:cNvPr>
          <p:cNvSpPr>
            <a:spLocks noGrp="1"/>
          </p:cNvSpPr>
          <p:nvPr>
            <p:ph type="sldNum" sz="quarter" idx="12"/>
          </p:nvPr>
        </p:nvSpPr>
        <p:spPr/>
        <p:txBody>
          <a:bodyPr/>
          <a:lstStyle/>
          <a:p>
            <a:fld id="{DDD1C4E3-6544-488F-8BBE-2E6A0588B5A3}" type="slidenum">
              <a:rPr lang="en-US" smtClean="0"/>
              <a:t>11</a:t>
            </a:fld>
            <a:endParaRPr lang="en-US"/>
          </a:p>
        </p:txBody>
      </p:sp>
    </p:spTree>
    <p:extLst>
      <p:ext uri="{BB962C8B-B14F-4D97-AF65-F5344CB8AC3E}">
        <p14:creationId xmlns:p14="http://schemas.microsoft.com/office/powerpoint/2010/main" val="2719981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2E45-4AB7-BD9D-C545-EF903A70D599}"/>
              </a:ext>
            </a:extLst>
          </p:cNvPr>
          <p:cNvSpPr>
            <a:spLocks noGrp="1"/>
          </p:cNvSpPr>
          <p:nvPr>
            <p:ph type="ctrTitle"/>
          </p:nvPr>
        </p:nvSpPr>
        <p:spPr/>
        <p:txBody>
          <a:bodyPr/>
          <a:lstStyle/>
          <a:p>
            <a:r>
              <a:rPr lang="en-US" dirty="0"/>
              <a:t>The End</a:t>
            </a:r>
          </a:p>
        </p:txBody>
      </p:sp>
      <p:sp>
        <p:nvSpPr>
          <p:cNvPr id="3" name="Subtitle 2">
            <a:extLst>
              <a:ext uri="{FF2B5EF4-FFF2-40B4-BE49-F238E27FC236}">
                <a16:creationId xmlns:a16="http://schemas.microsoft.com/office/drawing/2014/main" id="{DAACF835-A000-6753-5694-805F0218F77D}"/>
              </a:ext>
            </a:extLst>
          </p:cNvPr>
          <p:cNvSpPr>
            <a:spLocks noGrp="1"/>
          </p:cNvSpPr>
          <p:nvPr>
            <p:ph type="subTitle" idx="1"/>
          </p:nvPr>
        </p:nvSpPr>
        <p:spPr/>
        <p:txBody>
          <a:bodyPr/>
          <a:lstStyle/>
          <a:p>
            <a:r>
              <a:rPr lang="en-US" dirty="0"/>
              <a:t>Thank you</a:t>
            </a:r>
          </a:p>
          <a:p>
            <a:r>
              <a:rPr lang="en-US" dirty="0"/>
              <a:t>[proceed to invite the panel to your system /prototype presentation]</a:t>
            </a:r>
          </a:p>
        </p:txBody>
      </p:sp>
    </p:spTree>
    <p:extLst>
      <p:ext uri="{BB962C8B-B14F-4D97-AF65-F5344CB8AC3E}">
        <p14:creationId xmlns:p14="http://schemas.microsoft.com/office/powerpoint/2010/main" val="190445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EAB1-6F90-F2DC-29B8-2C999D4EF3BD}"/>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8F502CCC-73FA-885E-5A4F-A57C31DF2DF1}"/>
              </a:ext>
            </a:extLst>
          </p:cNvPr>
          <p:cNvSpPr>
            <a:spLocks noGrp="1"/>
          </p:cNvSpPr>
          <p:nvPr>
            <p:ph idx="1"/>
          </p:nvPr>
        </p:nvSpPr>
        <p:spPr/>
        <p:txBody>
          <a:bodyPr>
            <a:normAutofit/>
          </a:bodyPr>
          <a:lstStyle/>
          <a:p>
            <a:r>
              <a:rPr lang="en-US" dirty="0"/>
              <a:t>Background of the Research</a:t>
            </a:r>
          </a:p>
          <a:p>
            <a:r>
              <a:rPr lang="en-US" dirty="0"/>
              <a:t>Problem Statement</a:t>
            </a:r>
          </a:p>
          <a:p>
            <a:r>
              <a:rPr lang="en-US" dirty="0"/>
              <a:t>Main &amp; Specific Objectives</a:t>
            </a:r>
          </a:p>
          <a:p>
            <a:r>
              <a:rPr lang="en-US" dirty="0"/>
              <a:t>Analysis</a:t>
            </a:r>
          </a:p>
          <a:p>
            <a:r>
              <a:rPr lang="en-US" dirty="0"/>
              <a:t>Design</a:t>
            </a:r>
          </a:p>
          <a:p>
            <a:r>
              <a:rPr lang="en-US" dirty="0"/>
              <a:t>Implementation</a:t>
            </a:r>
          </a:p>
          <a:p>
            <a:pPr marL="0" indent="0">
              <a:buNone/>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CF492FC0-BC1D-D037-F1A7-201B16050F9D}"/>
              </a:ext>
            </a:extLst>
          </p:cNvPr>
          <p:cNvSpPr>
            <a:spLocks noGrp="1"/>
          </p:cNvSpPr>
          <p:nvPr>
            <p:ph type="dt" sz="half" idx="10"/>
          </p:nvPr>
        </p:nvSpPr>
        <p:spPr/>
        <p:txBody>
          <a:bodyPr/>
          <a:lstStyle/>
          <a:p>
            <a:fld id="{F757C34A-FB17-4502-B8B0-C32B7C226254}" type="datetime1">
              <a:rPr lang="en-US" smtClean="0"/>
              <a:t>8/12/2024</a:t>
            </a:fld>
            <a:endParaRPr lang="en-US"/>
          </a:p>
        </p:txBody>
      </p:sp>
      <p:sp>
        <p:nvSpPr>
          <p:cNvPr id="5" name="Footer Placeholder 4">
            <a:extLst>
              <a:ext uri="{FF2B5EF4-FFF2-40B4-BE49-F238E27FC236}">
                <a16:creationId xmlns:a16="http://schemas.microsoft.com/office/drawing/2014/main" id="{9988328C-9DBF-122F-F905-96089718DDAE}"/>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4A9A41E-6091-DA20-0FB5-4A1E1CFF425D}"/>
              </a:ext>
            </a:extLst>
          </p:cNvPr>
          <p:cNvSpPr>
            <a:spLocks noGrp="1"/>
          </p:cNvSpPr>
          <p:nvPr>
            <p:ph type="sldNum" sz="quarter" idx="12"/>
          </p:nvPr>
        </p:nvSpPr>
        <p:spPr/>
        <p:txBody>
          <a:bodyPr/>
          <a:lstStyle/>
          <a:p>
            <a:fld id="{DDD1C4E3-6544-488F-8BBE-2E6A0588B5A3}" type="slidenum">
              <a:rPr lang="en-US" smtClean="0"/>
              <a:t>2</a:t>
            </a:fld>
            <a:endParaRPr lang="en-US"/>
          </a:p>
        </p:txBody>
      </p:sp>
    </p:spTree>
    <p:extLst>
      <p:ext uri="{BB962C8B-B14F-4D97-AF65-F5344CB8AC3E}">
        <p14:creationId xmlns:p14="http://schemas.microsoft.com/office/powerpoint/2010/main" val="25017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4A01-7AD1-A87C-C007-70C15888762C}"/>
              </a:ext>
            </a:extLst>
          </p:cNvPr>
          <p:cNvSpPr>
            <a:spLocks noGrp="1"/>
          </p:cNvSpPr>
          <p:nvPr>
            <p:ph type="title"/>
          </p:nvPr>
        </p:nvSpPr>
        <p:spPr/>
        <p:txBody>
          <a:bodyPr/>
          <a:lstStyle/>
          <a:p>
            <a:r>
              <a:rPr lang="en-US" dirty="0"/>
              <a:t>Background of the research</a:t>
            </a:r>
          </a:p>
        </p:txBody>
      </p:sp>
      <p:sp>
        <p:nvSpPr>
          <p:cNvPr id="3" name="Content Placeholder 2">
            <a:extLst>
              <a:ext uri="{FF2B5EF4-FFF2-40B4-BE49-F238E27FC236}">
                <a16:creationId xmlns:a16="http://schemas.microsoft.com/office/drawing/2014/main" id="{003A4990-0FF6-1ED4-49A9-C8EE073769B9}"/>
              </a:ext>
            </a:extLst>
          </p:cNvPr>
          <p:cNvSpPr>
            <a:spLocks noGrp="1"/>
          </p:cNvSpPr>
          <p:nvPr>
            <p:ph idx="1"/>
          </p:nvPr>
        </p:nvSpPr>
        <p:spPr>
          <a:xfrm>
            <a:off x="688258" y="1455174"/>
            <a:ext cx="10665542" cy="4721789"/>
          </a:xfrm>
        </p:spPr>
        <p:txBody>
          <a:bodyPr/>
          <a:lstStyle/>
          <a:p>
            <a:r>
              <a:rPr lang="en-US" dirty="0"/>
              <a:t>With the current advances in technology, bakeries need to embrace adaptability to the new area of digitization in order to keep up with the competitive game in their industries. </a:t>
            </a:r>
            <a:endParaRPr lang="en-US" dirty="0" smtClean="0"/>
          </a:p>
          <a:p>
            <a:r>
              <a:rPr lang="en-US" dirty="0" smtClean="0"/>
              <a:t>This </a:t>
            </a:r>
            <a:r>
              <a:rPr lang="en-US" dirty="0"/>
              <a:t>does not only limit to large businesses but also small businesses that have a goal for growth in their business. This includes introduction to Online Bakery Management Systems to the local retail bakeries so that customers can have an easy access to book online for their cakes and pastries and also the store can have an efficient way of managing their customers from their end and be well prepared even for their busy days. </a:t>
            </a:r>
          </a:p>
        </p:txBody>
      </p:sp>
      <p:sp>
        <p:nvSpPr>
          <p:cNvPr id="4" name="Date Placeholder 3">
            <a:extLst>
              <a:ext uri="{FF2B5EF4-FFF2-40B4-BE49-F238E27FC236}">
                <a16:creationId xmlns:a16="http://schemas.microsoft.com/office/drawing/2014/main" id="{B5C6DE3B-AC07-4A00-832B-0B005D241651}"/>
              </a:ext>
            </a:extLst>
          </p:cNvPr>
          <p:cNvSpPr>
            <a:spLocks noGrp="1"/>
          </p:cNvSpPr>
          <p:nvPr>
            <p:ph type="dt" sz="half" idx="10"/>
          </p:nvPr>
        </p:nvSpPr>
        <p:spPr/>
        <p:txBody>
          <a:bodyPr/>
          <a:lstStyle/>
          <a:p>
            <a:fld id="{594A5CCB-E238-42AB-B195-E1B13A2052D1}" type="datetime1">
              <a:rPr lang="en-US" smtClean="0"/>
              <a:t>8/12/2024</a:t>
            </a:fld>
            <a:endParaRPr lang="en-US"/>
          </a:p>
        </p:txBody>
      </p:sp>
      <p:sp>
        <p:nvSpPr>
          <p:cNvPr id="5" name="Footer Placeholder 4">
            <a:extLst>
              <a:ext uri="{FF2B5EF4-FFF2-40B4-BE49-F238E27FC236}">
                <a16:creationId xmlns:a16="http://schemas.microsoft.com/office/drawing/2014/main" id="{C066B61C-13C6-A28C-7B39-A66B50C7E01B}"/>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0A9F362E-998C-4523-8DE8-25B2FF8BA813}"/>
              </a:ext>
            </a:extLst>
          </p:cNvPr>
          <p:cNvSpPr>
            <a:spLocks noGrp="1"/>
          </p:cNvSpPr>
          <p:nvPr>
            <p:ph type="sldNum" sz="quarter" idx="12"/>
          </p:nvPr>
        </p:nvSpPr>
        <p:spPr/>
        <p:txBody>
          <a:bodyPr/>
          <a:lstStyle/>
          <a:p>
            <a:fld id="{DDD1C4E3-6544-488F-8BBE-2E6A0588B5A3}" type="slidenum">
              <a:rPr lang="en-US" smtClean="0"/>
              <a:t>3</a:t>
            </a:fld>
            <a:endParaRPr lang="en-US"/>
          </a:p>
        </p:txBody>
      </p:sp>
    </p:spTree>
    <p:extLst>
      <p:ext uri="{BB962C8B-B14F-4D97-AF65-F5344CB8AC3E}">
        <p14:creationId xmlns:p14="http://schemas.microsoft.com/office/powerpoint/2010/main" val="52303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968A-4256-592C-90E6-BD9D120FC842}"/>
              </a:ext>
            </a:extLst>
          </p:cNvPr>
          <p:cNvSpPr>
            <a:spLocks noGrp="1"/>
          </p:cNvSpPr>
          <p:nvPr>
            <p:ph type="title"/>
          </p:nvPr>
        </p:nvSpPr>
        <p:spPr/>
        <p:txBody>
          <a:bodyPr/>
          <a:lstStyle/>
          <a:p>
            <a:r>
              <a:rPr lang="en-US" dirty="0"/>
              <a:t>Main &amp; Specific Objectives</a:t>
            </a:r>
          </a:p>
        </p:txBody>
      </p:sp>
      <p:sp>
        <p:nvSpPr>
          <p:cNvPr id="3" name="Content Placeholder 2">
            <a:extLst>
              <a:ext uri="{FF2B5EF4-FFF2-40B4-BE49-F238E27FC236}">
                <a16:creationId xmlns:a16="http://schemas.microsoft.com/office/drawing/2014/main" id="{4E119CEB-A598-CB8E-B78C-30CDAD81AD38}"/>
              </a:ext>
            </a:extLst>
          </p:cNvPr>
          <p:cNvSpPr>
            <a:spLocks noGrp="1"/>
          </p:cNvSpPr>
          <p:nvPr>
            <p:ph idx="1"/>
          </p:nvPr>
        </p:nvSpPr>
        <p:spPr>
          <a:xfrm>
            <a:off x="838200" y="1347019"/>
            <a:ext cx="10515600" cy="4829944"/>
          </a:xfrm>
        </p:spPr>
        <p:txBody>
          <a:bodyPr>
            <a:normAutofit/>
          </a:bodyPr>
          <a:lstStyle/>
          <a:p>
            <a:pPr marL="0" indent="0">
              <a:buNone/>
            </a:pPr>
            <a:r>
              <a:rPr lang="en-US" dirty="0" smtClean="0"/>
              <a:t>Main Objective: To design </a:t>
            </a:r>
            <a:r>
              <a:rPr lang="en-US" dirty="0"/>
              <a:t>and develop an Online Bakery Management System that will enhance customer outreach for small scale bakery businesses in Kenya</a:t>
            </a:r>
            <a:r>
              <a:rPr lang="en-US" dirty="0" smtClean="0"/>
              <a:t>.</a:t>
            </a:r>
          </a:p>
          <a:p>
            <a:pPr marL="0" indent="0">
              <a:buNone/>
            </a:pPr>
            <a:endParaRPr lang="en-US" dirty="0" smtClean="0"/>
          </a:p>
          <a:p>
            <a:pPr marL="0" indent="0">
              <a:buNone/>
            </a:pPr>
            <a:r>
              <a:rPr lang="en-US" dirty="0" smtClean="0"/>
              <a:t>Specific Objectives:</a:t>
            </a:r>
          </a:p>
          <a:p>
            <a:pPr marL="1028700" lvl="1" indent="-571500">
              <a:buFont typeface="+mj-lt"/>
              <a:buAutoNum type="romanLcPeriod"/>
            </a:pPr>
            <a:r>
              <a:rPr lang="en-US" dirty="0" smtClean="0"/>
              <a:t>To </a:t>
            </a:r>
            <a:r>
              <a:rPr lang="en-US" dirty="0"/>
              <a:t>determine user requirements for the envisioned system.</a:t>
            </a:r>
          </a:p>
          <a:p>
            <a:pPr marL="1028700" lvl="1" indent="-571500">
              <a:buFont typeface="+mj-lt"/>
              <a:buAutoNum type="romanLcPeriod"/>
            </a:pPr>
            <a:r>
              <a:rPr lang="en-US" dirty="0"/>
              <a:t>To develop conceptual and technical designs based on the user requirements.</a:t>
            </a:r>
          </a:p>
          <a:p>
            <a:pPr marL="1028700" lvl="1" indent="-571500">
              <a:buFont typeface="+mj-lt"/>
              <a:buAutoNum type="romanLcPeriod"/>
            </a:pPr>
            <a:r>
              <a:rPr lang="en-US" dirty="0"/>
              <a:t>To implement the designed system using appropriate programming languages and technologies.</a:t>
            </a:r>
          </a:p>
          <a:p>
            <a:pPr marL="1028700" lvl="1" indent="-571500">
              <a:buFont typeface="+mj-lt"/>
              <a:buAutoNum type="romanLcPeriod"/>
            </a:pPr>
            <a:r>
              <a:rPr lang="en-US" dirty="0"/>
              <a:t>To execute testing procedures so as to identify and address any defects or discrepancies of the developed system.</a:t>
            </a:r>
          </a:p>
          <a:p>
            <a:pPr marL="0" indent="0">
              <a:buNone/>
            </a:pPr>
            <a:endParaRPr lang="en-US" dirty="0" smtClean="0"/>
          </a:p>
          <a:p>
            <a:pPr marL="0" indent="0">
              <a:buNone/>
            </a:pPr>
            <a:endParaRPr lang="en-US" dirty="0"/>
          </a:p>
        </p:txBody>
      </p:sp>
      <p:sp>
        <p:nvSpPr>
          <p:cNvPr id="4" name="Date Placeholder 3">
            <a:extLst>
              <a:ext uri="{FF2B5EF4-FFF2-40B4-BE49-F238E27FC236}">
                <a16:creationId xmlns:a16="http://schemas.microsoft.com/office/drawing/2014/main" id="{076F7429-3E40-586C-BF72-AEAF0C146381}"/>
              </a:ext>
            </a:extLst>
          </p:cNvPr>
          <p:cNvSpPr>
            <a:spLocks noGrp="1"/>
          </p:cNvSpPr>
          <p:nvPr>
            <p:ph type="dt" sz="half" idx="10"/>
          </p:nvPr>
        </p:nvSpPr>
        <p:spPr/>
        <p:txBody>
          <a:bodyPr/>
          <a:lstStyle/>
          <a:p>
            <a:fld id="{67F80246-0887-40D7-A50C-F8D8F0CA8691}" type="datetime1">
              <a:rPr lang="en-US" smtClean="0"/>
              <a:t>8/12/2024</a:t>
            </a:fld>
            <a:endParaRPr lang="en-US"/>
          </a:p>
        </p:txBody>
      </p:sp>
      <p:sp>
        <p:nvSpPr>
          <p:cNvPr id="5" name="Footer Placeholder 4">
            <a:extLst>
              <a:ext uri="{FF2B5EF4-FFF2-40B4-BE49-F238E27FC236}">
                <a16:creationId xmlns:a16="http://schemas.microsoft.com/office/drawing/2014/main" id="{0A9398B1-FAEB-5511-6665-168AB9B9A3DA}"/>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4780CD73-2FDA-0804-4269-EEF12AF27E6B}"/>
              </a:ext>
            </a:extLst>
          </p:cNvPr>
          <p:cNvSpPr>
            <a:spLocks noGrp="1"/>
          </p:cNvSpPr>
          <p:nvPr>
            <p:ph type="sldNum" sz="quarter" idx="12"/>
          </p:nvPr>
        </p:nvSpPr>
        <p:spPr/>
        <p:txBody>
          <a:bodyPr/>
          <a:lstStyle/>
          <a:p>
            <a:fld id="{DDD1C4E3-6544-488F-8BBE-2E6A0588B5A3}" type="slidenum">
              <a:rPr lang="en-US" smtClean="0"/>
              <a:t>4</a:t>
            </a:fld>
            <a:endParaRPr lang="en-US"/>
          </a:p>
        </p:txBody>
      </p:sp>
    </p:spTree>
    <p:extLst>
      <p:ext uri="{BB962C8B-B14F-4D97-AF65-F5344CB8AC3E}">
        <p14:creationId xmlns:p14="http://schemas.microsoft.com/office/powerpoint/2010/main" val="161193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761E-C157-1CDF-556B-A50FA15C7E21}"/>
              </a:ext>
            </a:extLst>
          </p:cNvPr>
          <p:cNvSpPr>
            <a:spLocks noGrp="1"/>
          </p:cNvSpPr>
          <p:nvPr>
            <p:ph type="title"/>
          </p:nvPr>
        </p:nvSpPr>
        <p:spPr/>
        <p:txBody>
          <a:bodyPr/>
          <a:lstStyle/>
          <a:p>
            <a:r>
              <a:rPr lang="en-GB" dirty="0"/>
              <a:t>Analysis(1)</a:t>
            </a:r>
          </a:p>
        </p:txBody>
      </p:sp>
      <p:sp>
        <p:nvSpPr>
          <p:cNvPr id="3" name="Content Placeholder 2">
            <a:extLst>
              <a:ext uri="{FF2B5EF4-FFF2-40B4-BE49-F238E27FC236}">
                <a16:creationId xmlns:a16="http://schemas.microsoft.com/office/drawing/2014/main" id="{6D023580-1756-B799-317E-DD71E5821E3D}"/>
              </a:ext>
            </a:extLst>
          </p:cNvPr>
          <p:cNvSpPr>
            <a:spLocks noGrp="1"/>
          </p:cNvSpPr>
          <p:nvPr>
            <p:ph idx="1"/>
          </p:nvPr>
        </p:nvSpPr>
        <p:spPr/>
        <p:txBody>
          <a:bodyPr>
            <a:normAutofit fontScale="92500" lnSpcReduction="20000"/>
          </a:bodyPr>
          <a:lstStyle/>
          <a:p>
            <a:pPr marL="0" lvl="1"/>
            <a:r>
              <a:rPr lang="en-GB" sz="2800" dirty="0">
                <a:sym typeface="+mn-ea"/>
              </a:rPr>
              <a:t>Functional</a:t>
            </a:r>
            <a:r>
              <a:rPr lang="en-US" sz="2800" dirty="0">
                <a:sym typeface="+mn-ea"/>
              </a:rPr>
              <a:t> requirements</a:t>
            </a:r>
          </a:p>
          <a:p>
            <a:pPr marL="914400" lvl="1" indent="-457200">
              <a:buFont typeface="Arial" panose="020B0604020202020204" pitchFamily="34" charset="0"/>
              <a:buAutoNum type="arabicPeriod"/>
            </a:pPr>
            <a:r>
              <a:rPr lang="en-US" dirty="0"/>
              <a:t>User Interaction: User Registration, </a:t>
            </a:r>
            <a:r>
              <a:rPr lang="en-US" dirty="0" smtClean="0"/>
              <a:t>Admin Registration.</a:t>
            </a:r>
            <a:endParaRPr lang="en-US" dirty="0"/>
          </a:p>
          <a:p>
            <a:pPr marL="914400" lvl="1" indent="-457200">
              <a:buAutoNum type="arabicPeriod"/>
            </a:pPr>
            <a:r>
              <a:rPr lang="en-US" dirty="0" smtClean="0"/>
              <a:t>Placing of orders by the customer successfully.</a:t>
            </a:r>
            <a:endParaRPr lang="en-US" dirty="0"/>
          </a:p>
          <a:p>
            <a:pPr marL="914400" lvl="1" indent="-457200">
              <a:buAutoNum type="arabicPeriod"/>
            </a:pPr>
            <a:r>
              <a:rPr lang="en-US" dirty="0"/>
              <a:t>B</a:t>
            </a:r>
            <a:r>
              <a:rPr lang="en-US" dirty="0" smtClean="0"/>
              <a:t>akery owner(admin) </a:t>
            </a:r>
            <a:r>
              <a:rPr lang="en-US" dirty="0"/>
              <a:t>to update the menu with ease, which includes </a:t>
            </a:r>
            <a:r>
              <a:rPr lang="en-US" dirty="0" smtClean="0"/>
              <a:t>Creation, Update and Deletion of </a:t>
            </a:r>
            <a:r>
              <a:rPr lang="en-US" dirty="0"/>
              <a:t>the products in the store depending on their availability and their </a:t>
            </a:r>
            <a:r>
              <a:rPr lang="en-US" dirty="0" smtClean="0"/>
              <a:t>prices.</a:t>
            </a:r>
          </a:p>
          <a:p>
            <a:pPr marL="914400" lvl="1" indent="-457200">
              <a:buAutoNum type="arabicPeriod"/>
            </a:pPr>
            <a:r>
              <a:rPr lang="en-US" dirty="0" smtClean="0"/>
              <a:t>Provision </a:t>
            </a:r>
            <a:r>
              <a:rPr lang="en-US" dirty="0"/>
              <a:t>of recommendations</a:t>
            </a:r>
          </a:p>
          <a:p>
            <a:r>
              <a:rPr lang="en-US" dirty="0"/>
              <a:t> </a:t>
            </a:r>
            <a:r>
              <a:rPr lang="en-GB" altLang="en-US" dirty="0"/>
              <a:t>Non- </a:t>
            </a:r>
            <a:r>
              <a:rPr lang="en-US" dirty="0"/>
              <a:t>Functional</a:t>
            </a:r>
            <a:r>
              <a:rPr lang="en-GB" altLang="en-US" dirty="0"/>
              <a:t> requirements</a:t>
            </a:r>
          </a:p>
          <a:p>
            <a:pPr marL="914400" lvl="1" indent="-457200">
              <a:buAutoNum type="arabicPeriod"/>
            </a:pPr>
            <a:r>
              <a:rPr lang="en-US" dirty="0"/>
              <a:t>User friendly User Interface</a:t>
            </a:r>
            <a:endParaRPr lang="en-US" sz="2380" dirty="0"/>
          </a:p>
          <a:p>
            <a:pPr marL="914400" lvl="1" indent="-457200">
              <a:buAutoNum type="arabicPeriod"/>
            </a:pPr>
            <a:r>
              <a:rPr lang="en-US" dirty="0"/>
              <a:t>Responsive Design</a:t>
            </a:r>
          </a:p>
          <a:p>
            <a:pPr marL="914400" lvl="1" indent="-457200">
              <a:buAutoNum type="arabicPeriod"/>
            </a:pPr>
            <a:r>
              <a:rPr lang="en-US" dirty="0"/>
              <a:t>Compatibility</a:t>
            </a:r>
          </a:p>
          <a:p>
            <a:pPr marL="914400" lvl="1" indent="-457200">
              <a:buAutoNum type="arabicPeriod"/>
            </a:pPr>
            <a:r>
              <a:rPr lang="en-US" dirty="0"/>
              <a:t>Availability</a:t>
            </a:r>
          </a:p>
          <a:p>
            <a:pPr marL="914400" lvl="1" indent="-457200">
              <a:buAutoNum type="arabicPeriod"/>
            </a:pPr>
            <a:r>
              <a:rPr lang="en-US" dirty="0"/>
              <a:t>Efficiency</a:t>
            </a:r>
          </a:p>
          <a:p>
            <a:pPr marL="914400" lvl="1" indent="-457200">
              <a:buAutoNum type="arabicPeriod"/>
            </a:pPr>
            <a:r>
              <a:rPr lang="en-US" dirty="0"/>
              <a:t>Reliability</a:t>
            </a:r>
          </a:p>
          <a:p>
            <a:endParaRPr lang="en-US" dirty="0"/>
          </a:p>
          <a:p>
            <a:endParaRPr lang="en-US" dirty="0"/>
          </a:p>
          <a:p>
            <a:pPr marL="0" indent="0">
              <a:buNone/>
            </a:pPr>
            <a:endParaRPr lang="en-GB" dirty="0"/>
          </a:p>
        </p:txBody>
      </p:sp>
      <p:sp>
        <p:nvSpPr>
          <p:cNvPr id="4" name="Date Placeholder 3">
            <a:extLst>
              <a:ext uri="{FF2B5EF4-FFF2-40B4-BE49-F238E27FC236}">
                <a16:creationId xmlns:a16="http://schemas.microsoft.com/office/drawing/2014/main" id="{AFABC360-68E0-EFB1-A657-8EAE1C94F0EB}"/>
              </a:ext>
            </a:extLst>
          </p:cNvPr>
          <p:cNvSpPr>
            <a:spLocks noGrp="1"/>
          </p:cNvSpPr>
          <p:nvPr>
            <p:ph type="dt" sz="half" idx="10"/>
          </p:nvPr>
        </p:nvSpPr>
        <p:spPr/>
        <p:txBody>
          <a:bodyPr/>
          <a:lstStyle/>
          <a:p>
            <a:fld id="{3725F22A-3AC6-4339-8492-9055B605575F}" type="datetime1">
              <a:rPr lang="en-US" smtClean="0"/>
              <a:t>8/12/2024</a:t>
            </a:fld>
            <a:endParaRPr lang="en-US"/>
          </a:p>
        </p:txBody>
      </p:sp>
      <p:sp>
        <p:nvSpPr>
          <p:cNvPr id="5" name="Footer Placeholder 4">
            <a:extLst>
              <a:ext uri="{FF2B5EF4-FFF2-40B4-BE49-F238E27FC236}">
                <a16:creationId xmlns:a16="http://schemas.microsoft.com/office/drawing/2014/main" id="{216C50D5-6073-DBBF-0B07-821D57DC39F6}"/>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A8CB7B2C-7F3D-4EFF-AC4A-C0ED4C907CCA}"/>
              </a:ext>
            </a:extLst>
          </p:cNvPr>
          <p:cNvSpPr>
            <a:spLocks noGrp="1"/>
          </p:cNvSpPr>
          <p:nvPr>
            <p:ph type="sldNum" sz="quarter" idx="12"/>
          </p:nvPr>
        </p:nvSpPr>
        <p:spPr/>
        <p:txBody>
          <a:bodyPr/>
          <a:lstStyle/>
          <a:p>
            <a:fld id="{DDD1C4E3-6544-488F-8BBE-2E6A0588B5A3}" type="slidenum">
              <a:rPr lang="en-US" smtClean="0"/>
              <a:t>5</a:t>
            </a:fld>
            <a:endParaRPr lang="en-US"/>
          </a:p>
        </p:txBody>
      </p:sp>
    </p:spTree>
    <p:extLst>
      <p:ext uri="{BB962C8B-B14F-4D97-AF65-F5344CB8AC3E}">
        <p14:creationId xmlns:p14="http://schemas.microsoft.com/office/powerpoint/2010/main" val="4126809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63A2-0CCD-7A85-71E9-4FC2D1CD1332}"/>
              </a:ext>
            </a:extLst>
          </p:cNvPr>
          <p:cNvSpPr>
            <a:spLocks noGrp="1"/>
          </p:cNvSpPr>
          <p:nvPr>
            <p:ph type="title"/>
          </p:nvPr>
        </p:nvSpPr>
        <p:spPr/>
        <p:txBody>
          <a:bodyPr/>
          <a:lstStyle/>
          <a:p>
            <a:r>
              <a:rPr lang="en-GB" dirty="0"/>
              <a:t>Analysis(2</a:t>
            </a:r>
            <a:r>
              <a:rPr lang="en-GB" dirty="0" smtClean="0"/>
              <a:t>)</a:t>
            </a:r>
            <a:endParaRPr lang="en-GB" dirty="0"/>
          </a:p>
        </p:txBody>
      </p:sp>
      <p:sp>
        <p:nvSpPr>
          <p:cNvPr id="3" name="Content Placeholder 2">
            <a:extLst>
              <a:ext uri="{FF2B5EF4-FFF2-40B4-BE49-F238E27FC236}">
                <a16:creationId xmlns:a16="http://schemas.microsoft.com/office/drawing/2014/main" id="{02532654-278F-438E-1CE9-4EE9C2187A4E}"/>
              </a:ext>
            </a:extLst>
          </p:cNvPr>
          <p:cNvSpPr>
            <a:spLocks noGrp="1"/>
          </p:cNvSpPr>
          <p:nvPr>
            <p:ph idx="1"/>
          </p:nvPr>
        </p:nvSpPr>
        <p:spPr>
          <a:xfrm>
            <a:off x="838200" y="1268361"/>
            <a:ext cx="10515600" cy="4908602"/>
          </a:xfrm>
        </p:spPr>
        <p:txBody>
          <a:bodyPr/>
          <a:lstStyle/>
          <a:p>
            <a:endParaRPr lang="en-GB" dirty="0"/>
          </a:p>
          <a:p>
            <a:endParaRPr lang="en-GB" dirty="0"/>
          </a:p>
        </p:txBody>
      </p:sp>
      <p:sp>
        <p:nvSpPr>
          <p:cNvPr id="4" name="Date Placeholder 3">
            <a:extLst>
              <a:ext uri="{FF2B5EF4-FFF2-40B4-BE49-F238E27FC236}">
                <a16:creationId xmlns:a16="http://schemas.microsoft.com/office/drawing/2014/main" id="{2B4DD9C7-B33C-793F-BCAA-00816F72BDF5}"/>
              </a:ext>
            </a:extLst>
          </p:cNvPr>
          <p:cNvSpPr>
            <a:spLocks noGrp="1"/>
          </p:cNvSpPr>
          <p:nvPr>
            <p:ph type="dt" sz="half" idx="10"/>
          </p:nvPr>
        </p:nvSpPr>
        <p:spPr/>
        <p:txBody>
          <a:bodyPr/>
          <a:lstStyle/>
          <a:p>
            <a:fld id="{3725F22A-3AC6-4339-8492-9055B605575F}" type="datetime1">
              <a:rPr lang="en-US" smtClean="0"/>
              <a:t>8/12/2024</a:t>
            </a:fld>
            <a:endParaRPr lang="en-US"/>
          </a:p>
        </p:txBody>
      </p:sp>
      <p:sp>
        <p:nvSpPr>
          <p:cNvPr id="5" name="Footer Placeholder 4">
            <a:extLst>
              <a:ext uri="{FF2B5EF4-FFF2-40B4-BE49-F238E27FC236}">
                <a16:creationId xmlns:a16="http://schemas.microsoft.com/office/drawing/2014/main" id="{674C1612-340F-18BB-4D60-9BA47E43DD9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F3269D87-C507-7A30-C961-3C6FFCEDBC8E}"/>
              </a:ext>
            </a:extLst>
          </p:cNvPr>
          <p:cNvSpPr>
            <a:spLocks noGrp="1"/>
          </p:cNvSpPr>
          <p:nvPr>
            <p:ph type="sldNum" sz="quarter" idx="12"/>
          </p:nvPr>
        </p:nvSpPr>
        <p:spPr/>
        <p:txBody>
          <a:bodyPr/>
          <a:lstStyle/>
          <a:p>
            <a:fld id="{DDD1C4E3-6544-488F-8BBE-2E6A0588B5A3}" type="slidenum">
              <a:rPr lang="en-US" smtClean="0"/>
              <a:t>6</a:t>
            </a:fld>
            <a:endParaRPr lang="en-US"/>
          </a:p>
        </p:txBody>
      </p:sp>
      <p:pic>
        <p:nvPicPr>
          <p:cNvPr id="8" name="Picture 7"/>
          <p:cNvPicPr/>
          <p:nvPr/>
        </p:nvPicPr>
        <p:blipFill>
          <a:blip r:embed="rId2"/>
          <a:stretch>
            <a:fillRect/>
          </a:stretch>
        </p:blipFill>
        <p:spPr>
          <a:xfrm>
            <a:off x="4146755" y="-90242"/>
            <a:ext cx="5943600" cy="4737735"/>
          </a:xfrm>
          <a:prstGeom prst="rect">
            <a:avLst/>
          </a:prstGeom>
        </p:spPr>
      </p:pic>
      <p:pic>
        <p:nvPicPr>
          <p:cNvPr id="9" name="Picture 8"/>
          <p:cNvPicPr/>
          <p:nvPr/>
        </p:nvPicPr>
        <p:blipFill>
          <a:blip r:embed="rId3"/>
          <a:stretch>
            <a:fillRect/>
          </a:stretch>
        </p:blipFill>
        <p:spPr>
          <a:xfrm>
            <a:off x="4146755" y="4479827"/>
            <a:ext cx="5943600" cy="2007235"/>
          </a:xfrm>
          <a:prstGeom prst="rect">
            <a:avLst/>
          </a:prstGeom>
        </p:spPr>
      </p:pic>
    </p:spTree>
    <p:extLst>
      <p:ext uri="{BB962C8B-B14F-4D97-AF65-F5344CB8AC3E}">
        <p14:creationId xmlns:p14="http://schemas.microsoft.com/office/powerpoint/2010/main" val="48242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E6D5-0F13-0E51-537C-9368A5494FE1}"/>
              </a:ext>
            </a:extLst>
          </p:cNvPr>
          <p:cNvSpPr>
            <a:spLocks noGrp="1"/>
          </p:cNvSpPr>
          <p:nvPr>
            <p:ph type="title"/>
          </p:nvPr>
        </p:nvSpPr>
        <p:spPr/>
        <p:txBody>
          <a:bodyPr/>
          <a:lstStyle/>
          <a:p>
            <a:r>
              <a:rPr lang="en-GB" dirty="0"/>
              <a:t>Analysis(3)</a:t>
            </a:r>
          </a:p>
        </p:txBody>
      </p:sp>
      <p:sp>
        <p:nvSpPr>
          <p:cNvPr id="3" name="Content Placeholder 2">
            <a:extLst>
              <a:ext uri="{FF2B5EF4-FFF2-40B4-BE49-F238E27FC236}">
                <a16:creationId xmlns:a16="http://schemas.microsoft.com/office/drawing/2014/main" id="{C97AC3BE-ED68-A2D0-8F16-C588B8654C96}"/>
              </a:ext>
            </a:extLst>
          </p:cNvPr>
          <p:cNvSpPr>
            <a:spLocks noGrp="1"/>
          </p:cNvSpPr>
          <p:nvPr>
            <p:ph idx="1"/>
          </p:nvPr>
        </p:nvSpPr>
        <p:spPr/>
        <p:txBody>
          <a:bodyPr>
            <a:normAutofit/>
          </a:bodyPr>
          <a:lstStyle/>
          <a:p>
            <a:r>
              <a:rPr lang="en-US" dirty="0"/>
              <a:t>System users/actors</a:t>
            </a:r>
          </a:p>
          <a:p>
            <a:pPr lvl="1"/>
            <a:r>
              <a:rPr lang="en-US" dirty="0" smtClean="0"/>
              <a:t>Bakery Owner</a:t>
            </a:r>
          </a:p>
          <a:p>
            <a:pPr lvl="1"/>
            <a:r>
              <a:rPr lang="en-US" dirty="0" smtClean="0"/>
              <a:t>Bakery customers</a:t>
            </a:r>
            <a:endParaRPr lang="en-US" dirty="0"/>
          </a:p>
          <a:p>
            <a:r>
              <a:rPr lang="en-US" dirty="0"/>
              <a:t>System Input/ Input </a:t>
            </a:r>
            <a:r>
              <a:rPr lang="en-US" dirty="0" smtClean="0"/>
              <a:t>forms</a:t>
            </a:r>
          </a:p>
          <a:p>
            <a:r>
              <a:rPr lang="en-US" dirty="0" smtClean="0"/>
              <a:t>Custom cake </a:t>
            </a:r>
            <a:r>
              <a:rPr lang="en-US" dirty="0" err="1" smtClean="0"/>
              <a:t>order,Login,Admin</a:t>
            </a:r>
            <a:r>
              <a:rPr lang="en-US" dirty="0" smtClean="0"/>
              <a:t> product insertion</a:t>
            </a:r>
            <a:endParaRPr lang="en-US" dirty="0"/>
          </a:p>
          <a:p>
            <a:r>
              <a:rPr lang="en-US" dirty="0" smtClean="0"/>
              <a:t>System </a:t>
            </a:r>
            <a:r>
              <a:rPr lang="en-US" dirty="0"/>
              <a:t>output/ Reports</a:t>
            </a:r>
          </a:p>
          <a:p>
            <a:pPr lvl="1"/>
            <a:r>
              <a:rPr lang="en-US" dirty="0" smtClean="0"/>
              <a:t>Order </a:t>
            </a:r>
            <a:r>
              <a:rPr lang="en-US" dirty="0" smtClean="0"/>
              <a:t>Reports </a:t>
            </a:r>
            <a:r>
              <a:rPr lang="en-US" dirty="0" err="1" smtClean="0"/>
              <a:t>completed,Inventory</a:t>
            </a:r>
            <a:r>
              <a:rPr lang="en-US" dirty="0" smtClean="0"/>
              <a:t> </a:t>
            </a:r>
            <a:r>
              <a:rPr lang="en-US" dirty="0" smtClean="0"/>
              <a:t>reports, Product </a:t>
            </a:r>
            <a:r>
              <a:rPr lang="en-US" dirty="0" smtClean="0"/>
              <a:t>Reports</a:t>
            </a:r>
            <a:endParaRPr lang="en-US" dirty="0"/>
          </a:p>
          <a:p>
            <a:r>
              <a:rPr lang="en-US" dirty="0"/>
              <a:t>System Entities</a:t>
            </a:r>
          </a:p>
          <a:p>
            <a:pPr lvl="1"/>
            <a:r>
              <a:rPr lang="en-US" dirty="0" smtClean="0"/>
              <a:t>Bakery, Customer, Order, Order item, Product, Inventory</a:t>
            </a:r>
            <a:endParaRPr lang="en-US" dirty="0"/>
          </a:p>
        </p:txBody>
      </p:sp>
      <p:sp>
        <p:nvSpPr>
          <p:cNvPr id="4" name="Date Placeholder 3">
            <a:extLst>
              <a:ext uri="{FF2B5EF4-FFF2-40B4-BE49-F238E27FC236}">
                <a16:creationId xmlns:a16="http://schemas.microsoft.com/office/drawing/2014/main" id="{09D6AA13-1006-88AC-EEED-7BF8CA6D8F71}"/>
              </a:ext>
            </a:extLst>
          </p:cNvPr>
          <p:cNvSpPr>
            <a:spLocks noGrp="1"/>
          </p:cNvSpPr>
          <p:nvPr>
            <p:ph type="dt" sz="half" idx="10"/>
          </p:nvPr>
        </p:nvSpPr>
        <p:spPr/>
        <p:txBody>
          <a:bodyPr/>
          <a:lstStyle/>
          <a:p>
            <a:fld id="{3725F22A-3AC6-4339-8492-9055B605575F}" type="datetime1">
              <a:rPr lang="en-US" smtClean="0"/>
              <a:t>8/12/2024</a:t>
            </a:fld>
            <a:endParaRPr lang="en-US"/>
          </a:p>
        </p:txBody>
      </p:sp>
      <p:sp>
        <p:nvSpPr>
          <p:cNvPr id="5" name="Footer Placeholder 4">
            <a:extLst>
              <a:ext uri="{FF2B5EF4-FFF2-40B4-BE49-F238E27FC236}">
                <a16:creationId xmlns:a16="http://schemas.microsoft.com/office/drawing/2014/main" id="{3726A518-152A-2D2F-5997-0A31F50404A7}"/>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F0D87AF9-1BC0-07A6-303F-2FE743D8A27F}"/>
              </a:ext>
            </a:extLst>
          </p:cNvPr>
          <p:cNvSpPr>
            <a:spLocks noGrp="1"/>
          </p:cNvSpPr>
          <p:nvPr>
            <p:ph type="sldNum" sz="quarter" idx="12"/>
          </p:nvPr>
        </p:nvSpPr>
        <p:spPr/>
        <p:txBody>
          <a:bodyPr/>
          <a:lstStyle/>
          <a:p>
            <a:fld id="{DDD1C4E3-6544-488F-8BBE-2E6A0588B5A3}" type="slidenum">
              <a:rPr lang="en-US" smtClean="0"/>
              <a:t>7</a:t>
            </a:fld>
            <a:endParaRPr lang="en-US"/>
          </a:p>
        </p:txBody>
      </p:sp>
    </p:spTree>
    <p:extLst>
      <p:ext uri="{BB962C8B-B14F-4D97-AF65-F5344CB8AC3E}">
        <p14:creationId xmlns:p14="http://schemas.microsoft.com/office/powerpoint/2010/main" val="343984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E01B8-22D1-8D8E-224B-EA993A96BA5E}"/>
              </a:ext>
            </a:extLst>
          </p:cNvPr>
          <p:cNvSpPr>
            <a:spLocks noGrp="1"/>
          </p:cNvSpPr>
          <p:nvPr>
            <p:ph type="title"/>
          </p:nvPr>
        </p:nvSpPr>
        <p:spPr/>
        <p:txBody>
          <a:bodyPr/>
          <a:lstStyle/>
          <a:p>
            <a:r>
              <a:rPr lang="en-GB" dirty="0"/>
              <a:t>System Design (</a:t>
            </a:r>
            <a:r>
              <a:rPr lang="en-GB" dirty="0" smtClean="0"/>
              <a:t>1)-Sequence Diagram</a:t>
            </a:r>
            <a:endParaRPr lang="en-GB" dirty="0"/>
          </a:p>
        </p:txBody>
      </p:sp>
      <p:sp>
        <p:nvSpPr>
          <p:cNvPr id="3" name="Content Placeholder 2">
            <a:extLst>
              <a:ext uri="{FF2B5EF4-FFF2-40B4-BE49-F238E27FC236}">
                <a16:creationId xmlns:a16="http://schemas.microsoft.com/office/drawing/2014/main" id="{C2F21C0B-8C80-A402-B47F-2A557742AC06}"/>
              </a:ext>
            </a:extLst>
          </p:cNvPr>
          <p:cNvSpPr>
            <a:spLocks noGrp="1"/>
          </p:cNvSpPr>
          <p:nvPr>
            <p:ph idx="1"/>
          </p:nvPr>
        </p:nvSpPr>
        <p:spPr>
          <a:xfrm>
            <a:off x="914402" y="1337187"/>
            <a:ext cx="10515600" cy="5019726"/>
          </a:xfrm>
        </p:spPr>
        <p:txBody>
          <a:bodyPr/>
          <a:lstStyle/>
          <a:p>
            <a:pPr marL="0" indent="0">
              <a:buNone/>
            </a:pPr>
            <a:endParaRPr lang="en-US" dirty="0"/>
          </a:p>
        </p:txBody>
      </p:sp>
      <p:sp>
        <p:nvSpPr>
          <p:cNvPr id="4" name="Date Placeholder 3">
            <a:extLst>
              <a:ext uri="{FF2B5EF4-FFF2-40B4-BE49-F238E27FC236}">
                <a16:creationId xmlns:a16="http://schemas.microsoft.com/office/drawing/2014/main" id="{BA0FD227-C584-998F-3B70-92565CA58D77}"/>
              </a:ext>
            </a:extLst>
          </p:cNvPr>
          <p:cNvSpPr>
            <a:spLocks noGrp="1"/>
          </p:cNvSpPr>
          <p:nvPr>
            <p:ph type="dt" sz="half" idx="10"/>
          </p:nvPr>
        </p:nvSpPr>
        <p:spPr/>
        <p:txBody>
          <a:bodyPr/>
          <a:lstStyle/>
          <a:p>
            <a:fld id="{3725F22A-3AC6-4339-8492-9055B605575F}" type="datetime1">
              <a:rPr lang="en-US" smtClean="0"/>
              <a:t>8/12/2024</a:t>
            </a:fld>
            <a:endParaRPr lang="en-US"/>
          </a:p>
        </p:txBody>
      </p:sp>
      <p:sp>
        <p:nvSpPr>
          <p:cNvPr id="5" name="Footer Placeholder 4">
            <a:extLst>
              <a:ext uri="{FF2B5EF4-FFF2-40B4-BE49-F238E27FC236}">
                <a16:creationId xmlns:a16="http://schemas.microsoft.com/office/drawing/2014/main" id="{18968230-8782-AA08-A618-CAEF2449286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B69EB2EF-B850-721D-6A77-A761E0C4A00D}"/>
              </a:ext>
            </a:extLst>
          </p:cNvPr>
          <p:cNvSpPr>
            <a:spLocks noGrp="1"/>
          </p:cNvSpPr>
          <p:nvPr>
            <p:ph type="sldNum" sz="quarter" idx="12"/>
          </p:nvPr>
        </p:nvSpPr>
        <p:spPr/>
        <p:txBody>
          <a:bodyPr/>
          <a:lstStyle/>
          <a:p>
            <a:fld id="{DDD1C4E3-6544-488F-8BBE-2E6A0588B5A3}" type="slidenum">
              <a:rPr lang="en-US" smtClean="0"/>
              <a:t>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2" y="1337187"/>
            <a:ext cx="10038733" cy="5019163"/>
          </a:xfrm>
          <a:prstGeom prst="rect">
            <a:avLst/>
          </a:prstGeom>
        </p:spPr>
      </p:pic>
    </p:spTree>
    <p:extLst>
      <p:ext uri="{BB962C8B-B14F-4D97-AF65-F5344CB8AC3E}">
        <p14:creationId xmlns:p14="http://schemas.microsoft.com/office/powerpoint/2010/main" val="222644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642E-6994-8620-0A1C-F2BE8AEB2A1B}"/>
              </a:ext>
            </a:extLst>
          </p:cNvPr>
          <p:cNvSpPr>
            <a:spLocks noGrp="1"/>
          </p:cNvSpPr>
          <p:nvPr>
            <p:ph type="title"/>
          </p:nvPr>
        </p:nvSpPr>
        <p:spPr/>
        <p:txBody>
          <a:bodyPr/>
          <a:lstStyle/>
          <a:p>
            <a:r>
              <a:rPr lang="en-GB" dirty="0"/>
              <a:t>Design(2</a:t>
            </a:r>
            <a:r>
              <a:rPr lang="en-GB" dirty="0" smtClean="0"/>
              <a:t>)-ERD Diagram</a:t>
            </a:r>
            <a:endParaRPr lang="en-GB" dirty="0"/>
          </a:p>
        </p:txBody>
      </p:sp>
      <p:sp>
        <p:nvSpPr>
          <p:cNvPr id="4" name="Date Placeholder 3">
            <a:extLst>
              <a:ext uri="{FF2B5EF4-FFF2-40B4-BE49-F238E27FC236}">
                <a16:creationId xmlns:a16="http://schemas.microsoft.com/office/drawing/2014/main" id="{07066993-DB10-64AC-3256-DADD30A23864}"/>
              </a:ext>
            </a:extLst>
          </p:cNvPr>
          <p:cNvSpPr>
            <a:spLocks noGrp="1"/>
          </p:cNvSpPr>
          <p:nvPr>
            <p:ph type="dt" sz="half" idx="10"/>
          </p:nvPr>
        </p:nvSpPr>
        <p:spPr/>
        <p:txBody>
          <a:bodyPr/>
          <a:lstStyle/>
          <a:p>
            <a:fld id="{3725F22A-3AC6-4339-8492-9055B605575F}" type="datetime1">
              <a:rPr lang="en-US" smtClean="0"/>
              <a:t>8/12/2024</a:t>
            </a:fld>
            <a:endParaRPr lang="en-US"/>
          </a:p>
        </p:txBody>
      </p:sp>
      <p:sp>
        <p:nvSpPr>
          <p:cNvPr id="5" name="Footer Placeholder 4">
            <a:extLst>
              <a:ext uri="{FF2B5EF4-FFF2-40B4-BE49-F238E27FC236}">
                <a16:creationId xmlns:a16="http://schemas.microsoft.com/office/drawing/2014/main" id="{0349BD0B-2B3B-D72C-12CD-169761E55B27}"/>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BAE783D4-54E8-F5D3-FD79-8D75E29BAB86}"/>
              </a:ext>
            </a:extLst>
          </p:cNvPr>
          <p:cNvSpPr>
            <a:spLocks noGrp="1"/>
          </p:cNvSpPr>
          <p:nvPr>
            <p:ph type="sldNum" sz="quarter" idx="12"/>
          </p:nvPr>
        </p:nvSpPr>
        <p:spPr/>
        <p:txBody>
          <a:bodyPr/>
          <a:lstStyle/>
          <a:p>
            <a:fld id="{DDD1C4E3-6544-488F-8BBE-2E6A0588B5A3}" type="slidenum">
              <a:rPr lang="en-US" smtClean="0"/>
              <a:t>9</a:t>
            </a:fld>
            <a:endParaRPr lang="en-US"/>
          </a:p>
        </p:txBody>
      </p:sp>
      <p:pic>
        <p:nvPicPr>
          <p:cNvPr id="11" name="Picture 10"/>
          <p:cNvPicPr/>
          <p:nvPr/>
        </p:nvPicPr>
        <p:blipFill>
          <a:blip r:embed="rId2"/>
          <a:stretch>
            <a:fillRect/>
          </a:stretch>
        </p:blipFill>
        <p:spPr>
          <a:xfrm>
            <a:off x="3124200" y="1533831"/>
            <a:ext cx="5943600" cy="5082233"/>
          </a:xfrm>
          <a:prstGeom prst="rect">
            <a:avLst/>
          </a:prstGeom>
        </p:spPr>
      </p:pic>
      <p:sp>
        <p:nvSpPr>
          <p:cNvPr id="12" name="Content Placeholder 11"/>
          <p:cNvSpPr>
            <a:spLocks noGrp="1"/>
          </p:cNvSpPr>
          <p:nvPr>
            <p:ph idx="1"/>
          </p:nvPr>
        </p:nvSpPr>
        <p:spPr>
          <a:xfrm>
            <a:off x="383458" y="235974"/>
            <a:ext cx="11631560" cy="6485501"/>
          </a:xfrm>
        </p:spPr>
        <p:txBody>
          <a:bodyPr/>
          <a:lstStyle/>
          <a:p>
            <a:endParaRPr lang="en-US" dirty="0"/>
          </a:p>
        </p:txBody>
      </p:sp>
    </p:spTree>
    <p:extLst>
      <p:ext uri="{BB962C8B-B14F-4D97-AF65-F5344CB8AC3E}">
        <p14:creationId xmlns:p14="http://schemas.microsoft.com/office/powerpoint/2010/main" val="510126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1147</TotalTime>
  <Words>539</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Online Bakery Management System</vt:lpstr>
      <vt:lpstr>Content</vt:lpstr>
      <vt:lpstr>Background of the research</vt:lpstr>
      <vt:lpstr>Main &amp; Specific Objectives</vt:lpstr>
      <vt:lpstr>Analysis(1)</vt:lpstr>
      <vt:lpstr>Analysis(2)</vt:lpstr>
      <vt:lpstr>Analysis(3)</vt:lpstr>
      <vt:lpstr>System Design (1)-Sequence Diagram</vt:lpstr>
      <vt:lpstr>Design(2)-ERD Diagram</vt:lpstr>
      <vt:lpstr>Design(3)</vt:lpstr>
      <vt:lpstr>Implementation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RESEARCH PROJECT TITLE</dc:title>
  <dc:creator>ADMIN</dc:creator>
  <cp:lastModifiedBy>David Njama</cp:lastModifiedBy>
  <cp:revision>21</cp:revision>
  <dcterms:created xsi:type="dcterms:W3CDTF">2023-10-15T14:50:21Z</dcterms:created>
  <dcterms:modified xsi:type="dcterms:W3CDTF">2024-08-12T11:45:54Z</dcterms:modified>
</cp:coreProperties>
</file>