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74" r:id="rId3"/>
    <p:sldId id="257" r:id="rId4"/>
    <p:sldId id="259" r:id="rId5"/>
    <p:sldId id="260" r:id="rId6"/>
    <p:sldId id="277" r:id="rId7"/>
    <p:sldId id="278" r:id="rId8"/>
    <p:sldId id="279" r:id="rId9"/>
    <p:sldId id="281" r:id="rId10"/>
    <p:sldId id="282" r:id="rId11"/>
    <p:sldId id="284" r:id="rId12"/>
    <p:sldId id="285" r:id="rId13"/>
    <p:sldId id="27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91" autoAdjust="0"/>
  </p:normalViewPr>
  <p:slideViewPr>
    <p:cSldViewPr snapToGrid="0">
      <p:cViewPr varScale="1">
        <p:scale>
          <a:sx n="65" d="100"/>
          <a:sy n="65" d="100"/>
        </p:scale>
        <p:origin x="100" y="40"/>
      </p:cViewPr>
      <p:guideLst/>
    </p:cSldViewPr>
  </p:slideViewPr>
  <p:notesTextViewPr>
    <p:cViewPr>
      <p:scale>
        <a:sx n="1" d="1"/>
        <a:sy n="1" d="1"/>
      </p:scale>
      <p:origin x="0" y="0"/>
    </p:cViewPr>
  </p:notesText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9BD577-E711-4F0A-A597-79D8320811BD}" type="datetimeFigureOut">
              <a:rPr lang="en-US" smtClean="0"/>
              <a:t>6/29/2024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92BAA-BC19-467C-9F73-1B5F5504B873}" type="slidenum">
              <a:rPr lang="en-US" smtClean="0"/>
              <a:t>‹#›</a:t>
            </a:fld>
            <a:endParaRPr lang="en-US"/>
          </a:p>
        </p:txBody>
      </p:sp>
    </p:spTree>
    <p:extLst>
      <p:ext uri="{BB962C8B-B14F-4D97-AF65-F5344CB8AC3E}">
        <p14:creationId xmlns:p14="http://schemas.microsoft.com/office/powerpoint/2010/main" val="83992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9392BAA-BC19-467C-9F73-1B5F5504B873}" type="slidenum">
              <a:rPr lang="en-US" smtClean="0"/>
              <a:t>2</a:t>
            </a:fld>
            <a:endParaRPr lang="en-US"/>
          </a:p>
        </p:txBody>
      </p:sp>
    </p:spTree>
    <p:extLst>
      <p:ext uri="{BB962C8B-B14F-4D97-AF65-F5344CB8AC3E}">
        <p14:creationId xmlns:p14="http://schemas.microsoft.com/office/powerpoint/2010/main" val="2133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6436B-3FC8-32F2-6B94-5C95B51DAA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4151A3-EB05-88A4-18A2-383B180C3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8C3AAD-513F-D820-C94D-B13509878FFA}"/>
              </a:ext>
            </a:extLst>
          </p:cNvPr>
          <p:cNvSpPr>
            <a:spLocks noGrp="1"/>
          </p:cNvSpPr>
          <p:nvPr>
            <p:ph type="dt" sz="half" idx="10"/>
          </p:nvPr>
        </p:nvSpPr>
        <p:spPr/>
        <p:txBody>
          <a:bodyPr/>
          <a:lstStyle/>
          <a:p>
            <a:fld id="{675C8F45-5EF6-4BA4-9EF9-21873DFB8715}" type="datetime1">
              <a:rPr lang="en-US" smtClean="0"/>
              <a:t>6/29/2024</a:t>
            </a:fld>
            <a:endParaRPr lang="en-US"/>
          </a:p>
        </p:txBody>
      </p:sp>
      <p:sp>
        <p:nvSpPr>
          <p:cNvPr id="5" name="Footer Placeholder 4">
            <a:extLst>
              <a:ext uri="{FF2B5EF4-FFF2-40B4-BE49-F238E27FC236}">
                <a16:creationId xmlns:a16="http://schemas.microsoft.com/office/drawing/2014/main" id="{7C240F56-94A7-6372-934E-707CE008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FC4F193-852F-1A93-3A00-1B1E7D257A79}"/>
              </a:ext>
            </a:extLst>
          </p:cNvPr>
          <p:cNvSpPr>
            <a:spLocks noGrp="1"/>
          </p:cNvSpPr>
          <p:nvPr>
            <p:ph type="sldNum" sz="quarter" idx="12"/>
          </p:nvPr>
        </p:nvSpPr>
        <p:spPr/>
        <p:txBody>
          <a:bodyPr/>
          <a:lstStyle/>
          <a:p>
            <a:fld id="{DDD1C4E3-6544-488F-8BBE-2E6A0588B5A3}" type="slidenum">
              <a:rPr lang="en-US" smtClean="0"/>
              <a:t>‹#›</a:t>
            </a:fld>
            <a:endParaRPr lang="en-US"/>
          </a:p>
        </p:txBody>
      </p:sp>
      <p:pic>
        <p:nvPicPr>
          <p:cNvPr id="7" name="image1.png">
            <a:extLst>
              <a:ext uri="{FF2B5EF4-FFF2-40B4-BE49-F238E27FC236}">
                <a16:creationId xmlns:a16="http://schemas.microsoft.com/office/drawing/2014/main" id="{B4C709A1-2348-5C30-222D-23256444FCBA}"/>
              </a:ext>
            </a:extLst>
          </p:cNvPr>
          <p:cNvPicPr/>
          <p:nvPr userDrawn="1"/>
        </p:nvPicPr>
        <p:blipFill>
          <a:blip r:embed="rId2"/>
          <a:srcRect/>
          <a:stretch>
            <a:fillRect/>
          </a:stretch>
        </p:blipFill>
        <p:spPr>
          <a:xfrm>
            <a:off x="5125915" y="136525"/>
            <a:ext cx="1940170" cy="1695095"/>
          </a:xfrm>
          <a:prstGeom prst="rect">
            <a:avLst/>
          </a:prstGeom>
          <a:ln/>
        </p:spPr>
      </p:pic>
    </p:spTree>
    <p:extLst>
      <p:ext uri="{BB962C8B-B14F-4D97-AF65-F5344CB8AC3E}">
        <p14:creationId xmlns:p14="http://schemas.microsoft.com/office/powerpoint/2010/main" val="416856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758DA-B57D-799C-DB27-14321ADF32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E93769-9910-2175-1888-C76869038C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B3E145-E8EC-5162-297D-66F2C4C0C8F2}"/>
              </a:ext>
            </a:extLst>
          </p:cNvPr>
          <p:cNvSpPr>
            <a:spLocks noGrp="1"/>
          </p:cNvSpPr>
          <p:nvPr>
            <p:ph type="dt" sz="half" idx="10"/>
          </p:nvPr>
        </p:nvSpPr>
        <p:spPr/>
        <p:txBody>
          <a:bodyPr/>
          <a:lstStyle/>
          <a:p>
            <a:fld id="{F5074967-9816-499C-AB4B-C0FC2F66720D}" type="datetime1">
              <a:rPr lang="en-US" smtClean="0"/>
              <a:t>6/29/2024</a:t>
            </a:fld>
            <a:endParaRPr lang="en-US"/>
          </a:p>
        </p:txBody>
      </p:sp>
      <p:sp>
        <p:nvSpPr>
          <p:cNvPr id="5" name="Footer Placeholder 4">
            <a:extLst>
              <a:ext uri="{FF2B5EF4-FFF2-40B4-BE49-F238E27FC236}">
                <a16:creationId xmlns:a16="http://schemas.microsoft.com/office/drawing/2014/main" id="{70258059-EBF4-256A-D104-5D9ACE0F67FD}"/>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E707881-770B-77BF-19EF-E5D48473220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10930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AF53FE-B2BD-B33C-6F52-DBA89647EC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3E07BA-934E-E937-DE3C-E73F72F14B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9403C-EDEF-1D0F-FDDA-CA9755E05F9A}"/>
              </a:ext>
            </a:extLst>
          </p:cNvPr>
          <p:cNvSpPr>
            <a:spLocks noGrp="1"/>
          </p:cNvSpPr>
          <p:nvPr>
            <p:ph type="dt" sz="half" idx="10"/>
          </p:nvPr>
        </p:nvSpPr>
        <p:spPr/>
        <p:txBody>
          <a:bodyPr/>
          <a:lstStyle/>
          <a:p>
            <a:fld id="{928B7465-797B-46B6-A7BA-BAD3E6FC9E30}" type="datetime1">
              <a:rPr lang="en-US" smtClean="0"/>
              <a:t>6/29/2024</a:t>
            </a:fld>
            <a:endParaRPr lang="en-US"/>
          </a:p>
        </p:txBody>
      </p:sp>
      <p:sp>
        <p:nvSpPr>
          <p:cNvPr id="5" name="Footer Placeholder 4">
            <a:extLst>
              <a:ext uri="{FF2B5EF4-FFF2-40B4-BE49-F238E27FC236}">
                <a16:creationId xmlns:a16="http://schemas.microsoft.com/office/drawing/2014/main" id="{1627DD69-2934-6097-7D20-840F139F7DD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EF962490-E669-BFC8-7AD6-34C3517A764B}"/>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2444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3C9A-88CB-CC5C-38D6-901142384D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12E1FA-8ECB-9A27-2BE1-799FC56A2D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7B7499-FA34-F075-6513-AE32CE2CCA15}"/>
              </a:ext>
            </a:extLst>
          </p:cNvPr>
          <p:cNvSpPr>
            <a:spLocks noGrp="1"/>
          </p:cNvSpPr>
          <p:nvPr>
            <p:ph type="dt" sz="half" idx="10"/>
          </p:nvPr>
        </p:nvSpPr>
        <p:spPr/>
        <p:txBody>
          <a:bodyPr/>
          <a:lstStyle/>
          <a:p>
            <a:fld id="{3725F22A-3AC6-4339-8492-9055B605575F}" type="datetime1">
              <a:rPr lang="en-US" smtClean="0"/>
              <a:t>6/29/2024</a:t>
            </a:fld>
            <a:endParaRPr lang="en-US"/>
          </a:p>
        </p:txBody>
      </p:sp>
      <p:sp>
        <p:nvSpPr>
          <p:cNvPr id="5" name="Footer Placeholder 4">
            <a:extLst>
              <a:ext uri="{FF2B5EF4-FFF2-40B4-BE49-F238E27FC236}">
                <a16:creationId xmlns:a16="http://schemas.microsoft.com/office/drawing/2014/main" id="{86EB7FDD-3513-F371-0F81-1BB7E33E801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3775C94-D2FD-41E9-A528-4214075EEEA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2382365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41BB-566F-5ECE-F144-8782593FA4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96D9D9-5BE2-A49A-332C-913A418A3A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DDCC39-8FF5-3A17-5275-B71D83CC2637}"/>
              </a:ext>
            </a:extLst>
          </p:cNvPr>
          <p:cNvSpPr>
            <a:spLocks noGrp="1"/>
          </p:cNvSpPr>
          <p:nvPr>
            <p:ph type="dt" sz="half" idx="10"/>
          </p:nvPr>
        </p:nvSpPr>
        <p:spPr/>
        <p:txBody>
          <a:bodyPr/>
          <a:lstStyle/>
          <a:p>
            <a:fld id="{8A7082F0-F3F7-42FF-8D5D-2D21C8A34A49}" type="datetime1">
              <a:rPr lang="en-US" smtClean="0"/>
              <a:t>6/29/2024</a:t>
            </a:fld>
            <a:endParaRPr lang="en-US"/>
          </a:p>
        </p:txBody>
      </p:sp>
      <p:sp>
        <p:nvSpPr>
          <p:cNvPr id="5" name="Footer Placeholder 4">
            <a:extLst>
              <a:ext uri="{FF2B5EF4-FFF2-40B4-BE49-F238E27FC236}">
                <a16:creationId xmlns:a16="http://schemas.microsoft.com/office/drawing/2014/main" id="{DD47230D-89AB-73B5-C339-0675819E9C3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62033C43-3457-EE55-0086-57499D1A67A4}"/>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598089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65FA-EA51-9B56-ABD8-341A075B1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74066-163E-A51C-43E9-A1BF7E02CE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6A5E00-A851-74A7-3478-CAC640A6BC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16690-5915-5A3E-825F-4AD3F514D2DF}"/>
              </a:ext>
            </a:extLst>
          </p:cNvPr>
          <p:cNvSpPr>
            <a:spLocks noGrp="1"/>
          </p:cNvSpPr>
          <p:nvPr>
            <p:ph type="dt" sz="half" idx="10"/>
          </p:nvPr>
        </p:nvSpPr>
        <p:spPr/>
        <p:txBody>
          <a:bodyPr/>
          <a:lstStyle/>
          <a:p>
            <a:fld id="{D7BC5A97-EE2C-465D-B14B-7475B8678DA8}" type="datetime1">
              <a:rPr lang="en-US" smtClean="0"/>
              <a:t>6/29/2024</a:t>
            </a:fld>
            <a:endParaRPr lang="en-US"/>
          </a:p>
        </p:txBody>
      </p:sp>
      <p:sp>
        <p:nvSpPr>
          <p:cNvPr id="6" name="Footer Placeholder 5">
            <a:extLst>
              <a:ext uri="{FF2B5EF4-FFF2-40B4-BE49-F238E27FC236}">
                <a16:creationId xmlns:a16="http://schemas.microsoft.com/office/drawing/2014/main" id="{7A5621F4-F3B2-00E9-D549-2CE0A75412A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BBD95BEF-ACB1-4FA6-2C4A-780A27558359}"/>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383343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5AF-8E7A-CEA0-1891-7B808E7849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74E998-7B2E-8537-549B-1231A07A99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96CF0F-6344-1DB8-3319-D9040939BE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179781-88FB-682E-1641-04FCB199C0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A0ED85-2148-8E2D-F70B-A73547E39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FD2EF-AE8D-6899-799E-A80DF555FB62}"/>
              </a:ext>
            </a:extLst>
          </p:cNvPr>
          <p:cNvSpPr>
            <a:spLocks noGrp="1"/>
          </p:cNvSpPr>
          <p:nvPr>
            <p:ph type="dt" sz="half" idx="10"/>
          </p:nvPr>
        </p:nvSpPr>
        <p:spPr/>
        <p:txBody>
          <a:bodyPr/>
          <a:lstStyle/>
          <a:p>
            <a:fld id="{DDA956A2-A6E8-4C44-AA9E-4F5628D6BBB5}" type="datetime1">
              <a:rPr lang="en-US" smtClean="0"/>
              <a:t>6/29/2024</a:t>
            </a:fld>
            <a:endParaRPr lang="en-US"/>
          </a:p>
        </p:txBody>
      </p:sp>
      <p:sp>
        <p:nvSpPr>
          <p:cNvPr id="8" name="Footer Placeholder 7">
            <a:extLst>
              <a:ext uri="{FF2B5EF4-FFF2-40B4-BE49-F238E27FC236}">
                <a16:creationId xmlns:a16="http://schemas.microsoft.com/office/drawing/2014/main" id="{F78915BF-2BA7-A3C3-9727-BF2C6E68B1A0}"/>
              </a:ext>
            </a:extLst>
          </p:cNvPr>
          <p:cNvSpPr>
            <a:spLocks noGrp="1"/>
          </p:cNvSpPr>
          <p:nvPr>
            <p:ph type="ftr" sz="quarter" idx="11"/>
          </p:nvPr>
        </p:nvSpPr>
        <p:spPr/>
        <p:txBody>
          <a:bodyPr/>
          <a:lstStyle/>
          <a:p>
            <a:r>
              <a:rPr lang="en-US"/>
              <a:t>CUEA | Department of Computer &amp; Information Science</a:t>
            </a:r>
          </a:p>
        </p:txBody>
      </p:sp>
      <p:sp>
        <p:nvSpPr>
          <p:cNvPr id="9" name="Slide Number Placeholder 8">
            <a:extLst>
              <a:ext uri="{FF2B5EF4-FFF2-40B4-BE49-F238E27FC236}">
                <a16:creationId xmlns:a16="http://schemas.microsoft.com/office/drawing/2014/main" id="{B7682580-1EDA-F274-C9E7-52573D0AD34D}"/>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64263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52BB6-C343-3EB6-9C53-14781D09B5E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20E5D4-D8D3-7E25-26FF-9882C27F376A}"/>
              </a:ext>
            </a:extLst>
          </p:cNvPr>
          <p:cNvSpPr>
            <a:spLocks noGrp="1"/>
          </p:cNvSpPr>
          <p:nvPr>
            <p:ph type="dt" sz="half" idx="10"/>
          </p:nvPr>
        </p:nvSpPr>
        <p:spPr/>
        <p:txBody>
          <a:bodyPr/>
          <a:lstStyle/>
          <a:p>
            <a:fld id="{1458A082-D35D-4107-A4BF-8A78C47DC0CE}" type="datetime1">
              <a:rPr lang="en-US" smtClean="0"/>
              <a:t>6/29/2024</a:t>
            </a:fld>
            <a:endParaRPr lang="en-US"/>
          </a:p>
        </p:txBody>
      </p:sp>
      <p:sp>
        <p:nvSpPr>
          <p:cNvPr id="4" name="Footer Placeholder 3">
            <a:extLst>
              <a:ext uri="{FF2B5EF4-FFF2-40B4-BE49-F238E27FC236}">
                <a16:creationId xmlns:a16="http://schemas.microsoft.com/office/drawing/2014/main" id="{FE8B0D74-6CC6-69CE-248B-CF6FDEC79C2C}"/>
              </a:ext>
            </a:extLst>
          </p:cNvPr>
          <p:cNvSpPr>
            <a:spLocks noGrp="1"/>
          </p:cNvSpPr>
          <p:nvPr>
            <p:ph type="ftr" sz="quarter" idx="11"/>
          </p:nvPr>
        </p:nvSpPr>
        <p:spPr/>
        <p:txBody>
          <a:bodyPr/>
          <a:lstStyle/>
          <a:p>
            <a:r>
              <a:rPr lang="en-US"/>
              <a:t>CUEA | Department of Computer &amp; Information Science</a:t>
            </a:r>
          </a:p>
        </p:txBody>
      </p:sp>
      <p:sp>
        <p:nvSpPr>
          <p:cNvPr id="5" name="Slide Number Placeholder 4">
            <a:extLst>
              <a:ext uri="{FF2B5EF4-FFF2-40B4-BE49-F238E27FC236}">
                <a16:creationId xmlns:a16="http://schemas.microsoft.com/office/drawing/2014/main" id="{32A8C218-FAB3-49A9-B6CC-B3609B13583F}"/>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71059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450FF8-3E6C-1CE0-F867-0B536440E3E0}"/>
              </a:ext>
            </a:extLst>
          </p:cNvPr>
          <p:cNvSpPr>
            <a:spLocks noGrp="1"/>
          </p:cNvSpPr>
          <p:nvPr>
            <p:ph type="dt" sz="half" idx="10"/>
          </p:nvPr>
        </p:nvSpPr>
        <p:spPr/>
        <p:txBody>
          <a:bodyPr/>
          <a:lstStyle/>
          <a:p>
            <a:fld id="{FE22DCC7-3996-4C97-914E-B079D5E3DF8C}" type="datetime1">
              <a:rPr lang="en-US" smtClean="0"/>
              <a:t>6/29/2024</a:t>
            </a:fld>
            <a:endParaRPr lang="en-US"/>
          </a:p>
        </p:txBody>
      </p:sp>
      <p:sp>
        <p:nvSpPr>
          <p:cNvPr id="3" name="Footer Placeholder 2">
            <a:extLst>
              <a:ext uri="{FF2B5EF4-FFF2-40B4-BE49-F238E27FC236}">
                <a16:creationId xmlns:a16="http://schemas.microsoft.com/office/drawing/2014/main" id="{AF546D47-F585-E8CB-50C8-6B0F5213DBF1}"/>
              </a:ext>
            </a:extLst>
          </p:cNvPr>
          <p:cNvSpPr>
            <a:spLocks noGrp="1"/>
          </p:cNvSpPr>
          <p:nvPr>
            <p:ph type="ftr" sz="quarter" idx="11"/>
          </p:nvPr>
        </p:nvSpPr>
        <p:spPr/>
        <p:txBody>
          <a:bodyPr/>
          <a:lstStyle/>
          <a:p>
            <a:r>
              <a:rPr lang="en-US"/>
              <a:t>CUEA | Department of Computer &amp; Information Science</a:t>
            </a:r>
          </a:p>
        </p:txBody>
      </p:sp>
      <p:sp>
        <p:nvSpPr>
          <p:cNvPr id="4" name="Slide Number Placeholder 3">
            <a:extLst>
              <a:ext uri="{FF2B5EF4-FFF2-40B4-BE49-F238E27FC236}">
                <a16:creationId xmlns:a16="http://schemas.microsoft.com/office/drawing/2014/main" id="{7512523A-F471-0D7C-9F71-404E17536501}"/>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574389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037B-2B30-C7D5-B00D-F0C04EFA0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F3E4EC-9355-45EB-F00A-3DFF484D1A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6C68E6-B85C-4815-44E8-87E4CBC1EB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CFF1BB-48C8-4786-8582-B0B5DE0F7355}"/>
              </a:ext>
            </a:extLst>
          </p:cNvPr>
          <p:cNvSpPr>
            <a:spLocks noGrp="1"/>
          </p:cNvSpPr>
          <p:nvPr>
            <p:ph type="dt" sz="half" idx="10"/>
          </p:nvPr>
        </p:nvSpPr>
        <p:spPr/>
        <p:txBody>
          <a:bodyPr/>
          <a:lstStyle/>
          <a:p>
            <a:fld id="{7923FA11-8A1B-4F35-9FC3-A508EA8A0333}" type="datetime1">
              <a:rPr lang="en-US" smtClean="0"/>
              <a:t>6/29/2024</a:t>
            </a:fld>
            <a:endParaRPr lang="en-US"/>
          </a:p>
        </p:txBody>
      </p:sp>
      <p:sp>
        <p:nvSpPr>
          <p:cNvPr id="6" name="Footer Placeholder 5">
            <a:extLst>
              <a:ext uri="{FF2B5EF4-FFF2-40B4-BE49-F238E27FC236}">
                <a16:creationId xmlns:a16="http://schemas.microsoft.com/office/drawing/2014/main" id="{00EDBEC1-486E-220B-C268-D71A9D77D4D7}"/>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FFE87761-091C-4895-1610-A03584DD8D18}"/>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3831863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1B292-556E-FEA4-3829-0E809DDD89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BB30BB-083E-81C2-2D7A-DFD6E88A58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0D1C74-B8A7-6BC7-4783-FAEC001B3B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5DDA90-7C72-5D89-84F6-6477D30344C5}"/>
              </a:ext>
            </a:extLst>
          </p:cNvPr>
          <p:cNvSpPr>
            <a:spLocks noGrp="1"/>
          </p:cNvSpPr>
          <p:nvPr>
            <p:ph type="dt" sz="half" idx="10"/>
          </p:nvPr>
        </p:nvSpPr>
        <p:spPr/>
        <p:txBody>
          <a:bodyPr/>
          <a:lstStyle/>
          <a:p>
            <a:fld id="{5C0420C4-E89B-4AE2-9C9C-F402479D59A1}" type="datetime1">
              <a:rPr lang="en-US" smtClean="0"/>
              <a:t>6/29/2024</a:t>
            </a:fld>
            <a:endParaRPr lang="en-US"/>
          </a:p>
        </p:txBody>
      </p:sp>
      <p:sp>
        <p:nvSpPr>
          <p:cNvPr id="6" name="Footer Placeholder 5">
            <a:extLst>
              <a:ext uri="{FF2B5EF4-FFF2-40B4-BE49-F238E27FC236}">
                <a16:creationId xmlns:a16="http://schemas.microsoft.com/office/drawing/2014/main" id="{B1FF8504-AAE2-8A98-C590-E3A0605257A8}"/>
              </a:ext>
            </a:extLst>
          </p:cNvPr>
          <p:cNvSpPr>
            <a:spLocks noGrp="1"/>
          </p:cNvSpPr>
          <p:nvPr>
            <p:ph type="ftr" sz="quarter" idx="11"/>
          </p:nvPr>
        </p:nvSpPr>
        <p:spPr/>
        <p:txBody>
          <a:bodyPr/>
          <a:lstStyle/>
          <a:p>
            <a:r>
              <a:rPr lang="en-US"/>
              <a:t>CUEA | Department of Computer &amp; Information Science</a:t>
            </a:r>
          </a:p>
        </p:txBody>
      </p:sp>
      <p:sp>
        <p:nvSpPr>
          <p:cNvPr id="7" name="Slide Number Placeholder 6">
            <a:extLst>
              <a:ext uri="{FF2B5EF4-FFF2-40B4-BE49-F238E27FC236}">
                <a16:creationId xmlns:a16="http://schemas.microsoft.com/office/drawing/2014/main" id="{34CFF37F-F1A8-4F2E-44D3-9A0CE0C84172}"/>
              </a:ext>
            </a:extLst>
          </p:cNvPr>
          <p:cNvSpPr>
            <a:spLocks noGrp="1"/>
          </p:cNvSpPr>
          <p:nvPr>
            <p:ph type="sldNum" sz="quarter" idx="12"/>
          </p:nvPr>
        </p:nvSpPr>
        <p:spPr/>
        <p:txBody>
          <a:bodyPr/>
          <a:lstStyle/>
          <a:p>
            <a:fld id="{DDD1C4E3-6544-488F-8BBE-2E6A0588B5A3}" type="slidenum">
              <a:rPr lang="en-US" smtClean="0"/>
              <a:t>‹#›</a:t>
            </a:fld>
            <a:endParaRPr lang="en-US"/>
          </a:p>
        </p:txBody>
      </p:sp>
    </p:spTree>
    <p:extLst>
      <p:ext uri="{BB962C8B-B14F-4D97-AF65-F5344CB8AC3E}">
        <p14:creationId xmlns:p14="http://schemas.microsoft.com/office/powerpoint/2010/main" val="1498197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C47D2-4BA7-7318-A1A8-E4AFA3B34E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A65D27-D049-DBC0-5AD7-795F8B3729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DFD8D-F6E5-6972-C4D3-7899A997FD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4FB30-3BE4-4C21-89AF-A0EA3257E411}" type="datetime1">
              <a:rPr lang="en-US" smtClean="0"/>
              <a:t>6/29/2024</a:t>
            </a:fld>
            <a:endParaRPr lang="en-US"/>
          </a:p>
        </p:txBody>
      </p:sp>
      <p:sp>
        <p:nvSpPr>
          <p:cNvPr id="5" name="Footer Placeholder 4">
            <a:extLst>
              <a:ext uri="{FF2B5EF4-FFF2-40B4-BE49-F238E27FC236}">
                <a16:creationId xmlns:a16="http://schemas.microsoft.com/office/drawing/2014/main" id="{633A7B9F-6C95-26AC-5A75-D3BF23023F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991B91BD-395C-29FB-FEE3-30ABC9E898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D1C4E3-6544-488F-8BBE-2E6A0588B5A3}" type="slidenum">
              <a:rPr lang="en-US" smtClean="0"/>
              <a:t>‹#›</a:t>
            </a:fld>
            <a:endParaRPr lang="en-US"/>
          </a:p>
        </p:txBody>
      </p:sp>
    </p:spTree>
    <p:extLst>
      <p:ext uri="{BB962C8B-B14F-4D97-AF65-F5344CB8AC3E}">
        <p14:creationId xmlns:p14="http://schemas.microsoft.com/office/powerpoint/2010/main" val="2900608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6EADC-91F3-6B62-89DB-0502A9F7BA37}"/>
              </a:ext>
            </a:extLst>
          </p:cNvPr>
          <p:cNvSpPr>
            <a:spLocks noGrp="1"/>
          </p:cNvSpPr>
          <p:nvPr>
            <p:ph type="ctrTitle"/>
          </p:nvPr>
        </p:nvSpPr>
        <p:spPr>
          <a:xfrm>
            <a:off x="799514" y="1800665"/>
            <a:ext cx="10592972" cy="2180491"/>
          </a:xfrm>
        </p:spPr>
        <p:txBody>
          <a:bodyPr>
            <a:normAutofit/>
          </a:bodyPr>
          <a:lstStyle/>
          <a:p>
            <a:r>
              <a:rPr lang="en-US" sz="4000" dirty="0" smtClean="0"/>
              <a:t>Online Bakery Management System</a:t>
            </a:r>
            <a:endParaRPr lang="en-US" sz="4000" dirty="0"/>
          </a:p>
        </p:txBody>
      </p:sp>
      <p:sp>
        <p:nvSpPr>
          <p:cNvPr id="3" name="Subtitle 2">
            <a:extLst>
              <a:ext uri="{FF2B5EF4-FFF2-40B4-BE49-F238E27FC236}">
                <a16:creationId xmlns:a16="http://schemas.microsoft.com/office/drawing/2014/main" id="{DF9DFCDC-2FB9-E448-9503-EDD09F0A83BC}"/>
              </a:ext>
            </a:extLst>
          </p:cNvPr>
          <p:cNvSpPr>
            <a:spLocks noGrp="1"/>
          </p:cNvSpPr>
          <p:nvPr>
            <p:ph type="subTitle" idx="1"/>
          </p:nvPr>
        </p:nvSpPr>
        <p:spPr>
          <a:xfrm>
            <a:off x="872196" y="4202723"/>
            <a:ext cx="10592971" cy="1874520"/>
          </a:xfrm>
        </p:spPr>
        <p:txBody>
          <a:bodyPr>
            <a:normAutofit/>
          </a:bodyPr>
          <a:lstStyle/>
          <a:p>
            <a:pPr>
              <a:lnSpc>
                <a:spcPct val="100000"/>
              </a:lnSpc>
            </a:pPr>
            <a:r>
              <a:rPr lang="en-US" sz="3200" dirty="0"/>
              <a:t>CMT 400 : Research Project Progress Report </a:t>
            </a:r>
          </a:p>
          <a:p>
            <a:pPr>
              <a:lnSpc>
                <a:spcPct val="100000"/>
              </a:lnSpc>
            </a:pPr>
            <a:r>
              <a:rPr lang="en-US" sz="3200" dirty="0"/>
              <a:t>Name : </a:t>
            </a:r>
            <a:r>
              <a:rPr lang="en-US" sz="3200" dirty="0" smtClean="0"/>
              <a:t>Jane </a:t>
            </a:r>
            <a:r>
              <a:rPr lang="en-US" sz="3200" dirty="0" err="1" smtClean="0"/>
              <a:t>Karuga</a:t>
            </a:r>
            <a:r>
              <a:rPr lang="en-US" sz="3200" dirty="0" smtClean="0"/>
              <a:t>| </a:t>
            </a:r>
            <a:r>
              <a:rPr lang="en-US" sz="3200" dirty="0"/>
              <a:t>REG. Num: </a:t>
            </a:r>
            <a:r>
              <a:rPr lang="en-US" sz="3200" dirty="0" smtClean="0"/>
              <a:t>1040477</a:t>
            </a:r>
            <a:endParaRPr lang="en-US" sz="3200" dirty="0"/>
          </a:p>
          <a:p>
            <a:pPr>
              <a:lnSpc>
                <a:spcPct val="100000"/>
              </a:lnSpc>
            </a:pPr>
            <a:r>
              <a:rPr lang="en-US" sz="3200" dirty="0"/>
              <a:t>Supervisor: </a:t>
            </a:r>
            <a:r>
              <a:rPr lang="en-US" sz="3200" dirty="0" smtClean="0"/>
              <a:t>Michael </a:t>
            </a:r>
            <a:r>
              <a:rPr lang="en-US" sz="3200" dirty="0" err="1" smtClean="0"/>
              <a:t>Kinyua</a:t>
            </a:r>
            <a:endParaRPr lang="en-US" sz="3200" dirty="0"/>
          </a:p>
          <a:p>
            <a:endParaRPr lang="en-US" sz="800" dirty="0"/>
          </a:p>
        </p:txBody>
      </p:sp>
    </p:spTree>
    <p:extLst>
      <p:ext uri="{BB962C8B-B14F-4D97-AF65-F5344CB8AC3E}">
        <p14:creationId xmlns:p14="http://schemas.microsoft.com/office/powerpoint/2010/main" val="124143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6642E-6994-8620-0A1C-F2BE8AEB2A1B}"/>
              </a:ext>
            </a:extLst>
          </p:cNvPr>
          <p:cNvSpPr>
            <a:spLocks noGrp="1"/>
          </p:cNvSpPr>
          <p:nvPr>
            <p:ph type="title"/>
          </p:nvPr>
        </p:nvSpPr>
        <p:spPr/>
        <p:txBody>
          <a:bodyPr/>
          <a:lstStyle/>
          <a:p>
            <a:r>
              <a:rPr lang="en-GB" dirty="0"/>
              <a:t>Design(2</a:t>
            </a:r>
            <a:r>
              <a:rPr lang="en-GB" dirty="0" smtClean="0"/>
              <a:t>)-ERD Diagram</a:t>
            </a:r>
            <a:endParaRPr lang="en-GB"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74607" y="1425677"/>
            <a:ext cx="7374193" cy="4930673"/>
          </a:xfrm>
        </p:spPr>
      </p:pic>
      <p:sp>
        <p:nvSpPr>
          <p:cNvPr id="4" name="Date Placeholder 3">
            <a:extLst>
              <a:ext uri="{FF2B5EF4-FFF2-40B4-BE49-F238E27FC236}">
                <a16:creationId xmlns:a16="http://schemas.microsoft.com/office/drawing/2014/main" id="{07066993-DB10-64AC-3256-DADD30A23864}"/>
              </a:ext>
            </a:extLst>
          </p:cNvPr>
          <p:cNvSpPr>
            <a:spLocks noGrp="1"/>
          </p:cNvSpPr>
          <p:nvPr>
            <p:ph type="dt" sz="half" idx="10"/>
          </p:nvPr>
        </p:nvSpPr>
        <p:spPr/>
        <p:txBody>
          <a:bodyPr/>
          <a:lstStyle/>
          <a:p>
            <a:fld id="{3725F22A-3AC6-4339-8492-9055B605575F}" type="datetime1">
              <a:rPr lang="en-US" smtClean="0"/>
              <a:t>6/29/2024</a:t>
            </a:fld>
            <a:endParaRPr lang="en-US"/>
          </a:p>
        </p:txBody>
      </p:sp>
      <p:sp>
        <p:nvSpPr>
          <p:cNvPr id="5" name="Footer Placeholder 4">
            <a:extLst>
              <a:ext uri="{FF2B5EF4-FFF2-40B4-BE49-F238E27FC236}">
                <a16:creationId xmlns:a16="http://schemas.microsoft.com/office/drawing/2014/main" id="{0349BD0B-2B3B-D72C-12CD-169761E55B27}"/>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AE783D4-54E8-F5D3-FD79-8D75E29BAB86}"/>
              </a:ext>
            </a:extLst>
          </p:cNvPr>
          <p:cNvSpPr>
            <a:spLocks noGrp="1"/>
          </p:cNvSpPr>
          <p:nvPr>
            <p:ph type="sldNum" sz="quarter" idx="12"/>
          </p:nvPr>
        </p:nvSpPr>
        <p:spPr/>
        <p:txBody>
          <a:bodyPr/>
          <a:lstStyle/>
          <a:p>
            <a:fld id="{DDD1C4E3-6544-488F-8BBE-2E6A0588B5A3}" type="slidenum">
              <a:rPr lang="en-US" smtClean="0"/>
              <a:t>10</a:t>
            </a:fld>
            <a:endParaRPr lang="en-US"/>
          </a:p>
        </p:txBody>
      </p:sp>
    </p:spTree>
    <p:extLst>
      <p:ext uri="{BB962C8B-B14F-4D97-AF65-F5344CB8AC3E}">
        <p14:creationId xmlns:p14="http://schemas.microsoft.com/office/powerpoint/2010/main" val="510126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4670-8F27-01BC-EE3E-301F3B221B5C}"/>
              </a:ext>
            </a:extLst>
          </p:cNvPr>
          <p:cNvSpPr>
            <a:spLocks noGrp="1"/>
          </p:cNvSpPr>
          <p:nvPr>
            <p:ph type="title"/>
          </p:nvPr>
        </p:nvSpPr>
        <p:spPr/>
        <p:txBody>
          <a:bodyPr/>
          <a:lstStyle/>
          <a:p>
            <a:r>
              <a:rPr lang="en-GB" dirty="0"/>
              <a:t>Design(3)</a:t>
            </a:r>
          </a:p>
        </p:txBody>
      </p:sp>
      <p:sp>
        <p:nvSpPr>
          <p:cNvPr id="3" name="Content Placeholder 2">
            <a:extLst>
              <a:ext uri="{FF2B5EF4-FFF2-40B4-BE49-F238E27FC236}">
                <a16:creationId xmlns:a16="http://schemas.microsoft.com/office/drawing/2014/main" id="{136F00A2-7DFC-86DA-87DC-632AFAFEB594}"/>
              </a:ext>
            </a:extLst>
          </p:cNvPr>
          <p:cNvSpPr>
            <a:spLocks noGrp="1"/>
          </p:cNvSpPr>
          <p:nvPr>
            <p:ph idx="1"/>
          </p:nvPr>
        </p:nvSpPr>
        <p:spPr/>
        <p:txBody>
          <a:bodyPr/>
          <a:lstStyle/>
          <a:p>
            <a:r>
              <a:rPr lang="en-US" dirty="0"/>
              <a:t>Test data </a:t>
            </a:r>
          </a:p>
          <a:p>
            <a:pPr lvl="1"/>
            <a:r>
              <a:rPr lang="en-US" dirty="0"/>
              <a:t>[show an extract, may be test data for one entity)]</a:t>
            </a:r>
          </a:p>
        </p:txBody>
      </p:sp>
      <p:sp>
        <p:nvSpPr>
          <p:cNvPr id="4" name="Date Placeholder 3">
            <a:extLst>
              <a:ext uri="{FF2B5EF4-FFF2-40B4-BE49-F238E27FC236}">
                <a16:creationId xmlns:a16="http://schemas.microsoft.com/office/drawing/2014/main" id="{8EEBDA1D-BDF9-C092-B037-99EDB436C44C}"/>
              </a:ext>
            </a:extLst>
          </p:cNvPr>
          <p:cNvSpPr>
            <a:spLocks noGrp="1"/>
          </p:cNvSpPr>
          <p:nvPr>
            <p:ph type="dt" sz="half" idx="10"/>
          </p:nvPr>
        </p:nvSpPr>
        <p:spPr/>
        <p:txBody>
          <a:bodyPr/>
          <a:lstStyle/>
          <a:p>
            <a:fld id="{3725F22A-3AC6-4339-8492-9055B605575F}" type="datetime1">
              <a:rPr lang="en-US" smtClean="0"/>
              <a:t>6/29/2024</a:t>
            </a:fld>
            <a:endParaRPr lang="en-US"/>
          </a:p>
        </p:txBody>
      </p:sp>
      <p:sp>
        <p:nvSpPr>
          <p:cNvPr id="5" name="Footer Placeholder 4">
            <a:extLst>
              <a:ext uri="{FF2B5EF4-FFF2-40B4-BE49-F238E27FC236}">
                <a16:creationId xmlns:a16="http://schemas.microsoft.com/office/drawing/2014/main" id="{8ACB1BD0-E607-0ACA-F904-EC17C7BD03D4}"/>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EEB49FEE-9696-BD01-ABCE-FE0312362888}"/>
              </a:ext>
            </a:extLst>
          </p:cNvPr>
          <p:cNvSpPr>
            <a:spLocks noGrp="1"/>
          </p:cNvSpPr>
          <p:nvPr>
            <p:ph type="sldNum" sz="quarter" idx="12"/>
          </p:nvPr>
        </p:nvSpPr>
        <p:spPr/>
        <p:txBody>
          <a:bodyPr/>
          <a:lstStyle/>
          <a:p>
            <a:fld id="{DDD1C4E3-6544-488F-8BBE-2E6A0588B5A3}" type="slidenum">
              <a:rPr lang="en-US" smtClean="0"/>
              <a:t>11</a:t>
            </a:fld>
            <a:endParaRPr lang="en-US"/>
          </a:p>
        </p:txBody>
      </p:sp>
    </p:spTree>
    <p:extLst>
      <p:ext uri="{BB962C8B-B14F-4D97-AF65-F5344CB8AC3E}">
        <p14:creationId xmlns:p14="http://schemas.microsoft.com/office/powerpoint/2010/main" val="4294424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DAAB-7ECD-349E-5A01-49A474B24F28}"/>
              </a:ext>
            </a:extLst>
          </p:cNvPr>
          <p:cNvSpPr>
            <a:spLocks noGrp="1"/>
          </p:cNvSpPr>
          <p:nvPr>
            <p:ph type="title"/>
          </p:nvPr>
        </p:nvSpPr>
        <p:spPr/>
        <p:txBody>
          <a:bodyPr/>
          <a:lstStyle/>
          <a:p>
            <a:r>
              <a:rPr lang="en-GB" dirty="0"/>
              <a:t>Implementation</a:t>
            </a:r>
          </a:p>
        </p:txBody>
      </p:sp>
      <p:sp>
        <p:nvSpPr>
          <p:cNvPr id="3" name="Content Placeholder 2">
            <a:extLst>
              <a:ext uri="{FF2B5EF4-FFF2-40B4-BE49-F238E27FC236}">
                <a16:creationId xmlns:a16="http://schemas.microsoft.com/office/drawing/2014/main" id="{A97E0410-E526-2B41-F15D-788C06FAA71C}"/>
              </a:ext>
            </a:extLst>
          </p:cNvPr>
          <p:cNvSpPr>
            <a:spLocks noGrp="1"/>
          </p:cNvSpPr>
          <p:nvPr>
            <p:ph idx="1"/>
          </p:nvPr>
        </p:nvSpPr>
        <p:spPr/>
        <p:txBody>
          <a:bodyPr/>
          <a:lstStyle/>
          <a:p>
            <a:r>
              <a:rPr lang="en-GB" dirty="0"/>
              <a:t>(In point form indicated work done)</a:t>
            </a:r>
          </a:p>
        </p:txBody>
      </p:sp>
      <p:sp>
        <p:nvSpPr>
          <p:cNvPr id="4" name="Date Placeholder 3">
            <a:extLst>
              <a:ext uri="{FF2B5EF4-FFF2-40B4-BE49-F238E27FC236}">
                <a16:creationId xmlns:a16="http://schemas.microsoft.com/office/drawing/2014/main" id="{B007A094-8A88-952C-74F6-1557FF73B53E}"/>
              </a:ext>
            </a:extLst>
          </p:cNvPr>
          <p:cNvSpPr>
            <a:spLocks noGrp="1"/>
          </p:cNvSpPr>
          <p:nvPr>
            <p:ph type="dt" sz="half" idx="10"/>
          </p:nvPr>
        </p:nvSpPr>
        <p:spPr/>
        <p:txBody>
          <a:bodyPr/>
          <a:lstStyle/>
          <a:p>
            <a:fld id="{3725F22A-3AC6-4339-8492-9055B605575F}" type="datetime1">
              <a:rPr lang="en-US" smtClean="0"/>
              <a:t>6/29/2024</a:t>
            </a:fld>
            <a:endParaRPr lang="en-US"/>
          </a:p>
        </p:txBody>
      </p:sp>
      <p:sp>
        <p:nvSpPr>
          <p:cNvPr id="5" name="Footer Placeholder 4">
            <a:extLst>
              <a:ext uri="{FF2B5EF4-FFF2-40B4-BE49-F238E27FC236}">
                <a16:creationId xmlns:a16="http://schemas.microsoft.com/office/drawing/2014/main" id="{D159E3A0-D133-5287-949D-5ED65E2C950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23018F7D-550F-26F9-1934-DE07C281ED25}"/>
              </a:ext>
            </a:extLst>
          </p:cNvPr>
          <p:cNvSpPr>
            <a:spLocks noGrp="1"/>
          </p:cNvSpPr>
          <p:nvPr>
            <p:ph type="sldNum" sz="quarter" idx="12"/>
          </p:nvPr>
        </p:nvSpPr>
        <p:spPr/>
        <p:txBody>
          <a:bodyPr/>
          <a:lstStyle/>
          <a:p>
            <a:fld id="{DDD1C4E3-6544-488F-8BBE-2E6A0588B5A3}" type="slidenum">
              <a:rPr lang="en-US" smtClean="0"/>
              <a:t>12</a:t>
            </a:fld>
            <a:endParaRPr lang="en-US"/>
          </a:p>
        </p:txBody>
      </p:sp>
    </p:spTree>
    <p:extLst>
      <p:ext uri="{BB962C8B-B14F-4D97-AF65-F5344CB8AC3E}">
        <p14:creationId xmlns:p14="http://schemas.microsoft.com/office/powerpoint/2010/main" val="2719981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2E45-4AB7-BD9D-C545-EF903A70D599}"/>
              </a:ext>
            </a:extLst>
          </p:cNvPr>
          <p:cNvSpPr>
            <a:spLocks noGrp="1"/>
          </p:cNvSpPr>
          <p:nvPr>
            <p:ph type="ctrTitle"/>
          </p:nvPr>
        </p:nvSpPr>
        <p:spPr/>
        <p:txBody>
          <a:bodyPr/>
          <a:lstStyle/>
          <a:p>
            <a:r>
              <a:rPr lang="en-US" dirty="0"/>
              <a:t>The End</a:t>
            </a:r>
          </a:p>
        </p:txBody>
      </p:sp>
      <p:sp>
        <p:nvSpPr>
          <p:cNvPr id="3" name="Subtitle 2">
            <a:extLst>
              <a:ext uri="{FF2B5EF4-FFF2-40B4-BE49-F238E27FC236}">
                <a16:creationId xmlns:a16="http://schemas.microsoft.com/office/drawing/2014/main" id="{DAACF835-A000-6753-5694-805F0218F77D}"/>
              </a:ext>
            </a:extLst>
          </p:cNvPr>
          <p:cNvSpPr>
            <a:spLocks noGrp="1"/>
          </p:cNvSpPr>
          <p:nvPr>
            <p:ph type="subTitle" idx="1"/>
          </p:nvPr>
        </p:nvSpPr>
        <p:spPr/>
        <p:txBody>
          <a:bodyPr/>
          <a:lstStyle/>
          <a:p>
            <a:r>
              <a:rPr lang="en-US" dirty="0"/>
              <a:t>Thank you</a:t>
            </a:r>
          </a:p>
          <a:p>
            <a:r>
              <a:rPr lang="en-US" dirty="0"/>
              <a:t>[proceed to invite the panel to your system /prototype presentation]</a:t>
            </a:r>
          </a:p>
        </p:txBody>
      </p:sp>
    </p:spTree>
    <p:extLst>
      <p:ext uri="{BB962C8B-B14F-4D97-AF65-F5344CB8AC3E}">
        <p14:creationId xmlns:p14="http://schemas.microsoft.com/office/powerpoint/2010/main" val="1904453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FEF36-4CC5-EEA1-6E5C-E6D2E0C50B3F}"/>
              </a:ext>
            </a:extLst>
          </p:cNvPr>
          <p:cNvSpPr>
            <a:spLocks noGrp="1"/>
          </p:cNvSpPr>
          <p:nvPr>
            <p:ph type="title"/>
          </p:nvPr>
        </p:nvSpPr>
        <p:spPr/>
        <p:txBody>
          <a:bodyPr/>
          <a:lstStyle/>
          <a:p>
            <a:r>
              <a:rPr lang="en-US" dirty="0"/>
              <a:t>[Notes on slides; Delete or hide this slide]</a:t>
            </a:r>
          </a:p>
        </p:txBody>
      </p:sp>
      <p:sp>
        <p:nvSpPr>
          <p:cNvPr id="3" name="Content Placeholder 2">
            <a:extLst>
              <a:ext uri="{FF2B5EF4-FFF2-40B4-BE49-F238E27FC236}">
                <a16:creationId xmlns:a16="http://schemas.microsoft.com/office/drawing/2014/main" id="{9BAB46F0-4E3A-8946-15FD-942C7257B881}"/>
              </a:ext>
            </a:extLst>
          </p:cNvPr>
          <p:cNvSpPr>
            <a:spLocks noGrp="1"/>
          </p:cNvSpPr>
          <p:nvPr>
            <p:ph idx="1"/>
          </p:nvPr>
        </p:nvSpPr>
        <p:spPr/>
        <p:txBody>
          <a:bodyPr>
            <a:normAutofit fontScale="85000" lnSpcReduction="20000"/>
          </a:bodyPr>
          <a:lstStyle/>
          <a:p>
            <a:r>
              <a:rPr lang="en-US" dirty="0"/>
              <a:t>Only minimal text is expected on the slides</a:t>
            </a:r>
          </a:p>
          <a:p>
            <a:pPr lvl="1"/>
            <a:r>
              <a:rPr lang="en-US" dirty="0"/>
              <a:t>The audience of your presentation is the panel. The panel only needs slides to guide them through your oral presentation. If you need extra notes, use the </a:t>
            </a:r>
            <a:r>
              <a:rPr lang="en-US" b="1" dirty="0"/>
              <a:t>notes view (view menu/ notes page) </a:t>
            </a:r>
            <a:r>
              <a:rPr lang="en-US" dirty="0"/>
              <a:t>to hide them from the audience but make them available to the presenter/yourself during the presentation] </a:t>
            </a:r>
          </a:p>
          <a:p>
            <a:r>
              <a:rPr lang="en-US" dirty="0"/>
              <a:t>Use a bulleted list or numbered list in your slides. Don’t use continuous prose</a:t>
            </a:r>
          </a:p>
          <a:p>
            <a:r>
              <a:rPr lang="en-US" dirty="0"/>
              <a:t>The projector screen is for the panel, your screen is the laptop screen, make use of it unless it becomes necessary to point at something on the audience screen that the mouse pointer can’t effectively do from your screen.</a:t>
            </a:r>
          </a:p>
          <a:p>
            <a:r>
              <a:rPr lang="en-US" dirty="0"/>
              <a:t>Rehearsing your presentation minimizes stage fright. </a:t>
            </a:r>
          </a:p>
          <a:p>
            <a:r>
              <a:rPr lang="en-US" dirty="0"/>
              <a:t>Delete all placeholder content in the other slides, that is, content in [square brackets].</a:t>
            </a:r>
          </a:p>
          <a:p>
            <a:r>
              <a:rPr lang="en-US" dirty="0"/>
              <a:t>The panel will check on your research problem, objectives, analysis and design. You will also present the actual incomplete system as guided by your supervisor.</a:t>
            </a:r>
          </a:p>
        </p:txBody>
      </p:sp>
      <p:sp>
        <p:nvSpPr>
          <p:cNvPr id="4" name="Date Placeholder 3">
            <a:extLst>
              <a:ext uri="{FF2B5EF4-FFF2-40B4-BE49-F238E27FC236}">
                <a16:creationId xmlns:a16="http://schemas.microsoft.com/office/drawing/2014/main" id="{39FBFC7D-464F-8E47-545C-126CF50C17F4}"/>
              </a:ext>
            </a:extLst>
          </p:cNvPr>
          <p:cNvSpPr>
            <a:spLocks noGrp="1"/>
          </p:cNvSpPr>
          <p:nvPr>
            <p:ph type="dt" sz="half" idx="10"/>
          </p:nvPr>
        </p:nvSpPr>
        <p:spPr/>
        <p:txBody>
          <a:bodyPr/>
          <a:lstStyle/>
          <a:p>
            <a:fld id="{34915275-69A9-4E91-923E-D96F4D81A4CC}" type="datetime1">
              <a:rPr lang="en-US" smtClean="0"/>
              <a:t>6/29/2024</a:t>
            </a:fld>
            <a:endParaRPr lang="en-US"/>
          </a:p>
        </p:txBody>
      </p:sp>
      <p:sp>
        <p:nvSpPr>
          <p:cNvPr id="5" name="Footer Placeholder 4">
            <a:extLst>
              <a:ext uri="{FF2B5EF4-FFF2-40B4-BE49-F238E27FC236}">
                <a16:creationId xmlns:a16="http://schemas.microsoft.com/office/drawing/2014/main" id="{9BAC47E2-2CD5-F5CB-4966-6D601C3FC045}"/>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A3C11E9-F395-69BC-94FC-EF1D4EAB3916}"/>
              </a:ext>
            </a:extLst>
          </p:cNvPr>
          <p:cNvSpPr>
            <a:spLocks noGrp="1"/>
          </p:cNvSpPr>
          <p:nvPr>
            <p:ph type="sldNum" sz="quarter" idx="12"/>
          </p:nvPr>
        </p:nvSpPr>
        <p:spPr/>
        <p:txBody>
          <a:bodyPr/>
          <a:lstStyle/>
          <a:p>
            <a:fld id="{DDD1C4E3-6544-488F-8BBE-2E6A0588B5A3}" type="slidenum">
              <a:rPr lang="en-US" smtClean="0"/>
              <a:t>2</a:t>
            </a:fld>
            <a:endParaRPr lang="en-US" dirty="0"/>
          </a:p>
        </p:txBody>
      </p:sp>
    </p:spTree>
    <p:extLst>
      <p:ext uri="{BB962C8B-B14F-4D97-AF65-F5344CB8AC3E}">
        <p14:creationId xmlns:p14="http://schemas.microsoft.com/office/powerpoint/2010/main" val="4250897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EAB1-6F90-F2DC-29B8-2C999D4EF3BD}"/>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8F502CCC-73FA-885E-5A4F-A57C31DF2DF1}"/>
              </a:ext>
            </a:extLst>
          </p:cNvPr>
          <p:cNvSpPr>
            <a:spLocks noGrp="1"/>
          </p:cNvSpPr>
          <p:nvPr>
            <p:ph idx="1"/>
          </p:nvPr>
        </p:nvSpPr>
        <p:spPr/>
        <p:txBody>
          <a:bodyPr>
            <a:normAutofit/>
          </a:bodyPr>
          <a:lstStyle/>
          <a:p>
            <a:r>
              <a:rPr lang="en-US" dirty="0"/>
              <a:t>Background of the Research</a:t>
            </a:r>
          </a:p>
          <a:p>
            <a:r>
              <a:rPr lang="en-US" dirty="0"/>
              <a:t>Problem Statement</a:t>
            </a:r>
          </a:p>
          <a:p>
            <a:r>
              <a:rPr lang="en-US" dirty="0"/>
              <a:t>Main &amp; Specific Objectives</a:t>
            </a:r>
          </a:p>
          <a:p>
            <a:r>
              <a:rPr lang="en-US" dirty="0"/>
              <a:t>Analysis</a:t>
            </a:r>
          </a:p>
          <a:p>
            <a:r>
              <a:rPr lang="en-US" dirty="0"/>
              <a:t>Design</a:t>
            </a:r>
          </a:p>
          <a:p>
            <a:r>
              <a:rPr lang="en-US" dirty="0"/>
              <a:t>Implementation</a:t>
            </a:r>
          </a:p>
          <a:p>
            <a:pPr marL="0" indent="0">
              <a:buNone/>
            </a:pPr>
            <a:endParaRPr lang="en-US" dirty="0"/>
          </a:p>
          <a:p>
            <a:endParaRPr lang="en-US" dirty="0"/>
          </a:p>
          <a:p>
            <a:endParaRPr lang="en-US" dirty="0"/>
          </a:p>
        </p:txBody>
      </p:sp>
      <p:sp>
        <p:nvSpPr>
          <p:cNvPr id="4" name="Date Placeholder 3">
            <a:extLst>
              <a:ext uri="{FF2B5EF4-FFF2-40B4-BE49-F238E27FC236}">
                <a16:creationId xmlns:a16="http://schemas.microsoft.com/office/drawing/2014/main" id="{CF492FC0-BC1D-D037-F1A7-201B16050F9D}"/>
              </a:ext>
            </a:extLst>
          </p:cNvPr>
          <p:cNvSpPr>
            <a:spLocks noGrp="1"/>
          </p:cNvSpPr>
          <p:nvPr>
            <p:ph type="dt" sz="half" idx="10"/>
          </p:nvPr>
        </p:nvSpPr>
        <p:spPr/>
        <p:txBody>
          <a:bodyPr/>
          <a:lstStyle/>
          <a:p>
            <a:fld id="{F757C34A-FB17-4502-B8B0-C32B7C226254}" type="datetime1">
              <a:rPr lang="en-US" smtClean="0"/>
              <a:t>6/29/2024</a:t>
            </a:fld>
            <a:endParaRPr lang="en-US"/>
          </a:p>
        </p:txBody>
      </p:sp>
      <p:sp>
        <p:nvSpPr>
          <p:cNvPr id="5" name="Footer Placeholder 4">
            <a:extLst>
              <a:ext uri="{FF2B5EF4-FFF2-40B4-BE49-F238E27FC236}">
                <a16:creationId xmlns:a16="http://schemas.microsoft.com/office/drawing/2014/main" id="{9988328C-9DBF-122F-F905-96089718DDAE}"/>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14A9A41E-6091-DA20-0FB5-4A1E1CFF425D}"/>
              </a:ext>
            </a:extLst>
          </p:cNvPr>
          <p:cNvSpPr>
            <a:spLocks noGrp="1"/>
          </p:cNvSpPr>
          <p:nvPr>
            <p:ph type="sldNum" sz="quarter" idx="12"/>
          </p:nvPr>
        </p:nvSpPr>
        <p:spPr/>
        <p:txBody>
          <a:bodyPr/>
          <a:lstStyle/>
          <a:p>
            <a:fld id="{DDD1C4E3-6544-488F-8BBE-2E6A0588B5A3}" type="slidenum">
              <a:rPr lang="en-US" smtClean="0"/>
              <a:t>3</a:t>
            </a:fld>
            <a:endParaRPr lang="en-US"/>
          </a:p>
        </p:txBody>
      </p:sp>
    </p:spTree>
    <p:extLst>
      <p:ext uri="{BB962C8B-B14F-4D97-AF65-F5344CB8AC3E}">
        <p14:creationId xmlns:p14="http://schemas.microsoft.com/office/powerpoint/2010/main" val="25017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4A01-7AD1-A87C-C007-70C15888762C}"/>
              </a:ext>
            </a:extLst>
          </p:cNvPr>
          <p:cNvSpPr>
            <a:spLocks noGrp="1"/>
          </p:cNvSpPr>
          <p:nvPr>
            <p:ph type="title"/>
          </p:nvPr>
        </p:nvSpPr>
        <p:spPr/>
        <p:txBody>
          <a:bodyPr/>
          <a:lstStyle/>
          <a:p>
            <a:r>
              <a:rPr lang="en-US" dirty="0"/>
              <a:t>Background of the research</a:t>
            </a:r>
          </a:p>
        </p:txBody>
      </p:sp>
      <p:sp>
        <p:nvSpPr>
          <p:cNvPr id="3" name="Content Placeholder 2">
            <a:extLst>
              <a:ext uri="{FF2B5EF4-FFF2-40B4-BE49-F238E27FC236}">
                <a16:creationId xmlns:a16="http://schemas.microsoft.com/office/drawing/2014/main" id="{003A4990-0FF6-1ED4-49A9-C8EE073769B9}"/>
              </a:ext>
            </a:extLst>
          </p:cNvPr>
          <p:cNvSpPr>
            <a:spLocks noGrp="1"/>
          </p:cNvSpPr>
          <p:nvPr>
            <p:ph idx="1"/>
          </p:nvPr>
        </p:nvSpPr>
        <p:spPr>
          <a:xfrm>
            <a:off x="688258" y="1455174"/>
            <a:ext cx="10665542" cy="4721789"/>
          </a:xfrm>
        </p:spPr>
        <p:txBody>
          <a:bodyPr/>
          <a:lstStyle/>
          <a:p>
            <a:r>
              <a:rPr lang="en-US" dirty="0"/>
              <a:t>With the current advances in technology, bakeries need to embrace adaptability to the new area of digitization in order to keep up with the competitive game in their industries. </a:t>
            </a:r>
            <a:endParaRPr lang="en-US" dirty="0" smtClean="0"/>
          </a:p>
          <a:p>
            <a:r>
              <a:rPr lang="en-US" dirty="0" smtClean="0"/>
              <a:t>This </a:t>
            </a:r>
            <a:r>
              <a:rPr lang="en-US" dirty="0"/>
              <a:t>does not only limit to large businesses but also small businesses that have a goal for growth in their business. This includes introduction to Online Bakery Management Systems to the local retail bakeries so that customers can have an easy access to book online for their cakes and pastries and also the store can have an efficient way of managing their customers from their end and be well prepared even for their busy days. </a:t>
            </a:r>
          </a:p>
        </p:txBody>
      </p:sp>
      <p:sp>
        <p:nvSpPr>
          <p:cNvPr id="4" name="Date Placeholder 3">
            <a:extLst>
              <a:ext uri="{FF2B5EF4-FFF2-40B4-BE49-F238E27FC236}">
                <a16:creationId xmlns:a16="http://schemas.microsoft.com/office/drawing/2014/main" id="{B5C6DE3B-AC07-4A00-832B-0B005D241651}"/>
              </a:ext>
            </a:extLst>
          </p:cNvPr>
          <p:cNvSpPr>
            <a:spLocks noGrp="1"/>
          </p:cNvSpPr>
          <p:nvPr>
            <p:ph type="dt" sz="half" idx="10"/>
          </p:nvPr>
        </p:nvSpPr>
        <p:spPr/>
        <p:txBody>
          <a:bodyPr/>
          <a:lstStyle/>
          <a:p>
            <a:fld id="{594A5CCB-E238-42AB-B195-E1B13A2052D1}" type="datetime1">
              <a:rPr lang="en-US" smtClean="0"/>
              <a:t>6/29/2024</a:t>
            </a:fld>
            <a:endParaRPr lang="en-US"/>
          </a:p>
        </p:txBody>
      </p:sp>
      <p:sp>
        <p:nvSpPr>
          <p:cNvPr id="5" name="Footer Placeholder 4">
            <a:extLst>
              <a:ext uri="{FF2B5EF4-FFF2-40B4-BE49-F238E27FC236}">
                <a16:creationId xmlns:a16="http://schemas.microsoft.com/office/drawing/2014/main" id="{C066B61C-13C6-A28C-7B39-A66B50C7E01B}"/>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0A9F362E-998C-4523-8DE8-25B2FF8BA813}"/>
              </a:ext>
            </a:extLst>
          </p:cNvPr>
          <p:cNvSpPr>
            <a:spLocks noGrp="1"/>
          </p:cNvSpPr>
          <p:nvPr>
            <p:ph type="sldNum" sz="quarter" idx="12"/>
          </p:nvPr>
        </p:nvSpPr>
        <p:spPr/>
        <p:txBody>
          <a:bodyPr/>
          <a:lstStyle/>
          <a:p>
            <a:fld id="{DDD1C4E3-6544-488F-8BBE-2E6A0588B5A3}" type="slidenum">
              <a:rPr lang="en-US" smtClean="0"/>
              <a:t>4</a:t>
            </a:fld>
            <a:endParaRPr lang="en-US"/>
          </a:p>
        </p:txBody>
      </p:sp>
    </p:spTree>
    <p:extLst>
      <p:ext uri="{BB962C8B-B14F-4D97-AF65-F5344CB8AC3E}">
        <p14:creationId xmlns:p14="http://schemas.microsoft.com/office/powerpoint/2010/main" val="52303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6968A-4256-592C-90E6-BD9D120FC842}"/>
              </a:ext>
            </a:extLst>
          </p:cNvPr>
          <p:cNvSpPr>
            <a:spLocks noGrp="1"/>
          </p:cNvSpPr>
          <p:nvPr>
            <p:ph type="title"/>
          </p:nvPr>
        </p:nvSpPr>
        <p:spPr/>
        <p:txBody>
          <a:bodyPr/>
          <a:lstStyle/>
          <a:p>
            <a:r>
              <a:rPr lang="en-US" dirty="0"/>
              <a:t>Main &amp; Specific Objectives</a:t>
            </a:r>
          </a:p>
        </p:txBody>
      </p:sp>
      <p:sp>
        <p:nvSpPr>
          <p:cNvPr id="3" name="Content Placeholder 2">
            <a:extLst>
              <a:ext uri="{FF2B5EF4-FFF2-40B4-BE49-F238E27FC236}">
                <a16:creationId xmlns:a16="http://schemas.microsoft.com/office/drawing/2014/main" id="{4E119CEB-A598-CB8E-B78C-30CDAD81AD38}"/>
              </a:ext>
            </a:extLst>
          </p:cNvPr>
          <p:cNvSpPr>
            <a:spLocks noGrp="1"/>
          </p:cNvSpPr>
          <p:nvPr>
            <p:ph idx="1"/>
          </p:nvPr>
        </p:nvSpPr>
        <p:spPr>
          <a:xfrm>
            <a:off x="838200" y="1347019"/>
            <a:ext cx="10515600" cy="4829944"/>
          </a:xfrm>
        </p:spPr>
        <p:txBody>
          <a:bodyPr>
            <a:normAutofit/>
          </a:bodyPr>
          <a:lstStyle/>
          <a:p>
            <a:pPr marL="0" indent="0">
              <a:buNone/>
            </a:pPr>
            <a:r>
              <a:rPr lang="en-US" dirty="0" smtClean="0"/>
              <a:t>Main Objective: To design </a:t>
            </a:r>
            <a:r>
              <a:rPr lang="en-US" dirty="0"/>
              <a:t>and develop an Online Bakery Management System that will enhance customer outreach for small scale bakery businesses in Kenya</a:t>
            </a:r>
            <a:r>
              <a:rPr lang="en-US" dirty="0" smtClean="0"/>
              <a:t>.</a:t>
            </a:r>
          </a:p>
          <a:p>
            <a:pPr marL="0" indent="0">
              <a:buNone/>
            </a:pPr>
            <a:endParaRPr lang="en-US" dirty="0" smtClean="0"/>
          </a:p>
          <a:p>
            <a:pPr marL="0" indent="0">
              <a:buNone/>
            </a:pPr>
            <a:r>
              <a:rPr lang="en-US" dirty="0" smtClean="0"/>
              <a:t>Specific Objectives:</a:t>
            </a:r>
          </a:p>
          <a:p>
            <a:pPr marL="1028700" lvl="1" indent="-571500">
              <a:buFont typeface="+mj-lt"/>
              <a:buAutoNum type="romanLcPeriod"/>
            </a:pPr>
            <a:r>
              <a:rPr lang="en-US" dirty="0" smtClean="0"/>
              <a:t>To </a:t>
            </a:r>
            <a:r>
              <a:rPr lang="en-US" dirty="0"/>
              <a:t>determine user requirements for the envisioned system.</a:t>
            </a:r>
          </a:p>
          <a:p>
            <a:pPr marL="1028700" lvl="1" indent="-571500">
              <a:buFont typeface="+mj-lt"/>
              <a:buAutoNum type="romanLcPeriod"/>
            </a:pPr>
            <a:r>
              <a:rPr lang="en-US" dirty="0"/>
              <a:t>To develop conceptual and technical designs based on the user requirements.</a:t>
            </a:r>
          </a:p>
          <a:p>
            <a:pPr marL="1028700" lvl="1" indent="-571500">
              <a:buFont typeface="+mj-lt"/>
              <a:buAutoNum type="romanLcPeriod"/>
            </a:pPr>
            <a:r>
              <a:rPr lang="en-US" dirty="0"/>
              <a:t>To implement the designed system using appropriate programming languages and technologies.</a:t>
            </a:r>
          </a:p>
          <a:p>
            <a:pPr marL="1028700" lvl="1" indent="-571500">
              <a:buFont typeface="+mj-lt"/>
              <a:buAutoNum type="romanLcPeriod"/>
            </a:pPr>
            <a:r>
              <a:rPr lang="en-US" dirty="0"/>
              <a:t>To execute testing procedures so as to identify and address any defects or discrepancies of the developed system.</a:t>
            </a:r>
          </a:p>
          <a:p>
            <a:pPr marL="0" indent="0">
              <a:buNone/>
            </a:pPr>
            <a:endParaRPr lang="en-US" dirty="0" smtClean="0"/>
          </a:p>
          <a:p>
            <a:pPr marL="0" indent="0">
              <a:buNone/>
            </a:pPr>
            <a:endParaRPr lang="en-US" dirty="0"/>
          </a:p>
        </p:txBody>
      </p:sp>
      <p:sp>
        <p:nvSpPr>
          <p:cNvPr id="4" name="Date Placeholder 3">
            <a:extLst>
              <a:ext uri="{FF2B5EF4-FFF2-40B4-BE49-F238E27FC236}">
                <a16:creationId xmlns:a16="http://schemas.microsoft.com/office/drawing/2014/main" id="{076F7429-3E40-586C-BF72-AEAF0C146381}"/>
              </a:ext>
            </a:extLst>
          </p:cNvPr>
          <p:cNvSpPr>
            <a:spLocks noGrp="1"/>
          </p:cNvSpPr>
          <p:nvPr>
            <p:ph type="dt" sz="half" idx="10"/>
          </p:nvPr>
        </p:nvSpPr>
        <p:spPr/>
        <p:txBody>
          <a:bodyPr/>
          <a:lstStyle/>
          <a:p>
            <a:fld id="{67F80246-0887-40D7-A50C-F8D8F0CA8691}" type="datetime1">
              <a:rPr lang="en-US" smtClean="0"/>
              <a:t>6/29/2024</a:t>
            </a:fld>
            <a:endParaRPr lang="en-US"/>
          </a:p>
        </p:txBody>
      </p:sp>
      <p:sp>
        <p:nvSpPr>
          <p:cNvPr id="5" name="Footer Placeholder 4">
            <a:extLst>
              <a:ext uri="{FF2B5EF4-FFF2-40B4-BE49-F238E27FC236}">
                <a16:creationId xmlns:a16="http://schemas.microsoft.com/office/drawing/2014/main" id="{0A9398B1-FAEB-5511-6665-168AB9B9A3DA}"/>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4780CD73-2FDA-0804-4269-EEF12AF27E6B}"/>
              </a:ext>
            </a:extLst>
          </p:cNvPr>
          <p:cNvSpPr>
            <a:spLocks noGrp="1"/>
          </p:cNvSpPr>
          <p:nvPr>
            <p:ph type="sldNum" sz="quarter" idx="12"/>
          </p:nvPr>
        </p:nvSpPr>
        <p:spPr/>
        <p:txBody>
          <a:bodyPr/>
          <a:lstStyle/>
          <a:p>
            <a:fld id="{DDD1C4E3-6544-488F-8BBE-2E6A0588B5A3}" type="slidenum">
              <a:rPr lang="en-US" smtClean="0"/>
              <a:t>5</a:t>
            </a:fld>
            <a:endParaRPr lang="en-US"/>
          </a:p>
        </p:txBody>
      </p:sp>
    </p:spTree>
    <p:extLst>
      <p:ext uri="{BB962C8B-B14F-4D97-AF65-F5344CB8AC3E}">
        <p14:creationId xmlns:p14="http://schemas.microsoft.com/office/powerpoint/2010/main" val="1611932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9761E-C157-1CDF-556B-A50FA15C7E21}"/>
              </a:ext>
            </a:extLst>
          </p:cNvPr>
          <p:cNvSpPr>
            <a:spLocks noGrp="1"/>
          </p:cNvSpPr>
          <p:nvPr>
            <p:ph type="title"/>
          </p:nvPr>
        </p:nvSpPr>
        <p:spPr/>
        <p:txBody>
          <a:bodyPr/>
          <a:lstStyle/>
          <a:p>
            <a:r>
              <a:rPr lang="en-GB" dirty="0"/>
              <a:t>Analysis(1)</a:t>
            </a:r>
          </a:p>
        </p:txBody>
      </p:sp>
      <p:sp>
        <p:nvSpPr>
          <p:cNvPr id="3" name="Content Placeholder 2">
            <a:extLst>
              <a:ext uri="{FF2B5EF4-FFF2-40B4-BE49-F238E27FC236}">
                <a16:creationId xmlns:a16="http://schemas.microsoft.com/office/drawing/2014/main" id="{6D023580-1756-B799-317E-DD71E5821E3D}"/>
              </a:ext>
            </a:extLst>
          </p:cNvPr>
          <p:cNvSpPr>
            <a:spLocks noGrp="1"/>
          </p:cNvSpPr>
          <p:nvPr>
            <p:ph idx="1"/>
          </p:nvPr>
        </p:nvSpPr>
        <p:spPr/>
        <p:txBody>
          <a:bodyPr>
            <a:normAutofit fontScale="92500" lnSpcReduction="20000"/>
          </a:bodyPr>
          <a:lstStyle/>
          <a:p>
            <a:pPr marL="0" lvl="1"/>
            <a:r>
              <a:rPr lang="en-GB" sz="2800" dirty="0">
                <a:sym typeface="+mn-ea"/>
              </a:rPr>
              <a:t>Functional</a:t>
            </a:r>
            <a:r>
              <a:rPr lang="en-US" sz="2800" dirty="0">
                <a:sym typeface="+mn-ea"/>
              </a:rPr>
              <a:t> requirements</a:t>
            </a:r>
          </a:p>
          <a:p>
            <a:pPr marL="914400" lvl="1" indent="-457200">
              <a:buFont typeface="Arial" panose="020B0604020202020204" pitchFamily="34" charset="0"/>
              <a:buAutoNum type="arabicPeriod"/>
            </a:pPr>
            <a:r>
              <a:rPr lang="en-US" dirty="0"/>
              <a:t>User Interaction: User Registration, </a:t>
            </a:r>
            <a:r>
              <a:rPr lang="en-US" dirty="0" smtClean="0"/>
              <a:t>Admin Registration.</a:t>
            </a:r>
            <a:endParaRPr lang="en-US" dirty="0"/>
          </a:p>
          <a:p>
            <a:pPr marL="914400" lvl="1" indent="-457200">
              <a:buAutoNum type="arabicPeriod"/>
            </a:pPr>
            <a:r>
              <a:rPr lang="en-US" dirty="0" smtClean="0"/>
              <a:t>Placing of orders by the customer successfully.</a:t>
            </a:r>
            <a:endParaRPr lang="en-US" dirty="0"/>
          </a:p>
          <a:p>
            <a:pPr marL="914400" lvl="1" indent="-457200">
              <a:buAutoNum type="arabicPeriod"/>
            </a:pPr>
            <a:r>
              <a:rPr lang="en-US" dirty="0"/>
              <a:t>B</a:t>
            </a:r>
            <a:r>
              <a:rPr lang="en-US" dirty="0" smtClean="0"/>
              <a:t>akery owner(admin) </a:t>
            </a:r>
            <a:r>
              <a:rPr lang="en-US" dirty="0"/>
              <a:t>to update the menu with ease, which includes </a:t>
            </a:r>
            <a:r>
              <a:rPr lang="en-US" dirty="0" smtClean="0"/>
              <a:t>Creation, Update and Deletion of </a:t>
            </a:r>
            <a:r>
              <a:rPr lang="en-US" dirty="0"/>
              <a:t>the products in the store depending on their availability and their </a:t>
            </a:r>
            <a:r>
              <a:rPr lang="en-US" dirty="0" smtClean="0"/>
              <a:t>prices.</a:t>
            </a:r>
          </a:p>
          <a:p>
            <a:pPr marL="914400" lvl="1" indent="-457200">
              <a:buAutoNum type="arabicPeriod"/>
            </a:pPr>
            <a:r>
              <a:rPr lang="en-US" dirty="0" smtClean="0"/>
              <a:t>Provision </a:t>
            </a:r>
            <a:r>
              <a:rPr lang="en-US" dirty="0"/>
              <a:t>of recommendations</a:t>
            </a:r>
          </a:p>
          <a:p>
            <a:r>
              <a:rPr lang="en-US" dirty="0"/>
              <a:t> </a:t>
            </a:r>
            <a:r>
              <a:rPr lang="en-GB" altLang="en-US" dirty="0"/>
              <a:t>Non- </a:t>
            </a:r>
            <a:r>
              <a:rPr lang="en-US" dirty="0"/>
              <a:t>Functional</a:t>
            </a:r>
            <a:r>
              <a:rPr lang="en-GB" altLang="en-US" dirty="0"/>
              <a:t> requirements</a:t>
            </a:r>
          </a:p>
          <a:p>
            <a:pPr marL="914400" lvl="1" indent="-457200">
              <a:buAutoNum type="arabicPeriod"/>
            </a:pPr>
            <a:r>
              <a:rPr lang="en-US" dirty="0"/>
              <a:t>User friendly User Interface</a:t>
            </a:r>
            <a:endParaRPr lang="en-US" sz="2380" dirty="0"/>
          </a:p>
          <a:p>
            <a:pPr marL="914400" lvl="1" indent="-457200">
              <a:buAutoNum type="arabicPeriod"/>
            </a:pPr>
            <a:r>
              <a:rPr lang="en-US" dirty="0"/>
              <a:t>Responsive Design</a:t>
            </a:r>
          </a:p>
          <a:p>
            <a:pPr marL="914400" lvl="1" indent="-457200">
              <a:buAutoNum type="arabicPeriod"/>
            </a:pPr>
            <a:r>
              <a:rPr lang="en-US" dirty="0"/>
              <a:t>Compatibility</a:t>
            </a:r>
          </a:p>
          <a:p>
            <a:pPr marL="914400" lvl="1" indent="-457200">
              <a:buAutoNum type="arabicPeriod"/>
            </a:pPr>
            <a:r>
              <a:rPr lang="en-US" dirty="0"/>
              <a:t>Availability</a:t>
            </a:r>
          </a:p>
          <a:p>
            <a:pPr marL="914400" lvl="1" indent="-457200">
              <a:buAutoNum type="arabicPeriod"/>
            </a:pPr>
            <a:r>
              <a:rPr lang="en-US" dirty="0"/>
              <a:t>Efficiency</a:t>
            </a:r>
          </a:p>
          <a:p>
            <a:pPr marL="914400" lvl="1" indent="-457200">
              <a:buAutoNum type="arabicPeriod"/>
            </a:pPr>
            <a:r>
              <a:rPr lang="en-US" dirty="0"/>
              <a:t>Reliability</a:t>
            </a:r>
          </a:p>
          <a:p>
            <a:endParaRPr lang="en-US" dirty="0"/>
          </a:p>
          <a:p>
            <a:endParaRPr lang="en-US" dirty="0"/>
          </a:p>
          <a:p>
            <a:pPr marL="0" indent="0">
              <a:buNone/>
            </a:pPr>
            <a:endParaRPr lang="en-GB" dirty="0"/>
          </a:p>
        </p:txBody>
      </p:sp>
      <p:sp>
        <p:nvSpPr>
          <p:cNvPr id="4" name="Date Placeholder 3">
            <a:extLst>
              <a:ext uri="{FF2B5EF4-FFF2-40B4-BE49-F238E27FC236}">
                <a16:creationId xmlns:a16="http://schemas.microsoft.com/office/drawing/2014/main" id="{AFABC360-68E0-EFB1-A657-8EAE1C94F0EB}"/>
              </a:ext>
            </a:extLst>
          </p:cNvPr>
          <p:cNvSpPr>
            <a:spLocks noGrp="1"/>
          </p:cNvSpPr>
          <p:nvPr>
            <p:ph type="dt" sz="half" idx="10"/>
          </p:nvPr>
        </p:nvSpPr>
        <p:spPr/>
        <p:txBody>
          <a:bodyPr/>
          <a:lstStyle/>
          <a:p>
            <a:fld id="{3725F22A-3AC6-4339-8492-9055B605575F}" type="datetime1">
              <a:rPr lang="en-US" smtClean="0"/>
              <a:t>6/29/2024</a:t>
            </a:fld>
            <a:endParaRPr lang="en-US"/>
          </a:p>
        </p:txBody>
      </p:sp>
      <p:sp>
        <p:nvSpPr>
          <p:cNvPr id="5" name="Footer Placeholder 4">
            <a:extLst>
              <a:ext uri="{FF2B5EF4-FFF2-40B4-BE49-F238E27FC236}">
                <a16:creationId xmlns:a16="http://schemas.microsoft.com/office/drawing/2014/main" id="{216C50D5-6073-DBBF-0B07-821D57DC39F6}"/>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A8CB7B2C-7F3D-4EFF-AC4A-C0ED4C907CCA}"/>
              </a:ext>
            </a:extLst>
          </p:cNvPr>
          <p:cNvSpPr>
            <a:spLocks noGrp="1"/>
          </p:cNvSpPr>
          <p:nvPr>
            <p:ph type="sldNum" sz="quarter" idx="12"/>
          </p:nvPr>
        </p:nvSpPr>
        <p:spPr/>
        <p:txBody>
          <a:bodyPr/>
          <a:lstStyle/>
          <a:p>
            <a:fld id="{DDD1C4E3-6544-488F-8BBE-2E6A0588B5A3}" type="slidenum">
              <a:rPr lang="en-US" smtClean="0"/>
              <a:t>6</a:t>
            </a:fld>
            <a:endParaRPr lang="en-US"/>
          </a:p>
        </p:txBody>
      </p:sp>
    </p:spTree>
    <p:extLst>
      <p:ext uri="{BB962C8B-B14F-4D97-AF65-F5344CB8AC3E}">
        <p14:creationId xmlns:p14="http://schemas.microsoft.com/office/powerpoint/2010/main" val="4126809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63A2-0CCD-7A85-71E9-4FC2D1CD1332}"/>
              </a:ext>
            </a:extLst>
          </p:cNvPr>
          <p:cNvSpPr>
            <a:spLocks noGrp="1"/>
          </p:cNvSpPr>
          <p:nvPr>
            <p:ph type="title"/>
          </p:nvPr>
        </p:nvSpPr>
        <p:spPr/>
        <p:txBody>
          <a:bodyPr/>
          <a:lstStyle/>
          <a:p>
            <a:r>
              <a:rPr lang="en-GB" dirty="0"/>
              <a:t>Analysis(2</a:t>
            </a:r>
            <a:r>
              <a:rPr lang="en-GB" dirty="0" smtClean="0"/>
              <a:t>)</a:t>
            </a:r>
            <a:endParaRPr lang="en-GB" dirty="0"/>
          </a:p>
        </p:txBody>
      </p:sp>
      <p:sp>
        <p:nvSpPr>
          <p:cNvPr id="3" name="Content Placeholder 2">
            <a:extLst>
              <a:ext uri="{FF2B5EF4-FFF2-40B4-BE49-F238E27FC236}">
                <a16:creationId xmlns:a16="http://schemas.microsoft.com/office/drawing/2014/main" id="{02532654-278F-438E-1CE9-4EE9C2187A4E}"/>
              </a:ext>
            </a:extLst>
          </p:cNvPr>
          <p:cNvSpPr>
            <a:spLocks noGrp="1"/>
          </p:cNvSpPr>
          <p:nvPr>
            <p:ph idx="1"/>
          </p:nvPr>
        </p:nvSpPr>
        <p:spPr>
          <a:xfrm>
            <a:off x="838200" y="1268361"/>
            <a:ext cx="10515600" cy="4908602"/>
          </a:xfrm>
        </p:spPr>
        <p:txBody>
          <a:bodyPr/>
          <a:lstStyle/>
          <a:p>
            <a:endParaRPr lang="en-GB" dirty="0"/>
          </a:p>
          <a:p>
            <a:endParaRPr lang="en-GB" dirty="0"/>
          </a:p>
        </p:txBody>
      </p:sp>
      <p:sp>
        <p:nvSpPr>
          <p:cNvPr id="4" name="Date Placeholder 3">
            <a:extLst>
              <a:ext uri="{FF2B5EF4-FFF2-40B4-BE49-F238E27FC236}">
                <a16:creationId xmlns:a16="http://schemas.microsoft.com/office/drawing/2014/main" id="{2B4DD9C7-B33C-793F-BCAA-00816F72BDF5}"/>
              </a:ext>
            </a:extLst>
          </p:cNvPr>
          <p:cNvSpPr>
            <a:spLocks noGrp="1"/>
          </p:cNvSpPr>
          <p:nvPr>
            <p:ph type="dt" sz="half" idx="10"/>
          </p:nvPr>
        </p:nvSpPr>
        <p:spPr/>
        <p:txBody>
          <a:bodyPr/>
          <a:lstStyle/>
          <a:p>
            <a:fld id="{3725F22A-3AC6-4339-8492-9055B605575F}" type="datetime1">
              <a:rPr lang="en-US" smtClean="0"/>
              <a:t>6/29/2024</a:t>
            </a:fld>
            <a:endParaRPr lang="en-US"/>
          </a:p>
        </p:txBody>
      </p:sp>
      <p:sp>
        <p:nvSpPr>
          <p:cNvPr id="5" name="Footer Placeholder 4">
            <a:extLst>
              <a:ext uri="{FF2B5EF4-FFF2-40B4-BE49-F238E27FC236}">
                <a16:creationId xmlns:a16="http://schemas.microsoft.com/office/drawing/2014/main" id="{674C1612-340F-18BB-4D60-9BA47E43DD9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F3269D87-C507-7A30-C961-3C6FFCEDBC8E}"/>
              </a:ext>
            </a:extLst>
          </p:cNvPr>
          <p:cNvSpPr>
            <a:spLocks noGrp="1"/>
          </p:cNvSpPr>
          <p:nvPr>
            <p:ph type="sldNum" sz="quarter" idx="12"/>
          </p:nvPr>
        </p:nvSpPr>
        <p:spPr/>
        <p:txBody>
          <a:bodyPr/>
          <a:lstStyle/>
          <a:p>
            <a:fld id="{DDD1C4E3-6544-488F-8BBE-2E6A0588B5A3}" type="slidenum">
              <a:rPr lang="en-US" smtClean="0"/>
              <a:t>7</a:t>
            </a:fld>
            <a:endParaRPr lang="en-US"/>
          </a:p>
        </p:txBody>
      </p:sp>
    </p:spTree>
    <p:extLst>
      <p:ext uri="{BB962C8B-B14F-4D97-AF65-F5344CB8AC3E}">
        <p14:creationId xmlns:p14="http://schemas.microsoft.com/office/powerpoint/2010/main" val="482426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E6D5-0F13-0E51-537C-9368A5494FE1}"/>
              </a:ext>
            </a:extLst>
          </p:cNvPr>
          <p:cNvSpPr>
            <a:spLocks noGrp="1"/>
          </p:cNvSpPr>
          <p:nvPr>
            <p:ph type="title"/>
          </p:nvPr>
        </p:nvSpPr>
        <p:spPr/>
        <p:txBody>
          <a:bodyPr/>
          <a:lstStyle/>
          <a:p>
            <a:r>
              <a:rPr lang="en-GB" dirty="0"/>
              <a:t>Analysis(3)</a:t>
            </a:r>
          </a:p>
        </p:txBody>
      </p:sp>
      <p:sp>
        <p:nvSpPr>
          <p:cNvPr id="3" name="Content Placeholder 2">
            <a:extLst>
              <a:ext uri="{FF2B5EF4-FFF2-40B4-BE49-F238E27FC236}">
                <a16:creationId xmlns:a16="http://schemas.microsoft.com/office/drawing/2014/main" id="{C97AC3BE-ED68-A2D0-8F16-C588B8654C96}"/>
              </a:ext>
            </a:extLst>
          </p:cNvPr>
          <p:cNvSpPr>
            <a:spLocks noGrp="1"/>
          </p:cNvSpPr>
          <p:nvPr>
            <p:ph idx="1"/>
          </p:nvPr>
        </p:nvSpPr>
        <p:spPr/>
        <p:txBody>
          <a:bodyPr>
            <a:normAutofit/>
          </a:bodyPr>
          <a:lstStyle/>
          <a:p>
            <a:r>
              <a:rPr lang="en-US" dirty="0"/>
              <a:t>System users/actors</a:t>
            </a:r>
          </a:p>
          <a:p>
            <a:pPr lvl="1"/>
            <a:r>
              <a:rPr lang="en-US" dirty="0" smtClean="0"/>
              <a:t>Bakery Owner</a:t>
            </a:r>
            <a:endParaRPr lang="en-US" dirty="0" smtClean="0"/>
          </a:p>
          <a:p>
            <a:pPr lvl="1"/>
            <a:r>
              <a:rPr lang="en-US" dirty="0" smtClean="0"/>
              <a:t>Bakery customers</a:t>
            </a:r>
            <a:endParaRPr lang="en-US" dirty="0"/>
          </a:p>
          <a:p>
            <a:r>
              <a:rPr lang="en-US" dirty="0"/>
              <a:t>System Input/ Input forms</a:t>
            </a:r>
          </a:p>
          <a:p>
            <a:pPr lvl="1"/>
            <a:r>
              <a:rPr lang="en-US" dirty="0" smtClean="0"/>
              <a:t>Customer Details, Order details, Inventory received</a:t>
            </a:r>
            <a:endParaRPr lang="en-US" dirty="0"/>
          </a:p>
          <a:p>
            <a:r>
              <a:rPr lang="en-US" dirty="0"/>
              <a:t>System output/ Reports</a:t>
            </a:r>
          </a:p>
          <a:p>
            <a:pPr lvl="1"/>
            <a:r>
              <a:rPr lang="en-US" dirty="0" smtClean="0"/>
              <a:t>Order Reports(Pending and Completed),Inventory reports, Product Reports ,Daily Sales Report</a:t>
            </a:r>
            <a:endParaRPr lang="en-US" dirty="0"/>
          </a:p>
          <a:p>
            <a:r>
              <a:rPr lang="en-US" dirty="0"/>
              <a:t>System Entities</a:t>
            </a:r>
          </a:p>
          <a:p>
            <a:pPr lvl="1"/>
            <a:r>
              <a:rPr lang="en-US" dirty="0" smtClean="0"/>
              <a:t>Bakery, Customer, Order, Order item, Product, Inventory</a:t>
            </a:r>
            <a:endParaRPr lang="en-US" dirty="0"/>
          </a:p>
        </p:txBody>
      </p:sp>
      <p:sp>
        <p:nvSpPr>
          <p:cNvPr id="4" name="Date Placeholder 3">
            <a:extLst>
              <a:ext uri="{FF2B5EF4-FFF2-40B4-BE49-F238E27FC236}">
                <a16:creationId xmlns:a16="http://schemas.microsoft.com/office/drawing/2014/main" id="{09D6AA13-1006-88AC-EEED-7BF8CA6D8F71}"/>
              </a:ext>
            </a:extLst>
          </p:cNvPr>
          <p:cNvSpPr>
            <a:spLocks noGrp="1"/>
          </p:cNvSpPr>
          <p:nvPr>
            <p:ph type="dt" sz="half" idx="10"/>
          </p:nvPr>
        </p:nvSpPr>
        <p:spPr/>
        <p:txBody>
          <a:bodyPr/>
          <a:lstStyle/>
          <a:p>
            <a:fld id="{3725F22A-3AC6-4339-8492-9055B605575F}" type="datetime1">
              <a:rPr lang="en-US" smtClean="0"/>
              <a:t>6/29/2024</a:t>
            </a:fld>
            <a:endParaRPr lang="en-US"/>
          </a:p>
        </p:txBody>
      </p:sp>
      <p:sp>
        <p:nvSpPr>
          <p:cNvPr id="5" name="Footer Placeholder 4">
            <a:extLst>
              <a:ext uri="{FF2B5EF4-FFF2-40B4-BE49-F238E27FC236}">
                <a16:creationId xmlns:a16="http://schemas.microsoft.com/office/drawing/2014/main" id="{3726A518-152A-2D2F-5997-0A31F50404A7}"/>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F0D87AF9-1BC0-07A6-303F-2FE743D8A27F}"/>
              </a:ext>
            </a:extLst>
          </p:cNvPr>
          <p:cNvSpPr>
            <a:spLocks noGrp="1"/>
          </p:cNvSpPr>
          <p:nvPr>
            <p:ph type="sldNum" sz="quarter" idx="12"/>
          </p:nvPr>
        </p:nvSpPr>
        <p:spPr/>
        <p:txBody>
          <a:bodyPr/>
          <a:lstStyle/>
          <a:p>
            <a:fld id="{DDD1C4E3-6544-488F-8BBE-2E6A0588B5A3}" type="slidenum">
              <a:rPr lang="en-US" smtClean="0"/>
              <a:t>8</a:t>
            </a:fld>
            <a:endParaRPr lang="en-US"/>
          </a:p>
        </p:txBody>
      </p:sp>
    </p:spTree>
    <p:extLst>
      <p:ext uri="{BB962C8B-B14F-4D97-AF65-F5344CB8AC3E}">
        <p14:creationId xmlns:p14="http://schemas.microsoft.com/office/powerpoint/2010/main" val="343984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E01B8-22D1-8D8E-224B-EA993A96BA5E}"/>
              </a:ext>
            </a:extLst>
          </p:cNvPr>
          <p:cNvSpPr>
            <a:spLocks noGrp="1"/>
          </p:cNvSpPr>
          <p:nvPr>
            <p:ph type="title"/>
          </p:nvPr>
        </p:nvSpPr>
        <p:spPr/>
        <p:txBody>
          <a:bodyPr/>
          <a:lstStyle/>
          <a:p>
            <a:r>
              <a:rPr lang="en-GB" dirty="0"/>
              <a:t>System Design (</a:t>
            </a:r>
            <a:r>
              <a:rPr lang="en-GB" dirty="0" smtClean="0"/>
              <a:t>1)-Sequence Diagram</a:t>
            </a:r>
            <a:endParaRPr lang="en-GB" dirty="0"/>
          </a:p>
        </p:txBody>
      </p:sp>
      <p:sp>
        <p:nvSpPr>
          <p:cNvPr id="3" name="Content Placeholder 2">
            <a:extLst>
              <a:ext uri="{FF2B5EF4-FFF2-40B4-BE49-F238E27FC236}">
                <a16:creationId xmlns:a16="http://schemas.microsoft.com/office/drawing/2014/main" id="{C2F21C0B-8C80-A402-B47F-2A557742AC06}"/>
              </a:ext>
            </a:extLst>
          </p:cNvPr>
          <p:cNvSpPr>
            <a:spLocks noGrp="1"/>
          </p:cNvSpPr>
          <p:nvPr>
            <p:ph idx="1"/>
          </p:nvPr>
        </p:nvSpPr>
        <p:spPr>
          <a:xfrm>
            <a:off x="914402" y="1337187"/>
            <a:ext cx="10515600" cy="5019726"/>
          </a:xfrm>
        </p:spPr>
        <p:txBody>
          <a:bodyPr/>
          <a:lstStyle/>
          <a:p>
            <a:pPr marL="0" indent="0">
              <a:buNone/>
            </a:pPr>
            <a:endParaRPr lang="en-US" dirty="0"/>
          </a:p>
        </p:txBody>
      </p:sp>
      <p:sp>
        <p:nvSpPr>
          <p:cNvPr id="4" name="Date Placeholder 3">
            <a:extLst>
              <a:ext uri="{FF2B5EF4-FFF2-40B4-BE49-F238E27FC236}">
                <a16:creationId xmlns:a16="http://schemas.microsoft.com/office/drawing/2014/main" id="{BA0FD227-C584-998F-3B70-92565CA58D77}"/>
              </a:ext>
            </a:extLst>
          </p:cNvPr>
          <p:cNvSpPr>
            <a:spLocks noGrp="1"/>
          </p:cNvSpPr>
          <p:nvPr>
            <p:ph type="dt" sz="half" idx="10"/>
          </p:nvPr>
        </p:nvSpPr>
        <p:spPr/>
        <p:txBody>
          <a:bodyPr/>
          <a:lstStyle/>
          <a:p>
            <a:fld id="{3725F22A-3AC6-4339-8492-9055B605575F}" type="datetime1">
              <a:rPr lang="en-US" smtClean="0"/>
              <a:t>6/29/2024</a:t>
            </a:fld>
            <a:endParaRPr lang="en-US"/>
          </a:p>
        </p:txBody>
      </p:sp>
      <p:sp>
        <p:nvSpPr>
          <p:cNvPr id="5" name="Footer Placeholder 4">
            <a:extLst>
              <a:ext uri="{FF2B5EF4-FFF2-40B4-BE49-F238E27FC236}">
                <a16:creationId xmlns:a16="http://schemas.microsoft.com/office/drawing/2014/main" id="{18968230-8782-AA08-A618-CAEF24492862}"/>
              </a:ext>
            </a:extLst>
          </p:cNvPr>
          <p:cNvSpPr>
            <a:spLocks noGrp="1"/>
          </p:cNvSpPr>
          <p:nvPr>
            <p:ph type="ftr" sz="quarter" idx="11"/>
          </p:nvPr>
        </p:nvSpPr>
        <p:spPr/>
        <p:txBody>
          <a:bodyPr/>
          <a:lstStyle/>
          <a:p>
            <a:r>
              <a:rPr lang="en-US"/>
              <a:t>CUEA | Department of Computer &amp; Information Science</a:t>
            </a:r>
          </a:p>
        </p:txBody>
      </p:sp>
      <p:sp>
        <p:nvSpPr>
          <p:cNvPr id="6" name="Slide Number Placeholder 5">
            <a:extLst>
              <a:ext uri="{FF2B5EF4-FFF2-40B4-BE49-F238E27FC236}">
                <a16:creationId xmlns:a16="http://schemas.microsoft.com/office/drawing/2014/main" id="{B69EB2EF-B850-721D-6A77-A761E0C4A00D}"/>
              </a:ext>
            </a:extLst>
          </p:cNvPr>
          <p:cNvSpPr>
            <a:spLocks noGrp="1"/>
          </p:cNvSpPr>
          <p:nvPr>
            <p:ph type="sldNum" sz="quarter" idx="12"/>
          </p:nvPr>
        </p:nvSpPr>
        <p:spPr/>
        <p:txBody>
          <a:bodyPr/>
          <a:lstStyle/>
          <a:p>
            <a:fld id="{DDD1C4E3-6544-488F-8BBE-2E6A0588B5A3}" type="slidenum">
              <a:rPr lang="en-US" smtClean="0"/>
              <a:t>9</a:t>
            </a:fld>
            <a:endParaRPr lang="en-US"/>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2" y="1337187"/>
            <a:ext cx="10038733" cy="5019163"/>
          </a:xfrm>
          <a:prstGeom prst="rect">
            <a:avLst/>
          </a:prstGeom>
        </p:spPr>
      </p:pic>
    </p:spTree>
    <p:extLst>
      <p:ext uri="{BB962C8B-B14F-4D97-AF65-F5344CB8AC3E}">
        <p14:creationId xmlns:p14="http://schemas.microsoft.com/office/powerpoint/2010/main" val="22264459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TotalTime>
  <Words>710</Words>
  <Application>Microsoft Office PowerPoint</Application>
  <PresentationFormat>Widescreen</PresentationFormat>
  <Paragraphs>100</Paragraphs>
  <Slides>13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Online Bakery Management System</vt:lpstr>
      <vt:lpstr>[Notes on slides; Delete or hide this slide]</vt:lpstr>
      <vt:lpstr>Content</vt:lpstr>
      <vt:lpstr>Background of the research</vt:lpstr>
      <vt:lpstr>Main &amp; Specific Objectives</vt:lpstr>
      <vt:lpstr>Analysis(1)</vt:lpstr>
      <vt:lpstr>Analysis(2)</vt:lpstr>
      <vt:lpstr>Analysis(3)</vt:lpstr>
      <vt:lpstr>System Design (1)-Sequence Diagram</vt:lpstr>
      <vt:lpstr>Design(2)-ERD Diagram</vt:lpstr>
      <vt:lpstr>Design(3)</vt:lpstr>
      <vt:lpstr>Implementation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RESEARCH PROJECT TITLE</dc:title>
  <dc:creator>ADMIN</dc:creator>
  <cp:lastModifiedBy>David Njama</cp:lastModifiedBy>
  <cp:revision>18</cp:revision>
  <dcterms:created xsi:type="dcterms:W3CDTF">2023-10-15T14:50:21Z</dcterms:created>
  <dcterms:modified xsi:type="dcterms:W3CDTF">2024-06-29T05:54:20Z</dcterms:modified>
</cp:coreProperties>
</file>