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8"/>
  </p:notesMasterIdLst>
  <p:sldIdLst>
    <p:sldId id="256" r:id="rId2"/>
    <p:sldId id="262" r:id="rId3"/>
    <p:sldId id="257" r:id="rId4"/>
    <p:sldId id="263" r:id="rId5"/>
    <p:sldId id="264" r:id="rId6"/>
    <p:sldId id="266" r:id="rId7"/>
  </p:sldIdLst>
  <p:sldSz cx="9144000" cy="5143500" type="screen16x9"/>
  <p:notesSz cx="6858000" cy="9144000"/>
  <p:embeddedFontLst>
    <p:embeddedFont>
      <p:font typeface="Vidaloka" panose="020B0604020202020204" charset="0"/>
      <p:regular r:id="rId9"/>
    </p:embeddedFont>
    <p:embeddedFont>
      <p:font typeface="Montserrat" panose="020B0604020202020204" charset="0"/>
      <p:regular r:id="rId10"/>
      <p:bold r:id="rId11"/>
      <p:italic r:id="rId12"/>
      <p:boldItalic r:id="rId13"/>
    </p:embeddedFont>
    <p:embeddedFont>
      <p:font typeface="Raleway"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07D274-259E-497D-93AD-71FDF1F4301A}">
  <a:tblStyle styleId="{4E07D274-259E-497D-93AD-71FDF1F4301A}"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420"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81978346456693"/>
          <c:y val="4.0625000000000001E-2"/>
        </c:manualLayout>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Views</c:v>
                </c:pt>
              </c:strCache>
            </c:strRef>
          </c:tx>
          <c:spPr>
            <a:solidFill>
              <a:schemeClr val="accent1"/>
            </a:solidFill>
            <a:ln>
              <a:noFill/>
            </a:ln>
            <a:effectLst/>
          </c:spPr>
          <c:invertIfNegative val="0"/>
          <c:cat>
            <c:strRef>
              <c:f>Sheet1!$A$2:$A$5</c:f>
              <c:strCache>
                <c:ptCount val="4"/>
                <c:pt idx="0">
                  <c:v>Friday </c:v>
                </c:pt>
                <c:pt idx="1">
                  <c:v>Thursday </c:v>
                </c:pt>
                <c:pt idx="2">
                  <c:v>Wedesday </c:v>
                </c:pt>
                <c:pt idx="3">
                  <c:v>Tuesdays</c:v>
                </c:pt>
              </c:strCache>
            </c:strRef>
          </c:cat>
          <c:val>
            <c:numRef>
              <c:f>Sheet1!$B$2:$B$5</c:f>
              <c:numCache>
                <c:formatCode>General</c:formatCode>
                <c:ptCount val="4"/>
                <c:pt idx="0">
                  <c:v>23000000</c:v>
                </c:pt>
                <c:pt idx="1">
                  <c:v>16000000</c:v>
                </c:pt>
                <c:pt idx="2">
                  <c:v>13000000</c:v>
                </c:pt>
                <c:pt idx="3">
                  <c:v>13000000</c:v>
                </c:pt>
              </c:numCache>
            </c:numRef>
          </c:val>
          <c:extLst>
            <c:ext xmlns:c16="http://schemas.microsoft.com/office/drawing/2014/chart" uri="{C3380CC4-5D6E-409C-BE32-E72D297353CC}">
              <c16:uniqueId val="{00000000-5AA6-4902-9AA5-DEE0B42EE123}"/>
            </c:ext>
          </c:extLst>
        </c:ser>
        <c:dLbls>
          <c:showLegendKey val="0"/>
          <c:showVal val="0"/>
          <c:showCatName val="0"/>
          <c:showSerName val="0"/>
          <c:showPercent val="0"/>
          <c:showBubbleSize val="0"/>
        </c:dLbls>
        <c:gapWidth val="267"/>
        <c:overlap val="-43"/>
        <c:axId val="883150624"/>
        <c:axId val="883152288"/>
      </c:barChart>
      <c:catAx>
        <c:axId val="88315062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883152288"/>
        <c:crosses val="autoZero"/>
        <c:auto val="1"/>
        <c:lblAlgn val="ctr"/>
        <c:lblOffset val="100"/>
        <c:noMultiLvlLbl val="0"/>
      </c:catAx>
      <c:valAx>
        <c:axId val="88315228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883150624"/>
        <c:crosses val="autoZero"/>
        <c:crossBetween val="between"/>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Video</a:t>
            </a:r>
            <a:r>
              <a:rPr lang="en-US" baseline="0" dirty="0" smtClean="0"/>
              <a:t> uploads per hour </a:t>
            </a:r>
            <a:r>
              <a:rPr lang="en-US" dirty="0" smtClean="0"/>
              <a:t> </a:t>
            </a:r>
            <a:endParaRPr lang="en-US" dirty="0"/>
          </a:p>
        </c:rich>
      </c:tx>
      <c:layout>
        <c:manualLayout>
          <c:xMode val="edge"/>
          <c:yMode val="edge"/>
          <c:x val="0.13618749999999999"/>
          <c:y val="0"/>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2118438320209958E-2"/>
          <c:y val="0.11592199803149605"/>
          <c:w val="0.88663156167979007"/>
          <c:h val="0.70492249015748032"/>
        </c:manualLayout>
      </c:layout>
      <c:barChart>
        <c:barDir val="col"/>
        <c:grouping val="clustered"/>
        <c:varyColors val="0"/>
        <c:ser>
          <c:idx val="0"/>
          <c:order val="0"/>
          <c:tx>
            <c:strRef>
              <c:f>Sheet1!$B$1</c:f>
              <c:strCache>
                <c:ptCount val="1"/>
                <c:pt idx="0">
                  <c:v>16</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Sheet1!$A$2:$A$5</c:f>
              <c:strCache>
                <c:ptCount val="4"/>
                <c:pt idx="0">
                  <c:v>Hour of day</c:v>
                </c:pt>
                <c:pt idx="1">
                  <c:v>Hour of day</c:v>
                </c:pt>
                <c:pt idx="2">
                  <c:v>Hour of day</c:v>
                </c:pt>
                <c:pt idx="3">
                  <c:v>Hour of day</c:v>
                </c:pt>
              </c:strCache>
            </c:strRef>
          </c:cat>
          <c:val>
            <c:numRef>
              <c:f>Sheet1!$B$2:$B$5</c:f>
              <c:numCache>
                <c:formatCode>General</c:formatCode>
                <c:ptCount val="4"/>
                <c:pt idx="0">
                  <c:v>3000</c:v>
                </c:pt>
                <c:pt idx="1">
                  <c:v>2800</c:v>
                </c:pt>
                <c:pt idx="2">
                  <c:v>2500</c:v>
                </c:pt>
                <c:pt idx="3">
                  <c:v>2000</c:v>
                </c:pt>
              </c:numCache>
            </c:numRef>
          </c:val>
          <c:extLst>
            <c:ext xmlns:c16="http://schemas.microsoft.com/office/drawing/2014/chart" uri="{C3380CC4-5D6E-409C-BE32-E72D297353CC}">
              <c16:uniqueId val="{00000000-35CB-40F5-807C-A35624AB50EF}"/>
            </c:ext>
          </c:extLst>
        </c:ser>
        <c:ser>
          <c:idx val="1"/>
          <c:order val="1"/>
          <c:tx>
            <c:strRef>
              <c:f>Sheet1!$C$1</c:f>
              <c:strCache>
                <c:ptCount val="1"/>
                <c:pt idx="0">
                  <c:v>17</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Sheet1!$A$2:$A$5</c:f>
              <c:strCache>
                <c:ptCount val="4"/>
                <c:pt idx="0">
                  <c:v>Hour of day</c:v>
                </c:pt>
                <c:pt idx="1">
                  <c:v>Hour of day</c:v>
                </c:pt>
                <c:pt idx="2">
                  <c:v>Hour of day</c:v>
                </c:pt>
                <c:pt idx="3">
                  <c:v>Hour of day</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5CB-40F5-807C-A35624AB50EF}"/>
            </c:ext>
          </c:extLst>
        </c:ser>
        <c:ser>
          <c:idx val="2"/>
          <c:order val="2"/>
          <c:tx>
            <c:strRef>
              <c:f>Sheet1!$D$1</c:f>
              <c:strCache>
                <c:ptCount val="1"/>
                <c:pt idx="0">
                  <c:v>15</c:v>
                </c:pt>
              </c:strCache>
            </c:strRef>
          </c:tx>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Sheet1!$A$2:$A$5</c:f>
              <c:strCache>
                <c:ptCount val="4"/>
                <c:pt idx="0">
                  <c:v>Hour of day</c:v>
                </c:pt>
                <c:pt idx="1">
                  <c:v>Hour of day</c:v>
                </c:pt>
                <c:pt idx="2">
                  <c:v>Hour of day</c:v>
                </c:pt>
                <c:pt idx="3">
                  <c:v>Hour of day</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5CB-40F5-807C-A35624AB50EF}"/>
            </c:ext>
          </c:extLst>
        </c:ser>
        <c:ser>
          <c:idx val="3"/>
          <c:order val="3"/>
          <c:tx>
            <c:strRef>
              <c:f>Sheet1!$E$1</c:f>
              <c:strCache>
                <c:ptCount val="1"/>
                <c:pt idx="0">
                  <c:v>14</c:v>
                </c:pt>
              </c:strCache>
            </c:strRef>
          </c:tx>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Sheet1!$A$2:$A$5</c:f>
              <c:strCache>
                <c:ptCount val="4"/>
                <c:pt idx="0">
                  <c:v>Hour of day</c:v>
                </c:pt>
                <c:pt idx="1">
                  <c:v>Hour of day</c:v>
                </c:pt>
                <c:pt idx="2">
                  <c:v>Hour of day</c:v>
                </c:pt>
                <c:pt idx="3">
                  <c:v>Hour of day</c:v>
                </c:pt>
              </c:strCache>
            </c:strRef>
          </c:cat>
          <c:val>
            <c:numRef>
              <c:f>Sheet1!$E$2:$E$5</c:f>
              <c:numCache>
                <c:formatCode>General</c:formatCode>
                <c:ptCount val="4"/>
              </c:numCache>
            </c:numRef>
          </c:val>
          <c:extLst>
            <c:ext xmlns:c16="http://schemas.microsoft.com/office/drawing/2014/chart" uri="{C3380CC4-5D6E-409C-BE32-E72D297353CC}">
              <c16:uniqueId val="{00000003-35CB-40F5-807C-A35624AB50EF}"/>
            </c:ext>
          </c:extLst>
        </c:ser>
        <c:dLbls>
          <c:showLegendKey val="0"/>
          <c:showVal val="0"/>
          <c:showCatName val="0"/>
          <c:showSerName val="0"/>
          <c:showPercent val="0"/>
          <c:showBubbleSize val="0"/>
        </c:dLbls>
        <c:gapWidth val="100"/>
        <c:overlap val="-24"/>
        <c:axId val="886050256"/>
        <c:axId val="886055248"/>
      </c:barChart>
      <c:catAx>
        <c:axId val="8860502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86055248"/>
        <c:crosses val="autoZero"/>
        <c:auto val="1"/>
        <c:lblAlgn val="ctr"/>
        <c:lblOffset val="100"/>
        <c:noMultiLvlLbl val="0"/>
      </c:catAx>
      <c:valAx>
        <c:axId val="8860552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860502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Shape 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 name="Shape 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93993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1D1D1B"/>
        </a:solidFill>
        <a:effectLst/>
      </p:bgPr>
    </p:bg>
    <p:spTree>
      <p:nvGrpSpPr>
        <p:cNvPr id="1" name="Shape 9"/>
        <p:cNvGrpSpPr/>
        <p:nvPr/>
      </p:nvGrpSpPr>
      <p:grpSpPr>
        <a:xfrm>
          <a:off x="0" y="0"/>
          <a:ext cx="0" cy="0"/>
          <a:chOff x="0" y="0"/>
          <a:chExt cx="0" cy="0"/>
        </a:xfrm>
      </p:grpSpPr>
      <p:sp>
        <p:nvSpPr>
          <p:cNvPr id="10" name="Shape 10"/>
          <p:cNvSpPr/>
          <p:nvPr/>
        </p:nvSpPr>
        <p:spPr>
          <a:xfrm>
            <a:off x="3373200" y="1373150"/>
            <a:ext cx="2397300" cy="2397300"/>
          </a:xfrm>
          <a:prstGeom prst="rect">
            <a:avLst/>
          </a:prstGeom>
          <a:noFill/>
          <a:ln w="9525" cap="flat" cmpd="sng">
            <a:solidFill>
              <a:srgbClr val="FFFFFF"/>
            </a:solidFill>
            <a:prstDash val="solid"/>
            <a:miter lim="8000"/>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3457500" y="1457250"/>
            <a:ext cx="2229000" cy="2229000"/>
          </a:xfrm>
          <a:prstGeom prst="rect">
            <a:avLst/>
          </a:prstGeom>
          <a:solidFill>
            <a:srgbClr val="FFFFFF"/>
          </a:solidFill>
        </p:spPr>
        <p:txBody>
          <a:bodyPr wrap="square" lIns="91425" tIns="91425" rIns="91425" bIns="91425" anchor="ctr" anchorCtr="0"/>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5"/>
        <p:cNvGrpSpPr/>
        <p:nvPr/>
      </p:nvGrpSpPr>
      <p:grpSpPr>
        <a:xfrm>
          <a:off x="0" y="0"/>
          <a:ext cx="0" cy="0"/>
          <a:chOff x="0" y="0"/>
          <a:chExt cx="0" cy="0"/>
        </a:xfrm>
      </p:grpSpPr>
      <p:sp>
        <p:nvSpPr>
          <p:cNvPr id="26" name="Shape 26"/>
          <p:cNvSpPr/>
          <p:nvPr/>
        </p:nvSpPr>
        <p:spPr>
          <a:xfrm>
            <a:off x="0" y="0"/>
            <a:ext cx="4572000" cy="5143500"/>
          </a:xfrm>
          <a:prstGeom prst="rect">
            <a:avLst/>
          </a:prstGeom>
          <a:solidFill>
            <a:srgbClr val="000000"/>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5283650" y="205975"/>
            <a:ext cx="3148800" cy="857400"/>
          </a:xfrm>
          <a:prstGeom prst="rect">
            <a:avLst/>
          </a:prstGeom>
        </p:spPr>
        <p:txBody>
          <a:bodyPr wrap="square" lIns="91425" tIns="91425" rIns="91425" bIns="91425" anchor="b"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Shape 28"/>
          <p:cNvSpPr txBox="1">
            <a:spLocks noGrp="1"/>
          </p:cNvSpPr>
          <p:nvPr>
            <p:ph type="body" idx="1"/>
          </p:nvPr>
        </p:nvSpPr>
        <p:spPr>
          <a:xfrm>
            <a:off x="4980050" y="1349425"/>
            <a:ext cx="1799100" cy="2604300"/>
          </a:xfrm>
          <a:prstGeom prst="rect">
            <a:avLst/>
          </a:prstGeom>
        </p:spPr>
        <p:txBody>
          <a:bodyPr wrap="square" lIns="91425" tIns="91425" rIns="91425" bIns="91425" anchor="t" anchorCtr="0"/>
          <a:lstStyle>
            <a:lvl1pPr marL="457200" lvl="0" indent="-304800">
              <a:spcBef>
                <a:spcPts val="60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Shape 29"/>
          <p:cNvSpPr txBox="1">
            <a:spLocks noGrp="1"/>
          </p:cNvSpPr>
          <p:nvPr>
            <p:ph type="body" idx="2"/>
          </p:nvPr>
        </p:nvSpPr>
        <p:spPr>
          <a:xfrm>
            <a:off x="6887597" y="1349425"/>
            <a:ext cx="1799100" cy="2604300"/>
          </a:xfrm>
          <a:prstGeom prst="rect">
            <a:avLst/>
          </a:prstGeom>
        </p:spPr>
        <p:txBody>
          <a:bodyPr wrap="square" lIns="91425" tIns="91425" rIns="91425" bIns="91425" anchor="t" anchorCtr="0"/>
          <a:lstStyle>
            <a:lvl1pPr marL="457200" lvl="0" indent="-304800">
              <a:spcBef>
                <a:spcPts val="60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Shape 30"/>
          <p:cNvSpPr txBox="1">
            <a:spLocks noGrp="1"/>
          </p:cNvSpPr>
          <p:nvPr>
            <p:ph type="sldNum" idx="12"/>
          </p:nvPr>
        </p:nvSpPr>
        <p:spPr>
          <a:xfrm>
            <a:off x="1188150" y="1194900"/>
            <a:ext cx="2195700" cy="27537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dark">
    <p:bg>
      <p:bgPr>
        <a:solidFill>
          <a:srgbClr val="1D1D1B"/>
        </a:solidFill>
        <a:effectLst/>
      </p:bgPr>
    </p:bg>
    <p:spTree>
      <p:nvGrpSpPr>
        <p:cNvPr id="1" name="Shape 39"/>
        <p:cNvGrpSpPr/>
        <p:nvPr/>
      </p:nvGrpSpPr>
      <p:grpSpPr>
        <a:xfrm>
          <a:off x="0" y="0"/>
          <a:ext cx="0" cy="0"/>
          <a:chOff x="0" y="0"/>
          <a:chExt cx="0" cy="0"/>
        </a:xfrm>
      </p:grpSpPr>
      <p:sp>
        <p:nvSpPr>
          <p:cNvPr id="40" name="Shape 40"/>
          <p:cNvSpPr/>
          <p:nvPr/>
        </p:nvSpPr>
        <p:spPr>
          <a:xfrm>
            <a:off x="1188450" y="1194900"/>
            <a:ext cx="6767100" cy="2753700"/>
          </a:xfrm>
          <a:prstGeom prst="rect">
            <a:avLst/>
          </a:prstGeom>
          <a:noFill/>
          <a:ln w="9525" cap="flat"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41" name="Shape 41"/>
          <p:cNvSpPr txBox="1">
            <a:spLocks noGrp="1"/>
          </p:cNvSpPr>
          <p:nvPr>
            <p:ph type="sldNum" idx="12"/>
          </p:nvPr>
        </p:nvSpPr>
        <p:spPr>
          <a:xfrm>
            <a:off x="1188150" y="3948600"/>
            <a:ext cx="6767100" cy="1194900"/>
          </a:xfrm>
          <a:prstGeom prst="rect">
            <a:avLst/>
          </a:prstGeom>
          <a:noFill/>
          <a:ln>
            <a:noFill/>
          </a:ln>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Quote">
    <p:spTree>
      <p:nvGrpSpPr>
        <p:cNvPr id="1" name="Shape 15"/>
        <p:cNvGrpSpPr/>
        <p:nvPr/>
      </p:nvGrpSpPr>
      <p:grpSpPr>
        <a:xfrm>
          <a:off x="0" y="0"/>
          <a:ext cx="0" cy="0"/>
          <a:chOff x="0" y="0"/>
          <a:chExt cx="0" cy="0"/>
        </a:xfrm>
      </p:grpSpPr>
      <p:sp>
        <p:nvSpPr>
          <p:cNvPr id="16" name="Shape 16"/>
          <p:cNvSpPr/>
          <p:nvPr/>
        </p:nvSpPr>
        <p:spPr>
          <a:xfrm>
            <a:off x="1188450" y="1194900"/>
            <a:ext cx="6767100" cy="2753700"/>
          </a:xfrm>
          <a:prstGeom prst="rect">
            <a:avLst/>
          </a:prstGeom>
          <a:noFill/>
          <a:ln w="9525" cap="flat" cmpd="sng">
            <a:solidFill>
              <a:srgbClr val="1D1D1B"/>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7" name="Shape 17"/>
          <p:cNvSpPr txBox="1">
            <a:spLocks noGrp="1"/>
          </p:cNvSpPr>
          <p:nvPr>
            <p:ph type="sldNum" idx="12"/>
          </p:nvPr>
        </p:nvSpPr>
        <p:spPr>
          <a:xfrm>
            <a:off x="1188150" y="3948600"/>
            <a:ext cx="6767100" cy="1194900"/>
          </a:xfrm>
          <a:prstGeom prst="rect">
            <a:avLst/>
          </a:prstGeom>
          <a:noFill/>
          <a:ln>
            <a:noFill/>
          </a:ln>
        </p:spPr>
        <p:txBody>
          <a:bodyPr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rgbClr val="1D1D1B"/>
                </a:solidFill>
              </a:rPr>
              <a:t>‹#›</a:t>
            </a:fld>
            <a:endParaRPr>
              <a:solidFill>
                <a:srgbClr val="1D1D1B"/>
              </a:solidFill>
            </a:endParaRPr>
          </a:p>
        </p:txBody>
      </p:sp>
      <p:sp>
        <p:nvSpPr>
          <p:cNvPr id="18" name="Shape 18"/>
          <p:cNvSpPr txBox="1">
            <a:spLocks noGrp="1"/>
          </p:cNvSpPr>
          <p:nvPr>
            <p:ph type="body" idx="1"/>
          </p:nvPr>
        </p:nvSpPr>
        <p:spPr>
          <a:xfrm>
            <a:off x="1779975" y="2161800"/>
            <a:ext cx="5583900" cy="819900"/>
          </a:xfrm>
          <a:prstGeom prst="rect">
            <a:avLst/>
          </a:prstGeom>
        </p:spPr>
        <p:txBody>
          <a:bodyPr wrap="square" lIns="91425" tIns="91425" rIns="91425" bIns="91425" anchor="ctr" anchorCtr="0"/>
          <a:lstStyle>
            <a:lvl1pPr marL="457200" lvl="0" indent="-342900" algn="ctr" rtl="0">
              <a:spcBef>
                <a:spcPts val="60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1pPr>
            <a:lvl2pPr marL="914400" lvl="1" indent="-342900" algn="ctr" rtl="0">
              <a:spcBef>
                <a:spcPts val="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2pPr>
            <a:lvl3pPr marL="1371600" lvl="2" indent="-342900" algn="ctr" rtl="0">
              <a:spcBef>
                <a:spcPts val="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3pPr>
            <a:lvl4pPr marL="1828800" lvl="3" indent="-342900" algn="ctr" rtl="0">
              <a:spcBef>
                <a:spcPts val="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4pPr>
            <a:lvl5pPr marL="2286000" lvl="4" indent="-342900" algn="ctr" rtl="0">
              <a:spcBef>
                <a:spcPts val="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5pPr>
            <a:lvl6pPr marL="2743200" lvl="5" indent="-342900" algn="ctr" rtl="0">
              <a:spcBef>
                <a:spcPts val="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6pPr>
            <a:lvl7pPr marL="3200400" lvl="6" indent="-342900" algn="ctr" rtl="0">
              <a:spcBef>
                <a:spcPts val="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7pPr>
            <a:lvl8pPr marL="3657600" lvl="7" indent="-342900" algn="ctr" rtl="0">
              <a:spcBef>
                <a:spcPts val="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8pPr>
            <a:lvl9pPr marL="4114800" lvl="8" indent="-342900" algn="ctr">
              <a:spcBef>
                <a:spcPts val="0"/>
              </a:spcBef>
              <a:spcAft>
                <a:spcPts val="0"/>
              </a:spcAft>
              <a:buClr>
                <a:srgbClr val="1D1D1B"/>
              </a:buClr>
              <a:buSzPts val="1800"/>
              <a:buFont typeface="Montserrat"/>
              <a:buChar char="▫"/>
              <a:defRPr sz="1800" b="1">
                <a:solidFill>
                  <a:srgbClr val="1D1D1B"/>
                </a:solidFill>
                <a:latin typeface="Montserrat"/>
                <a:ea typeface="Montserrat"/>
                <a:cs typeface="Montserrat"/>
                <a:sym typeface="Montserrat"/>
              </a:defRPr>
            </a:lvl9pPr>
          </a:lstStyle>
          <a:p>
            <a:endParaRPr/>
          </a:p>
        </p:txBody>
      </p:sp>
      <p:sp>
        <p:nvSpPr>
          <p:cNvPr id="19" name="Shape 19"/>
          <p:cNvSpPr txBox="1"/>
          <p:nvPr/>
        </p:nvSpPr>
        <p:spPr>
          <a:xfrm>
            <a:off x="3593400" y="212050"/>
            <a:ext cx="1957200" cy="982800"/>
          </a:xfrm>
          <a:prstGeom prst="rect">
            <a:avLst/>
          </a:prstGeom>
          <a:noFill/>
          <a:ln>
            <a:noFill/>
          </a:ln>
        </p:spPr>
        <p:txBody>
          <a:bodyPr wrap="square" lIns="91425" tIns="91425" rIns="91425" bIns="91425" anchor="t" anchorCtr="0">
            <a:noAutofit/>
          </a:bodyPr>
          <a:lstStyle/>
          <a:p>
            <a:pPr marL="0" lvl="0" indent="0" algn="ctr">
              <a:spcBef>
                <a:spcPts val="0"/>
              </a:spcBef>
              <a:spcAft>
                <a:spcPts val="0"/>
              </a:spcAft>
              <a:buNone/>
            </a:pPr>
            <a:r>
              <a:rPr lang="en" sz="7200">
                <a:solidFill>
                  <a:srgbClr val="1D1D1B"/>
                </a:solidFill>
                <a:latin typeface="Vidaloka"/>
                <a:ea typeface="Vidaloka"/>
                <a:cs typeface="Vidaloka"/>
                <a:sym typeface="Vidaloka"/>
              </a:rPr>
              <a:t>“</a:t>
            </a:r>
            <a:endParaRPr sz="7200">
              <a:solidFill>
                <a:srgbClr val="1D1D1B"/>
              </a:solidFill>
              <a:latin typeface="Montserrat"/>
              <a:ea typeface="Montserrat"/>
              <a:cs typeface="Montserrat"/>
              <a:sym typeface="Montserrat"/>
            </a:endParaRPr>
          </a:p>
        </p:txBody>
      </p:sp>
    </p:spTree>
    <p:extLst>
      <p:ext uri="{BB962C8B-B14F-4D97-AF65-F5344CB8AC3E}">
        <p14:creationId xmlns:p14="http://schemas.microsoft.com/office/powerpoint/2010/main" val="24497982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5283650" y="205975"/>
            <a:ext cx="3148800" cy="857400"/>
          </a:xfrm>
          <a:prstGeom prst="rect">
            <a:avLst/>
          </a:prstGeom>
          <a:noFill/>
          <a:ln>
            <a:noFill/>
          </a:ln>
        </p:spPr>
        <p:txBody>
          <a:bodyPr wrap="square" lIns="91425" tIns="91425" rIns="91425" bIns="91425" anchor="b" anchorCtr="0"/>
          <a:lstStyle>
            <a:lvl1pPr lvl="0"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1pPr>
            <a:lvl2pPr lvl="1"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2pPr>
            <a:lvl3pPr lvl="2"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3pPr>
            <a:lvl4pPr lvl="3"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4pPr>
            <a:lvl5pPr lvl="4"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5pPr>
            <a:lvl6pPr lvl="5"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6pPr>
            <a:lvl7pPr lvl="6"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7pPr>
            <a:lvl8pPr lvl="7"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8pPr>
            <a:lvl9pPr lvl="8" algn="ctr">
              <a:spcBef>
                <a:spcPts val="0"/>
              </a:spcBef>
              <a:spcAft>
                <a:spcPts val="0"/>
              </a:spcAft>
              <a:buClr>
                <a:srgbClr val="1D1D1B"/>
              </a:buClr>
              <a:buSzPts val="1400"/>
              <a:buFont typeface="Montserrat"/>
              <a:buNone/>
              <a:defRPr b="1">
                <a:solidFill>
                  <a:srgbClr val="1D1D1B"/>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5001600" y="1425025"/>
            <a:ext cx="3712800" cy="3329100"/>
          </a:xfrm>
          <a:prstGeom prst="rect">
            <a:avLst/>
          </a:prstGeom>
          <a:noFill/>
          <a:ln>
            <a:noFill/>
          </a:ln>
        </p:spPr>
        <p:txBody>
          <a:bodyPr wrap="square" lIns="91425" tIns="91425" rIns="91425" bIns="91425" anchor="t" anchorCtr="0"/>
          <a:lstStyle>
            <a:lvl1pPr marL="457200" lvl="0" indent="-311150">
              <a:lnSpc>
                <a:spcPct val="115000"/>
              </a:lnSpc>
              <a:spcBef>
                <a:spcPts val="600"/>
              </a:spcBef>
              <a:spcAft>
                <a:spcPts val="0"/>
              </a:spcAft>
              <a:buClr>
                <a:srgbClr val="576574"/>
              </a:buClr>
              <a:buSzPts val="1300"/>
              <a:buFont typeface="Raleway"/>
              <a:buChar char="▫"/>
              <a:defRPr sz="1300">
                <a:solidFill>
                  <a:srgbClr val="576574"/>
                </a:solidFill>
                <a:latin typeface="Raleway"/>
                <a:ea typeface="Raleway"/>
                <a:cs typeface="Raleway"/>
                <a:sym typeface="Raleway"/>
              </a:defRPr>
            </a:lvl1pPr>
            <a:lvl2pPr marL="914400" lvl="1" indent="-311150">
              <a:lnSpc>
                <a:spcPct val="115000"/>
              </a:lnSpc>
              <a:spcBef>
                <a:spcPts val="0"/>
              </a:spcBef>
              <a:spcAft>
                <a:spcPts val="0"/>
              </a:spcAft>
              <a:buClr>
                <a:srgbClr val="576574"/>
              </a:buClr>
              <a:buSzPts val="1300"/>
              <a:buFont typeface="Raleway"/>
              <a:buChar char="▫"/>
              <a:defRPr sz="1300">
                <a:solidFill>
                  <a:srgbClr val="576574"/>
                </a:solidFill>
                <a:latin typeface="Raleway"/>
                <a:ea typeface="Raleway"/>
                <a:cs typeface="Raleway"/>
                <a:sym typeface="Raleway"/>
              </a:defRPr>
            </a:lvl2pPr>
            <a:lvl3pPr marL="1371600" lvl="2" indent="-311150">
              <a:lnSpc>
                <a:spcPct val="115000"/>
              </a:lnSpc>
              <a:spcBef>
                <a:spcPts val="0"/>
              </a:spcBef>
              <a:spcAft>
                <a:spcPts val="0"/>
              </a:spcAft>
              <a:buClr>
                <a:srgbClr val="576574"/>
              </a:buClr>
              <a:buSzPts val="1300"/>
              <a:buFont typeface="Raleway"/>
              <a:buChar char="▫"/>
              <a:defRPr sz="1300">
                <a:solidFill>
                  <a:srgbClr val="576574"/>
                </a:solidFill>
                <a:latin typeface="Raleway"/>
                <a:ea typeface="Raleway"/>
                <a:cs typeface="Raleway"/>
                <a:sym typeface="Raleway"/>
              </a:defRPr>
            </a:lvl3pPr>
            <a:lvl4pPr marL="1828800" lvl="3" indent="-311150">
              <a:lnSpc>
                <a:spcPct val="115000"/>
              </a:lnSpc>
              <a:spcBef>
                <a:spcPts val="0"/>
              </a:spcBef>
              <a:spcAft>
                <a:spcPts val="0"/>
              </a:spcAft>
              <a:buClr>
                <a:srgbClr val="576574"/>
              </a:buClr>
              <a:buSzPts val="1300"/>
              <a:buFont typeface="Raleway"/>
              <a:buChar char="▫"/>
              <a:defRPr sz="1300">
                <a:solidFill>
                  <a:srgbClr val="576574"/>
                </a:solidFill>
                <a:latin typeface="Raleway"/>
                <a:ea typeface="Raleway"/>
                <a:cs typeface="Raleway"/>
                <a:sym typeface="Raleway"/>
              </a:defRPr>
            </a:lvl4pPr>
            <a:lvl5pPr marL="2286000" lvl="4" indent="-311150">
              <a:lnSpc>
                <a:spcPct val="115000"/>
              </a:lnSpc>
              <a:spcBef>
                <a:spcPts val="0"/>
              </a:spcBef>
              <a:spcAft>
                <a:spcPts val="0"/>
              </a:spcAft>
              <a:buClr>
                <a:srgbClr val="576574"/>
              </a:buClr>
              <a:buSzPts val="1300"/>
              <a:buFont typeface="Raleway"/>
              <a:buChar char="▫"/>
              <a:defRPr sz="1300">
                <a:solidFill>
                  <a:srgbClr val="576574"/>
                </a:solidFill>
                <a:latin typeface="Raleway"/>
                <a:ea typeface="Raleway"/>
                <a:cs typeface="Raleway"/>
                <a:sym typeface="Raleway"/>
              </a:defRPr>
            </a:lvl5pPr>
            <a:lvl6pPr marL="2743200" lvl="5" indent="-311150">
              <a:lnSpc>
                <a:spcPct val="115000"/>
              </a:lnSpc>
              <a:spcBef>
                <a:spcPts val="0"/>
              </a:spcBef>
              <a:spcAft>
                <a:spcPts val="0"/>
              </a:spcAft>
              <a:buClr>
                <a:srgbClr val="576574"/>
              </a:buClr>
              <a:buSzPts val="1300"/>
              <a:buFont typeface="Raleway"/>
              <a:buChar char="▫"/>
              <a:defRPr sz="1300">
                <a:solidFill>
                  <a:srgbClr val="576574"/>
                </a:solidFill>
                <a:latin typeface="Raleway"/>
                <a:ea typeface="Raleway"/>
                <a:cs typeface="Raleway"/>
                <a:sym typeface="Raleway"/>
              </a:defRPr>
            </a:lvl6pPr>
            <a:lvl7pPr marL="3200400" lvl="6" indent="-311150">
              <a:lnSpc>
                <a:spcPct val="115000"/>
              </a:lnSpc>
              <a:spcBef>
                <a:spcPts val="0"/>
              </a:spcBef>
              <a:spcAft>
                <a:spcPts val="0"/>
              </a:spcAft>
              <a:buClr>
                <a:srgbClr val="576574"/>
              </a:buClr>
              <a:buSzPts val="1300"/>
              <a:buFont typeface="Raleway"/>
              <a:buChar char="▫"/>
              <a:defRPr sz="1300">
                <a:solidFill>
                  <a:srgbClr val="576574"/>
                </a:solidFill>
                <a:latin typeface="Raleway"/>
                <a:ea typeface="Raleway"/>
                <a:cs typeface="Raleway"/>
                <a:sym typeface="Raleway"/>
              </a:defRPr>
            </a:lvl7pPr>
            <a:lvl8pPr marL="3657600" lvl="7" indent="-311150">
              <a:lnSpc>
                <a:spcPct val="115000"/>
              </a:lnSpc>
              <a:spcBef>
                <a:spcPts val="0"/>
              </a:spcBef>
              <a:spcAft>
                <a:spcPts val="0"/>
              </a:spcAft>
              <a:buClr>
                <a:srgbClr val="576574"/>
              </a:buClr>
              <a:buSzPts val="1300"/>
              <a:buFont typeface="Raleway"/>
              <a:buChar char="▫"/>
              <a:defRPr sz="1300">
                <a:solidFill>
                  <a:srgbClr val="576574"/>
                </a:solidFill>
                <a:latin typeface="Raleway"/>
                <a:ea typeface="Raleway"/>
                <a:cs typeface="Raleway"/>
                <a:sym typeface="Raleway"/>
              </a:defRPr>
            </a:lvl8pPr>
            <a:lvl9pPr marL="4114800" lvl="8" indent="-311150">
              <a:lnSpc>
                <a:spcPct val="115000"/>
              </a:lnSpc>
              <a:spcBef>
                <a:spcPts val="0"/>
              </a:spcBef>
              <a:spcAft>
                <a:spcPts val="0"/>
              </a:spcAft>
              <a:buClr>
                <a:srgbClr val="576574"/>
              </a:buClr>
              <a:buSzPts val="1300"/>
              <a:buFont typeface="Raleway"/>
              <a:buChar char="▫"/>
              <a:defRPr sz="1300">
                <a:solidFill>
                  <a:srgbClr val="576574"/>
                </a:solidFill>
                <a:latin typeface="Raleway"/>
                <a:ea typeface="Raleway"/>
                <a:cs typeface="Raleway"/>
                <a:sym typeface="Raleway"/>
              </a:defRPr>
            </a:lvl9pPr>
          </a:lstStyle>
          <a:p>
            <a:endParaRPr/>
          </a:p>
        </p:txBody>
      </p:sp>
      <p:sp>
        <p:nvSpPr>
          <p:cNvPr id="8" name="Shape 8"/>
          <p:cNvSpPr txBox="1">
            <a:spLocks noGrp="1"/>
          </p:cNvSpPr>
          <p:nvPr>
            <p:ph type="sldNum" idx="12"/>
          </p:nvPr>
        </p:nvSpPr>
        <p:spPr>
          <a:xfrm>
            <a:off x="1188150" y="1194900"/>
            <a:ext cx="2195700" cy="2753700"/>
          </a:xfrm>
          <a:prstGeom prst="rect">
            <a:avLst/>
          </a:prstGeom>
          <a:noFill/>
          <a:ln w="9525" cap="flat" cmpd="sng">
            <a:solidFill>
              <a:srgbClr val="FFFFFF"/>
            </a:solidFill>
            <a:prstDash val="solid"/>
            <a:miter lim="8000"/>
            <a:headEnd type="none" w="med" len="med"/>
            <a:tailEnd type="none" w="med" len="med"/>
          </a:ln>
        </p:spPr>
        <p:txBody>
          <a:bodyPr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6000">
                <a:solidFill>
                  <a:srgbClr val="FFFFFF"/>
                </a:solidFill>
                <a:latin typeface="Vidaloka"/>
                <a:ea typeface="Vidaloka"/>
                <a:cs typeface="Vidaloka"/>
                <a:sym typeface="Vidaloka"/>
              </a:rPr>
              <a:t>‹#›</a:t>
            </a:fld>
            <a:endParaRPr sz="6000">
              <a:solidFill>
                <a:srgbClr val="FFFFFF"/>
              </a:solidFill>
              <a:latin typeface="Vidaloka"/>
              <a:ea typeface="Vidaloka"/>
              <a:cs typeface="Vidaloka"/>
              <a:sym typeface="Vidaloka"/>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
        <p:cNvGrpSpPr/>
        <p:nvPr/>
      </p:nvGrpSpPr>
      <p:grpSpPr>
        <a:xfrm>
          <a:off x="0" y="0"/>
          <a:ext cx="0" cy="0"/>
          <a:chOff x="0" y="0"/>
          <a:chExt cx="0" cy="0"/>
        </a:xfrm>
      </p:grpSpPr>
      <p:sp>
        <p:nvSpPr>
          <p:cNvPr id="49" name="Shape 49"/>
          <p:cNvSpPr txBox="1">
            <a:spLocks noGrp="1"/>
          </p:cNvSpPr>
          <p:nvPr>
            <p:ph type="ctrTitle"/>
          </p:nvPr>
        </p:nvSpPr>
        <p:spPr>
          <a:xfrm>
            <a:off x="3457500" y="1457250"/>
            <a:ext cx="2229000" cy="2229000"/>
          </a:xfrm>
          <a:prstGeom prst="rect">
            <a:avLst/>
          </a:prstGeom>
        </p:spPr>
        <p:txBody>
          <a:bodyPr wrap="square" lIns="91425" tIns="91425" rIns="91425" bIns="91425" anchor="ctr" anchorCtr="0">
            <a:noAutofit/>
          </a:bodyPr>
          <a:lstStyle/>
          <a:p>
            <a:pPr lvl="0">
              <a:spcBef>
                <a:spcPts val="0"/>
              </a:spcBef>
              <a:spcAft>
                <a:spcPts val="0"/>
              </a:spcAft>
            </a:pPr>
            <a:r>
              <a:rPr lang="en" dirty="0" smtClean="0"/>
              <a:t>Hey! Meet</a:t>
            </a:r>
            <a:r>
              <a:rPr lang="en" sz="2800" dirty="0" smtClean="0"/>
              <a:t/>
            </a:r>
            <a:br>
              <a:rPr lang="en" sz="2800" dirty="0" smtClean="0"/>
            </a:br>
            <a:r>
              <a:rPr lang="en" sz="2800" dirty="0" smtClean="0">
                <a:solidFill>
                  <a:srgbClr val="0070C0"/>
                </a:solidFill>
              </a:rPr>
              <a:t>THE TRIBE </a:t>
            </a:r>
            <a:r>
              <a:rPr lang="en" dirty="0" smtClean="0"/>
              <a:t/>
            </a:r>
            <a:br>
              <a:rPr lang="en" dirty="0" smtClean="0"/>
            </a:br>
            <a:r>
              <a:rPr lang="en" dirty="0" smtClean="0"/>
              <a:t>GROUP MEMBERS:</a:t>
            </a:r>
            <a:br>
              <a:rPr lang="en" dirty="0" smtClean="0"/>
            </a:br>
            <a:r>
              <a:rPr lang="en" dirty="0" smtClean="0"/>
              <a:t>Patrick Atak </a:t>
            </a:r>
            <a:br>
              <a:rPr lang="en" dirty="0" smtClean="0"/>
            </a:br>
            <a:r>
              <a:rPr lang="en" dirty="0" smtClean="0"/>
              <a:t>Marion Ndungu</a:t>
            </a:r>
            <a:br>
              <a:rPr lang="en" dirty="0" smtClean="0"/>
            </a:br>
            <a:r>
              <a:rPr lang="en" dirty="0" smtClean="0"/>
              <a:t>Lilian Wambui </a:t>
            </a:r>
            <a:br>
              <a:rPr lang="en" dirty="0" smtClean="0"/>
            </a:br>
            <a:r>
              <a:rPr lang="en" dirty="0" smtClean="0"/>
              <a:t>Tom Kinyanjui  </a:t>
            </a:r>
            <a:br>
              <a:rPr lang="en" dirty="0" smtClean="0"/>
            </a:b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idx="4294967295"/>
          </p:nvPr>
        </p:nvSpPr>
        <p:spPr>
          <a:xfrm>
            <a:off x="1188150" y="1189827"/>
            <a:ext cx="2794820" cy="623400"/>
          </a:xfrm>
          <a:prstGeom prst="rect">
            <a:avLst/>
          </a:prstGeom>
        </p:spPr>
        <p:txBody>
          <a:bodyPr wrap="square" lIns="91425" tIns="91425" rIns="91425" bIns="91425" anchor="b" anchorCtr="0">
            <a:noAutofit/>
          </a:bodyPr>
          <a:lstStyle/>
          <a:p>
            <a:pPr marL="0" lvl="0" indent="0" rtl="0">
              <a:spcBef>
                <a:spcPts val="0"/>
              </a:spcBef>
              <a:spcAft>
                <a:spcPts val="0"/>
              </a:spcAft>
              <a:buNone/>
            </a:pPr>
            <a:r>
              <a:rPr lang="en-US" sz="3000" dirty="0" smtClean="0">
                <a:solidFill>
                  <a:schemeClr val="accent4">
                    <a:lumMod val="75000"/>
                  </a:schemeClr>
                </a:solidFill>
              </a:rPr>
              <a:t>YouTube</a:t>
            </a:r>
            <a:r>
              <a:rPr lang="en-US" sz="3000" dirty="0" smtClean="0">
                <a:solidFill>
                  <a:srgbClr val="FFFFFF"/>
                </a:solidFill>
              </a:rPr>
              <a:t> </a:t>
            </a:r>
            <a:endParaRPr sz="3000" dirty="0">
              <a:solidFill>
                <a:srgbClr val="FFFFFF"/>
              </a:solidFill>
            </a:endParaRPr>
          </a:p>
        </p:txBody>
      </p:sp>
      <p:sp>
        <p:nvSpPr>
          <p:cNvPr id="93" name="Shape 93"/>
          <p:cNvSpPr txBox="1">
            <a:spLocks noGrp="1"/>
          </p:cNvSpPr>
          <p:nvPr>
            <p:ph type="subTitle" idx="4294967295"/>
          </p:nvPr>
        </p:nvSpPr>
        <p:spPr>
          <a:xfrm>
            <a:off x="1188150" y="2466275"/>
            <a:ext cx="6602835" cy="1492700"/>
          </a:xfrm>
          <a:prstGeom prst="rect">
            <a:avLst/>
          </a:prstGeom>
        </p:spPr>
        <p:txBody>
          <a:bodyPr wrap="square" lIns="91425" tIns="91425" rIns="91425" bIns="91425" anchor="t" anchorCtr="0">
            <a:noAutofit/>
          </a:bodyPr>
          <a:lstStyle/>
          <a:p>
            <a:pPr marL="0" lvl="0" indent="0" algn="ctr" rtl="0">
              <a:spcBef>
                <a:spcPts val="600"/>
              </a:spcBef>
              <a:spcAft>
                <a:spcPts val="0"/>
              </a:spcAft>
              <a:buNone/>
            </a:pPr>
            <a:r>
              <a:rPr lang="en" dirty="0" smtClean="0">
                <a:solidFill>
                  <a:schemeClr val="accent3">
                    <a:lumMod val="75000"/>
                  </a:schemeClr>
                </a:solidFill>
              </a:rPr>
              <a:t>We all have on being on YouTube before and we all know how YouTube videos help in marketing but have your ever thought of when best to upload a video. In this sense, when could my video get the most views! Tribe is a marketing agency that uploads volgues daily on YouTube and seeks to find out when YouTube users are most active on the platform. This way Tribe will know when best to upload a video and ensure it gets the most views, likes, and comments </a:t>
            </a:r>
            <a:endParaRPr dirty="0">
              <a:solidFill>
                <a:srgbClr val="FFFFFF"/>
              </a:solidFill>
            </a:endParaRPr>
          </a:p>
        </p:txBody>
      </p:sp>
      <p:grpSp>
        <p:nvGrpSpPr>
          <p:cNvPr id="94" name="Shape 94"/>
          <p:cNvGrpSpPr/>
          <p:nvPr/>
        </p:nvGrpSpPr>
        <p:grpSpPr>
          <a:xfrm>
            <a:off x="4125993" y="1304446"/>
            <a:ext cx="1035173" cy="1035155"/>
            <a:chOff x="6643075" y="3664250"/>
            <a:chExt cx="407950" cy="407975"/>
          </a:xfrm>
        </p:grpSpPr>
        <p:sp>
          <p:nvSpPr>
            <p:cNvPr id="95" name="Shape 95"/>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grpSp>
      <p:grpSp>
        <p:nvGrpSpPr>
          <p:cNvPr id="97" name="Shape 97"/>
          <p:cNvGrpSpPr/>
          <p:nvPr/>
        </p:nvGrpSpPr>
        <p:grpSpPr>
          <a:xfrm rot="3241797">
            <a:off x="3561986" y="1657893"/>
            <a:ext cx="425620" cy="425596"/>
            <a:chOff x="576250" y="4319400"/>
            <a:chExt cx="442075" cy="442050"/>
          </a:xfrm>
        </p:grpSpPr>
        <p:sp>
          <p:nvSpPr>
            <p:cNvPr id="98" name="Shape 98"/>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grpSp>
      <p:sp>
        <p:nvSpPr>
          <p:cNvPr id="102" name="Shape 102"/>
          <p:cNvSpPr/>
          <p:nvPr/>
        </p:nvSpPr>
        <p:spPr>
          <a:xfrm flipV="1">
            <a:off x="4235775" y="1273613"/>
            <a:ext cx="201800" cy="139794"/>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rot="2697385">
            <a:off x="5216569" y="1625961"/>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3831218" y="2272773"/>
            <a:ext cx="98383" cy="9397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rot="1280154">
            <a:off x="3962748" y="1358185"/>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rot="1280082">
            <a:off x="5022775" y="2219245"/>
            <a:ext cx="160945" cy="15373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9525" cap="rnd" cmpd="sng">
            <a:solidFill>
              <a:srgbClr val="FFFFFF"/>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descr="create_0002_ujcwvv_tj44-honey-fangs.jpg"/>
          <p:cNvPicPr preferRelativeResize="0"/>
          <p:nvPr/>
        </p:nvPicPr>
        <p:blipFill rotWithShape="1">
          <a:blip r:embed="rId3">
            <a:alphaModFix amt="80000"/>
          </a:blip>
          <a:srcRect l="25000" r="25000"/>
          <a:stretch/>
        </p:blipFill>
        <p:spPr>
          <a:xfrm>
            <a:off x="0" y="0"/>
            <a:ext cx="4572000" cy="5143500"/>
          </a:xfrm>
          <a:prstGeom prst="rect">
            <a:avLst/>
          </a:prstGeom>
          <a:noFill/>
          <a:ln>
            <a:noFill/>
          </a:ln>
        </p:spPr>
      </p:pic>
      <p:sp>
        <p:nvSpPr>
          <p:cNvPr id="55" name="Shape 55"/>
          <p:cNvSpPr txBox="1">
            <a:spLocks noGrp="1"/>
          </p:cNvSpPr>
          <p:nvPr>
            <p:ph type="title"/>
          </p:nvPr>
        </p:nvSpPr>
        <p:spPr>
          <a:xfrm>
            <a:off x="5283650" y="205975"/>
            <a:ext cx="3148800" cy="857400"/>
          </a:xfrm>
          <a:prstGeom prst="rect">
            <a:avLst/>
          </a:prstGeom>
        </p:spPr>
        <p:txBody>
          <a:bodyPr wrap="square" lIns="91425" tIns="91425" rIns="91425" bIns="91425" anchor="b" anchorCtr="0">
            <a:noAutofit/>
          </a:bodyPr>
          <a:lstStyle/>
          <a:p>
            <a:pPr lvl="0"/>
            <a:r>
              <a:rPr lang="en-US" sz="2000" dirty="0"/>
              <a:t>Hypothesis statement</a:t>
            </a:r>
            <a:endParaRPr sz="2000" dirty="0"/>
          </a:p>
        </p:txBody>
      </p:sp>
      <p:sp>
        <p:nvSpPr>
          <p:cNvPr id="58" name="Shape 58"/>
          <p:cNvSpPr txBox="1">
            <a:spLocks noGrp="1"/>
          </p:cNvSpPr>
          <p:nvPr>
            <p:ph type="sldNum" idx="12"/>
          </p:nvPr>
        </p:nvSpPr>
        <p:spPr>
          <a:xfrm>
            <a:off x="1188150" y="1194900"/>
            <a:ext cx="2195700" cy="2753700"/>
          </a:xfrm>
          <a:prstGeom prst="rect">
            <a:avLst/>
          </a:prstGeom>
        </p:spPr>
        <p:txBody>
          <a:bodyPr wrap="square" lIns="91425" tIns="91425" rIns="91425" bIns="91425" anchor="ctr" anchorCtr="0">
            <a:noAutofit/>
          </a:bodyPr>
          <a:lstStyle/>
          <a:p>
            <a:pPr lvl="0"/>
            <a:r>
              <a:rPr lang="en-US" dirty="0">
                <a:solidFill>
                  <a:schemeClr val="tx1"/>
                </a:solidFill>
              </a:rPr>
              <a:t>Hypothesis statement</a:t>
            </a:r>
            <a:endParaRPr dirty="0">
              <a:solidFill>
                <a:schemeClr val="tx1"/>
              </a:solidFill>
            </a:endParaRPr>
          </a:p>
        </p:txBody>
      </p:sp>
      <p:sp>
        <p:nvSpPr>
          <p:cNvPr id="59" name="Shape 59"/>
          <p:cNvSpPr txBox="1">
            <a:spLocks noGrp="1"/>
          </p:cNvSpPr>
          <p:nvPr>
            <p:ph type="body" idx="1"/>
          </p:nvPr>
        </p:nvSpPr>
        <p:spPr>
          <a:xfrm>
            <a:off x="4980050" y="1194900"/>
            <a:ext cx="3881452" cy="2606400"/>
          </a:xfrm>
          <a:prstGeom prst="rect">
            <a:avLst/>
          </a:prstGeom>
        </p:spPr>
        <p:txBody>
          <a:bodyPr wrap="square" lIns="91425" tIns="91425" rIns="91425" bIns="91425" anchor="t" anchorCtr="0">
            <a:noAutofit/>
          </a:bodyPr>
          <a:lstStyle/>
          <a:p>
            <a:pPr marL="0" lvl="0" indent="0">
              <a:buNone/>
            </a:pPr>
            <a:r>
              <a:rPr lang="en-US" b="1" i="1" dirty="0">
                <a:solidFill>
                  <a:schemeClr val="accent3">
                    <a:lumMod val="75000"/>
                  </a:schemeClr>
                </a:solidFill>
              </a:rPr>
              <a:t>Null</a:t>
            </a:r>
            <a:r>
              <a:rPr lang="en-US" b="1" dirty="0">
                <a:solidFill>
                  <a:schemeClr val="accent3">
                    <a:lumMod val="75000"/>
                  </a:schemeClr>
                </a:solidFill>
              </a:rPr>
              <a:t> </a:t>
            </a:r>
            <a:r>
              <a:rPr lang="en-US" b="1" dirty="0" smtClean="0">
                <a:solidFill>
                  <a:schemeClr val="accent3">
                    <a:lumMod val="75000"/>
                  </a:schemeClr>
                </a:solidFill>
              </a:rPr>
              <a:t>Hypothesis</a:t>
            </a:r>
            <a:r>
              <a:rPr lang="en-US" b="1" dirty="0" smtClean="0"/>
              <a:t>:</a:t>
            </a:r>
          </a:p>
          <a:p>
            <a:pPr marL="0" indent="0">
              <a:buNone/>
            </a:pPr>
            <a:r>
              <a:rPr lang="en-US" b="1" dirty="0"/>
              <a:t>Ho</a:t>
            </a:r>
            <a:r>
              <a:rPr lang="en-US" dirty="0"/>
              <a:t> </a:t>
            </a:r>
            <a:r>
              <a:rPr lang="en-US" dirty="0" smtClean="0"/>
              <a:t>=. </a:t>
            </a:r>
            <a:r>
              <a:rPr lang="en-US" dirty="0"/>
              <a:t>Videos released over the weekend have greater views on average than the ones released on weekdays. </a:t>
            </a:r>
            <a:endParaRPr lang="en-US" dirty="0" smtClean="0"/>
          </a:p>
          <a:p>
            <a:pPr marL="0" lvl="0" indent="0">
              <a:buNone/>
            </a:pPr>
            <a:r>
              <a:rPr lang="en-US" b="1" i="1" dirty="0" smtClean="0">
                <a:solidFill>
                  <a:schemeClr val="accent3">
                    <a:lumMod val="75000"/>
                  </a:schemeClr>
                </a:solidFill>
              </a:rPr>
              <a:t>Alternative</a:t>
            </a:r>
            <a:r>
              <a:rPr lang="en-US" b="1" dirty="0" smtClean="0">
                <a:solidFill>
                  <a:schemeClr val="accent3">
                    <a:lumMod val="75000"/>
                  </a:schemeClr>
                </a:solidFill>
              </a:rPr>
              <a:t> Hypothesis:</a:t>
            </a:r>
          </a:p>
          <a:p>
            <a:pPr marL="0" indent="0">
              <a:buNone/>
            </a:pPr>
            <a:r>
              <a:rPr lang="en-US" b="1" dirty="0" smtClean="0"/>
              <a:t>Ho</a:t>
            </a:r>
            <a:r>
              <a:rPr lang="en-US" dirty="0"/>
              <a:t> </a:t>
            </a:r>
            <a:r>
              <a:rPr lang="en-US" dirty="0" smtClean="0"/>
              <a:t>= </a:t>
            </a:r>
            <a:r>
              <a:rPr lang="en-US" dirty="0"/>
              <a:t>There’s no difference in viewership between videos released on weekdays and those released on the </a:t>
            </a:r>
            <a:r>
              <a:rPr lang="en-US" dirty="0" smtClean="0"/>
              <a:t>weekends. </a:t>
            </a:r>
            <a:endParaRPr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2029" y="1121703"/>
            <a:ext cx="6787375" cy="2893100"/>
          </a:xfrm>
          <a:prstGeom prst="rect">
            <a:avLst/>
          </a:prstGeom>
        </p:spPr>
        <p:txBody>
          <a:bodyPr wrap="square">
            <a:spAutoFit/>
          </a:bodyPr>
          <a:lstStyle/>
          <a:p>
            <a:pPr algn="ctr"/>
            <a:r>
              <a:rPr lang="en-US" sz="2400" b="1" dirty="0">
                <a:solidFill>
                  <a:srgbClr val="7030A0"/>
                </a:solidFill>
                <a:latin typeface="Roboto"/>
              </a:rPr>
              <a:t>Research Question</a:t>
            </a:r>
            <a:endParaRPr lang="en-US" sz="2400" dirty="0">
              <a:solidFill>
                <a:srgbClr val="7030A0"/>
              </a:solidFill>
              <a:latin typeface="Roboto"/>
            </a:endParaRPr>
          </a:p>
          <a:p>
            <a:r>
              <a:rPr lang="en-US" dirty="0">
                <a:solidFill>
                  <a:schemeClr val="accent1"/>
                </a:solidFill>
                <a:latin typeface="Roboto"/>
              </a:rPr>
              <a:t>We would like to know when it’s optimum to publish our videos so as to increase our viewership, brand awareness, social engagement and business development.</a:t>
            </a:r>
          </a:p>
          <a:p>
            <a:r>
              <a:rPr lang="en-US" sz="1800" b="1" dirty="0">
                <a:solidFill>
                  <a:srgbClr val="D5D5D5"/>
                </a:solidFill>
                <a:latin typeface="Roboto"/>
              </a:rPr>
              <a:t>Metric of success</a:t>
            </a:r>
            <a:endParaRPr lang="en-US" sz="1800" dirty="0">
              <a:solidFill>
                <a:srgbClr val="D5D5D5"/>
              </a:solidFill>
              <a:latin typeface="Roboto"/>
            </a:endParaRPr>
          </a:p>
          <a:p>
            <a:r>
              <a:rPr lang="en-US" dirty="0">
                <a:solidFill>
                  <a:schemeClr val="accent2">
                    <a:lumMod val="75000"/>
                  </a:schemeClr>
                </a:solidFill>
                <a:latin typeface="Roboto"/>
              </a:rPr>
              <a:t>We measure our success through answering the following questions:</a:t>
            </a:r>
          </a:p>
          <a:p>
            <a:pPr>
              <a:buFont typeface="Arial" panose="020B0604020202020204" pitchFamily="34" charset="0"/>
              <a:buChar char="•"/>
            </a:pPr>
            <a:r>
              <a:rPr lang="en-US" dirty="0">
                <a:solidFill>
                  <a:schemeClr val="accent2">
                    <a:lumMod val="75000"/>
                  </a:schemeClr>
                </a:solidFill>
                <a:latin typeface="Roboto"/>
              </a:rPr>
              <a:t>Do we reject our null hypothesis in </a:t>
            </a:r>
            <a:r>
              <a:rPr lang="en-US" dirty="0" err="1">
                <a:solidFill>
                  <a:schemeClr val="accent2">
                    <a:lumMod val="75000"/>
                  </a:schemeClr>
                </a:solidFill>
                <a:latin typeface="Roboto"/>
              </a:rPr>
              <a:t>favour</a:t>
            </a:r>
            <a:r>
              <a:rPr lang="en-US" dirty="0">
                <a:solidFill>
                  <a:schemeClr val="accent2">
                    <a:lumMod val="75000"/>
                  </a:schemeClr>
                </a:solidFill>
                <a:latin typeface="Roboto"/>
              </a:rPr>
              <a:t> of the alternative.</a:t>
            </a:r>
          </a:p>
          <a:p>
            <a:pPr>
              <a:buFont typeface="Arial" panose="020B0604020202020204" pitchFamily="34" charset="0"/>
              <a:buChar char="•"/>
            </a:pPr>
            <a:r>
              <a:rPr lang="en-US" dirty="0">
                <a:solidFill>
                  <a:schemeClr val="accent2">
                    <a:lumMod val="75000"/>
                  </a:schemeClr>
                </a:solidFill>
                <a:latin typeface="Roboto"/>
              </a:rPr>
              <a:t>Which were the common words used in titles of videos that went on to trend.</a:t>
            </a:r>
          </a:p>
          <a:p>
            <a:pPr>
              <a:buFont typeface="Arial" panose="020B0604020202020204" pitchFamily="34" charset="0"/>
              <a:buChar char="•"/>
            </a:pPr>
            <a:r>
              <a:rPr lang="en-US" dirty="0">
                <a:solidFill>
                  <a:schemeClr val="accent2">
                    <a:lumMod val="75000"/>
                  </a:schemeClr>
                </a:solidFill>
                <a:latin typeface="Roboto"/>
              </a:rPr>
              <a:t>Is there a correlation between the number of views and the number of likes of trending videos</a:t>
            </a:r>
          </a:p>
          <a:p>
            <a:pPr>
              <a:buFont typeface="Arial" panose="020B0604020202020204" pitchFamily="34" charset="0"/>
              <a:buChar char="•"/>
            </a:pPr>
            <a:r>
              <a:rPr lang="en-US" dirty="0">
                <a:solidFill>
                  <a:schemeClr val="accent2">
                    <a:lumMod val="75000"/>
                  </a:schemeClr>
                </a:solidFill>
                <a:latin typeface="Roboto"/>
              </a:rPr>
              <a:t>Approximately how many characters were in the titles of videos that went on to trend</a:t>
            </a:r>
            <a:r>
              <a:rPr lang="en-US" dirty="0" smtClean="0">
                <a:solidFill>
                  <a:schemeClr val="accent2">
                    <a:lumMod val="75000"/>
                  </a:schemeClr>
                </a:solidFill>
                <a:latin typeface="Roboto"/>
              </a:rPr>
              <a:t>.</a:t>
            </a:r>
          </a:p>
          <a:p>
            <a:pPr>
              <a:buFont typeface="Arial" panose="020B0604020202020204" pitchFamily="34" charset="0"/>
              <a:buChar char="•"/>
            </a:pPr>
            <a:endParaRPr lang="en-US" dirty="0">
              <a:solidFill>
                <a:srgbClr val="D5D5D5"/>
              </a:solidFill>
              <a:latin typeface="Roboto"/>
            </a:endParaRPr>
          </a:p>
        </p:txBody>
      </p:sp>
    </p:spTree>
    <p:extLst>
      <p:ext uri="{BB962C8B-B14F-4D97-AF65-F5344CB8AC3E}">
        <p14:creationId xmlns:p14="http://schemas.microsoft.com/office/powerpoint/2010/main" val="2411941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82322" y="282498"/>
            <a:ext cx="3575823" cy="4140819"/>
          </a:xfrm>
        </p:spPr>
        <p:txBody>
          <a:bodyPr/>
          <a:lstStyle/>
          <a:p>
            <a:pPr marL="152400" indent="0" algn="ctr">
              <a:buNone/>
            </a:pPr>
            <a:r>
              <a:rPr lang="en-US" sz="1600" dirty="0" smtClean="0">
                <a:solidFill>
                  <a:srgbClr val="00B050"/>
                </a:solidFill>
              </a:rPr>
              <a:t>NUMBER OF VIEWS IN RELATION TO DAYS OF THE WEEK </a:t>
            </a:r>
          </a:p>
          <a:p>
            <a:pPr marL="152400" indent="0">
              <a:buNone/>
            </a:pPr>
            <a:endParaRPr lang="en-US" dirty="0" smtClean="0"/>
          </a:p>
          <a:p>
            <a:pPr marL="152400" indent="0">
              <a:buNone/>
            </a:pPr>
            <a:r>
              <a:rPr lang="en-US" sz="1400" dirty="0" smtClean="0">
                <a:solidFill>
                  <a:schemeClr val="accent6">
                    <a:lumMod val="50000"/>
                  </a:schemeClr>
                </a:solidFill>
              </a:rPr>
              <a:t>It is evident that during the week we had the list number of views when compared to Wednesday</a:t>
            </a:r>
            <a:r>
              <a:rPr lang="en-US" dirty="0" smtClean="0">
                <a:solidFill>
                  <a:schemeClr val="accent6">
                    <a:lumMod val="50000"/>
                  </a:schemeClr>
                </a:solidFill>
              </a:rPr>
              <a:t>. </a:t>
            </a:r>
          </a:p>
          <a:p>
            <a:pPr marL="152400" indent="0">
              <a:buNone/>
            </a:pPr>
            <a:endParaRPr lang="en-US"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graphicFrame>
        <p:nvGraphicFramePr>
          <p:cNvPr id="10" name="Chart 9"/>
          <p:cNvGraphicFramePr/>
          <p:nvPr>
            <p:extLst>
              <p:ext uri="{D42A27DB-BD31-4B8C-83A1-F6EECF244321}">
                <p14:modId xmlns:p14="http://schemas.microsoft.com/office/powerpoint/2010/main" val="955386904"/>
              </p:ext>
            </p:extLst>
          </p:nvPr>
        </p:nvGraphicFramePr>
        <p:xfrm>
          <a:off x="-1330712" y="359317"/>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6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Shape 79"/>
          <p:cNvSpPr txBox="1">
            <a:spLocks noGrp="1"/>
          </p:cNvSpPr>
          <p:nvPr>
            <p:ph type="sldNum" idx="12"/>
          </p:nvPr>
        </p:nvSpPr>
        <p:spPr>
          <a:xfrm>
            <a:off x="1188150" y="3948600"/>
            <a:ext cx="6767100" cy="11949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
        <p:nvSpPr>
          <p:cNvPr id="4" name="TextBox 3"/>
          <p:cNvSpPr txBox="1"/>
          <p:nvPr/>
        </p:nvSpPr>
        <p:spPr>
          <a:xfrm>
            <a:off x="6105755" y="289932"/>
            <a:ext cx="1849495" cy="2246769"/>
          </a:xfrm>
          <a:prstGeom prst="rect">
            <a:avLst/>
          </a:prstGeom>
          <a:noFill/>
        </p:spPr>
        <p:txBody>
          <a:bodyPr wrap="square" rtlCol="0">
            <a:spAutoFit/>
          </a:bodyPr>
          <a:lstStyle/>
          <a:p>
            <a:pPr algn="ctr"/>
            <a:r>
              <a:rPr lang="en-US" dirty="0" smtClean="0">
                <a:solidFill>
                  <a:srgbClr val="FF0000"/>
                </a:solidFill>
              </a:rPr>
              <a:t>Video Uploads in relation to hour of the day </a:t>
            </a:r>
          </a:p>
          <a:p>
            <a:pPr algn="ctr"/>
            <a:endParaRPr lang="en-US" dirty="0">
              <a:solidFill>
                <a:srgbClr val="FF0000"/>
              </a:solidFill>
            </a:endParaRPr>
          </a:p>
          <a:p>
            <a:pPr algn="ctr"/>
            <a:endParaRPr lang="en-US" dirty="0" smtClean="0">
              <a:solidFill>
                <a:srgbClr val="FF0000"/>
              </a:solidFill>
            </a:endParaRPr>
          </a:p>
          <a:p>
            <a:pPr algn="just"/>
            <a:r>
              <a:rPr lang="en-US" dirty="0" smtClean="0">
                <a:solidFill>
                  <a:schemeClr val="tx1"/>
                </a:solidFill>
              </a:rPr>
              <a:t>It is evident that between the 16</a:t>
            </a:r>
            <a:r>
              <a:rPr lang="en-US" baseline="30000" dirty="0" smtClean="0">
                <a:solidFill>
                  <a:schemeClr val="tx1"/>
                </a:solidFill>
              </a:rPr>
              <a:t>th</a:t>
            </a:r>
            <a:r>
              <a:rPr lang="en-US" dirty="0" smtClean="0">
                <a:solidFill>
                  <a:schemeClr val="tx1"/>
                </a:solidFill>
              </a:rPr>
              <a:t> and 17</a:t>
            </a:r>
            <a:r>
              <a:rPr lang="en-US" baseline="30000" dirty="0" smtClean="0">
                <a:solidFill>
                  <a:schemeClr val="tx1"/>
                </a:solidFill>
              </a:rPr>
              <a:t>th</a:t>
            </a:r>
            <a:r>
              <a:rPr lang="en-US" dirty="0" smtClean="0">
                <a:solidFill>
                  <a:schemeClr val="tx1"/>
                </a:solidFill>
              </a:rPr>
              <a:t> hour YouTube videos were most uploaded </a:t>
            </a:r>
            <a:endParaRPr lang="en-US" dirty="0">
              <a:solidFill>
                <a:schemeClr val="tx1"/>
              </a:solidFill>
            </a:endParaRPr>
          </a:p>
        </p:txBody>
      </p:sp>
      <p:graphicFrame>
        <p:nvGraphicFramePr>
          <p:cNvPr id="6" name="Chart 5"/>
          <p:cNvGraphicFramePr/>
          <p:nvPr>
            <p:extLst>
              <p:ext uri="{D42A27DB-BD31-4B8C-83A1-F6EECF244321}">
                <p14:modId xmlns:p14="http://schemas.microsoft.com/office/powerpoint/2010/main" val="3554863731"/>
              </p:ext>
            </p:extLst>
          </p:nvPr>
        </p:nvGraphicFramePr>
        <p:xfrm>
          <a:off x="-126219" y="157372"/>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58391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Gertrud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266</Words>
  <Application>Microsoft Office PowerPoint</Application>
  <PresentationFormat>On-screen Show (16:9)</PresentationFormat>
  <Paragraphs>28</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Roboto</vt:lpstr>
      <vt:lpstr>Vidaloka</vt:lpstr>
      <vt:lpstr>Montserrat</vt:lpstr>
      <vt:lpstr>Raleway</vt:lpstr>
      <vt:lpstr>Gertrude template</vt:lpstr>
      <vt:lpstr>Hey! Meet THE TRIBE  GROUP MEMBERS: Patrick Atak  Marion Ndungu Lilian Wambui  Tom Kinyanjui   </vt:lpstr>
      <vt:lpstr>YouTube </vt:lpstr>
      <vt:lpstr>Hypothesis statement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TRIBE</dc:title>
  <dc:creator>tomeliud</dc:creator>
  <cp:lastModifiedBy>HP</cp:lastModifiedBy>
  <cp:revision>20</cp:revision>
  <dcterms:modified xsi:type="dcterms:W3CDTF">2020-05-21T11:55:12Z</dcterms:modified>
</cp:coreProperties>
</file>