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65" r:id="rId4"/>
    <p:sldId id="258" r:id="rId5"/>
    <p:sldId id="262" r:id="rId6"/>
    <p:sldId id="259" r:id="rId7"/>
    <p:sldId id="261" r:id="rId8"/>
    <p:sldId id="260" r:id="rId9"/>
    <p:sldId id="264" r:id="rId10"/>
    <p:sldId id="269" r:id="rId11"/>
    <p:sldId id="268" r:id="rId12"/>
    <p:sldId id="263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Vidaloka" panose="020B0604020202020204" charset="0"/>
      <p:regular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07D274-259E-497D-93AD-71FDF1F4301A}">
  <a:tblStyle styleId="{4E07D274-259E-497D-93AD-71FDF1F43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bg1"/>
                </a:solidFill>
              </a:rPr>
              <a:t>Video uploads per hour  </a:t>
            </a:r>
          </a:p>
        </c:rich>
      </c:tx>
      <c:layout>
        <c:manualLayout>
          <c:xMode val="edge"/>
          <c:yMode val="edge"/>
          <c:x val="0.19577924954663051"/>
          <c:y val="2.3986341065446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035104986876646E-2"/>
          <c:y val="0.20967199803149603"/>
          <c:w val="0.88663156167979007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 of the 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16</c:v>
                </c:pt>
                <c:pt idx="1">
                  <c:v>17</c:v>
                </c:pt>
                <c:pt idx="2">
                  <c:v>15</c:v>
                </c:pt>
                <c:pt idx="3">
                  <c:v>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2800</c:v>
                </c:pt>
                <c:pt idx="2">
                  <c:v>2500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B-49AB-B60D-561F73B43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886050256"/>
        <c:axId val="886055248"/>
      </c:barChart>
      <c:catAx>
        <c:axId val="88605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55248"/>
        <c:crosses val="autoZero"/>
        <c:auto val="1"/>
        <c:lblAlgn val="ctr"/>
        <c:lblOffset val="100"/>
        <c:noMultiLvlLbl val="0"/>
      </c:catAx>
      <c:valAx>
        <c:axId val="8860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05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Social Engagement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451197506561681"/>
          <c:y val="0.14779699803149607"/>
          <c:w val="0.49680954724409448"/>
          <c:h val="0.74521432086614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Social Engagement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95.8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0-4F4C-876C-FC60FEA014C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D1D1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373200" y="1373150"/>
            <a:ext cx="2397300" cy="2397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457500" y="1457250"/>
            <a:ext cx="2229000" cy="22290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1D1D1B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925200" y="925200"/>
            <a:ext cx="7293300" cy="3293100"/>
          </a:xfrm>
          <a:prstGeom prst="rect">
            <a:avLst/>
          </a:prstGeom>
          <a:solidFill>
            <a:srgbClr val="00010A">
              <a:alpha val="40770"/>
            </a:srgbClr>
          </a:solidFill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453950" y="2763850"/>
            <a:ext cx="22362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79975" y="2161800"/>
            <a:ext cx="55839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▫"/>
              <a:defRPr sz="1800"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212050"/>
            <a:ext cx="1957200" cy="9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1D1B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72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1150">
              <a:spcBef>
                <a:spcPts val="60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▫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idaloka"/>
                <a:ea typeface="Vidaloka"/>
                <a:cs typeface="Vidaloka"/>
                <a:sym typeface="Vidaloka"/>
              </a:rPr>
              <a:t>‹#›</a:t>
            </a:fld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600"/>
              </a:spcBef>
              <a:spcAft>
                <a:spcPts val="0"/>
              </a:spcAft>
              <a:buSzPts val="1200"/>
              <a:buChar char="▫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dark">
    <p:bg>
      <p:bgPr>
        <a:solidFill>
          <a:srgbClr val="1D1D1B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igh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88450" y="1194900"/>
            <a:ext cx="6767100" cy="2753700"/>
          </a:xfrm>
          <a:prstGeom prst="rect">
            <a:avLst/>
          </a:prstGeom>
          <a:noFill/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‹#›</a:t>
            </a:fld>
            <a:endParaRPr>
              <a:solidFill>
                <a:srgbClr val="1D1D1B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‹#›</a:t>
            </a:fld>
            <a:endParaRPr sz="6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google.com/sheets/abou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479180" y="2185639"/>
            <a:ext cx="2194560" cy="1371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Hey! Meet</a:t>
            </a:r>
            <a:r>
              <a:rPr lang="en" sz="2800" dirty="0"/>
              <a:t/>
            </a:r>
            <a:br>
              <a:rPr lang="en" sz="2800" dirty="0"/>
            </a:br>
            <a:r>
              <a:rPr lang="en" sz="2800" dirty="0">
                <a:solidFill>
                  <a:srgbClr val="0070C0"/>
                </a:solidFill>
              </a:rPr>
              <a:t>THE TRIBE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 idx="4294967295"/>
          </p:nvPr>
        </p:nvSpPr>
        <p:spPr>
          <a:xfrm>
            <a:off x="1188450" y="1735750"/>
            <a:ext cx="67671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rgbClr val="FFFFFF"/>
                </a:solidFill>
              </a:rPr>
              <a:t>13,810,252,879</a:t>
            </a: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4294967295"/>
          </p:nvPr>
        </p:nvSpPr>
        <p:spPr>
          <a:xfrm>
            <a:off x="1188450" y="2687654"/>
            <a:ext cx="67671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Average weekly views 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71" name="Shape 17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1188450" y="0"/>
            <a:ext cx="6767100" cy="1177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7995375" y="5056405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251406" y="5006078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7991102" y="2981359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251406" y="3003507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4273" y="5037527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0" y="2981359"/>
            <a:ext cx="110400" cy="110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3" y="-60040"/>
            <a:ext cx="8105775" cy="2981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8937" y="3058707"/>
            <a:ext cx="342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Raleway" panose="020B0604020202020204" charset="0"/>
              </a:rPr>
              <a:t>Top seven viewed channels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create_0001_ung80sbsfmu-bench-accounting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980050" y="1349425"/>
            <a:ext cx="1799100" cy="260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887597" y="1349425"/>
            <a:ext cx="1799100" cy="260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 descr="create_0003_tq4yjca2bsc-alex-jones.jpg"/>
          <p:cNvPicPr preferRelativeResize="0"/>
          <p:nvPr/>
        </p:nvPicPr>
        <p:blipFill rotWithShape="1">
          <a:blip r:embed="rId3">
            <a:alphaModFix amt="72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038001" y="2608178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29639" y="1403375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746362" y="1403375"/>
            <a:ext cx="1640100" cy="1640100"/>
          </a:xfrm>
          <a:prstGeom prst="ellipse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 sz="12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 descr="create_0007_eugck1ifvp0-kari-shea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47" name="Shape 147"/>
          <p:cNvGraphicFramePr/>
          <p:nvPr/>
        </p:nvGraphicFramePr>
        <p:xfrm>
          <a:off x="5246050" y="1191881"/>
          <a:ext cx="3224000" cy="2756200"/>
        </p:xfrm>
        <a:graphic>
          <a:graphicData uri="http://schemas.openxmlformats.org/drawingml/2006/table">
            <a:tbl>
              <a:tblPr>
                <a:noFill/>
                <a:tableStyleId>{4E07D274-259E-497D-93AD-71FDF1F4301A}</a:tableStyleId>
              </a:tblPr>
              <a:tblGrid>
                <a:gridCol w="8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0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7657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rgbClr val="57657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1D1D1B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rgbClr val="1D1D1B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1188150" y="952800"/>
            <a:ext cx="6767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89,526,124$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4294967295"/>
          </p:nvPr>
        </p:nvSpPr>
        <p:spPr>
          <a:xfrm>
            <a:off x="1188150" y="1639908"/>
            <a:ext cx="6767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ctrTitle" idx="4294967295"/>
          </p:nvPr>
        </p:nvSpPr>
        <p:spPr>
          <a:xfrm>
            <a:off x="1188150" y="2667292"/>
            <a:ext cx="6767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100%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4294967295"/>
          </p:nvPr>
        </p:nvSpPr>
        <p:spPr>
          <a:xfrm>
            <a:off x="1188150" y="3354400"/>
            <a:ext cx="6767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188150" y="1810046"/>
            <a:ext cx="67671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185,244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188150" y="2497154"/>
            <a:ext cx="67671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4386944" y="470463"/>
            <a:ext cx="369526" cy="268183"/>
            <a:chOff x="3932350" y="3714775"/>
            <a:chExt cx="439650" cy="319075"/>
          </a:xfrm>
        </p:grpSpPr>
        <p:sp>
          <p:nvSpPr>
            <p:cNvPr id="188" name="Shape 18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 descr="create_0009__lzctgpjyge-gaelle-marcel.jpg"/>
          <p:cNvPicPr preferRelativeResize="0"/>
          <p:nvPr/>
        </p:nvPicPr>
        <p:blipFill rotWithShape="1">
          <a:blip r:embed="rId3">
            <a:alphaModFix amt="75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00" name="Shape 200"/>
          <p:cNvCxnSpPr>
            <a:stCxn id="201" idx="2"/>
          </p:cNvCxnSpPr>
          <p:nvPr/>
        </p:nvCxnSpPr>
        <p:spPr>
          <a:xfrm>
            <a:off x="6858050" y="4311422"/>
            <a:ext cx="0" cy="8322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202" name="Shape 202"/>
          <p:cNvCxnSpPr>
            <a:stCxn id="203" idx="2"/>
            <a:endCxn id="201" idx="0"/>
          </p:cNvCxnSpPr>
          <p:nvPr/>
        </p:nvCxnSpPr>
        <p:spPr>
          <a:xfrm>
            <a:off x="6858050" y="3321572"/>
            <a:ext cx="0" cy="6162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5722100" y="195910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5722100" y="393762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722100" y="2947772"/>
            <a:ext cx="2271900" cy="37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5" name="Shape 205"/>
          <p:cNvCxnSpPr>
            <a:stCxn id="204" idx="2"/>
            <a:endCxn id="203" idx="0"/>
          </p:cNvCxnSpPr>
          <p:nvPr/>
        </p:nvCxnSpPr>
        <p:spPr>
          <a:xfrm>
            <a:off x="6858050" y="2332902"/>
            <a:ext cx="0" cy="6150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206" name="Shape 206"/>
          <p:cNvCxnSpPr>
            <a:stCxn id="204" idx="0"/>
          </p:cNvCxnSpPr>
          <p:nvPr/>
        </p:nvCxnSpPr>
        <p:spPr>
          <a:xfrm rot="10800000">
            <a:off x="6858050" y="1177002"/>
            <a:ext cx="0" cy="782100"/>
          </a:xfrm>
          <a:prstGeom prst="straightConnector1">
            <a:avLst/>
          </a:prstGeom>
          <a:noFill/>
          <a:ln w="19050" cap="flat" cmpd="sng">
            <a:solidFill>
              <a:srgbClr val="1D1D1B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 descr="create_0000_vgq49l9i4ee-maja-petric.jpg"/>
          <p:cNvPicPr preferRelativeResize="0"/>
          <p:nvPr/>
        </p:nvPicPr>
        <p:blipFill rotWithShape="1">
          <a:blip r:embed="rId3">
            <a:alphaModFix amt="72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965181" y="3536346"/>
            <a:ext cx="3799677" cy="149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Yellow</a:t>
            </a:r>
            <a:endParaRPr sz="10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Is the color of gold, butter and ripe lemons. In the spectrum of visible light, yellow is found between green and orange.</a:t>
            </a:r>
            <a:endParaRPr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 descr="create_0004_sgthj0hw6ec-clem-onojeghuo.jpg"/>
          <p:cNvPicPr preferRelativeResize="0"/>
          <p:nvPr/>
        </p:nvPicPr>
        <p:blipFill rotWithShape="1">
          <a:blip r:embed="rId3">
            <a:alphaModFix amt="71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0" y="4101500"/>
            <a:ext cx="45720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5" name="Shape 225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526" y="1096175"/>
            <a:ext cx="3558124" cy="29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4294967295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create_0002_ujcwvv_tj44-honey-fangs.jpg"/>
          <p:cNvPicPr preferRelativeResize="0"/>
          <p:nvPr/>
        </p:nvPicPr>
        <p:blipFill rotWithShape="1">
          <a:blip r:embed="rId3">
            <a:alphaModFix amt="80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/>
              <a:t>Hypothesis statement</a:t>
            </a:r>
            <a:endParaRPr sz="2000"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80050" y="1194900"/>
            <a:ext cx="3948360" cy="260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i="1" dirty="0">
                <a:solidFill>
                  <a:srgbClr val="8BAB42">
                    <a:lumMod val="75000"/>
                  </a:srgbClr>
                </a:solidFill>
              </a:rPr>
              <a:t>Null</a:t>
            </a:r>
            <a:r>
              <a:rPr lang="en-US" sz="1400" b="1" dirty="0">
                <a:solidFill>
                  <a:srgbClr val="8BAB42">
                    <a:lumMod val="75000"/>
                  </a:srgbClr>
                </a:solidFill>
              </a:rPr>
              <a:t> Hypothesis</a:t>
            </a:r>
            <a:r>
              <a:rPr lang="en-US" sz="1400" b="1" dirty="0"/>
              <a:t>:</a:t>
            </a:r>
          </a:p>
          <a:p>
            <a:pPr marL="0" lvl="0" indent="0">
              <a:buNone/>
            </a:pPr>
            <a:r>
              <a:rPr lang="en-US" sz="1400" b="1" dirty="0"/>
              <a:t>Ho</a:t>
            </a:r>
            <a:r>
              <a:rPr lang="en-US" sz="1400" dirty="0"/>
              <a:t> =. Videos released over the weekend have greater views on average than the ones released on weekdays. </a:t>
            </a:r>
          </a:p>
          <a:p>
            <a:pPr marL="0" lvl="0" indent="0">
              <a:buNone/>
            </a:pPr>
            <a:r>
              <a:rPr lang="en-US" sz="1400" b="1" i="1" dirty="0">
                <a:solidFill>
                  <a:srgbClr val="8BAB42">
                    <a:lumMod val="75000"/>
                  </a:srgbClr>
                </a:solidFill>
              </a:rPr>
              <a:t>Alternative</a:t>
            </a:r>
            <a:r>
              <a:rPr lang="en-US" sz="1400" b="1" dirty="0">
                <a:solidFill>
                  <a:srgbClr val="8BAB42">
                    <a:lumMod val="75000"/>
                  </a:srgbClr>
                </a:solidFill>
              </a:rPr>
              <a:t> Hypothesis:</a:t>
            </a:r>
          </a:p>
          <a:p>
            <a:pPr marL="0" lvl="0" indent="0">
              <a:buNone/>
            </a:pPr>
            <a:r>
              <a:rPr lang="en-US" sz="1400" b="1" dirty="0"/>
              <a:t>Ho</a:t>
            </a:r>
            <a:r>
              <a:rPr lang="en-US" sz="1400" dirty="0"/>
              <a:t> = There’s no difference in viewership between videos released on weekdays and those released on the weekends. </a:t>
            </a:r>
            <a:endParaRPr lang="en-US" sz="1400" dirty="0">
              <a:solidFill>
                <a:srgbClr val="8BAB42">
                  <a:lumMod val="75000"/>
                </a:srgb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4294967295"/>
          </p:nvPr>
        </p:nvSpPr>
        <p:spPr>
          <a:xfrm>
            <a:off x="1562675" y="1195050"/>
            <a:ext cx="3371100" cy="275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53211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519800" y="910325"/>
            <a:ext cx="2493300" cy="33336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294967295"/>
          </p:nvPr>
        </p:nvSpPr>
        <p:spPr>
          <a:xfrm>
            <a:off x="1562675" y="1195050"/>
            <a:ext cx="2613300" cy="275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644425" y="10763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805750" y="1235688"/>
            <a:ext cx="3532500" cy="22557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Place your screenshot </a:t>
            </a:r>
            <a:r>
              <a:rPr lang="en" sz="1000" dirty="0" smtClean="0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here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4294967295"/>
          </p:nvPr>
        </p:nvSpPr>
        <p:spPr>
          <a:xfrm>
            <a:off x="1188150" y="0"/>
            <a:ext cx="6767100" cy="107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2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" name="Shape 318"/>
          <p:cNvSpPr/>
          <p:nvPr/>
        </p:nvSpPr>
        <p:spPr>
          <a:xfrm>
            <a:off x="218488" y="3157709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1884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23</a:t>
            </a:fld>
            <a:endParaRPr>
              <a:solidFill>
                <a:srgbClr val="1D1D1B"/>
              </a:solidFill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188450" y="1561300"/>
            <a:ext cx="6767100" cy="73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THANKS!</a:t>
            </a:r>
            <a:endParaRPr sz="1800">
              <a:solidFill>
                <a:srgbClr val="1D1D1B"/>
              </a:solidFill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4294967295"/>
          </p:nvPr>
        </p:nvSpPr>
        <p:spPr>
          <a:xfrm>
            <a:off x="1188450" y="2146600"/>
            <a:ext cx="6767100" cy="115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questions?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@username · user@mail.me</a:t>
            </a:r>
            <a:endParaRPr sz="1400" b="1"/>
          </a:p>
        </p:txBody>
      </p:sp>
      <p:grpSp>
        <p:nvGrpSpPr>
          <p:cNvPr id="265" name="Shape 265"/>
          <p:cNvGrpSpPr/>
          <p:nvPr/>
        </p:nvGrpSpPr>
        <p:grpSpPr>
          <a:xfrm>
            <a:off x="4399008" y="449702"/>
            <a:ext cx="345971" cy="325505"/>
            <a:chOff x="5972700" y="2330200"/>
            <a:chExt cx="411625" cy="387275"/>
          </a:xfrm>
        </p:grpSpPr>
        <p:sp>
          <p:nvSpPr>
            <p:cNvPr id="266" name="Shape 26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1D1D1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hape 318"/>
          <p:cNvSpPr/>
          <p:nvPr/>
        </p:nvSpPr>
        <p:spPr>
          <a:xfrm>
            <a:off x="2523073" y="160012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 descr="create_0005_s6whfopdgky-angelina-litvin.jpg"/>
          <p:cNvPicPr preferRelativeResize="0"/>
          <p:nvPr/>
        </p:nvPicPr>
        <p:blipFill rotWithShape="1">
          <a:blip r:embed="rId3">
            <a:alphaModFix amt="83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Presentation template by </a:t>
            </a:r>
            <a:r>
              <a:rPr lang="en" sz="1800" u="sng">
                <a:hlinkClick r:id="rId4"/>
              </a:rPr>
              <a:t>SlidesCarnival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Photographs by </a:t>
            </a:r>
            <a:r>
              <a:rPr lang="en" sz="1800" u="sng">
                <a:hlinkClick r:id="rId5"/>
              </a:rPr>
              <a:t>Unsplash</a:t>
            </a:r>
            <a:endParaRPr sz="180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 descr="create_0009__lzctgpjyge-gaelle-marcel.jpg"/>
          <p:cNvPicPr preferRelativeResize="0"/>
          <p:nvPr/>
        </p:nvPicPr>
        <p:blipFill rotWithShape="1">
          <a:blip r:embed="rId3">
            <a:alphaModFix amt="75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283650" y="205975"/>
            <a:ext cx="3148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5001600" y="1425025"/>
            <a:ext cx="3712800" cy="33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Titles: Montserrat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Body copy: Raleway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4"/>
              </a:rPr>
              <a:t>https://www.fontsquirrel.com/fonts/montserrat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hlinkClick r:id="rId5"/>
              </a:rPr>
              <a:t>https://www.fontsquirrel.com/fonts/raleway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292100" rtl="0">
              <a:spcBef>
                <a:spcPts val="60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Gray </a:t>
            </a:r>
            <a:r>
              <a:rPr lang="en" sz="1000" b="1"/>
              <a:t>#576574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▫"/>
            </a:pPr>
            <a:r>
              <a:rPr lang="en" sz="1000"/>
              <a:t>Dark gray </a:t>
            </a:r>
            <a:r>
              <a:rPr lang="en" sz="1000" b="1">
                <a:solidFill>
                  <a:srgbClr val="1D1D1B"/>
                </a:solidFill>
              </a:rPr>
              <a:t>#1d1d1b</a:t>
            </a:r>
            <a:endParaRPr sz="1000" b="1">
              <a:solidFill>
                <a:srgbClr val="1D1D1B"/>
              </a:solidFill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001600" y="4095450"/>
            <a:ext cx="37128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57657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90" name="Shape 290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91" name="Shape 29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901439" y="399041"/>
            <a:ext cx="372594" cy="310145"/>
            <a:chOff x="1247825" y="322750"/>
            <a:chExt cx="443300" cy="369000"/>
          </a:xfrm>
        </p:grpSpPr>
        <p:sp>
          <p:nvSpPr>
            <p:cNvPr id="306" name="Shape 30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12" name="Shape 31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Shape 317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656888" y="3872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Shape 31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Shape 324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26" name="Shape 32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34" name="Shape 33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Shape 3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43" name="Shape 34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46" name="Shape 3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49" name="Shape 3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53" name="Shape 35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61" name="Shape 36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68" name="Shape 36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Shape 373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74" name="Shape 37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77" name="Shape 37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83" name="Shape 38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86" name="Shape 38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94" name="Shape 39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00" name="Shape 40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09" name="Shape 40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14" name="Shape 41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19" name="Shape 41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24" name="Shape 42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27" name="Shape 42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30" name="Shape 43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Shape 432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Shape 433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34" name="Shape 4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37" name="Shape 4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48" name="Shape 4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52" name="Shape 45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55" name="Shape 45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60" name="Shape 46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Shape 463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Shape 464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65" name="Shape 46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72" name="Shape 47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82" name="Shape 48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86" name="Shape 48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90" name="Shape 49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96" name="Shape 49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99" name="Shape 49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07" name="Shape 50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14" name="Shape 51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17" name="Shape 5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26" name="Shape 52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35" name="Shape 53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38" name="Shape 5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45" name="Shape 54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53" name="Shape 55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57" name="Shape 55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64" name="Shape 56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68" name="Shape 56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5461718" y="4356472"/>
            <a:ext cx="290183" cy="333679"/>
            <a:chOff x="6673500" y="5031175"/>
            <a:chExt cx="345250" cy="397000"/>
          </a:xfrm>
        </p:grpSpPr>
        <p:sp>
          <p:nvSpPr>
            <p:cNvPr id="572" name="Shape 57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78" name="Shape 57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06" name="Shape 60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30" name="Shape 63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45" name="Shape 64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49" name="Shape 6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56" name="Shape 65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65" name="Shape 66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69" name="Shape 66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75" name="Shape 67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83" name="Shape 68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90" name="Shape 69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4251419" y="4291985"/>
            <a:ext cx="452420" cy="433992"/>
            <a:chOff x="5233525" y="4954450"/>
            <a:chExt cx="538275" cy="516350"/>
          </a:xfrm>
        </p:grpSpPr>
        <p:sp>
          <p:nvSpPr>
            <p:cNvPr id="700" name="Shape 70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12" name="Shape 71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18" name="Shape 71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26" name="Shape 72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29" name="Shape 72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32" name="Shape 73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Shape 734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B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6574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6574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88150" y="4052678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65"/>
          <p:cNvSpPr txBox="1">
            <a:spLocks/>
          </p:cNvSpPr>
          <p:nvPr/>
        </p:nvSpPr>
        <p:spPr>
          <a:xfrm>
            <a:off x="1188150" y="133226"/>
            <a:ext cx="6767100" cy="10488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6574"/>
              </a:buClr>
              <a:buSzPts val="1300"/>
              <a:buFont typeface="Raleway"/>
              <a:buChar char="▫"/>
              <a:defRPr sz="1300" b="0" i="0" u="none" strike="noStrike" cap="none">
                <a:solidFill>
                  <a:srgbClr val="57657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spcBef>
                <a:spcPts val="0"/>
              </a:spcBef>
              <a:buFont typeface="Raleway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YouTube as a growth platform 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6" name="Shape 728"/>
          <p:cNvGrpSpPr/>
          <p:nvPr/>
        </p:nvGrpSpPr>
        <p:grpSpPr>
          <a:xfrm>
            <a:off x="7212158" y="295619"/>
            <a:ext cx="1079481" cy="1051467"/>
            <a:chOff x="5916675" y="927975"/>
            <a:chExt cx="516350" cy="502950"/>
          </a:xfrm>
        </p:grpSpPr>
        <p:sp>
          <p:nvSpPr>
            <p:cNvPr id="7" name="Shape 72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3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hape 736"/>
          <p:cNvSpPr/>
          <p:nvPr/>
        </p:nvSpPr>
        <p:spPr>
          <a:xfrm>
            <a:off x="7643384" y="791191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900" y="625200"/>
            <a:ext cx="1143600" cy="1143600"/>
          </a:xfrm>
          <a:prstGeom prst="ellipse">
            <a:avLst/>
          </a:prstGeom>
          <a:noFill/>
          <a:ln w="76200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271240" y="1640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Understanding the platform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Research Question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Competitive advantage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Challenges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Campaigns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Marketing strategy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Timeline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Projections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YADK4PzY6ss 0"/>
              </a:rPr>
              <a:t>Measuring success</a:t>
            </a:r>
            <a:endParaRPr lang="en-US" sz="1600" dirty="0">
              <a:solidFill>
                <a:schemeClr val="bg1"/>
              </a:solidFill>
              <a:latin typeface="YADK4PzY6ss 0"/>
            </a:endParaRPr>
          </a:p>
        </p:txBody>
      </p:sp>
      <p:sp>
        <p:nvSpPr>
          <p:cNvPr id="7" name="Shape 129"/>
          <p:cNvSpPr txBox="1">
            <a:spLocks/>
          </p:cNvSpPr>
          <p:nvPr/>
        </p:nvSpPr>
        <p:spPr>
          <a:xfrm>
            <a:off x="1039467" y="0"/>
            <a:ext cx="6767100" cy="7136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None/>
              <a:defRPr b="1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r>
              <a:rPr lang="en-US" sz="2000" b="0" dirty="0" smtClean="0">
                <a:solidFill>
                  <a:srgbClr val="00B0F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-US" sz="2000" dirty="0">
              <a:solidFill>
                <a:srgbClr val="00B0F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2441738" y="2505953"/>
            <a:ext cx="4170000" cy="62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FFFF"/>
                </a:solidFill>
              </a:rPr>
              <a:t>Goals 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1188150" y="3106750"/>
            <a:ext cx="667717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400" b="1" dirty="0">
                <a:solidFill>
                  <a:schemeClr val="bg1"/>
                </a:solidFill>
              </a:rPr>
              <a:t>Searching for when it’s optimum to publish our videos so as to increase our viewership, brand awareness, social engagement and business development.</a:t>
            </a: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4054413" y="1577383"/>
            <a:ext cx="1035173" cy="1035155"/>
            <a:chOff x="6643075" y="3664250"/>
            <a:chExt cx="407950" cy="407975"/>
          </a:xfrm>
        </p:grpSpPr>
        <p:sp>
          <p:nvSpPr>
            <p:cNvPr id="95" name="Shape 95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 rot="3241797">
            <a:off x="3457795" y="1763151"/>
            <a:ext cx="425620" cy="425596"/>
            <a:chOff x="576250" y="4319400"/>
            <a:chExt cx="442075" cy="442050"/>
          </a:xfrm>
        </p:grpSpPr>
        <p:sp>
          <p:nvSpPr>
            <p:cNvPr id="98" name="Shape 9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4235775" y="1483304"/>
            <a:ext cx="161807" cy="15450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2697385">
            <a:off x="5223262" y="1820301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744300" y="2339601"/>
            <a:ext cx="98383" cy="9397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280154">
            <a:off x="3980797" y="146874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Raleway" panose="020B0604020202020204" charset="0"/>
              </a:rPr>
              <a:t>What are the lengths of trending video titles? Is this length related to the video becoming trendy</a:t>
            </a:r>
            <a:r>
              <a:rPr lang="en-US" b="1" dirty="0" smtClean="0">
                <a:solidFill>
                  <a:schemeClr val="bg1"/>
                </a:solidFill>
                <a:latin typeface="Raleway" panose="020B0604020202020204" charset="0"/>
              </a:rPr>
              <a:t>?</a:t>
            </a:r>
          </a:p>
          <a:p>
            <a:pPr lvl="0"/>
            <a:endParaRPr lang="en-US" b="1" dirty="0" smtClean="0">
              <a:solidFill>
                <a:schemeClr val="bg1"/>
              </a:solidFill>
              <a:latin typeface="Raleway" panose="020B0604020202020204" charset="0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Raleway" panose="020B0604020202020204" charset="0"/>
              </a:rPr>
              <a:t>What are the most common words in trending video titles?</a:t>
            </a:r>
            <a:endParaRPr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07" name="Shape 107"/>
          <p:cNvSpPr/>
          <p:nvPr/>
        </p:nvSpPr>
        <p:spPr>
          <a:xfrm rot="1280082">
            <a:off x="4986221" y="2457575"/>
            <a:ext cx="160945" cy="1537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687307" y="0"/>
            <a:ext cx="7401043" cy="116716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RESEARCH QUESTION</a:t>
            </a:r>
            <a:endParaRPr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044390" y="3673955"/>
            <a:ext cx="5307979" cy="14544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dirty="0"/>
              <a:t>We would like to know when it’s optimum to publish our videos so as to increase our viewership, brand awareness, social </a:t>
            </a:r>
            <a:r>
              <a:rPr lang="en-US" sz="1400" dirty="0"/>
              <a:t>engagement and business development.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create_0008_dqweaohsavc-olu-eletu.jpg"/>
          <p:cNvPicPr preferRelativeResize="0"/>
          <p:nvPr/>
        </p:nvPicPr>
        <p:blipFill rotWithShape="1">
          <a:blip r:embed="rId3">
            <a:alphaModFix amt="60000"/>
          </a:blip>
          <a:srcRect l="25000" r="2500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390" y="111717"/>
            <a:ext cx="3148800" cy="51324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Prime </a:t>
            </a:r>
            <a:r>
              <a:rPr lang="en-US" sz="2000" dirty="0" smtClean="0">
                <a:solidFill>
                  <a:schemeClr val="bg1"/>
                </a:solidFill>
              </a:rPr>
              <a:t>Upload Hours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40390" y="870029"/>
            <a:ext cx="3712800" cy="14271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lv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From the analysis done, we found out that the most opportune time to upload any video was from 4pm onward.</a:t>
            </a:r>
            <a:endParaRPr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87743777"/>
              </p:ext>
            </p:extLst>
          </p:nvPr>
        </p:nvGraphicFramePr>
        <p:xfrm>
          <a:off x="0" y="1858537"/>
          <a:ext cx="4571999" cy="332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861932" y="1079498"/>
            <a:ext cx="4282068" cy="406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observation was that majority of the videos that went on to trend had their comment sections enabled thus fostering social engagement and providing a feedback platform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88150" y="3948600"/>
            <a:ext cx="6767100" cy="11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3981047"/>
              </p:ext>
            </p:extLst>
          </p:nvPr>
        </p:nvGraphicFramePr>
        <p:xfrm>
          <a:off x="0" y="1079499"/>
          <a:ext cx="486193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create_0006_hio3mrgxjt4-imani-clovis.jpg"/>
          <p:cNvPicPr preferRelativeResize="0"/>
          <p:nvPr/>
        </p:nvPicPr>
        <p:blipFill rotWithShape="1">
          <a:blip r:embed="rId3">
            <a:alphaModFix amt="63000"/>
          </a:blip>
          <a:srcRect l="25000" r="2500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638907" y="2774843"/>
            <a:ext cx="4285786" cy="23101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Music was the most viewed Genres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188150" y="1194900"/>
            <a:ext cx="2195700" cy="275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352693" cy="2774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rtrud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632</Words>
  <Application>Microsoft Office PowerPoint</Application>
  <PresentationFormat>On-screen Show (16:9)</PresentationFormat>
  <Paragraphs>139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YADK4PzY6ss 0</vt:lpstr>
      <vt:lpstr>Vidaloka</vt:lpstr>
      <vt:lpstr>Montserrat</vt:lpstr>
      <vt:lpstr>Raleway</vt:lpstr>
      <vt:lpstr>Gertrude template</vt:lpstr>
      <vt:lpstr>Hey! Meet THE TRIBE </vt:lpstr>
      <vt:lpstr>Hypothesis statement</vt:lpstr>
      <vt:lpstr>PowerPoint Presentation</vt:lpstr>
      <vt:lpstr>PowerPoint Presentation</vt:lpstr>
      <vt:lpstr>Goals </vt:lpstr>
      <vt:lpstr>RESEARCH QUESTION</vt:lpstr>
      <vt:lpstr>Prime Upload Hours</vt:lpstr>
      <vt:lpstr>PowerPoint Presentation</vt:lpstr>
      <vt:lpstr>PowerPoint Presentation</vt:lpstr>
      <vt:lpstr>13,810,252,879</vt:lpstr>
      <vt:lpstr>MAPS</vt:lpstr>
      <vt:lpstr>YOU CAN ALSO SPLIT YOUR CONTENT</vt:lpstr>
      <vt:lpstr>USE CHARTS TO EXPLAIN YOUR IDEAS</vt:lpstr>
      <vt:lpstr>AND TABLES TO COMPARE DATA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Hey! Meet THE TRIBE  GROUP MEMBERS: Patrick Atak  Marion Ndungu Lilian Wambui  Tom Kinyanjui</dc:title>
  <dc:creator>tomeliud</dc:creator>
  <cp:lastModifiedBy>HP</cp:lastModifiedBy>
  <cp:revision>16</cp:revision>
  <dcterms:modified xsi:type="dcterms:W3CDTF">2020-05-21T20:34:53Z</dcterms:modified>
</cp:coreProperties>
</file>