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313" r:id="rId7"/>
    <p:sldId id="320" r:id="rId8"/>
    <p:sldId id="324" r:id="rId9"/>
    <p:sldId id="325" r:id="rId10"/>
    <p:sldId id="322" r:id="rId11"/>
    <p:sldId id="327" r:id="rId12"/>
    <p:sldId id="328" r:id="rId13"/>
    <p:sldId id="329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A92D"/>
    <a:srgbClr val="639729"/>
    <a:srgbClr val="004FEE"/>
    <a:srgbClr val="CDDEFF"/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77119" autoAdjust="0"/>
  </p:normalViewPr>
  <p:slideViewPr>
    <p:cSldViewPr snapToGrid="0">
      <p:cViewPr>
        <p:scale>
          <a:sx n="100" d="100"/>
          <a:sy n="100" d="100"/>
        </p:scale>
        <p:origin x="930" y="-30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BC72E-3BFC-D043-2841-CA01B26EE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F6329E-0394-D6FD-E883-2E796C963C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688F23-EF35-48F7-53A1-36F0983D5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20265-12A9-BCAE-7638-99FF3DE5CD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01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18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32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6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98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42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A4813-CC2A-39A3-148E-E9BD1BA81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D64722-26A5-44DC-5181-9F263227FC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6B0E27-63C8-A84F-B0F5-3F9549FAAD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51649-2F03-16BC-F2FA-A3AA904280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28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6FB48-9AEA-C49C-9FD2-2453A6126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B5FD12-BDD1-F7EC-1F5D-6C9DB85830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E384B6-F560-C5A0-9064-5AC944EE52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kern="1200" spc="50" dirty="0">
              <a:solidFill>
                <a:srgbClr val="6EA92D"/>
              </a:solidFill>
              <a:effectLst/>
              <a:latin typeface="Goudy" panose="02020502050305020303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CC556-548D-69A1-A1D4-3CB7E0162C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70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462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8B270D-091D-4ED2-8C85-0898DD7D9F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462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17B5B-D4DD-D043-892D-545733D91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81B1C0-E38F-F094-966A-3B843A5E1E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34ED81-F45E-20C4-AE4D-35B7A28447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113AF-BEB2-C4EE-20D7-4AC6DC807C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8B270D-091D-4ED2-8C85-0898DD7D9F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2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5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3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5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0"/>
            <a:ext cx="5170860" cy="4869882"/>
          </a:xfrm>
        </p:spPr>
        <p:txBody>
          <a:bodyPr anchor="ctr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79776F-EEB5-464D-19DD-92EC7B3B3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9A16CC-7006-C92A-F15C-618A3235A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35D8D8D-001E-352F-FE03-CC3EE1D7C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1CE1C6F-D1A5-FD45-5120-8F87F05DCF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9" name="Freeform 68">
                  <a:extLst>
                    <a:ext uri="{FF2B5EF4-FFF2-40B4-BE49-F238E27FC236}">
                      <a16:creationId xmlns:a16="http://schemas.microsoft.com/office/drawing/2014/main" id="{FE946A41-95B9-A9F4-17ED-A011312446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69">
                  <a:extLst>
                    <a:ext uri="{FF2B5EF4-FFF2-40B4-BE49-F238E27FC236}">
                      <a16:creationId xmlns:a16="http://schemas.microsoft.com/office/drawing/2014/main" id="{FDFB515A-8805-F10C-2933-35BDDF1DD3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Line 70">
                  <a:extLst>
                    <a:ext uri="{FF2B5EF4-FFF2-40B4-BE49-F238E27FC236}">
                      <a16:creationId xmlns:a16="http://schemas.microsoft.com/office/drawing/2014/main" id="{F63B17C2-189B-28FA-8876-976CC481C7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13E90FB-54AC-A2FC-9D01-C95ACC91FC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:a16="http://schemas.microsoft.com/office/drawing/2014/main" id="{58A6A556-AB2C-1636-63D4-9E2806E3671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69">
                  <a:extLst>
                    <a:ext uri="{FF2B5EF4-FFF2-40B4-BE49-F238E27FC236}">
                      <a16:creationId xmlns:a16="http://schemas.microsoft.com/office/drawing/2014/main" id="{A43047F1-413F-99DB-01CC-293FC1813A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Line 70">
                  <a:extLst>
                    <a:ext uri="{FF2B5EF4-FFF2-40B4-BE49-F238E27FC236}">
                      <a16:creationId xmlns:a16="http://schemas.microsoft.com/office/drawing/2014/main" id="{47C2B72F-C97F-770D-5F99-50DD97EB279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41967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9E50B4-1616-9029-9FC0-901DDF9BF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07" y="430521"/>
            <a:ext cx="3389065" cy="1847528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54839" y="2511829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4FFBCF-911F-5818-60FE-B018CA6773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0307" y="2745610"/>
            <a:ext cx="3389065" cy="3499611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marL="0" indent="0" algn="ctr"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79988" y="430521"/>
            <a:ext cx="6681704" cy="60192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43159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408" y="1187450"/>
            <a:ext cx="6255903" cy="2996901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6B76DB-2767-87C4-10EE-4BBBF284112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286000" y="4557712"/>
            <a:ext cx="7659688" cy="1639275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en-US" sz="1800" kern="1200" cap="all" spc="30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ctr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F4A9DA-0E0F-BB15-37FE-7C47230AF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6D7EE9A-A325-1078-BB60-9FC75CAEB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8" name="Freeform 64">
                <a:extLst>
                  <a:ext uri="{FF2B5EF4-FFF2-40B4-BE49-F238E27FC236}">
                    <a16:creationId xmlns:a16="http://schemas.microsoft.com/office/drawing/2014/main" id="{E3B36E34-9750-EC15-036F-4B675C295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1">
                <a:extLst>
                  <a:ext uri="{FF2B5EF4-FFF2-40B4-BE49-F238E27FC236}">
                    <a16:creationId xmlns:a16="http://schemas.microsoft.com/office/drawing/2014/main" id="{06586384-27A4-246C-E62A-33558F884F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61">
                <a:extLst>
                  <a:ext uri="{FF2B5EF4-FFF2-40B4-BE49-F238E27FC236}">
                    <a16:creationId xmlns:a16="http://schemas.microsoft.com/office/drawing/2014/main" id="{5AA0A056-987B-0766-D8E8-C8D89A7EC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78">
                <a:extLst>
                  <a:ext uri="{FF2B5EF4-FFF2-40B4-BE49-F238E27FC236}">
                    <a16:creationId xmlns:a16="http://schemas.microsoft.com/office/drawing/2014/main" id="{B8359D64-1AAE-C3D6-1AEB-701A9026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84">
                <a:extLst>
                  <a:ext uri="{FF2B5EF4-FFF2-40B4-BE49-F238E27FC236}">
                    <a16:creationId xmlns:a16="http://schemas.microsoft.com/office/drawing/2014/main" id="{40C577F2-9B8C-9987-0FDA-0B46E995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87">
                <a:extLst>
                  <a:ext uri="{FF2B5EF4-FFF2-40B4-BE49-F238E27FC236}">
                    <a16:creationId xmlns:a16="http://schemas.microsoft.com/office/drawing/2014/main" id="{E4A8A441-14F2-1181-7C03-9AF4D75DE0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60">
                <a:extLst>
                  <a:ext uri="{FF2B5EF4-FFF2-40B4-BE49-F238E27FC236}">
                    <a16:creationId xmlns:a16="http://schemas.microsoft.com/office/drawing/2014/main" id="{3A0F5B06-DAD1-414A-4045-AC17788009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59">
                <a:extLst>
                  <a:ext uri="{FF2B5EF4-FFF2-40B4-BE49-F238E27FC236}">
                    <a16:creationId xmlns:a16="http://schemas.microsoft.com/office/drawing/2014/main" id="{6EAB1EB7-4688-82CC-051F-DB66DE38B8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62">
                <a:extLst>
                  <a:ext uri="{FF2B5EF4-FFF2-40B4-BE49-F238E27FC236}">
                    <a16:creationId xmlns:a16="http://schemas.microsoft.com/office/drawing/2014/main" id="{A9AB2401-8BD6-D082-7D34-198A6545D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:a16="http://schemas.microsoft.com/office/drawing/2014/main" id="{3A90FDBC-4B7A-EDE5-0D04-338D0D446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79">
                <a:extLst>
                  <a:ext uri="{FF2B5EF4-FFF2-40B4-BE49-F238E27FC236}">
                    <a16:creationId xmlns:a16="http://schemas.microsoft.com/office/drawing/2014/main" id="{A8D3C6B9-6FD6-25DA-E318-38517D172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82">
                <a:extLst>
                  <a:ext uri="{FF2B5EF4-FFF2-40B4-BE49-F238E27FC236}">
                    <a16:creationId xmlns:a16="http://schemas.microsoft.com/office/drawing/2014/main" id="{7B45605F-50DD-B936-79D0-4D5D3DCC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85">
                <a:extLst>
                  <a:ext uri="{FF2B5EF4-FFF2-40B4-BE49-F238E27FC236}">
                    <a16:creationId xmlns:a16="http://schemas.microsoft.com/office/drawing/2014/main" id="{AA2CCC3A-D444-734A-6925-577856500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88">
                <a:extLst>
                  <a:ext uri="{FF2B5EF4-FFF2-40B4-BE49-F238E27FC236}">
                    <a16:creationId xmlns:a16="http://schemas.microsoft.com/office/drawing/2014/main" id="{A2BD9A0D-1346-B3F5-7383-79EB805A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6EB22E5-C3DE-A015-B732-9C99977BB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53" name="Line 63">
                  <a:extLst>
                    <a:ext uri="{FF2B5EF4-FFF2-40B4-BE49-F238E27FC236}">
                      <a16:creationId xmlns:a16="http://schemas.microsoft.com/office/drawing/2014/main" id="{93CF15FE-A466-3FBE-1E87-307BF004FC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Line 66">
                  <a:extLst>
                    <a:ext uri="{FF2B5EF4-FFF2-40B4-BE49-F238E27FC236}">
                      <a16:creationId xmlns:a16="http://schemas.microsoft.com/office/drawing/2014/main" id="{3C84471E-53D8-C7CA-359C-EA3D084335B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Line 67">
                  <a:extLst>
                    <a:ext uri="{FF2B5EF4-FFF2-40B4-BE49-F238E27FC236}">
                      <a16:creationId xmlns:a16="http://schemas.microsoft.com/office/drawing/2014/main" id="{BC3DC9EB-7ADF-8A40-A0B1-806A49FDD1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80">
                  <a:extLst>
                    <a:ext uri="{FF2B5EF4-FFF2-40B4-BE49-F238E27FC236}">
                      <a16:creationId xmlns:a16="http://schemas.microsoft.com/office/drawing/2014/main" id="{A9814A17-E78A-F4E9-E11C-91D474D977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Line 83">
                  <a:extLst>
                    <a:ext uri="{FF2B5EF4-FFF2-40B4-BE49-F238E27FC236}">
                      <a16:creationId xmlns:a16="http://schemas.microsoft.com/office/drawing/2014/main" id="{317CBEE3-C973-721D-F6E1-B01AB3846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Line 86">
                  <a:extLst>
                    <a:ext uri="{FF2B5EF4-FFF2-40B4-BE49-F238E27FC236}">
                      <a16:creationId xmlns:a16="http://schemas.microsoft.com/office/drawing/2014/main" id="{B94FEC87-B417-D6A3-C64B-28FBFF77E6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89">
                  <a:extLst>
                    <a:ext uri="{FF2B5EF4-FFF2-40B4-BE49-F238E27FC236}">
                      <a16:creationId xmlns:a16="http://schemas.microsoft.com/office/drawing/2014/main" id="{E06EF271-57E5-EEF4-D040-2024C9C5E2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B6F3B2D-71C3-22D2-3FE7-AEB56473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7575CCE-8AB7-7F62-6647-54A79E708F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17ABC5D-B6B9-F1AF-A5E6-4E86BF3973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D90BB42-FD51-C2C9-345D-87DED4AC79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0">
                  <a:extLst>
                    <a:ext uri="{FF2B5EF4-FFF2-40B4-BE49-F238E27FC236}">
                      <a16:creationId xmlns:a16="http://schemas.microsoft.com/office/drawing/2014/main" id="{385D3C2A-6509-6882-27B6-96C8742214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 30">
                  <a:extLst>
                    <a:ext uri="{FF2B5EF4-FFF2-40B4-BE49-F238E27FC236}">
                      <a16:creationId xmlns:a16="http://schemas.microsoft.com/office/drawing/2014/main" id="{4BF0830E-092E-8582-FD37-25EBB95D93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380A303-EA12-90C6-733E-C85628E6E9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641257D7-35B4-17E4-164F-621D979A03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6F3910AB-8CA8-F456-4738-9F48854BD06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86CB42-F5B6-83EC-94BC-143860A11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35060AB-ED2F-208F-81B5-BEB45F802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6E687AEB-A199-BAD0-2E9A-3ACBFE2841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DAFE85D5-581E-A320-6774-95E0233C56C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7270347A-DB8B-CFEA-D5B1-DBC3659BBE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1965131-3F3E-E213-B710-81D71722A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A3D07104-0A30-F679-34AF-C21FD6FACE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B13E5798-2DCB-9131-C54F-6F0D08D86F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2F125324-9871-5BDF-13D3-6E4113AFD0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E0CCD1F-2B54-D361-E053-5FF87DD59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2855" y="716800"/>
            <a:ext cx="3838575" cy="5583025"/>
            <a:chOff x="199766" y="716800"/>
            <a:chExt cx="3838575" cy="558302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3F3EEBC-EBC4-0038-38A9-A494FED7A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80" name="Freeform 64">
                <a:extLst>
                  <a:ext uri="{FF2B5EF4-FFF2-40B4-BE49-F238E27FC236}">
                    <a16:creationId xmlns:a16="http://schemas.microsoft.com/office/drawing/2014/main" id="{581DA3CF-C0A0-8E1A-B2CA-B465ACA6C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1">
                <a:extLst>
                  <a:ext uri="{FF2B5EF4-FFF2-40B4-BE49-F238E27FC236}">
                    <a16:creationId xmlns:a16="http://schemas.microsoft.com/office/drawing/2014/main" id="{DB32943F-D66E-F068-1ECE-FF375616F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1">
                <a:extLst>
                  <a:ext uri="{FF2B5EF4-FFF2-40B4-BE49-F238E27FC236}">
                    <a16:creationId xmlns:a16="http://schemas.microsoft.com/office/drawing/2014/main" id="{3B13BE8F-A9CD-C462-43E9-D182FCF05E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78">
                <a:extLst>
                  <a:ext uri="{FF2B5EF4-FFF2-40B4-BE49-F238E27FC236}">
                    <a16:creationId xmlns:a16="http://schemas.microsoft.com/office/drawing/2014/main" id="{F75852E9-400B-CA0A-4A1A-0B754AE00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84">
                <a:extLst>
                  <a:ext uri="{FF2B5EF4-FFF2-40B4-BE49-F238E27FC236}">
                    <a16:creationId xmlns:a16="http://schemas.microsoft.com/office/drawing/2014/main" id="{1D8ECB49-B6E6-DA8C-61EE-CB6BB20FF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87">
                <a:extLst>
                  <a:ext uri="{FF2B5EF4-FFF2-40B4-BE49-F238E27FC236}">
                    <a16:creationId xmlns:a16="http://schemas.microsoft.com/office/drawing/2014/main" id="{53A3DB70-240A-ADEB-E7B2-84B3837F4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60">
                <a:extLst>
                  <a:ext uri="{FF2B5EF4-FFF2-40B4-BE49-F238E27FC236}">
                    <a16:creationId xmlns:a16="http://schemas.microsoft.com/office/drawing/2014/main" id="{9B713D37-E240-145B-9C3E-F8D262CF7B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17B81BF5-2C3A-46BE-E721-022FD3C1F4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2885C111-E5DD-8443-FE17-0569B46EC8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65">
                <a:extLst>
                  <a:ext uri="{FF2B5EF4-FFF2-40B4-BE49-F238E27FC236}">
                    <a16:creationId xmlns:a16="http://schemas.microsoft.com/office/drawing/2014/main" id="{029DD684-1B88-2889-DA3A-5870D67614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79">
                <a:extLst>
                  <a:ext uri="{FF2B5EF4-FFF2-40B4-BE49-F238E27FC236}">
                    <a16:creationId xmlns:a16="http://schemas.microsoft.com/office/drawing/2014/main" id="{3C566D20-0174-75CC-D855-AB274699D8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82">
                <a:extLst>
                  <a:ext uri="{FF2B5EF4-FFF2-40B4-BE49-F238E27FC236}">
                    <a16:creationId xmlns:a16="http://schemas.microsoft.com/office/drawing/2014/main" id="{36A8E32A-151B-A3D3-49DE-6008D6C45F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85">
                <a:extLst>
                  <a:ext uri="{FF2B5EF4-FFF2-40B4-BE49-F238E27FC236}">
                    <a16:creationId xmlns:a16="http://schemas.microsoft.com/office/drawing/2014/main" id="{76E7A491-283C-6A17-EB8C-B02383E9A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88">
                <a:extLst>
                  <a:ext uri="{FF2B5EF4-FFF2-40B4-BE49-F238E27FC236}">
                    <a16:creationId xmlns:a16="http://schemas.microsoft.com/office/drawing/2014/main" id="{E91E0A05-94DE-D7F7-3A60-DEA330713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FF3DE174-682A-6361-8639-CDA2D81AA0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5" name="Line 63">
                  <a:extLst>
                    <a:ext uri="{FF2B5EF4-FFF2-40B4-BE49-F238E27FC236}">
                      <a16:creationId xmlns:a16="http://schemas.microsoft.com/office/drawing/2014/main" id="{2234DE9F-CB30-6186-5B72-493836DF1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Line 66">
                  <a:extLst>
                    <a:ext uri="{FF2B5EF4-FFF2-40B4-BE49-F238E27FC236}">
                      <a16:creationId xmlns:a16="http://schemas.microsoft.com/office/drawing/2014/main" id="{DAF283E5-22FA-93DD-FB58-AA9A0424C93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7" name="Line 67">
                  <a:extLst>
                    <a:ext uri="{FF2B5EF4-FFF2-40B4-BE49-F238E27FC236}">
                      <a16:creationId xmlns:a16="http://schemas.microsoft.com/office/drawing/2014/main" id="{CE496269-4163-B3BB-A9E1-56F00C65A0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8" name="Line 80">
                  <a:extLst>
                    <a:ext uri="{FF2B5EF4-FFF2-40B4-BE49-F238E27FC236}">
                      <a16:creationId xmlns:a16="http://schemas.microsoft.com/office/drawing/2014/main" id="{90179A3F-210B-6566-A4A2-F50DAB4E89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Line 83">
                  <a:extLst>
                    <a:ext uri="{FF2B5EF4-FFF2-40B4-BE49-F238E27FC236}">
                      <a16:creationId xmlns:a16="http://schemas.microsoft.com/office/drawing/2014/main" id="{772AEF66-4E36-6C46-BEE9-2E18CDC2AE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0" name="Line 86">
                  <a:extLst>
                    <a:ext uri="{FF2B5EF4-FFF2-40B4-BE49-F238E27FC236}">
                      <a16:creationId xmlns:a16="http://schemas.microsoft.com/office/drawing/2014/main" id="{258703F6-E13A-5C69-B4D3-DE791D24F1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Line 89">
                  <a:extLst>
                    <a:ext uri="{FF2B5EF4-FFF2-40B4-BE49-F238E27FC236}">
                      <a16:creationId xmlns:a16="http://schemas.microsoft.com/office/drawing/2014/main" id="{EEC221A3-F3A0-F165-B37C-BF65A34237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1BE042E-E49B-4A5F-357E-8DB2C56DD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166BC29-F4E6-A651-BD21-70A8B85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6002A7A7-B4BB-9C4C-3948-E72F7F44D1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CF73A36C-4216-A151-D845-77BCCDC9E71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30">
                  <a:extLst>
                    <a:ext uri="{FF2B5EF4-FFF2-40B4-BE49-F238E27FC236}">
                      <a16:creationId xmlns:a16="http://schemas.microsoft.com/office/drawing/2014/main" id="{5BBF4110-E046-056F-4D58-8896610108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30">
                  <a:extLst>
                    <a:ext uri="{FF2B5EF4-FFF2-40B4-BE49-F238E27FC236}">
                      <a16:creationId xmlns:a16="http://schemas.microsoft.com/office/drawing/2014/main" id="{809EE42A-5648-154F-432A-D9F3570862D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783DC31-F0EF-CF42-ED90-75B1ABD16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798C938D-4846-6187-1846-8DF73B4DD1D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52F3A13-6583-B19D-8326-EDCA4E9994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AC02D64-2157-DCA3-9D5E-57703AAB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EDD009B-AFCE-7C90-EDC0-4823F23EA1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8DCD1D20-6F7B-2005-233C-448F727696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C701A3C9-3B53-4238-2638-1B8BA0EC5F5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Line 70">
                  <a:extLst>
                    <a:ext uri="{FF2B5EF4-FFF2-40B4-BE49-F238E27FC236}">
                      <a16:creationId xmlns:a16="http://schemas.microsoft.com/office/drawing/2014/main" id="{36AC7693-785F-3C83-9A64-E6039FA0E0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F359D63-C81D-206A-44F3-F1273C070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6" name="Freeform 68">
                  <a:extLst>
                    <a:ext uri="{FF2B5EF4-FFF2-40B4-BE49-F238E27FC236}">
                      <a16:creationId xmlns:a16="http://schemas.microsoft.com/office/drawing/2014/main" id="{220AC73E-818C-B36C-CBD0-B0B5802981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69">
                  <a:extLst>
                    <a:ext uri="{FF2B5EF4-FFF2-40B4-BE49-F238E27FC236}">
                      <a16:creationId xmlns:a16="http://schemas.microsoft.com/office/drawing/2014/main" id="{E5255418-4DCC-DA3A-8A94-1E4253DD4C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Line 70">
                  <a:extLst>
                    <a:ext uri="{FF2B5EF4-FFF2-40B4-BE49-F238E27FC236}">
                      <a16:creationId xmlns:a16="http://schemas.microsoft.com/office/drawing/2014/main" id="{81D8F951-4C97-BFA4-4434-DCEC72D59E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784D93E-84DF-A671-0102-F4445B9DB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4377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728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>
            <a:extLst>
              <a:ext uri="{FF2B5EF4-FFF2-40B4-BE49-F238E27FC236}">
                <a16:creationId xmlns:a16="http://schemas.microsoft.com/office/drawing/2014/main" id="{08188DE9-5A5D-940E-A9B9-5CFB3A7C1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04704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34A48A-4B33-4D5B-B419-07841EB5890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4" y="1997132"/>
            <a:ext cx="410543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360000" indent="0">
              <a:lnSpc>
                <a:spcPct val="130000"/>
              </a:lnSpc>
              <a:buNone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4167E6-4D04-7A2D-23CD-96BBAF8BB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C648438-1E2A-193E-BB18-7CBA2B49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4BF0ED-9E99-363F-C319-90444F339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5F4DA9D-3116-000E-0A7B-D7B93F324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98CFB27C-609E-49B0-CA37-A6CCB5E9DC5C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833938" y="1997075"/>
            <a:ext cx="6781268" cy="423221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2336432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4C136262-2D92-08CC-8364-8E00D9FE6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3685" y="400049"/>
            <a:ext cx="731015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0810" y="430212"/>
            <a:ext cx="2989063" cy="599757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F82769-951B-3DA0-5C05-D7354E00A37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313685" y="1997132"/>
            <a:ext cx="7314440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360000" indent="0">
              <a:lnSpc>
                <a:spcPct val="130000"/>
              </a:lnSpc>
              <a:buNone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E138E9-0025-C4F7-43CB-C242E93B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1368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3412D6E-AE2E-B8C7-3247-1E771842C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1368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A960C8-4CEC-FD5C-58B1-0A33E8015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1392" y="6356350"/>
            <a:ext cx="3614737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6500073-CE8C-BD5A-D965-BBB31877F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432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0301" y="533292"/>
            <a:ext cx="4132469" cy="2213542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98061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E5FA1-697B-6FB5-4F63-346DF5F1703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30067" y="3219450"/>
            <a:ext cx="4128934" cy="3092780"/>
          </a:xfrm>
        </p:spPr>
        <p:txBody>
          <a:bodyPr/>
          <a:lstStyle>
            <a:lvl1pPr marL="0" indent="0" algn="ctr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1pPr>
            <a:lvl2pPr marL="36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72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3pPr>
            <a:lvl4pPr marL="108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4pPr>
            <a:lvl5pPr marL="1440000" indent="0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531886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:a16="http://schemas.microsoft.com/office/drawing/2014/main" id="{6F8AB8B9-9DB5-3592-13B2-C6EAC9964C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104724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6B6B9D5-CD1B-A940-279D-F71F01ADB00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68164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269BDF9-7C8E-6E41-2B0A-E6156A56F0E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74202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B8ED33-4EE7-7B50-3C8D-2D43FCEE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C8F833A-02FB-E36B-45C9-0645070F68F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7BDAEEC9-E6ED-C61A-85C7-C1E0B67B1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71492A7-053E-DE52-D433-9715A1632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26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507" y="395289"/>
            <a:ext cx="7733329" cy="1189806"/>
          </a:xfrm>
        </p:spPr>
        <p:txBody>
          <a:bodyPr lIns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90507" y="1997132"/>
            <a:ext cx="2765356" cy="4465579"/>
          </a:xfrm>
        </p:spPr>
        <p:txBody>
          <a:bodyPr lIns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8C1FBAB-005F-F0AD-1BEA-D659045F89F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815634" y="1997132"/>
            <a:ext cx="4808202" cy="4232218"/>
          </a:xfrm>
        </p:spPr>
        <p:txBody>
          <a:bodyPr lIns="9144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CF0BDF-4C70-3A21-D896-DAC13562A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90509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735428F-DCEA-E8DB-1A53-7A9E8B6BD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883418" y="-158956"/>
            <a:ext cx="2457450" cy="3838575"/>
            <a:chOff x="587376" y="280988"/>
            <a:chExt cx="2457450" cy="3838575"/>
          </a:xfrm>
        </p:grpSpPr>
        <p:sp>
          <p:nvSpPr>
            <p:cNvPr id="76" name="Freeform 64">
              <a:extLst>
                <a:ext uri="{FF2B5EF4-FFF2-40B4-BE49-F238E27FC236}">
                  <a16:creationId xmlns:a16="http://schemas.microsoft.com/office/drawing/2014/main" id="{B08950FF-1512-B7DF-BED3-12DAB240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81">
              <a:extLst>
                <a:ext uri="{FF2B5EF4-FFF2-40B4-BE49-F238E27FC236}">
                  <a16:creationId xmlns:a16="http://schemas.microsoft.com/office/drawing/2014/main" id="{FED46019-50FE-56DC-07AE-3140B62D9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F8344F6F-7BFF-A0C1-6A5C-7C26859CE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351AD35-F328-430C-AC8C-9C2FCC751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84">
              <a:extLst>
                <a:ext uri="{FF2B5EF4-FFF2-40B4-BE49-F238E27FC236}">
                  <a16:creationId xmlns:a16="http://schemas.microsoft.com/office/drawing/2014/main" id="{26C9E2DF-5528-DC17-0E3E-5CAB02313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C6D0E3D9-FDBB-F24B-58B3-5D64BA3AD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7CEB91EF-B50A-86E9-6E90-5306CC452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9">
              <a:extLst>
                <a:ext uri="{FF2B5EF4-FFF2-40B4-BE49-F238E27FC236}">
                  <a16:creationId xmlns:a16="http://schemas.microsoft.com/office/drawing/2014/main" id="{9F658E30-2295-292A-732D-35D6A2A3A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62">
              <a:extLst>
                <a:ext uri="{FF2B5EF4-FFF2-40B4-BE49-F238E27FC236}">
                  <a16:creationId xmlns:a16="http://schemas.microsoft.com/office/drawing/2014/main" id="{46653527-5E94-B1BE-2530-38683A6E5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5">
              <a:extLst>
                <a:ext uri="{FF2B5EF4-FFF2-40B4-BE49-F238E27FC236}">
                  <a16:creationId xmlns:a16="http://schemas.microsoft.com/office/drawing/2014/main" id="{746ECD9D-C4C1-ABBF-B385-62CE70917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79">
              <a:extLst>
                <a:ext uri="{FF2B5EF4-FFF2-40B4-BE49-F238E27FC236}">
                  <a16:creationId xmlns:a16="http://schemas.microsoft.com/office/drawing/2014/main" id="{F12FD0B4-D775-8778-B4AB-281288125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2">
              <a:extLst>
                <a:ext uri="{FF2B5EF4-FFF2-40B4-BE49-F238E27FC236}">
                  <a16:creationId xmlns:a16="http://schemas.microsoft.com/office/drawing/2014/main" id="{9060E759-708B-81DA-7D61-A5E4FD15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C1BC18FF-D435-8372-8D36-F0A2E2FF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7BE903D-C298-1952-7991-8E31C2AF2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607DCA6-6024-D362-9330-8AFFBBB8A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91" name="Line 63">
                <a:extLst>
                  <a:ext uri="{FF2B5EF4-FFF2-40B4-BE49-F238E27FC236}">
                    <a16:creationId xmlns:a16="http://schemas.microsoft.com/office/drawing/2014/main" id="{3B80B578-9153-AA37-CCF4-1C530CE74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Line 66">
                <a:extLst>
                  <a:ext uri="{FF2B5EF4-FFF2-40B4-BE49-F238E27FC236}">
                    <a16:creationId xmlns:a16="http://schemas.microsoft.com/office/drawing/2014/main" id="{70FF2BF6-5E2B-13B9-B292-51297D0F0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Line 67">
                <a:extLst>
                  <a:ext uri="{FF2B5EF4-FFF2-40B4-BE49-F238E27FC236}">
                    <a16:creationId xmlns:a16="http://schemas.microsoft.com/office/drawing/2014/main" id="{10EEC0DE-2FA0-2991-F09B-FDB7F90BCF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Line 80">
                <a:extLst>
                  <a:ext uri="{FF2B5EF4-FFF2-40B4-BE49-F238E27FC236}">
                    <a16:creationId xmlns:a16="http://schemas.microsoft.com/office/drawing/2014/main" id="{FD5727E7-2D7B-1745-2AFE-EE92B123D0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Line 83">
                <a:extLst>
                  <a:ext uri="{FF2B5EF4-FFF2-40B4-BE49-F238E27FC236}">
                    <a16:creationId xmlns:a16="http://schemas.microsoft.com/office/drawing/2014/main" id="{7E599577-4F0E-E46B-8F38-5DE84B9EB3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Line 86">
                <a:extLst>
                  <a:ext uri="{FF2B5EF4-FFF2-40B4-BE49-F238E27FC236}">
                    <a16:creationId xmlns:a16="http://schemas.microsoft.com/office/drawing/2014/main" id="{EBC3501F-ACA9-9716-54B2-308F761A3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Line 89">
                <a:extLst>
                  <a:ext uri="{FF2B5EF4-FFF2-40B4-BE49-F238E27FC236}">
                    <a16:creationId xmlns:a16="http://schemas.microsoft.com/office/drawing/2014/main" id="{8F837063-D92B-EA3A-1299-475B6632C0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1A340BC-A6D3-539D-CB1E-965CF9C5D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V="1">
            <a:off x="917093" y="3213810"/>
            <a:ext cx="2457450" cy="3838575"/>
            <a:chOff x="587376" y="280988"/>
            <a:chExt cx="2457450" cy="3838575"/>
          </a:xfrm>
        </p:grpSpPr>
        <p:sp>
          <p:nvSpPr>
            <p:cNvPr id="99" name="Freeform 64">
              <a:extLst>
                <a:ext uri="{FF2B5EF4-FFF2-40B4-BE49-F238E27FC236}">
                  <a16:creationId xmlns:a16="http://schemas.microsoft.com/office/drawing/2014/main" id="{7AC7CD44-8A4B-F8A7-C900-0DD35E0E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81">
              <a:extLst>
                <a:ext uri="{FF2B5EF4-FFF2-40B4-BE49-F238E27FC236}">
                  <a16:creationId xmlns:a16="http://schemas.microsoft.com/office/drawing/2014/main" id="{11D7F6C7-DB52-EF70-52AC-898829F0A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61">
              <a:extLst>
                <a:ext uri="{FF2B5EF4-FFF2-40B4-BE49-F238E27FC236}">
                  <a16:creationId xmlns:a16="http://schemas.microsoft.com/office/drawing/2014/main" id="{198FB818-8D72-83A8-92A1-DBF959851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78">
              <a:extLst>
                <a:ext uri="{FF2B5EF4-FFF2-40B4-BE49-F238E27FC236}">
                  <a16:creationId xmlns:a16="http://schemas.microsoft.com/office/drawing/2014/main" id="{3D0C3C81-7CE0-2D78-D02F-F9DCF0501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84">
              <a:extLst>
                <a:ext uri="{FF2B5EF4-FFF2-40B4-BE49-F238E27FC236}">
                  <a16:creationId xmlns:a16="http://schemas.microsoft.com/office/drawing/2014/main" id="{0C7ED120-F30B-14AB-5B2F-B022C8668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87">
              <a:extLst>
                <a:ext uri="{FF2B5EF4-FFF2-40B4-BE49-F238E27FC236}">
                  <a16:creationId xmlns:a16="http://schemas.microsoft.com/office/drawing/2014/main" id="{60788874-2352-19A7-D664-0106854D9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60">
              <a:extLst>
                <a:ext uri="{FF2B5EF4-FFF2-40B4-BE49-F238E27FC236}">
                  <a16:creationId xmlns:a16="http://schemas.microsoft.com/office/drawing/2014/main" id="{88B03378-17C4-9F0A-14DE-B0D14C3A5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59">
              <a:extLst>
                <a:ext uri="{FF2B5EF4-FFF2-40B4-BE49-F238E27FC236}">
                  <a16:creationId xmlns:a16="http://schemas.microsoft.com/office/drawing/2014/main" id="{AF0D137B-1827-9F4C-03BB-6D7F26FF5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62">
              <a:extLst>
                <a:ext uri="{FF2B5EF4-FFF2-40B4-BE49-F238E27FC236}">
                  <a16:creationId xmlns:a16="http://schemas.microsoft.com/office/drawing/2014/main" id="{F0D58801-920F-64E9-DD6A-9E41DB9CE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65">
              <a:extLst>
                <a:ext uri="{FF2B5EF4-FFF2-40B4-BE49-F238E27FC236}">
                  <a16:creationId xmlns:a16="http://schemas.microsoft.com/office/drawing/2014/main" id="{1196BF7F-0B7D-24CC-1BF8-28DE94B28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79">
              <a:extLst>
                <a:ext uri="{FF2B5EF4-FFF2-40B4-BE49-F238E27FC236}">
                  <a16:creationId xmlns:a16="http://schemas.microsoft.com/office/drawing/2014/main" id="{0055D8F4-D194-4E40-FA91-94F7A1AE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CBF5427B-8B0F-8276-A243-4B27DA41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:a16="http://schemas.microsoft.com/office/drawing/2014/main" id="{200EE055-2A12-AA92-46E4-2FA8D7BA3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88">
              <a:extLst>
                <a:ext uri="{FF2B5EF4-FFF2-40B4-BE49-F238E27FC236}">
                  <a16:creationId xmlns:a16="http://schemas.microsoft.com/office/drawing/2014/main" id="{3C38B1EC-E4D2-BF06-976B-C14979A12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BCF6A29-31B0-2441-356B-86247D86D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114" name="Line 63">
                <a:extLst>
                  <a:ext uri="{FF2B5EF4-FFF2-40B4-BE49-F238E27FC236}">
                    <a16:creationId xmlns:a16="http://schemas.microsoft.com/office/drawing/2014/main" id="{6EB6905C-ACF6-9AF1-664F-5C0FED8A6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Line 66">
                <a:extLst>
                  <a:ext uri="{FF2B5EF4-FFF2-40B4-BE49-F238E27FC236}">
                    <a16:creationId xmlns:a16="http://schemas.microsoft.com/office/drawing/2014/main" id="{0E262CE0-BAF1-8146-35BB-AC059F729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Line 67">
                <a:extLst>
                  <a:ext uri="{FF2B5EF4-FFF2-40B4-BE49-F238E27FC236}">
                    <a16:creationId xmlns:a16="http://schemas.microsoft.com/office/drawing/2014/main" id="{191EBC3F-760E-86C1-8B21-A117912C6C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Line 80">
                <a:extLst>
                  <a:ext uri="{FF2B5EF4-FFF2-40B4-BE49-F238E27FC236}">
                    <a16:creationId xmlns:a16="http://schemas.microsoft.com/office/drawing/2014/main" id="{53EAD6B4-1599-2782-D593-2D6148973A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Line 83">
                <a:extLst>
                  <a:ext uri="{FF2B5EF4-FFF2-40B4-BE49-F238E27FC236}">
                    <a16:creationId xmlns:a16="http://schemas.microsoft.com/office/drawing/2014/main" id="{809484DC-53A9-6DF0-B3E7-61C4BBC6D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Line 86">
                <a:extLst>
                  <a:ext uri="{FF2B5EF4-FFF2-40B4-BE49-F238E27FC236}">
                    <a16:creationId xmlns:a16="http://schemas.microsoft.com/office/drawing/2014/main" id="{631B2D90-841F-130E-48D8-D77FD39A8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Line 89">
                <a:extLst>
                  <a:ext uri="{FF2B5EF4-FFF2-40B4-BE49-F238E27FC236}">
                    <a16:creationId xmlns:a16="http://schemas.microsoft.com/office/drawing/2014/main" id="{54CE9CB3-DC61-CF9B-41AF-A855A9A7F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B2F52A-503B-3D02-DD9B-CD13E1192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EA1EAF5E-FFB3-BD50-2D80-15B1A519F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86D9679-CDB7-1A17-8236-8B08D90E8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1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155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96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0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0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620065-4315-2055-E52F-8BA73108E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BD350-BDEC-EFEE-F816-7AFB370D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112" name="Freeform 68">
                <a:extLst>
                  <a:ext uri="{FF2B5EF4-FFF2-40B4-BE49-F238E27FC236}">
                    <a16:creationId xmlns:a16="http://schemas.microsoft.com/office/drawing/2014/main" id="{92BD664D-DEA7-D219-4CB3-D0385E77C1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Freeform 69">
                <a:extLst>
                  <a:ext uri="{FF2B5EF4-FFF2-40B4-BE49-F238E27FC236}">
                    <a16:creationId xmlns:a16="http://schemas.microsoft.com/office/drawing/2014/main" id="{7992BF4A-194D-828E-35D9-BA284DA6E4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Line 70">
                <a:extLst>
                  <a:ext uri="{FF2B5EF4-FFF2-40B4-BE49-F238E27FC236}">
                    <a16:creationId xmlns:a16="http://schemas.microsoft.com/office/drawing/2014/main" id="{1078A33C-4EBC-5FBF-2A57-1DF8880959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7454842-A654-E3D2-87A0-CC4CD6A6C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76CF8A7-1FFA-436C-2F3F-C73531F6D9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93EDF9D-093B-061F-345F-68345A1DCA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8" name="Freeform 64">
                  <a:extLst>
                    <a:ext uri="{FF2B5EF4-FFF2-40B4-BE49-F238E27FC236}">
                      <a16:creationId xmlns:a16="http://schemas.microsoft.com/office/drawing/2014/main" id="{8B06A443-1BBB-4770-72BC-7523C021123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1">
                  <a:extLst>
                    <a:ext uri="{FF2B5EF4-FFF2-40B4-BE49-F238E27FC236}">
                      <a16:creationId xmlns:a16="http://schemas.microsoft.com/office/drawing/2014/main" id="{4F3CC99A-E309-58CD-EDEC-42A0241944F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1">
                  <a:extLst>
                    <a:ext uri="{FF2B5EF4-FFF2-40B4-BE49-F238E27FC236}">
                      <a16:creationId xmlns:a16="http://schemas.microsoft.com/office/drawing/2014/main" id="{2D585124-28F6-9E47-343C-F1C8A641AF9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78">
                  <a:extLst>
                    <a:ext uri="{FF2B5EF4-FFF2-40B4-BE49-F238E27FC236}">
                      <a16:creationId xmlns:a16="http://schemas.microsoft.com/office/drawing/2014/main" id="{9C000B18-66C4-A14A-A54B-8A43F8EDA4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84">
                  <a:extLst>
                    <a:ext uri="{FF2B5EF4-FFF2-40B4-BE49-F238E27FC236}">
                      <a16:creationId xmlns:a16="http://schemas.microsoft.com/office/drawing/2014/main" id="{DAEBE218-70A9-A60E-DC7A-A9870EB6B0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87">
                  <a:extLst>
                    <a:ext uri="{FF2B5EF4-FFF2-40B4-BE49-F238E27FC236}">
                      <a16:creationId xmlns:a16="http://schemas.microsoft.com/office/drawing/2014/main" id="{A9FA29DD-EC81-13CD-3333-D463C73BAF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60">
                  <a:extLst>
                    <a:ext uri="{FF2B5EF4-FFF2-40B4-BE49-F238E27FC236}">
                      <a16:creationId xmlns:a16="http://schemas.microsoft.com/office/drawing/2014/main" id="{862DFD99-B407-D8D5-15A5-D9DC2B9394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59">
                  <a:extLst>
                    <a:ext uri="{FF2B5EF4-FFF2-40B4-BE49-F238E27FC236}">
                      <a16:creationId xmlns:a16="http://schemas.microsoft.com/office/drawing/2014/main" id="{DD52ABE8-7037-94B2-1578-C242DDFF50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62">
                  <a:extLst>
                    <a:ext uri="{FF2B5EF4-FFF2-40B4-BE49-F238E27FC236}">
                      <a16:creationId xmlns:a16="http://schemas.microsoft.com/office/drawing/2014/main" id="{51090B0C-B132-D970-989D-7054B53C58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Freeform 65">
                  <a:extLst>
                    <a:ext uri="{FF2B5EF4-FFF2-40B4-BE49-F238E27FC236}">
                      <a16:creationId xmlns:a16="http://schemas.microsoft.com/office/drawing/2014/main" id="{2B6433F4-6028-3FFA-5C26-2678EA0E9AA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0" name="Freeform 79">
                  <a:extLst>
                    <a:ext uri="{FF2B5EF4-FFF2-40B4-BE49-F238E27FC236}">
                      <a16:creationId xmlns:a16="http://schemas.microsoft.com/office/drawing/2014/main" id="{6851DF14-A734-B9D4-FC39-DAEC3654CB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Freeform 82">
                  <a:extLst>
                    <a:ext uri="{FF2B5EF4-FFF2-40B4-BE49-F238E27FC236}">
                      <a16:creationId xmlns:a16="http://schemas.microsoft.com/office/drawing/2014/main" id="{83A5E0E9-A989-2624-043D-433AFE1883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2" name="Freeform 85">
                  <a:extLst>
                    <a:ext uri="{FF2B5EF4-FFF2-40B4-BE49-F238E27FC236}">
                      <a16:creationId xmlns:a16="http://schemas.microsoft.com/office/drawing/2014/main" id="{1273294B-B971-B44C-A01D-CA2EC83E20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3" name="Freeform 88">
                  <a:extLst>
                    <a:ext uri="{FF2B5EF4-FFF2-40B4-BE49-F238E27FC236}">
                      <a16:creationId xmlns:a16="http://schemas.microsoft.com/office/drawing/2014/main" id="{8318B480-F3DC-52C6-6533-9440D847F2A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9E60B308-4F63-9252-1ED0-65CADD1391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05" name="Line 63">
                    <a:extLst>
                      <a:ext uri="{FF2B5EF4-FFF2-40B4-BE49-F238E27FC236}">
                        <a16:creationId xmlns:a16="http://schemas.microsoft.com/office/drawing/2014/main" id="{0D6F938C-0B61-2B6E-35AD-D27B6A15F2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06" name="Line 66">
                    <a:extLst>
                      <a:ext uri="{FF2B5EF4-FFF2-40B4-BE49-F238E27FC236}">
                        <a16:creationId xmlns:a16="http://schemas.microsoft.com/office/drawing/2014/main" id="{760CF300-84AD-E78F-5990-3EDE70124F5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07" name="Line 67">
                    <a:extLst>
                      <a:ext uri="{FF2B5EF4-FFF2-40B4-BE49-F238E27FC236}">
                        <a16:creationId xmlns:a16="http://schemas.microsoft.com/office/drawing/2014/main" id="{E8DE8BC0-0B4E-73EC-AFC1-90C9959069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08" name="Line 80">
                    <a:extLst>
                      <a:ext uri="{FF2B5EF4-FFF2-40B4-BE49-F238E27FC236}">
                        <a16:creationId xmlns:a16="http://schemas.microsoft.com/office/drawing/2014/main" id="{B519B6B5-DB1C-8D7F-EBDC-A66EECA21F2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09" name="Line 83">
                    <a:extLst>
                      <a:ext uri="{FF2B5EF4-FFF2-40B4-BE49-F238E27FC236}">
                        <a16:creationId xmlns:a16="http://schemas.microsoft.com/office/drawing/2014/main" id="{57F7704B-3B7E-5B6D-312E-D8EECC923D8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0" name="Line 86">
                    <a:extLst>
                      <a:ext uri="{FF2B5EF4-FFF2-40B4-BE49-F238E27FC236}">
                        <a16:creationId xmlns:a16="http://schemas.microsoft.com/office/drawing/2014/main" id="{A74A8BF5-A7B7-2FBC-984B-0D25C2FB8AC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1" name="Line 89">
                    <a:extLst>
                      <a:ext uri="{FF2B5EF4-FFF2-40B4-BE49-F238E27FC236}">
                        <a16:creationId xmlns:a16="http://schemas.microsoft.com/office/drawing/2014/main" id="{2ABA053F-6BA8-51A8-2079-00E89E02123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2296F670-8C21-B524-362C-14C1AB5A9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A459AA25-DE4D-6470-1BC3-8A456560C2E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01BFA748-806A-4712-016D-A4C12BC5A27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FAE26A52-41FA-D824-5E06-76EBC507952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" name="Rectangle 30">
                    <a:extLst>
                      <a:ext uri="{FF2B5EF4-FFF2-40B4-BE49-F238E27FC236}">
                        <a16:creationId xmlns:a16="http://schemas.microsoft.com/office/drawing/2014/main" id="{CC2E1A48-BD32-A1BD-F0F4-9E3BBEC847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7" name="Rectangle 30">
                    <a:extLst>
                      <a:ext uri="{FF2B5EF4-FFF2-40B4-BE49-F238E27FC236}">
                        <a16:creationId xmlns:a16="http://schemas.microsoft.com/office/drawing/2014/main" id="{412136DA-B8F6-5983-F369-53082D7FC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C556A111-C257-80BD-BFA0-FE6A7780B37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62" name="Freeform: Shape 61">
                    <a:extLst>
                      <a:ext uri="{FF2B5EF4-FFF2-40B4-BE49-F238E27FC236}">
                        <a16:creationId xmlns:a16="http://schemas.microsoft.com/office/drawing/2014/main" id="{6A9C671B-E687-F59C-A5DF-991CD5A0EC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" name="Freeform: Shape 62">
                    <a:extLst>
                      <a:ext uri="{FF2B5EF4-FFF2-40B4-BE49-F238E27FC236}">
                        <a16:creationId xmlns:a16="http://schemas.microsoft.com/office/drawing/2014/main" id="{7027CD1A-EF8B-F5A3-1BA7-313F8C6561C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D1E213B-E600-1D29-A27B-CCA214E020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D9E8F314-A581-4B75-9972-53776E0DED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8" name="Freeform 68">
                    <a:extLst>
                      <a:ext uri="{FF2B5EF4-FFF2-40B4-BE49-F238E27FC236}">
                        <a16:creationId xmlns:a16="http://schemas.microsoft.com/office/drawing/2014/main" id="{2F67752B-287D-07A8-704A-A5290442C0D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Freeform 69">
                    <a:extLst>
                      <a:ext uri="{FF2B5EF4-FFF2-40B4-BE49-F238E27FC236}">
                        <a16:creationId xmlns:a16="http://schemas.microsoft.com/office/drawing/2014/main" id="{110D1533-D25D-2A4F-CC24-9B79D2EA2C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7" name="Line 70">
                  <a:extLst>
                    <a:ext uri="{FF2B5EF4-FFF2-40B4-BE49-F238E27FC236}">
                      <a16:creationId xmlns:a16="http://schemas.microsoft.com/office/drawing/2014/main" id="{20018428-761A-38D6-FA6A-2FEBE60AA62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9152EF5-3B1F-C369-26CD-FFB2961FB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5613A0-7375-F1D3-A546-7AD331F95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234DAA5-82F2-87ED-92F5-37523DE60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30" name="Freeform 64">
                  <a:extLst>
                    <a:ext uri="{FF2B5EF4-FFF2-40B4-BE49-F238E27FC236}">
                      <a16:creationId xmlns:a16="http://schemas.microsoft.com/office/drawing/2014/main" id="{E9752ADE-6945-492B-13E2-5F322936BA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1">
                  <a:extLst>
                    <a:ext uri="{FF2B5EF4-FFF2-40B4-BE49-F238E27FC236}">
                      <a16:creationId xmlns:a16="http://schemas.microsoft.com/office/drawing/2014/main" id="{04C9DA37-7484-E1F2-4B1E-FA31F3ECFFB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1">
                  <a:extLst>
                    <a:ext uri="{FF2B5EF4-FFF2-40B4-BE49-F238E27FC236}">
                      <a16:creationId xmlns:a16="http://schemas.microsoft.com/office/drawing/2014/main" id="{08BC8E77-C42F-6C64-19FF-6BF5F4173C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78">
                  <a:extLst>
                    <a:ext uri="{FF2B5EF4-FFF2-40B4-BE49-F238E27FC236}">
                      <a16:creationId xmlns:a16="http://schemas.microsoft.com/office/drawing/2014/main" id="{032DF1D9-48CE-0F23-260D-750FD33485C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84">
                  <a:extLst>
                    <a:ext uri="{FF2B5EF4-FFF2-40B4-BE49-F238E27FC236}">
                      <a16:creationId xmlns:a16="http://schemas.microsoft.com/office/drawing/2014/main" id="{79B72AE2-CE79-D641-FC76-C2E3DC4902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87">
                  <a:extLst>
                    <a:ext uri="{FF2B5EF4-FFF2-40B4-BE49-F238E27FC236}">
                      <a16:creationId xmlns:a16="http://schemas.microsoft.com/office/drawing/2014/main" id="{710E44BC-A5F4-06DF-CC50-37383902A3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60">
                  <a:extLst>
                    <a:ext uri="{FF2B5EF4-FFF2-40B4-BE49-F238E27FC236}">
                      <a16:creationId xmlns:a16="http://schemas.microsoft.com/office/drawing/2014/main" id="{33962010-EC45-BD9D-E5EA-E420D853DD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59">
                  <a:extLst>
                    <a:ext uri="{FF2B5EF4-FFF2-40B4-BE49-F238E27FC236}">
                      <a16:creationId xmlns:a16="http://schemas.microsoft.com/office/drawing/2014/main" id="{B0162327-B507-78EA-B996-3194EDC10A8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62">
                  <a:extLst>
                    <a:ext uri="{FF2B5EF4-FFF2-40B4-BE49-F238E27FC236}">
                      <a16:creationId xmlns:a16="http://schemas.microsoft.com/office/drawing/2014/main" id="{E6713A16-2AA9-F957-A4D6-A9DFFFE5B1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65">
                  <a:extLst>
                    <a:ext uri="{FF2B5EF4-FFF2-40B4-BE49-F238E27FC236}">
                      <a16:creationId xmlns:a16="http://schemas.microsoft.com/office/drawing/2014/main" id="{0DFFFCCC-9333-824C-C719-3D12096DD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Freeform 79">
                  <a:extLst>
                    <a:ext uri="{FF2B5EF4-FFF2-40B4-BE49-F238E27FC236}">
                      <a16:creationId xmlns:a16="http://schemas.microsoft.com/office/drawing/2014/main" id="{A3BED9E7-9E41-9C0C-9FAB-0BFF24D400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" name="Freeform 82">
                  <a:extLst>
                    <a:ext uri="{FF2B5EF4-FFF2-40B4-BE49-F238E27FC236}">
                      <a16:creationId xmlns:a16="http://schemas.microsoft.com/office/drawing/2014/main" id="{4465D8FC-0A08-0DCC-5D2E-23F4F73284D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" name="Freeform 85">
                  <a:extLst>
                    <a:ext uri="{FF2B5EF4-FFF2-40B4-BE49-F238E27FC236}">
                      <a16:creationId xmlns:a16="http://schemas.microsoft.com/office/drawing/2014/main" id="{1B708C0A-6FC2-1E46-8BD5-E985E42AB9D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Freeform 88">
                  <a:extLst>
                    <a:ext uri="{FF2B5EF4-FFF2-40B4-BE49-F238E27FC236}">
                      <a16:creationId xmlns:a16="http://schemas.microsoft.com/office/drawing/2014/main" id="{17DEEABA-CD81-4491-D287-2EBF509F19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7EFFE21E-2A0B-67E4-22A0-30AD95D40A6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5" name="Line 63">
                    <a:extLst>
                      <a:ext uri="{FF2B5EF4-FFF2-40B4-BE49-F238E27FC236}">
                        <a16:creationId xmlns:a16="http://schemas.microsoft.com/office/drawing/2014/main" id="{EE392E7F-5720-9DA7-30A5-1C25126BA05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66">
                    <a:extLst>
                      <a:ext uri="{FF2B5EF4-FFF2-40B4-BE49-F238E27FC236}">
                        <a16:creationId xmlns:a16="http://schemas.microsoft.com/office/drawing/2014/main" id="{62D81A3E-16CF-20EA-720F-2B9FD80276D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67">
                    <a:extLst>
                      <a:ext uri="{FF2B5EF4-FFF2-40B4-BE49-F238E27FC236}">
                        <a16:creationId xmlns:a16="http://schemas.microsoft.com/office/drawing/2014/main" id="{42FCF2FB-7E3D-DE8B-DB79-3EDA23F5BFB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8" name="Line 80">
                    <a:extLst>
                      <a:ext uri="{FF2B5EF4-FFF2-40B4-BE49-F238E27FC236}">
                        <a16:creationId xmlns:a16="http://schemas.microsoft.com/office/drawing/2014/main" id="{1E65815B-D46F-5E1B-9D86-8FE313FDCB8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9" name="Line 83">
                    <a:extLst>
                      <a:ext uri="{FF2B5EF4-FFF2-40B4-BE49-F238E27FC236}">
                        <a16:creationId xmlns:a16="http://schemas.microsoft.com/office/drawing/2014/main" id="{116290C2-6085-2E2A-9A98-32BD6A53C3A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0" name="Line 86">
                    <a:extLst>
                      <a:ext uri="{FF2B5EF4-FFF2-40B4-BE49-F238E27FC236}">
                        <a16:creationId xmlns:a16="http://schemas.microsoft.com/office/drawing/2014/main" id="{AFA695A2-E254-7DB7-C34D-4139DBBA692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1" name="Line 89">
                    <a:extLst>
                      <a:ext uri="{FF2B5EF4-FFF2-40B4-BE49-F238E27FC236}">
                        <a16:creationId xmlns:a16="http://schemas.microsoft.com/office/drawing/2014/main" id="{D264FF37-9274-8D56-04F4-21D15A33B05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C7A8889-E9D6-354D-F500-47268C0501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5E23F9A-F60E-7AD4-4D62-6872708772D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4C0E5415-3C4E-3AAF-5FE5-DFF85031000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2083AC-BDAA-8B90-F271-BD298C08002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Rectangle 30">
                    <a:extLst>
                      <a:ext uri="{FF2B5EF4-FFF2-40B4-BE49-F238E27FC236}">
                        <a16:creationId xmlns:a16="http://schemas.microsoft.com/office/drawing/2014/main" id="{9D6E1355-F3FC-1E68-F83F-81064377680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" name="Rectangle 30">
                    <a:extLst>
                      <a:ext uri="{FF2B5EF4-FFF2-40B4-BE49-F238E27FC236}">
                        <a16:creationId xmlns:a16="http://schemas.microsoft.com/office/drawing/2014/main" id="{7B598F3C-64CA-48D1-110F-2781B04B812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99ED50-03A3-98E5-FDBA-00F0F69C7D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B0709BEA-D799-D7D6-848A-8EACE5C7981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8E1B9191-1544-53E6-A695-93A49A1F432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B2193BA-F312-9041-2C1B-D1F2E90AC4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769408B7-D70D-D224-9817-A83A133E54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4477FEEB-4A34-3B51-EBFA-72C415A3899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DAC40B08-955A-1A89-F309-FDE40B79607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96F449C3-7FA3-5A77-1449-28383C36501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7728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7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1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76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2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8" r:id="rId14"/>
    <p:sldLayoutId id="2147483779" r:id="rId15"/>
    <p:sldLayoutId id="2147483780" r:id="rId16"/>
    <p:sldLayoutId id="2147483782" r:id="rId17"/>
    <p:sldLayoutId id="2147483711" r:id="rId18"/>
    <p:sldLayoutId id="2147483712" r:id="rId19"/>
    <p:sldLayoutId id="2147483672" r:id="rId20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package" Target="../embeddings/Microsoft_Excel_Worksheet.xlsx"/><Relationship Id="rId7" Type="http://schemas.openxmlformats.org/officeDocument/2006/relationships/package" Target="../embeddings/Microsoft_Excel_Worksheet2.xlsx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package" Target="../embeddings/Microsoft_Excel_Worksheet3.xlsx"/><Relationship Id="rId7" Type="http://schemas.openxmlformats.org/officeDocument/2006/relationships/package" Target="../embeddings/Microsoft_Excel_Worksheet5.xlsx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emf"/><Relationship Id="rId5" Type="http://schemas.openxmlformats.org/officeDocument/2006/relationships/package" Target="../embeddings/Microsoft_Excel_Worksheet4.xlsx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8334A2EF-69D9-41C1-9876-91D7FCF7C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74C0C03-1202-4DC9-BA33-998DDFB3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60BF984B-F4C1-4BF0-B296-72CAD881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">
              <a:extLst>
                <a:ext uri="{FF2B5EF4-FFF2-40B4-BE49-F238E27FC236}">
                  <a16:creationId xmlns:a16="http://schemas.microsoft.com/office/drawing/2014/main" id="{2E887C16-A8CC-48BD-A34B-69B5D14BE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1194B805-0CE2-4FD6-804E-2771E18BB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">
              <a:extLst>
                <a:ext uri="{FF2B5EF4-FFF2-40B4-BE49-F238E27FC236}">
                  <a16:creationId xmlns:a16="http://schemas.microsoft.com/office/drawing/2014/main" id="{96000EBD-113B-4BB5-94F2-B2C961094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C2C37892-BF6A-4DDB-BAA9-48B6A051E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B3A53A2B-EB9B-4318-A7F9-E371D211E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59001F5F-9338-43E1-BB4B-21C681CA2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2">
              <a:extLst>
                <a:ext uri="{FF2B5EF4-FFF2-40B4-BE49-F238E27FC236}">
                  <a16:creationId xmlns:a16="http://schemas.microsoft.com/office/drawing/2014/main" id="{24781ABE-347F-40E9-9BB2-3E35C8F15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6D8A7767-4D16-4AB7-8277-D66FEC7F7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4">
              <a:extLst>
                <a:ext uri="{FF2B5EF4-FFF2-40B4-BE49-F238E27FC236}">
                  <a16:creationId xmlns:a16="http://schemas.microsoft.com/office/drawing/2014/main" id="{1B7D649D-9559-4E1D-937A-351948350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45AA5D21-8C7B-4C77-815C-C3A8EA0A5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6">
              <a:extLst>
                <a:ext uri="{FF2B5EF4-FFF2-40B4-BE49-F238E27FC236}">
                  <a16:creationId xmlns:a16="http://schemas.microsoft.com/office/drawing/2014/main" id="{D7A46675-AA96-41DB-B9DB-CAA471A2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82090F8A-ECF2-423C-98D0-8EF226220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8">
              <a:extLst>
                <a:ext uri="{FF2B5EF4-FFF2-40B4-BE49-F238E27FC236}">
                  <a16:creationId xmlns:a16="http://schemas.microsoft.com/office/drawing/2014/main" id="{EA5DE46B-A4BE-407F-835A-693D3E979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429E4297-5489-465D-A6D7-03BD468E0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0">
              <a:extLst>
                <a:ext uri="{FF2B5EF4-FFF2-40B4-BE49-F238E27FC236}">
                  <a16:creationId xmlns:a16="http://schemas.microsoft.com/office/drawing/2014/main" id="{69A4CFA1-B603-453B-AC53-49E8A8DF7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7A997EDF-8927-490B-AD5F-046317B8B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2">
              <a:extLst>
                <a:ext uri="{FF2B5EF4-FFF2-40B4-BE49-F238E27FC236}">
                  <a16:creationId xmlns:a16="http://schemas.microsoft.com/office/drawing/2014/main" id="{3C91BE84-B1A4-4592-A942-2C72C86DD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A0AAA5CD-6E44-429A-91FA-D650BAF9E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663" y="795527"/>
            <a:ext cx="3849624" cy="5248847"/>
          </a:xfrm>
        </p:spPr>
        <p:txBody>
          <a:bodyPr vert="horz" lIns="228600" tIns="228600" rIns="228600" bIns="0" rtlCol="0" anchor="ctr" anchorCtr="0">
            <a:normAutofit/>
          </a:bodyPr>
          <a:lstStyle/>
          <a:p>
            <a:pPr>
              <a:lnSpc>
                <a:spcPct val="80000"/>
              </a:lnSpc>
              <a:buClr>
                <a:schemeClr val="accent3"/>
              </a:buClr>
            </a:pPr>
            <a:r>
              <a:rPr lang="en-US" sz="2400" spc="50" dirty="0">
                <a:solidFill>
                  <a:srgbClr val="002060">
                    <a:alpha val="60000"/>
                  </a:srgbClr>
                </a:solidFill>
                <a:latin typeface="Goudy" panose="02020502050305020303" pitchFamily="18" charset="0"/>
              </a:rPr>
              <a:t>Natural Language Processing (NLP)Machine Learning Classification Model to Predict Sentiments of Apple Products  on Twitter</a:t>
            </a:r>
            <a:br>
              <a:rPr lang="en-US" sz="2400" spc="50" dirty="0">
                <a:solidFill>
                  <a:srgbClr val="92D050"/>
                </a:solidFill>
                <a:latin typeface="Goudy Old Style" panose="02020502050305020303" pitchFamily="18" charset="0"/>
                <a:ea typeface="+mn-ea"/>
                <a:cs typeface="+mn-cs"/>
              </a:rPr>
            </a:b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700" spc="50" dirty="0">
                <a:solidFill>
                  <a:srgbClr val="92D050">
                    <a:alpha val="60000"/>
                  </a:srgbClr>
                </a:solidFill>
                <a:latin typeface="Goudy" panose="02020502050305020303" pitchFamily="18" charset="0"/>
              </a:rPr>
              <a:t>Recommendations to Apple on Customers’ Customer Sentiments on Twitter</a:t>
            </a:r>
            <a:endParaRPr lang="en-US" sz="1900" dirty="0">
              <a:solidFill>
                <a:schemeClr val="tx2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8CA0C52-5ACA-4F17-AA4A-312E0E11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538CC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50273" y="3291386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lack aluminum case Apple Watch with black Sport Band and Apple AirPods on white surface">
            <a:extLst>
              <a:ext uri="{FF2B5EF4-FFF2-40B4-BE49-F238E27FC236}">
                <a16:creationId xmlns:a16="http://schemas.microsoft.com/office/drawing/2014/main" id="{3E9ECC70-AAFB-FCB4-551E-6CAD654FD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18" y="822720"/>
            <a:ext cx="5935317" cy="522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9B9BC6-7AAC-73BB-B0BC-913E1BEE3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>
            <a:extLst>
              <a:ext uri="{FF2B5EF4-FFF2-40B4-BE49-F238E27FC236}">
                <a16:creationId xmlns:a16="http://schemas.microsoft.com/office/drawing/2014/main" id="{AE19E2D2-078B-459F-A431-2037B063F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9" name="Freeform 5">
              <a:extLst>
                <a:ext uri="{FF2B5EF4-FFF2-40B4-BE49-F238E27FC236}">
                  <a16:creationId xmlns:a16="http://schemas.microsoft.com/office/drawing/2014/main" id="{14035B44-9204-427C-98D0-75678B980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6">
              <a:extLst>
                <a:ext uri="{FF2B5EF4-FFF2-40B4-BE49-F238E27FC236}">
                  <a16:creationId xmlns:a16="http://schemas.microsoft.com/office/drawing/2014/main" id="{755FDC7E-5938-4B4B-8877-06EE01FCD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7">
              <a:extLst>
                <a:ext uri="{FF2B5EF4-FFF2-40B4-BE49-F238E27FC236}">
                  <a16:creationId xmlns:a16="http://schemas.microsoft.com/office/drawing/2014/main" id="{F0437E65-E6AA-41CB-8690-97980FE0D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8">
              <a:extLst>
                <a:ext uri="{FF2B5EF4-FFF2-40B4-BE49-F238E27FC236}">
                  <a16:creationId xmlns:a16="http://schemas.microsoft.com/office/drawing/2014/main" id="{3F0EF991-E8E2-4486-80F2-A9E03DA1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9">
              <a:extLst>
                <a:ext uri="{FF2B5EF4-FFF2-40B4-BE49-F238E27FC236}">
                  <a16:creationId xmlns:a16="http://schemas.microsoft.com/office/drawing/2014/main" id="{FB081D04-EE00-42EF-BBFB-684673613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Freeform 10">
              <a:extLst>
                <a:ext uri="{FF2B5EF4-FFF2-40B4-BE49-F238E27FC236}">
                  <a16:creationId xmlns:a16="http://schemas.microsoft.com/office/drawing/2014/main" id="{12B7F571-868C-421B-8A57-6196C8124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Freeform 11">
              <a:extLst>
                <a:ext uri="{FF2B5EF4-FFF2-40B4-BE49-F238E27FC236}">
                  <a16:creationId xmlns:a16="http://schemas.microsoft.com/office/drawing/2014/main" id="{7E4953C7-80FE-46D4-A354-20321F42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12">
              <a:extLst>
                <a:ext uri="{FF2B5EF4-FFF2-40B4-BE49-F238E27FC236}">
                  <a16:creationId xmlns:a16="http://schemas.microsoft.com/office/drawing/2014/main" id="{C60293D3-71F6-45CD-890F-E68F81CDD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13">
              <a:extLst>
                <a:ext uri="{FF2B5EF4-FFF2-40B4-BE49-F238E27FC236}">
                  <a16:creationId xmlns:a16="http://schemas.microsoft.com/office/drawing/2014/main" id="{940865AC-2494-4A34-80AC-0D78FE9C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14">
              <a:extLst>
                <a:ext uri="{FF2B5EF4-FFF2-40B4-BE49-F238E27FC236}">
                  <a16:creationId xmlns:a16="http://schemas.microsoft.com/office/drawing/2014/main" id="{E8206DC4-8F5A-4192-BB5B-39A4A2CDD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15">
              <a:extLst>
                <a:ext uri="{FF2B5EF4-FFF2-40B4-BE49-F238E27FC236}">
                  <a16:creationId xmlns:a16="http://schemas.microsoft.com/office/drawing/2014/main" id="{1851F69F-8755-4226-9A81-C27799E32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16">
              <a:extLst>
                <a:ext uri="{FF2B5EF4-FFF2-40B4-BE49-F238E27FC236}">
                  <a16:creationId xmlns:a16="http://schemas.microsoft.com/office/drawing/2014/main" id="{D85B97EF-28BC-441A-9EBB-81EF34094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Freeform 17">
              <a:extLst>
                <a:ext uri="{FF2B5EF4-FFF2-40B4-BE49-F238E27FC236}">
                  <a16:creationId xmlns:a16="http://schemas.microsoft.com/office/drawing/2014/main" id="{7C68D975-1EC2-4BFA-811D-0454109E3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18">
              <a:extLst>
                <a:ext uri="{FF2B5EF4-FFF2-40B4-BE49-F238E27FC236}">
                  <a16:creationId xmlns:a16="http://schemas.microsoft.com/office/drawing/2014/main" id="{251959DD-2AB4-4342-8A28-A25293926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19">
              <a:extLst>
                <a:ext uri="{FF2B5EF4-FFF2-40B4-BE49-F238E27FC236}">
                  <a16:creationId xmlns:a16="http://schemas.microsoft.com/office/drawing/2014/main" id="{785D37AB-3782-4D04-A998-0C126E1BD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Freeform 20">
              <a:extLst>
                <a:ext uri="{FF2B5EF4-FFF2-40B4-BE49-F238E27FC236}">
                  <a16:creationId xmlns:a16="http://schemas.microsoft.com/office/drawing/2014/main" id="{9313ACA4-E3EA-43A3-822B-DD5DF119D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Freeform 21">
              <a:extLst>
                <a:ext uri="{FF2B5EF4-FFF2-40B4-BE49-F238E27FC236}">
                  <a16:creationId xmlns:a16="http://schemas.microsoft.com/office/drawing/2014/main" id="{5A98D1AB-DF34-414B-9696-4B671EC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22">
              <a:extLst>
                <a:ext uri="{FF2B5EF4-FFF2-40B4-BE49-F238E27FC236}">
                  <a16:creationId xmlns:a16="http://schemas.microsoft.com/office/drawing/2014/main" id="{8153A7D0-F980-48CC-B318-806C679F4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23">
              <a:extLst>
                <a:ext uri="{FF2B5EF4-FFF2-40B4-BE49-F238E27FC236}">
                  <a16:creationId xmlns:a16="http://schemas.microsoft.com/office/drawing/2014/main" id="{96E44097-7726-43F7-9E27-8BD5BCF89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24">
              <a:extLst>
                <a:ext uri="{FF2B5EF4-FFF2-40B4-BE49-F238E27FC236}">
                  <a16:creationId xmlns:a16="http://schemas.microsoft.com/office/drawing/2014/main" id="{65B28630-DA3C-4E4C-94ED-0ED8F353C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25">
              <a:extLst>
                <a:ext uri="{FF2B5EF4-FFF2-40B4-BE49-F238E27FC236}">
                  <a16:creationId xmlns:a16="http://schemas.microsoft.com/office/drawing/2014/main" id="{1686151F-4919-4A15-9EC3-0329453E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E10C7CFA-FC7F-479C-9026-39109C0B5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9971A5E3-BBAD-4023-B07C-7FBC4202D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3" name="Isosceles Triangle 22">
              <a:extLst>
                <a:ext uri="{FF2B5EF4-FFF2-40B4-BE49-F238E27FC236}">
                  <a16:creationId xmlns:a16="http://schemas.microsoft.com/office/drawing/2014/main" id="{FC05BA5F-5BBE-4BFA-A313-155476233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5275B948-0170-4286-84CE-04CA461F2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06" name="Rectangle 205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9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23F121-F695-C586-A979-51CD6B0FD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6" y="-99469"/>
            <a:ext cx="10488547" cy="1190912"/>
          </a:xfrm>
        </p:spPr>
        <p:txBody>
          <a:bodyPr vert="horz" lIns="228600" tIns="228600" rIns="228600" bIns="228600" rtlCol="0" anchor="ctr" anchorCtr="0">
            <a:normAutofit fontScale="90000"/>
          </a:bodyPr>
          <a:lstStyle/>
          <a:p>
            <a:pPr>
              <a:buClr>
                <a:schemeClr val="accent3"/>
              </a:buClr>
              <a:defRPr/>
            </a:pPr>
            <a:br>
              <a:rPr lang="en-US" sz="1600" dirty="0">
                <a:solidFill>
                  <a:schemeClr val="tx2"/>
                </a:solidFill>
              </a:rPr>
            </a:br>
            <a:br>
              <a:rPr lang="en-US" sz="1600" dirty="0">
                <a:solidFill>
                  <a:schemeClr val="tx2"/>
                </a:solidFill>
              </a:rPr>
            </a:br>
            <a:br>
              <a:rPr lang="en-US" sz="1600" dirty="0">
                <a:solidFill>
                  <a:schemeClr val="tx2"/>
                </a:solidFill>
              </a:rPr>
            </a:br>
            <a:br>
              <a:rPr lang="en-US" sz="1600" dirty="0">
                <a:solidFill>
                  <a:schemeClr val="tx2"/>
                </a:solidFill>
              </a:rPr>
            </a:br>
            <a:br>
              <a:rPr lang="en-US" sz="1600" dirty="0">
                <a:solidFill>
                  <a:schemeClr val="tx2"/>
                </a:solidFill>
              </a:rPr>
            </a:br>
            <a:r>
              <a:rPr lang="en-US" spc="50" dirty="0">
                <a:solidFill>
                  <a:srgbClr val="002060">
                    <a:alpha val="60000"/>
                  </a:srgbClr>
                </a:solidFill>
                <a:latin typeface="Goudy" panose="02020502050305020303" pitchFamily="18" charset="0"/>
              </a:rPr>
              <a:t>Recommendations:</a:t>
            </a: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89B2FC-20BE-4305-14A1-5EA91EC74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0F7ED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D7F91-76D3-2A71-CE25-ADA6336BA3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879" r="1" b="17502"/>
          <a:stretch/>
        </p:blipFill>
        <p:spPr>
          <a:xfrm>
            <a:off x="900112" y="2091528"/>
            <a:ext cx="5114845" cy="3836989"/>
          </a:xfrm>
          <a:prstGeom prst="rect">
            <a:avLst/>
          </a:prstGeom>
          <a:ln w="12700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34D474-E7C2-AAD3-AF2C-3BEFDECA2D33}"/>
              </a:ext>
            </a:extLst>
          </p:cNvPr>
          <p:cNvSpPr txBox="1"/>
          <p:nvPr/>
        </p:nvSpPr>
        <p:spPr>
          <a:xfrm>
            <a:off x="6380703" y="2091530"/>
            <a:ext cx="5028928" cy="3836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914400">
              <a:lnSpc>
                <a:spcPct val="120000"/>
              </a:lnSpc>
              <a:spcBef>
                <a:spcPts val="1000"/>
              </a:spcBef>
              <a:buClr>
                <a:srgbClr val="6EA92D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92D050"/>
                </a:solidFill>
                <a:latin typeface="Goudy" panose="02020502050305020303" pitchFamily="18" charset="0"/>
              </a:rPr>
              <a:t>The focus of the business should be in identify negative sentiments accurately.</a:t>
            </a:r>
          </a:p>
          <a:p>
            <a:pPr marL="285750" indent="-285750" defTabSz="914400">
              <a:lnSpc>
                <a:spcPct val="120000"/>
              </a:lnSpc>
              <a:spcBef>
                <a:spcPts val="1000"/>
              </a:spcBef>
              <a:buClr>
                <a:srgbClr val="6EA92D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92D050"/>
                </a:solidFill>
                <a:latin typeface="Goudy" panose="02020502050305020303" pitchFamily="18" charset="0"/>
              </a:rPr>
              <a:t> The Baseline Logistic Regression model with balanced classes (Other and Negative) is recommended for deployment.</a:t>
            </a:r>
          </a:p>
          <a:p>
            <a:pPr marL="285750" indent="-285750" defTabSz="914400">
              <a:lnSpc>
                <a:spcPct val="120000"/>
              </a:lnSpc>
              <a:spcBef>
                <a:spcPts val="1000"/>
              </a:spcBef>
              <a:buClr>
                <a:srgbClr val="6EA92D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92D050"/>
                </a:solidFill>
                <a:latin typeface="Goudy" panose="02020502050305020303" pitchFamily="18" charset="0"/>
              </a:rPr>
              <a:t>It achieves the highest recall for the negative class, ensuring a higher number of negative sentiments are accurately identified, and performs quite well on the other classes ,providing the most balanced scores.</a:t>
            </a:r>
          </a:p>
        </p:txBody>
      </p:sp>
    </p:spTree>
    <p:extLst>
      <p:ext uri="{BB962C8B-B14F-4D97-AF65-F5344CB8AC3E}">
        <p14:creationId xmlns:p14="http://schemas.microsoft.com/office/powerpoint/2010/main" val="2125949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E19E2D2-078B-459F-A431-2037B063F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6" name="Freeform 5">
              <a:extLst>
                <a:ext uri="{FF2B5EF4-FFF2-40B4-BE49-F238E27FC236}">
                  <a16:creationId xmlns:a16="http://schemas.microsoft.com/office/drawing/2014/main" id="{14035B44-9204-427C-98D0-75678B980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6">
              <a:extLst>
                <a:ext uri="{FF2B5EF4-FFF2-40B4-BE49-F238E27FC236}">
                  <a16:creationId xmlns:a16="http://schemas.microsoft.com/office/drawing/2014/main" id="{755FDC7E-5938-4B4B-8877-06EE01FCD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7">
              <a:extLst>
                <a:ext uri="{FF2B5EF4-FFF2-40B4-BE49-F238E27FC236}">
                  <a16:creationId xmlns:a16="http://schemas.microsoft.com/office/drawing/2014/main" id="{F0437E65-E6AA-41CB-8690-97980FE0D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8">
              <a:extLst>
                <a:ext uri="{FF2B5EF4-FFF2-40B4-BE49-F238E27FC236}">
                  <a16:creationId xmlns:a16="http://schemas.microsoft.com/office/drawing/2014/main" id="{3F0EF991-E8E2-4486-80F2-A9E03DA1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9">
              <a:extLst>
                <a:ext uri="{FF2B5EF4-FFF2-40B4-BE49-F238E27FC236}">
                  <a16:creationId xmlns:a16="http://schemas.microsoft.com/office/drawing/2014/main" id="{FB081D04-EE00-42EF-BBFB-684673613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10">
              <a:extLst>
                <a:ext uri="{FF2B5EF4-FFF2-40B4-BE49-F238E27FC236}">
                  <a16:creationId xmlns:a16="http://schemas.microsoft.com/office/drawing/2014/main" id="{12B7F571-868C-421B-8A57-6196C8124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11">
              <a:extLst>
                <a:ext uri="{FF2B5EF4-FFF2-40B4-BE49-F238E27FC236}">
                  <a16:creationId xmlns:a16="http://schemas.microsoft.com/office/drawing/2014/main" id="{7E4953C7-80FE-46D4-A354-20321F42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12">
              <a:extLst>
                <a:ext uri="{FF2B5EF4-FFF2-40B4-BE49-F238E27FC236}">
                  <a16:creationId xmlns:a16="http://schemas.microsoft.com/office/drawing/2014/main" id="{C60293D3-71F6-45CD-890F-E68F81CDD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13">
              <a:extLst>
                <a:ext uri="{FF2B5EF4-FFF2-40B4-BE49-F238E27FC236}">
                  <a16:creationId xmlns:a16="http://schemas.microsoft.com/office/drawing/2014/main" id="{940865AC-2494-4A34-80AC-0D78FE9C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14">
              <a:extLst>
                <a:ext uri="{FF2B5EF4-FFF2-40B4-BE49-F238E27FC236}">
                  <a16:creationId xmlns:a16="http://schemas.microsoft.com/office/drawing/2014/main" id="{E8206DC4-8F5A-4192-BB5B-39A4A2CDD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15">
              <a:extLst>
                <a:ext uri="{FF2B5EF4-FFF2-40B4-BE49-F238E27FC236}">
                  <a16:creationId xmlns:a16="http://schemas.microsoft.com/office/drawing/2014/main" id="{1851F69F-8755-4226-9A81-C27799E32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16">
              <a:extLst>
                <a:ext uri="{FF2B5EF4-FFF2-40B4-BE49-F238E27FC236}">
                  <a16:creationId xmlns:a16="http://schemas.microsoft.com/office/drawing/2014/main" id="{D85B97EF-28BC-441A-9EBB-81EF34094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Freeform 17">
              <a:extLst>
                <a:ext uri="{FF2B5EF4-FFF2-40B4-BE49-F238E27FC236}">
                  <a16:creationId xmlns:a16="http://schemas.microsoft.com/office/drawing/2014/main" id="{7C68D975-1EC2-4BFA-811D-0454109E3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18">
              <a:extLst>
                <a:ext uri="{FF2B5EF4-FFF2-40B4-BE49-F238E27FC236}">
                  <a16:creationId xmlns:a16="http://schemas.microsoft.com/office/drawing/2014/main" id="{251959DD-2AB4-4342-8A28-A25293926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19">
              <a:extLst>
                <a:ext uri="{FF2B5EF4-FFF2-40B4-BE49-F238E27FC236}">
                  <a16:creationId xmlns:a16="http://schemas.microsoft.com/office/drawing/2014/main" id="{785D37AB-3782-4D04-A998-0C126E1BD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20">
              <a:extLst>
                <a:ext uri="{FF2B5EF4-FFF2-40B4-BE49-F238E27FC236}">
                  <a16:creationId xmlns:a16="http://schemas.microsoft.com/office/drawing/2014/main" id="{9313ACA4-E3EA-43A3-822B-DD5DF119D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21">
              <a:extLst>
                <a:ext uri="{FF2B5EF4-FFF2-40B4-BE49-F238E27FC236}">
                  <a16:creationId xmlns:a16="http://schemas.microsoft.com/office/drawing/2014/main" id="{5A98D1AB-DF34-414B-9696-4B671EC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Freeform 22">
              <a:extLst>
                <a:ext uri="{FF2B5EF4-FFF2-40B4-BE49-F238E27FC236}">
                  <a16:creationId xmlns:a16="http://schemas.microsoft.com/office/drawing/2014/main" id="{8153A7D0-F980-48CC-B318-806C679F4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23">
              <a:extLst>
                <a:ext uri="{FF2B5EF4-FFF2-40B4-BE49-F238E27FC236}">
                  <a16:creationId xmlns:a16="http://schemas.microsoft.com/office/drawing/2014/main" id="{96E44097-7726-43F7-9E27-8BD5BCF89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24">
              <a:extLst>
                <a:ext uri="{FF2B5EF4-FFF2-40B4-BE49-F238E27FC236}">
                  <a16:creationId xmlns:a16="http://schemas.microsoft.com/office/drawing/2014/main" id="{65B28630-DA3C-4E4C-94ED-0ED8F353C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Freeform 25">
              <a:extLst>
                <a:ext uri="{FF2B5EF4-FFF2-40B4-BE49-F238E27FC236}">
                  <a16:creationId xmlns:a16="http://schemas.microsoft.com/office/drawing/2014/main" id="{1686151F-4919-4A15-9EC3-0329453E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10C7CFA-FC7F-479C-9026-39109C0B5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971A5E3-BBAD-4023-B07C-7FBC4202D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0" name="Isosceles Triangle 22">
              <a:extLst>
                <a:ext uri="{FF2B5EF4-FFF2-40B4-BE49-F238E27FC236}">
                  <a16:creationId xmlns:a16="http://schemas.microsoft.com/office/drawing/2014/main" id="{FC05BA5F-5BBE-4BFA-A313-155476233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275B948-0170-4286-84CE-04CA461F2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83" name="Rectangle 182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86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63EC7111-C553-EC4F-C3F6-E833C4807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87" y="105410"/>
            <a:ext cx="10488547" cy="1190912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>
              <a:buClr>
                <a:schemeClr val="accent3"/>
              </a:buClr>
              <a:defRPr/>
            </a:pPr>
            <a:r>
              <a:rPr lang="en-US" spc="50" dirty="0">
                <a:solidFill>
                  <a:srgbClr val="002060">
                    <a:alpha val="60000"/>
                  </a:srgbClr>
                </a:solidFill>
                <a:latin typeface="Goudy" panose="02020502050305020303" pitchFamily="18" charset="0"/>
              </a:rPr>
              <a:t>Next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BF9DE-57C5-7B85-5A7C-5B410C0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3E8B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Content Placeholder 33">
            <a:extLst>
              <a:ext uri="{FF2B5EF4-FFF2-40B4-BE49-F238E27FC236}">
                <a16:creationId xmlns:a16="http://schemas.microsoft.com/office/drawing/2014/main" id="{87A8DAA1-E8D7-29AE-AC4C-A6AA520A91D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56947" y="1243358"/>
            <a:ext cx="5375640" cy="4076033"/>
          </a:xfr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285750" indent="-228600">
              <a:lnSpc>
                <a:spcPct val="110000"/>
              </a:lnSpc>
              <a:buClr>
                <a:srgbClr val="3E8BFF"/>
              </a:buClr>
              <a:buFont typeface="Wingdings" panose="05000000000000000000" pitchFamily="2" charset="2"/>
              <a:buChar char="§"/>
            </a:pPr>
            <a:endParaRPr lang="en-US" sz="1100" b="1" spc="50" dirty="0"/>
          </a:p>
          <a:p>
            <a:pPr marL="285750" indent="-285750">
              <a:lnSpc>
                <a:spcPct val="140000"/>
              </a:lnSpc>
              <a:buClr>
                <a:srgbClr val="6EA92D"/>
              </a:buClr>
              <a:buFont typeface="Arial" panose="020B0604020202020204" pitchFamily="34" charset="0"/>
              <a:buChar char="•"/>
            </a:pPr>
            <a:r>
              <a:rPr lang="en-US" sz="4900" b="1" dirty="0">
                <a:solidFill>
                  <a:srgbClr val="92D050"/>
                </a:solidFill>
                <a:latin typeface="Goudy" panose="02020502050305020303" pitchFamily="18" charset="0"/>
              </a:rPr>
              <a:t>Deploy Selected Model: </a:t>
            </a:r>
          </a:p>
          <a:p>
            <a:pPr marL="569214" lvl="2" indent="-285750">
              <a:lnSpc>
                <a:spcPct val="140000"/>
              </a:lnSpc>
              <a:buClr>
                <a:srgbClr val="6EA92D"/>
              </a:buClr>
              <a:buFont typeface="Arial" panose="020B0604020202020204" pitchFamily="34" charset="0"/>
              <a:buChar char="•"/>
            </a:pPr>
            <a:r>
              <a:rPr lang="en-GB" sz="4900" b="1" dirty="0">
                <a:solidFill>
                  <a:srgbClr val="92D050"/>
                </a:solidFill>
                <a:latin typeface="Goudy" panose="02020502050305020303" pitchFamily="18" charset="0"/>
              </a:rPr>
              <a:t>Implement the Baseline Logistic Regression model with balanced classes into a production environment.</a:t>
            </a:r>
            <a:endParaRPr lang="en-US" sz="4900" b="1" dirty="0">
              <a:solidFill>
                <a:srgbClr val="92D050"/>
              </a:solidFill>
              <a:latin typeface="Goudy" panose="02020502050305020303" pitchFamily="18" charset="0"/>
            </a:endParaRPr>
          </a:p>
          <a:p>
            <a:pPr marL="457200" indent="-285750">
              <a:lnSpc>
                <a:spcPct val="140000"/>
              </a:lnSpc>
              <a:buClr>
                <a:srgbClr val="6EA92D"/>
              </a:buClr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92D050"/>
                </a:solidFill>
                <a:latin typeface="Goudy" panose="02020502050305020303" pitchFamily="18" charset="0"/>
              </a:rPr>
              <a:t>Model Improvement: </a:t>
            </a:r>
          </a:p>
          <a:p>
            <a:pPr marL="740664" lvl="1" indent="-285750">
              <a:lnSpc>
                <a:spcPct val="120000"/>
              </a:lnSpc>
              <a:buClr>
                <a:srgbClr val="6EA92D"/>
              </a:buClr>
              <a:buFont typeface="Arial" panose="020B0604020202020204" pitchFamily="34" charset="0"/>
              <a:buChar char="•"/>
            </a:pPr>
            <a:r>
              <a:rPr lang="en-GB" sz="4800" b="1" dirty="0">
                <a:solidFill>
                  <a:srgbClr val="92D050"/>
                </a:solidFill>
                <a:latin typeface="Goudy" panose="02020502050305020303" pitchFamily="18" charset="0"/>
              </a:rPr>
              <a:t>Establish a system to monitor the performance of the deployed model regularly.</a:t>
            </a:r>
          </a:p>
          <a:p>
            <a:pPr marL="740664" lvl="1" indent="-285750">
              <a:lnSpc>
                <a:spcPct val="120000"/>
              </a:lnSpc>
              <a:buClr>
                <a:srgbClr val="6EA92D"/>
              </a:buClr>
              <a:buFont typeface="Arial" panose="020B0604020202020204" pitchFamily="34" charset="0"/>
              <a:buChar char="•"/>
            </a:pPr>
            <a:r>
              <a:rPr lang="en-GB" sz="4800" b="1" dirty="0">
                <a:solidFill>
                  <a:srgbClr val="92D050"/>
                </a:solidFill>
                <a:latin typeface="Goudy" panose="02020502050305020303" pitchFamily="18" charset="0"/>
              </a:rPr>
              <a:t>Collect feedback, track key metrics like precision, recall, and F1-score, and analyze any drifts in data or model accuracy.</a:t>
            </a:r>
          </a:p>
          <a:p>
            <a:pPr marL="740664" lvl="1" indent="-285750">
              <a:lnSpc>
                <a:spcPct val="120000"/>
              </a:lnSpc>
              <a:buClr>
                <a:srgbClr val="6EA92D"/>
              </a:buClr>
              <a:buFont typeface="Arial" panose="020B0604020202020204" pitchFamily="34" charset="0"/>
              <a:buChar char="•"/>
            </a:pPr>
            <a:r>
              <a:rPr lang="en-GB" sz="4800" b="1" dirty="0">
                <a:solidFill>
                  <a:srgbClr val="92D050"/>
                </a:solidFill>
                <a:latin typeface="Goudy" panose="02020502050305020303" pitchFamily="18" charset="0"/>
              </a:rPr>
              <a:t>Schedule periodic retraining of the model with new, better labelled data to improve its performance and relevance.</a:t>
            </a:r>
          </a:p>
          <a:p>
            <a:pPr marL="457200" indent="-285750">
              <a:lnSpc>
                <a:spcPct val="140000"/>
              </a:lnSpc>
              <a:buClr>
                <a:srgbClr val="6EA92D"/>
              </a:buClr>
              <a:buFont typeface="Arial" panose="020B0604020202020204" pitchFamily="34" charset="0"/>
              <a:buChar char="•"/>
            </a:pPr>
            <a:r>
              <a:rPr lang="en-GB" sz="4800" b="1" dirty="0">
                <a:solidFill>
                  <a:srgbClr val="92D050"/>
                </a:solidFill>
                <a:latin typeface="Goudy" panose="02020502050305020303" pitchFamily="18" charset="0"/>
              </a:rPr>
              <a:t>Develop a Sentiment Response Strategy:</a:t>
            </a:r>
          </a:p>
          <a:p>
            <a:pPr marL="740664" lvl="1" indent="-285750">
              <a:lnSpc>
                <a:spcPct val="140000"/>
              </a:lnSpc>
              <a:buClr>
                <a:srgbClr val="6EA92D"/>
              </a:buClr>
              <a:buFont typeface="Arial" panose="020B0604020202020204" pitchFamily="34" charset="0"/>
              <a:buChar char="•"/>
            </a:pPr>
            <a:r>
              <a:rPr lang="en-GB" sz="4800" b="1" dirty="0">
                <a:solidFill>
                  <a:srgbClr val="92D050"/>
                </a:solidFill>
                <a:latin typeface="Goudy" panose="02020502050305020303" pitchFamily="18" charset="0"/>
              </a:rPr>
              <a:t>Create a comprehensive strategy for responding to negative sentiments identified in the tweets.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E93A8FE-92D6-9D4D-C3FE-378D4F61E4D1}"/>
              </a:ext>
            </a:extLst>
          </p:cNvPr>
          <p:cNvPicPr>
            <a:picLocks noGrp="1" noChangeAspect="1"/>
          </p:cNvPicPr>
          <p:nvPr>
            <p:ph sz="half" idx="12"/>
          </p:nvPr>
        </p:nvPicPr>
        <p:blipFill>
          <a:blip r:embed="rId3"/>
          <a:stretch>
            <a:fillRect/>
          </a:stretch>
        </p:blipFill>
        <p:spPr>
          <a:xfrm>
            <a:off x="633422" y="1857374"/>
            <a:ext cx="5375639" cy="407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pPr>
              <a:spcBef>
                <a:spcPts val="1000"/>
              </a:spcBef>
              <a:buClr>
                <a:srgbClr val="8FA3A3"/>
              </a:buClr>
              <a:defRPr/>
            </a:pPr>
            <a:r>
              <a:rPr lang="en-US" sz="2600" b="1" dirty="0">
                <a:solidFill>
                  <a:srgbClr val="6EA92D"/>
                </a:solidFill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92D050"/>
                </a:solidFill>
                <a:latin typeface="Goudy Old Style" panose="02020502050305020303" pitchFamily="18" charset="0"/>
                <a:cs typeface="+mn-cs"/>
              </a:rPr>
              <a:t>Wambui Munene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92D050"/>
                </a:solidFill>
              </a:rPr>
              <a:t>wambui@icfoglobal.com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5">
            <a:extLst>
              <a:ext uri="{FF2B5EF4-FFF2-40B4-BE49-F238E27FC236}">
                <a16:creationId xmlns:a16="http://schemas.microsoft.com/office/drawing/2014/main" id="{AE19E2D2-078B-459F-A431-2037B063F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7" name="Freeform 5">
              <a:extLst>
                <a:ext uri="{FF2B5EF4-FFF2-40B4-BE49-F238E27FC236}">
                  <a16:creationId xmlns:a16="http://schemas.microsoft.com/office/drawing/2014/main" id="{14035B44-9204-427C-98D0-75678B980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6">
              <a:extLst>
                <a:ext uri="{FF2B5EF4-FFF2-40B4-BE49-F238E27FC236}">
                  <a16:creationId xmlns:a16="http://schemas.microsoft.com/office/drawing/2014/main" id="{755FDC7E-5938-4B4B-8877-06EE01FCD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Freeform 7">
              <a:extLst>
                <a:ext uri="{FF2B5EF4-FFF2-40B4-BE49-F238E27FC236}">
                  <a16:creationId xmlns:a16="http://schemas.microsoft.com/office/drawing/2014/main" id="{F0437E65-E6AA-41CB-8690-97980FE0D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8">
              <a:extLst>
                <a:ext uri="{FF2B5EF4-FFF2-40B4-BE49-F238E27FC236}">
                  <a16:creationId xmlns:a16="http://schemas.microsoft.com/office/drawing/2014/main" id="{3F0EF991-E8E2-4486-80F2-A9E03DA1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9">
              <a:extLst>
                <a:ext uri="{FF2B5EF4-FFF2-40B4-BE49-F238E27FC236}">
                  <a16:creationId xmlns:a16="http://schemas.microsoft.com/office/drawing/2014/main" id="{FB081D04-EE00-42EF-BBFB-684673613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10">
              <a:extLst>
                <a:ext uri="{FF2B5EF4-FFF2-40B4-BE49-F238E27FC236}">
                  <a16:creationId xmlns:a16="http://schemas.microsoft.com/office/drawing/2014/main" id="{12B7F571-868C-421B-8A57-6196C8124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11">
              <a:extLst>
                <a:ext uri="{FF2B5EF4-FFF2-40B4-BE49-F238E27FC236}">
                  <a16:creationId xmlns:a16="http://schemas.microsoft.com/office/drawing/2014/main" id="{7E4953C7-80FE-46D4-A354-20321F42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Freeform 12">
              <a:extLst>
                <a:ext uri="{FF2B5EF4-FFF2-40B4-BE49-F238E27FC236}">
                  <a16:creationId xmlns:a16="http://schemas.microsoft.com/office/drawing/2014/main" id="{C60293D3-71F6-45CD-890F-E68F81CDD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Freeform 13">
              <a:extLst>
                <a:ext uri="{FF2B5EF4-FFF2-40B4-BE49-F238E27FC236}">
                  <a16:creationId xmlns:a16="http://schemas.microsoft.com/office/drawing/2014/main" id="{940865AC-2494-4A34-80AC-0D78FE9C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14">
              <a:extLst>
                <a:ext uri="{FF2B5EF4-FFF2-40B4-BE49-F238E27FC236}">
                  <a16:creationId xmlns:a16="http://schemas.microsoft.com/office/drawing/2014/main" id="{E8206DC4-8F5A-4192-BB5B-39A4A2CDD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15">
              <a:extLst>
                <a:ext uri="{FF2B5EF4-FFF2-40B4-BE49-F238E27FC236}">
                  <a16:creationId xmlns:a16="http://schemas.microsoft.com/office/drawing/2014/main" id="{1851F69F-8755-4226-9A81-C27799E32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16">
              <a:extLst>
                <a:ext uri="{FF2B5EF4-FFF2-40B4-BE49-F238E27FC236}">
                  <a16:creationId xmlns:a16="http://schemas.microsoft.com/office/drawing/2014/main" id="{D85B97EF-28BC-441A-9EBB-81EF34094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17">
              <a:extLst>
                <a:ext uri="{FF2B5EF4-FFF2-40B4-BE49-F238E27FC236}">
                  <a16:creationId xmlns:a16="http://schemas.microsoft.com/office/drawing/2014/main" id="{7C68D975-1EC2-4BFA-811D-0454109E3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18">
              <a:extLst>
                <a:ext uri="{FF2B5EF4-FFF2-40B4-BE49-F238E27FC236}">
                  <a16:creationId xmlns:a16="http://schemas.microsoft.com/office/drawing/2014/main" id="{251959DD-2AB4-4342-8A28-A25293926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Freeform 19">
              <a:extLst>
                <a:ext uri="{FF2B5EF4-FFF2-40B4-BE49-F238E27FC236}">
                  <a16:creationId xmlns:a16="http://schemas.microsoft.com/office/drawing/2014/main" id="{785D37AB-3782-4D04-A998-0C126E1BD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20">
              <a:extLst>
                <a:ext uri="{FF2B5EF4-FFF2-40B4-BE49-F238E27FC236}">
                  <a16:creationId xmlns:a16="http://schemas.microsoft.com/office/drawing/2014/main" id="{9313ACA4-E3EA-43A3-822B-DD5DF119D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21">
              <a:extLst>
                <a:ext uri="{FF2B5EF4-FFF2-40B4-BE49-F238E27FC236}">
                  <a16:creationId xmlns:a16="http://schemas.microsoft.com/office/drawing/2014/main" id="{5A98D1AB-DF34-414B-9696-4B671EC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Freeform 22">
              <a:extLst>
                <a:ext uri="{FF2B5EF4-FFF2-40B4-BE49-F238E27FC236}">
                  <a16:creationId xmlns:a16="http://schemas.microsoft.com/office/drawing/2014/main" id="{8153A7D0-F980-48CC-B318-806C679F4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Freeform 23">
              <a:extLst>
                <a:ext uri="{FF2B5EF4-FFF2-40B4-BE49-F238E27FC236}">
                  <a16:creationId xmlns:a16="http://schemas.microsoft.com/office/drawing/2014/main" id="{96E44097-7726-43F7-9E27-8BD5BCF89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24">
              <a:extLst>
                <a:ext uri="{FF2B5EF4-FFF2-40B4-BE49-F238E27FC236}">
                  <a16:creationId xmlns:a16="http://schemas.microsoft.com/office/drawing/2014/main" id="{65B28630-DA3C-4E4C-94ED-0ED8F353C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25">
              <a:extLst>
                <a:ext uri="{FF2B5EF4-FFF2-40B4-BE49-F238E27FC236}">
                  <a16:creationId xmlns:a16="http://schemas.microsoft.com/office/drawing/2014/main" id="{1686151F-4919-4A15-9EC3-0329453E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10C7CFA-FC7F-479C-9026-39109C0B5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9971A5E3-BBAD-4023-B07C-7FBC4202D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0" name="Isosceles Triangle 22">
              <a:extLst>
                <a:ext uri="{FF2B5EF4-FFF2-40B4-BE49-F238E27FC236}">
                  <a16:creationId xmlns:a16="http://schemas.microsoft.com/office/drawing/2014/main" id="{FC05BA5F-5BBE-4BFA-A313-155476233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5275B948-0170-4286-84CE-04CA461F2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02" name="Rectangle 201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4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132" y="387233"/>
            <a:ext cx="10488547" cy="1190912"/>
          </a:xfrm>
        </p:spPr>
        <p:txBody>
          <a:bodyPr vert="horz" lIns="228600" tIns="228600" rIns="228600" bIns="228600" rtlCol="0" anchor="ctr" anchorCtr="0">
            <a:normAutofit/>
          </a:bodyPr>
          <a:lstStyle/>
          <a:p>
            <a:pPr>
              <a:buClr>
                <a:schemeClr val="accent3"/>
              </a:buClr>
            </a:pPr>
            <a:r>
              <a:rPr lang="en-US" sz="4000" spc="50" dirty="0">
                <a:solidFill>
                  <a:srgbClr val="002060">
                    <a:alpha val="60000"/>
                  </a:srgbClr>
                </a:solidFill>
                <a:latin typeface="Goudy" panose="02020502050305020303" pitchFamily="18" charset="0"/>
              </a:rPr>
              <a:t>Contents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FAAA3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80703" y="1687682"/>
            <a:ext cx="5028928" cy="424083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85750" algn="l">
              <a:lnSpc>
                <a:spcPct val="160000"/>
              </a:lnSpc>
              <a:buClr>
                <a:srgbClr val="639729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Goudy" panose="02020502050305020303" pitchFamily="18" charset="0"/>
              </a:rPr>
              <a:t>Overview</a:t>
            </a:r>
          </a:p>
          <a:p>
            <a:pPr marL="285750" indent="-285750" algn="l">
              <a:lnSpc>
                <a:spcPct val="160000"/>
              </a:lnSpc>
              <a:buClr>
                <a:srgbClr val="639729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Goudy" panose="02020502050305020303" pitchFamily="18" charset="0"/>
              </a:rPr>
              <a:t>Business and Data Understanding</a:t>
            </a:r>
          </a:p>
          <a:p>
            <a:pPr marL="285750" indent="-285750" algn="l">
              <a:lnSpc>
                <a:spcPct val="160000"/>
              </a:lnSpc>
              <a:buClr>
                <a:srgbClr val="639729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Goudy" panose="02020502050305020303" pitchFamily="18" charset="0"/>
              </a:rPr>
              <a:t>Modelling Process</a:t>
            </a:r>
          </a:p>
          <a:p>
            <a:pPr marL="285750" indent="-285750" algn="l">
              <a:lnSpc>
                <a:spcPct val="160000"/>
              </a:lnSpc>
              <a:buClr>
                <a:srgbClr val="639729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Goudy" panose="02020502050305020303" pitchFamily="18" charset="0"/>
              </a:rPr>
              <a:t>Evaluation Process</a:t>
            </a:r>
          </a:p>
          <a:p>
            <a:pPr marL="285750" indent="-285750" algn="l">
              <a:lnSpc>
                <a:spcPct val="160000"/>
              </a:lnSpc>
              <a:buClr>
                <a:srgbClr val="639729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Goudy" panose="02020502050305020303" pitchFamily="18" charset="0"/>
              </a:rPr>
              <a:t>Recommendations</a:t>
            </a:r>
          </a:p>
          <a:p>
            <a:pPr marL="285750" indent="-285750" algn="l">
              <a:lnSpc>
                <a:spcPct val="160000"/>
              </a:lnSpc>
              <a:buClr>
                <a:srgbClr val="639729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Goudy" panose="02020502050305020303" pitchFamily="18" charset="0"/>
              </a:rPr>
              <a:t>Next Steps</a:t>
            </a:r>
          </a:p>
          <a:p>
            <a:pPr marL="285750" indent="-285750" algn="l">
              <a:lnSpc>
                <a:spcPct val="160000"/>
              </a:lnSpc>
              <a:buClr>
                <a:srgbClr val="639729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Goudy" panose="02020502050305020303" pitchFamily="18" charset="0"/>
              </a:rPr>
              <a:t>Thank you !</a:t>
            </a:r>
          </a:p>
          <a:p>
            <a:pPr indent="-228600" algn="l">
              <a:lnSpc>
                <a:spcPct val="110000"/>
              </a:lnSpc>
              <a:buClr>
                <a:srgbClr val="FAAA36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D9D85-C3D9-FDC3-6FD0-9E39CBE41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30" y="2250281"/>
            <a:ext cx="5008158" cy="367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9E2D2-078B-459F-A431-2037B063F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4035B44-9204-427C-98D0-75678B980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755FDC7E-5938-4B4B-8877-06EE01FCD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F0437E65-E6AA-41CB-8690-97980FE0D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3F0EF991-E8E2-4486-80F2-A9E03DA1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FB081D04-EE00-42EF-BBFB-684673613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12B7F571-868C-421B-8A57-6196C8124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E4953C7-80FE-46D4-A354-20321F42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C60293D3-71F6-45CD-890F-E68F81CDD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940865AC-2494-4A34-80AC-0D78FE9C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E8206DC4-8F5A-4192-BB5B-39A4A2CDD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1851F69F-8755-4226-9A81-C27799E32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D85B97EF-28BC-441A-9EBB-81EF34094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7C68D975-1EC2-4BFA-811D-0454109E3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251959DD-2AB4-4342-8A28-A25293926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785D37AB-3782-4D04-A998-0C126E1BD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9313ACA4-E3EA-43A3-822B-DD5DF119D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5A98D1AB-DF34-414B-9696-4B671EC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8153A7D0-F980-48CC-B318-806C679F4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96E44097-7726-43F7-9E27-8BD5BCF89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65B28630-DA3C-4E4C-94ED-0ED8F353C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1686151F-4919-4A15-9EC3-0329453E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10C7CFA-FC7F-479C-9026-39109C0B5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971A5E3-BBAD-4023-B07C-7FBC4202D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Isosceles Triangle 22">
              <a:extLst>
                <a:ext uri="{FF2B5EF4-FFF2-40B4-BE49-F238E27FC236}">
                  <a16:creationId xmlns:a16="http://schemas.microsoft.com/office/drawing/2014/main" id="{FC05BA5F-5BBE-4BFA-A313-155476233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275B948-0170-4286-84CE-04CA461F2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97" y="342910"/>
            <a:ext cx="10488547" cy="1190912"/>
          </a:xfrm>
        </p:spPr>
        <p:txBody>
          <a:bodyPr vert="horz" lIns="228600" tIns="228600" rIns="228600" bIns="228600" rtlCol="0" anchor="ctr" anchorCtr="0">
            <a:normAutofit/>
          </a:bodyPr>
          <a:lstStyle/>
          <a:p>
            <a:pPr>
              <a:buClr>
                <a:schemeClr val="accent3"/>
              </a:buClr>
            </a:pPr>
            <a:r>
              <a:rPr lang="en-US" sz="4000" spc="50" dirty="0">
                <a:solidFill>
                  <a:srgbClr val="002060">
                    <a:alpha val="60000"/>
                  </a:srgbClr>
                </a:solidFill>
                <a:latin typeface="Goudy" panose="02020502050305020303" pitchFamily="18" charset="0"/>
              </a:rPr>
              <a:t>Overview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E9614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3685B8A-3334-9CE0-D843-E9CFB1C4E7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4800" y="1844675"/>
            <a:ext cx="4995863" cy="458311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86C94F-3502-EC48-F1DB-B02C6B65D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06" y="1736183"/>
            <a:ext cx="5232094" cy="4208624"/>
          </a:xfrm>
          <a:prstGeom prst="rect">
            <a:avLst/>
          </a:prstGeom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B6A51713-D949-2BCB-38A4-9C850D0B565A}"/>
              </a:ext>
            </a:extLst>
          </p:cNvPr>
          <p:cNvSpPr txBox="1">
            <a:spLocks/>
          </p:cNvSpPr>
          <p:nvPr/>
        </p:nvSpPr>
        <p:spPr>
          <a:xfrm>
            <a:off x="6380703" y="1710035"/>
            <a:ext cx="5028928" cy="4335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Clr>
                <a:srgbClr val="E96140"/>
              </a:buClr>
              <a:buFont typeface="Wingdings" panose="05000000000000000000" pitchFamily="2" charset="2"/>
              <a:buNone/>
            </a:pPr>
            <a:endParaRPr lang="en-US" sz="1100" dirty="0"/>
          </a:p>
          <a:p>
            <a:pPr marL="285750" indent="-285750">
              <a:buClr>
                <a:srgbClr val="6EA92D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92D050"/>
                </a:solidFill>
                <a:latin typeface="Goudy" panose="02020502050305020303" pitchFamily="18" charset="0"/>
              </a:rPr>
              <a:t>This project examines a dataset from https://data.world/crowdflower/brands-and-product-emotions that rates </a:t>
            </a:r>
            <a:r>
              <a:rPr lang="en-GB" sz="2600" dirty="0">
                <a:solidFill>
                  <a:srgbClr val="92D050"/>
                </a:solidFill>
                <a:latin typeface="Goudy" panose="02020502050305020303" pitchFamily="18" charset="0"/>
              </a:rPr>
              <a:t>tweets about Apple and Google products as positive, negative or neutral. </a:t>
            </a:r>
            <a:endParaRPr lang="en-US" sz="2600" dirty="0">
              <a:solidFill>
                <a:srgbClr val="92D050"/>
              </a:solidFill>
              <a:latin typeface="Goudy" panose="02020502050305020303" pitchFamily="18" charset="0"/>
            </a:endParaRPr>
          </a:p>
          <a:p>
            <a:pPr marL="285750" indent="-285750">
              <a:buClr>
                <a:srgbClr val="6EA92D"/>
              </a:buClr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rgbClr val="92D050"/>
                </a:solidFill>
                <a:latin typeface="Goudy" panose="02020502050305020303" pitchFamily="18" charset="0"/>
              </a:rPr>
              <a:t>By analyzing these sentiments from the tweets about their products and that of their competitor, Apple can tap into a wealth of authentic feedback that traditional surveys or feedback forms might miss. </a:t>
            </a:r>
          </a:p>
          <a:p>
            <a:pPr marL="285750" indent="-285750">
              <a:buClr>
                <a:srgbClr val="6EA92D"/>
              </a:buClr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rgbClr val="92D050"/>
                </a:solidFill>
                <a:latin typeface="Goudy" panose="02020502050305020303" pitchFamily="18" charset="0"/>
              </a:rPr>
              <a:t>This immediate access to customer sentiment will allow them to swiftly identify trends, preferences, and potential issues, allowing for proactive engagement and timely adjustments to strategies.</a:t>
            </a:r>
            <a:endParaRPr lang="en-US" sz="2600" dirty="0">
              <a:solidFill>
                <a:srgbClr val="92D050"/>
              </a:solidFill>
              <a:latin typeface="Goudy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86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571" y="162962"/>
            <a:ext cx="7630901" cy="805759"/>
          </a:xfrm>
        </p:spPr>
        <p:txBody>
          <a:bodyPr anchor="b">
            <a:normAutofit fontScale="90000"/>
          </a:bodyPr>
          <a:lstStyle/>
          <a:p>
            <a:pPr marL="0" marR="0" lvl="0" indent="0" fontAlgn="auto"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lang="en-US" sz="4000" spc="50" dirty="0">
                <a:solidFill>
                  <a:srgbClr val="002060">
                    <a:alpha val="60000"/>
                  </a:srgbClr>
                </a:solidFill>
                <a:latin typeface="Goudy" panose="02020502050305020303" pitchFamily="18" charset="0"/>
              </a:rPr>
              <a:t>Business Objectives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C602EC3-0115-4FB6-BAA7-BCA17E6116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5758" y="1294646"/>
            <a:ext cx="10411486" cy="4902341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GB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The main objectives of this project was to train various baseline and ensemble models using the provided dataset to accurately predict the sentiment on a tweet, and to analyze how Apple products are rated by customers compared to those of their competitor Google.</a:t>
            </a:r>
          </a:p>
          <a:p>
            <a:pPr algn="l">
              <a:lnSpc>
                <a:spcPct val="100000"/>
              </a:lnSpc>
            </a:pPr>
            <a:r>
              <a:rPr lang="en-GB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This was done by doing the following: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Analyzed the distribution of negative and positive tweets by company; this was crucial in assessing how the sentiments of Apple products compare to those of Google products (competition landscape analysis)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Trained, tuned and evaluated several classification models to identify positive, negative and neutral sentiments on previously unseen tweets.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Trained, tuned and evaluated several classification models to identify </a:t>
            </a:r>
            <a:r>
              <a:rPr lang="en-GB" b="1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negative</a:t>
            </a:r>
            <a:r>
              <a:rPr lang="en-GB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 sentiments on previously unseen tweets.</a:t>
            </a:r>
          </a:p>
          <a:p>
            <a:pPr algn="l">
              <a:lnSpc>
                <a:spcPct val="100000"/>
              </a:lnSpc>
            </a:pPr>
            <a:r>
              <a:rPr lang="en-GB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From the above iterative modelling process, provide to Apple the most optimal model to deploy on future (new) tweets to identify negative sentiments on their products.</a:t>
            </a:r>
          </a:p>
        </p:txBody>
      </p:sp>
    </p:spTree>
    <p:extLst>
      <p:ext uri="{BB962C8B-B14F-4D97-AF65-F5344CB8AC3E}">
        <p14:creationId xmlns:p14="http://schemas.microsoft.com/office/powerpoint/2010/main" val="2359185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4DA9E3-C83E-C9DE-CEA9-38956BE5E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6A47A3-47FC-5609-000D-55C94A95D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571" y="162962"/>
            <a:ext cx="7630901" cy="805759"/>
          </a:xfrm>
        </p:spPr>
        <p:txBody>
          <a:bodyPr anchor="b">
            <a:normAutofit fontScale="90000"/>
          </a:bodyPr>
          <a:lstStyle/>
          <a:p>
            <a:pPr marL="0" marR="0" lvl="0" indent="0" fontAlgn="auto"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lang="en-US" sz="4000" spc="50" dirty="0">
                <a:solidFill>
                  <a:srgbClr val="002060">
                    <a:alpha val="60000"/>
                  </a:srgbClr>
                </a:solidFill>
                <a:latin typeface="Goudy" panose="02020502050305020303" pitchFamily="18" charset="0"/>
              </a:rPr>
              <a:t>The Modeling Process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27D2E04-995F-352C-3A56-909D6E6FDD7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5758" y="1294646"/>
            <a:ext cx="10411486" cy="5042780"/>
          </a:xfrm>
        </p:spPr>
        <p:txBody>
          <a:bodyPr>
            <a:noAutofit/>
          </a:bodyPr>
          <a:lstStyle/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Machine learning algorithms, best suited for a NLP classification task were trained on the dataset provided to see which works best. The models trained were:</a:t>
            </a:r>
          </a:p>
          <a:p>
            <a:pPr marL="1068750" lvl="2" indent="-285750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GB" sz="1600" spc="50" dirty="0">
                <a:solidFill>
                  <a:srgbClr val="6EA92D"/>
                </a:solidFill>
                <a:latin typeface="Goudy" panose="02020502050305020303" pitchFamily="18" charset="0"/>
              </a:rPr>
              <a:t>Logistic Regression: A modelling method that predicts the likelihood of outcomes </a:t>
            </a:r>
          </a:p>
          <a:p>
            <a:pPr marL="1068750" lvl="2" indent="-285750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GB" sz="1600" spc="50" dirty="0">
                <a:solidFill>
                  <a:srgbClr val="6EA92D"/>
                </a:solidFill>
                <a:latin typeface="Goudy" panose="02020502050305020303" pitchFamily="18" charset="0"/>
              </a:rPr>
              <a:t>Naïve Bayes: A simple but powerful technique based on probability</a:t>
            </a:r>
          </a:p>
          <a:p>
            <a:pPr marL="1068750" lvl="2" indent="-285750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GB" sz="1600" spc="50" dirty="0">
                <a:solidFill>
                  <a:srgbClr val="6EA92D"/>
                </a:solidFill>
                <a:latin typeface="Goudy" panose="02020502050305020303" pitchFamily="18" charset="0"/>
              </a:rPr>
              <a:t>Ensemble Models:: These combine multiple models to improve performance and include:</a:t>
            </a:r>
          </a:p>
          <a:p>
            <a:pPr marL="1525950" lvl="3" indent="-285750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GB" sz="1400" spc="50" dirty="0">
                <a:solidFill>
                  <a:srgbClr val="6EA92D"/>
                </a:solidFill>
                <a:latin typeface="Goudy" panose="02020502050305020303" pitchFamily="18" charset="0"/>
              </a:rPr>
              <a:t> Random Forest:  A bunch of decision trees working together.</a:t>
            </a:r>
          </a:p>
          <a:p>
            <a:pPr marL="1525950" lvl="3" indent="-285750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GB" sz="1400" spc="50" dirty="0">
                <a:solidFill>
                  <a:srgbClr val="6EA92D"/>
                </a:solidFill>
                <a:latin typeface="Goudy" panose="02020502050305020303" pitchFamily="18" charset="0"/>
              </a:rPr>
              <a:t>AdaBoost: Boosting weaker models to make them stronger. </a:t>
            </a:r>
          </a:p>
          <a:p>
            <a:pPr marL="1525950" lvl="3" indent="-285750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GB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and XGBoost: A highly efficient and powerful boosting method.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An iterative process was used on the split dataset with distinct training and test sets. Each of the model was trained on the training set and tested on the test set.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Starting with a baseline model logistic model, as a starting point to compare other models against, the models  are  systematically optimized with machine learning techniques suitable for each model.</a:t>
            </a:r>
          </a:p>
        </p:txBody>
      </p:sp>
    </p:spTree>
    <p:extLst>
      <p:ext uri="{BB962C8B-B14F-4D97-AF65-F5344CB8AC3E}">
        <p14:creationId xmlns:p14="http://schemas.microsoft.com/office/powerpoint/2010/main" val="118569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186A2C-7433-6CE3-AC93-836DEB277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B4EE71E-95C7-3059-489B-25FE5A01D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571" y="162962"/>
            <a:ext cx="7630901" cy="805759"/>
          </a:xfrm>
        </p:spPr>
        <p:txBody>
          <a:bodyPr anchor="b">
            <a:normAutofit fontScale="90000"/>
          </a:bodyPr>
          <a:lstStyle/>
          <a:p>
            <a:pPr marL="0" marR="0" lvl="0" indent="0" fontAlgn="auto"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lang="en-US" sz="4000" spc="50" dirty="0">
                <a:solidFill>
                  <a:srgbClr val="002060">
                    <a:alpha val="60000"/>
                  </a:srgbClr>
                </a:solidFill>
                <a:latin typeface="Goudy" panose="02020502050305020303" pitchFamily="18" charset="0"/>
              </a:rPr>
              <a:t>The Evaluation Process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F650DF6-AD89-8899-FC53-7E632B9972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5758" y="1294646"/>
            <a:ext cx="10411486" cy="5042780"/>
          </a:xfrm>
        </p:spPr>
        <p:txBody>
          <a:bodyPr>
            <a:noAutofit/>
          </a:bodyPr>
          <a:lstStyle/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In every step of the iterative modelling process, the following evaluation metrics are used to gauge the performance of each model:-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Classification_report: Provides a summary of important performance metrics like:</a:t>
            </a:r>
          </a:p>
          <a:p>
            <a:pPr marL="1068750" lvl="2" indent="-285750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GB" sz="1600" spc="50" dirty="0">
                <a:solidFill>
                  <a:srgbClr val="6EA92D"/>
                </a:solidFill>
                <a:latin typeface="Goudy" panose="02020502050305020303" pitchFamily="18" charset="0"/>
              </a:rPr>
              <a:t>Accuracy: How often the model gets the right answer.</a:t>
            </a:r>
          </a:p>
          <a:p>
            <a:pPr marL="1068750" lvl="2" indent="-285750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GB" sz="1600" spc="50" dirty="0">
                <a:solidFill>
                  <a:srgbClr val="6EA92D"/>
                </a:solidFill>
                <a:latin typeface="Goudy" panose="02020502050305020303" pitchFamily="18" charset="0"/>
              </a:rPr>
              <a:t>Precision: How many of the predicted positive results are actually positive.</a:t>
            </a:r>
          </a:p>
          <a:p>
            <a:pPr marL="1068750" lvl="2" indent="-285750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GB" sz="1600" spc="50" dirty="0">
                <a:solidFill>
                  <a:srgbClr val="6EA92D"/>
                </a:solidFill>
                <a:latin typeface="Goudy" panose="02020502050305020303" pitchFamily="18" charset="0"/>
              </a:rPr>
              <a:t>Recall: How many of the actual positive results are correctly predicted by the model.</a:t>
            </a:r>
          </a:p>
          <a:p>
            <a:pPr marL="1068750" lvl="2" indent="-285750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GB" sz="1600" spc="50" dirty="0">
                <a:solidFill>
                  <a:srgbClr val="6EA92D"/>
                </a:solidFill>
                <a:latin typeface="Goudy" panose="02020502050305020303" pitchFamily="18" charset="0"/>
              </a:rPr>
              <a:t>F1-score: A balance between precision and recall.</a:t>
            </a:r>
          </a:p>
          <a:p>
            <a:pPr marL="285750" lvl="1" indent="-285750" algn="l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GB" spc="50" dirty="0">
                <a:solidFill>
                  <a:srgbClr val="6EA92D"/>
                </a:solidFill>
                <a:latin typeface="Goudy" panose="02020502050305020303" pitchFamily="18" charset="0"/>
              </a:rPr>
              <a:t>Confusion_matrix: It provides a visual summary of the prediction results </a:t>
            </a:r>
            <a:r>
              <a:rPr lang="en-GB" sz="1800" spc="50" dirty="0">
                <a:solidFill>
                  <a:srgbClr val="6EA92D"/>
                </a:solidFill>
                <a:latin typeface="Goudy" panose="02020502050305020303" pitchFamily="18" charset="0"/>
              </a:rPr>
              <a:t>by showing the count of true positives, true negatives, false positives, and false negatives.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The model with the best metrics at the end of the iterative process will be recommended for deployment. </a:t>
            </a:r>
          </a:p>
        </p:txBody>
      </p:sp>
    </p:spTree>
    <p:extLst>
      <p:ext uri="{BB962C8B-B14F-4D97-AF65-F5344CB8AC3E}">
        <p14:creationId xmlns:p14="http://schemas.microsoft.com/office/powerpoint/2010/main" val="163039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334A2EF-69D9-41C1-9876-91D7FCF7C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74C0C03-1202-4DC9-BA33-998DDFB3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60BF984B-F4C1-4BF0-B296-72CAD881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2E887C16-A8CC-48BD-A34B-69B5D14BE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1194B805-0CE2-4FD6-804E-2771E18BB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96000EBD-113B-4BB5-94F2-B2C961094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C2C37892-BF6A-4DDB-BAA9-48B6A051E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B3A53A2B-EB9B-4318-A7F9-E371D211E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59001F5F-9338-43E1-BB4B-21C681CA2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24781ABE-347F-40E9-9BB2-3E35C8F15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6D8A7767-4D16-4AB7-8277-D66FEC7F7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1B7D649D-9559-4E1D-937A-351948350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45AA5D21-8C7B-4C77-815C-C3A8EA0A5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D7A46675-AA96-41DB-B9DB-CAA471A2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82090F8A-ECF2-423C-98D0-8EF226220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EA5DE46B-A4BE-407F-835A-693D3E979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429E4297-5489-465D-A6D7-03BD468E0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69A4CFA1-B603-453B-AC53-49E8A8DF7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7A997EDF-8927-490B-AD5F-046317B8B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3C91BE84-B1A4-4592-A942-2C72C86DD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A0AAA5CD-6E44-429A-91FA-D650BAF9E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565" y="758017"/>
            <a:ext cx="3849624" cy="2417033"/>
          </a:xfrm>
        </p:spPr>
        <p:txBody>
          <a:bodyPr vert="horz" lIns="228600" tIns="228600" rIns="228600" bIns="0" rtlCol="0" anchor="t" anchorCtr="0">
            <a:normAutofit/>
          </a:bodyPr>
          <a:lstStyle/>
          <a:p>
            <a:pPr algn="l">
              <a:lnSpc>
                <a:spcPct val="80000"/>
              </a:lnSpc>
              <a:buClr>
                <a:schemeClr val="accent3"/>
              </a:buClr>
              <a:defRPr/>
            </a:pPr>
            <a:r>
              <a:rPr lang="en-US" sz="2700" spc="50" dirty="0">
                <a:solidFill>
                  <a:srgbClr val="002060">
                    <a:alpha val="60000"/>
                  </a:srgbClr>
                </a:solidFill>
                <a:latin typeface="Goudy" panose="02020502050305020303" pitchFamily="18" charset="0"/>
              </a:rPr>
              <a:t>Objective # 1</a:t>
            </a:r>
            <a:br>
              <a:rPr lang="en-US" sz="2400" spc="50" dirty="0">
                <a:solidFill>
                  <a:srgbClr val="002060">
                    <a:alpha val="60000"/>
                  </a:srgbClr>
                </a:solidFill>
                <a:latin typeface="Goudy" panose="02020502050305020303" pitchFamily="18" charset="0"/>
              </a:rPr>
            </a:br>
            <a:br>
              <a:rPr lang="en-US" sz="3100" dirty="0">
                <a:solidFill>
                  <a:schemeClr val="tx2"/>
                </a:solidFill>
              </a:rPr>
            </a:br>
            <a:r>
              <a:rPr lang="en-US" sz="2700" spc="50" dirty="0">
                <a:solidFill>
                  <a:srgbClr val="002060">
                    <a:alpha val="60000"/>
                  </a:srgbClr>
                </a:solidFill>
                <a:latin typeface="Goudy" panose="02020502050305020303" pitchFamily="18" charset="0"/>
              </a:rPr>
              <a:t>Sentiments Analysis and Competition Landscape Evaluation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E0775D-DA77-A305-F96A-C71E36466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8CA0C52-5ACA-4F17-AA4A-312E0E11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CC876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91898F-8DBF-8F38-7CAF-145146CF8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78" y="1096895"/>
            <a:ext cx="5641848" cy="4231386"/>
          </a:xfrm>
          <a:prstGeom prst="rect">
            <a:avLst/>
          </a:prstGeom>
          <a:ln w="12700">
            <a:noFill/>
          </a:ln>
        </p:spPr>
      </p:pic>
      <p:sp>
        <p:nvSpPr>
          <p:cNvPr id="64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50273" y="3291386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D85FB1-D1F6-4983-678D-A849EA8B0C17}"/>
              </a:ext>
            </a:extLst>
          </p:cNvPr>
          <p:cNvSpPr txBox="1"/>
          <p:nvPr/>
        </p:nvSpPr>
        <p:spPr>
          <a:xfrm>
            <a:off x="6961982" y="3357003"/>
            <a:ext cx="4228038" cy="2190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spcBef>
                <a:spcPts val="1000"/>
              </a:spcBef>
              <a:buClr>
                <a:srgbClr val="6EA92D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92D050"/>
                </a:solidFill>
                <a:latin typeface="Goudy" panose="02020502050305020303" pitchFamily="18" charset="0"/>
              </a:rPr>
              <a:t>Popularity and Sentiment Balance: Apple products are more popular but also have higher negative sentiments. </a:t>
            </a:r>
          </a:p>
          <a:p>
            <a:pPr marL="285750" indent="-285750" defTabSz="914400">
              <a:spcBef>
                <a:spcPts val="1000"/>
              </a:spcBef>
              <a:buClr>
                <a:srgbClr val="6EA92D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92D050"/>
                </a:solidFill>
                <a:latin typeface="Goudy" panose="02020502050305020303" pitchFamily="18" charset="0"/>
              </a:rPr>
              <a:t>Apple should monitor and address negative sentiments by enhancing customer service, improving product quality, and engaging with users on social media.to maintain its market position.</a:t>
            </a:r>
          </a:p>
        </p:txBody>
      </p:sp>
    </p:spTree>
    <p:extLst>
      <p:ext uri="{BB962C8B-B14F-4D97-AF65-F5344CB8AC3E}">
        <p14:creationId xmlns:p14="http://schemas.microsoft.com/office/powerpoint/2010/main" val="1686666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974" y="149364"/>
            <a:ext cx="8453529" cy="485904"/>
          </a:xfrm>
        </p:spPr>
        <p:txBody>
          <a:bodyPr vert="horz" lIns="91440" tIns="45720" rIns="91440" bIns="45720" rtlCol="0" anchor="ctr" anchorCtr="0">
            <a:noAutofit/>
          </a:bodyPr>
          <a:lstStyle/>
          <a:p>
            <a:pPr>
              <a:buClr>
                <a:schemeClr val="accent3"/>
              </a:buClr>
              <a:defRPr/>
            </a:pPr>
            <a:r>
              <a:rPr lang="en-US" spc="50" dirty="0">
                <a:solidFill>
                  <a:srgbClr val="002060">
                    <a:alpha val="60000"/>
                  </a:srgbClr>
                </a:solidFill>
                <a:latin typeface="Goudy" panose="02020502050305020303" pitchFamily="18" charset="0"/>
              </a:rPr>
              <a:t>Model Evaluation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F2272B-DF9B-EC98-8CAF-2B08D481D933}"/>
              </a:ext>
            </a:extLst>
          </p:cNvPr>
          <p:cNvSpPr txBox="1"/>
          <p:nvPr/>
        </p:nvSpPr>
        <p:spPr>
          <a:xfrm>
            <a:off x="4648201" y="771524"/>
            <a:ext cx="7094750" cy="2657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40000"/>
              </a:lnSpc>
              <a:spcAft>
                <a:spcPts val="0"/>
              </a:spcAft>
              <a:buClr>
                <a:srgbClr val="AFBF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50" normalizeH="0" baseline="0" noProof="0" dirty="0">
                <a:ln>
                  <a:noFill/>
                </a:ln>
                <a:solidFill>
                  <a:srgbClr val="6EA92D"/>
                </a:solidFill>
                <a:effectLst/>
                <a:uLnTx/>
                <a:uFillTx/>
                <a:latin typeface="Goudy" panose="02020502050305020303" pitchFamily="18" charset="0"/>
                <a:ea typeface="+mn-ea"/>
                <a:cs typeface="+mn-cs"/>
              </a:rPr>
              <a:t>Baseline Logistic Regression Model </a:t>
            </a:r>
            <a:r>
              <a:rPr lang="en-GB" sz="1200" spc="50" dirty="0">
                <a:solidFill>
                  <a:srgbClr val="6EA92D"/>
                </a:solidFill>
                <a:latin typeface="Goudy" panose="02020502050305020303" pitchFamily="18" charset="0"/>
              </a:rPr>
              <a:t>-</a:t>
            </a:r>
            <a:r>
              <a:rPr kumimoji="0" lang="en-GB" sz="1200" b="0" i="0" u="none" strike="noStrike" kern="1200" cap="none" spc="50" normalizeH="0" baseline="0" noProof="0" dirty="0">
                <a:ln>
                  <a:noFill/>
                </a:ln>
                <a:solidFill>
                  <a:srgbClr val="6EA92D"/>
                </a:solidFill>
                <a:effectLst/>
                <a:uLnTx/>
                <a:uFillTx/>
                <a:latin typeface="Goudy" panose="02020502050305020303" pitchFamily="18" charset="0"/>
                <a:ea typeface="+mn-ea"/>
                <a:cs typeface="+mn-cs"/>
              </a:rPr>
              <a:t>accuracy of 65%, while the tuned Logistic Regression and Random Forest Model had an accuracy of 66% and 67%, respectively. Comparing the metrics for the negative class:</a:t>
            </a:r>
          </a:p>
          <a:p>
            <a:pPr marL="285750" marR="0" lvl="0" indent="-285750" algn="l" defTabSz="457200" rtl="0" eaLnBrk="1" fontAlgn="auto" latinLnBrk="0" hangingPunct="1">
              <a:lnSpc>
                <a:spcPct val="140000"/>
              </a:lnSpc>
              <a:spcAft>
                <a:spcPts val="0"/>
              </a:spcAft>
              <a:buClr>
                <a:srgbClr val="AFBF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50" normalizeH="0" baseline="0" noProof="0" dirty="0">
                <a:ln>
                  <a:noFill/>
                </a:ln>
                <a:solidFill>
                  <a:srgbClr val="6EA92D"/>
                </a:solidFill>
                <a:effectLst/>
                <a:uLnTx/>
                <a:uFillTx/>
                <a:latin typeface="Goudy" panose="02020502050305020303" pitchFamily="18" charset="0"/>
                <a:ea typeface="+mn-ea"/>
                <a:cs typeface="+mn-cs"/>
              </a:rPr>
              <a:t>Precision: Random Forest is better at avoiding false positives for negative tweets.</a:t>
            </a:r>
          </a:p>
          <a:p>
            <a:pPr marL="285750" marR="0" lvl="0" indent="-285750" algn="l" defTabSz="457200" rtl="0" eaLnBrk="1" fontAlgn="auto" latinLnBrk="0" hangingPunct="1">
              <a:lnSpc>
                <a:spcPct val="140000"/>
              </a:lnSpc>
              <a:spcAft>
                <a:spcPts val="0"/>
              </a:spcAft>
              <a:buClr>
                <a:srgbClr val="AFBF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50" normalizeH="0" baseline="0" noProof="0" dirty="0">
                <a:ln>
                  <a:noFill/>
                </a:ln>
                <a:solidFill>
                  <a:srgbClr val="6EA92D"/>
                </a:solidFill>
                <a:effectLst/>
                <a:uLnTx/>
                <a:uFillTx/>
                <a:latin typeface="Goudy" panose="02020502050305020303" pitchFamily="18" charset="0"/>
                <a:ea typeface="+mn-ea"/>
                <a:cs typeface="+mn-cs"/>
              </a:rPr>
              <a:t>Recall: Baseline Logistic Regression captures a higher percentage of actual negative tweets.</a:t>
            </a:r>
          </a:p>
          <a:p>
            <a:pPr marL="285750" marR="0" lvl="0" indent="-285750" algn="l" defTabSz="457200" rtl="0" eaLnBrk="1" fontAlgn="auto" latinLnBrk="0" hangingPunct="1">
              <a:lnSpc>
                <a:spcPct val="140000"/>
              </a:lnSpc>
              <a:spcAft>
                <a:spcPts val="0"/>
              </a:spcAft>
              <a:buClr>
                <a:srgbClr val="AFBF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50" normalizeH="0" baseline="0" noProof="0" dirty="0">
                <a:ln>
                  <a:noFill/>
                </a:ln>
                <a:solidFill>
                  <a:srgbClr val="6EA92D"/>
                </a:solidFill>
                <a:effectLst/>
                <a:uLnTx/>
                <a:uFillTx/>
                <a:latin typeface="Goudy" panose="02020502050305020303" pitchFamily="18" charset="0"/>
                <a:ea typeface="+mn-ea"/>
                <a:cs typeface="+mn-cs"/>
              </a:rPr>
              <a:t>F1-Score: Baseline Logistic Regression offers a balanced approach with better recall.</a:t>
            </a:r>
          </a:p>
          <a:p>
            <a:pPr marL="285750" marR="0" lvl="0" indent="-285750" algn="l" defTabSz="457200" rtl="0" eaLnBrk="1" fontAlgn="auto" latinLnBrk="0" hangingPunct="1">
              <a:lnSpc>
                <a:spcPct val="140000"/>
              </a:lnSpc>
              <a:spcAft>
                <a:spcPts val="0"/>
              </a:spcAft>
              <a:buClr>
                <a:srgbClr val="AFBF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50" normalizeH="0" baseline="0" noProof="0" dirty="0">
                <a:ln>
                  <a:noFill/>
                </a:ln>
                <a:solidFill>
                  <a:srgbClr val="6EA92D"/>
                </a:solidFill>
                <a:effectLst/>
                <a:uLnTx/>
                <a:uFillTx/>
                <a:latin typeface="Goudy" panose="02020502050305020303" pitchFamily="18" charset="0"/>
                <a:ea typeface="+mn-ea"/>
                <a:cs typeface="+mn-cs"/>
              </a:rPr>
              <a:t>The Baseline Logistic Model is the better model for identifying the three classes, </a:t>
            </a:r>
          </a:p>
          <a:p>
            <a:pPr marL="285750" marR="0" lvl="0" indent="-285750" algn="l" defTabSz="457200" rtl="0" eaLnBrk="1" fontAlgn="auto" latinLnBrk="0" hangingPunct="1">
              <a:lnSpc>
                <a:spcPct val="140000"/>
              </a:lnSpc>
              <a:spcAft>
                <a:spcPts val="0"/>
              </a:spcAft>
              <a:buClr>
                <a:srgbClr val="AFBF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50" normalizeH="0" baseline="0" noProof="0" dirty="0">
                <a:ln>
                  <a:noFill/>
                </a:ln>
                <a:solidFill>
                  <a:srgbClr val="6EA92D"/>
                </a:solidFill>
                <a:effectLst/>
                <a:uLnTx/>
                <a:uFillTx/>
                <a:latin typeface="Goudy" panose="02020502050305020303" pitchFamily="18" charset="0"/>
                <a:ea typeface="+mn-ea"/>
                <a:cs typeface="+mn-cs"/>
              </a:rPr>
              <a:t>Sub-optimal performance can be attributed to class imbalance. Although SMOTE was used to oversample the minority class, the synthetic data did not significantly enhance model performance.</a:t>
            </a:r>
            <a:endParaRPr kumimoji="0" lang="en-US" sz="1200" b="0" i="0" u="none" strike="noStrike" kern="1200" cap="none" spc="50" normalizeH="0" baseline="0" noProof="0" dirty="0">
              <a:ln>
                <a:noFill/>
              </a:ln>
              <a:solidFill>
                <a:srgbClr val="6EA92D"/>
              </a:solidFill>
              <a:effectLst/>
              <a:uLnTx/>
              <a:uFillTx/>
              <a:latin typeface="Goudy" panose="02020502050305020303" pitchFamily="18" charset="0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E0775D-DA77-A305-F96A-C71E36466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000" b="0" i="0" u="none" strike="noStrike" kern="1200" cap="all" spc="200" normalizeH="0" baseline="0" noProof="0" smtClean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all" spc="200" normalizeH="0" baseline="0" noProof="0" dirty="0">
              <a:ln>
                <a:noFill/>
              </a:ln>
              <a:solidFill>
                <a:prstClr val="black">
                  <a:alpha val="60000"/>
                </a:prstClr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FB9D2A-D8D1-2E1D-6281-82C66BE7CF7C}"/>
              </a:ext>
            </a:extLst>
          </p:cNvPr>
          <p:cNvSpPr txBox="1"/>
          <p:nvPr/>
        </p:nvSpPr>
        <p:spPr>
          <a:xfrm>
            <a:off x="76199" y="797034"/>
            <a:ext cx="4000501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700" b="0" i="0" u="none" strike="noStrike" kern="1200" cap="none" spc="50" normalizeH="0" baseline="0" noProof="0" dirty="0">
                <a:ln>
                  <a:noFill/>
                </a:ln>
                <a:solidFill>
                  <a:srgbClr val="002060">
                    <a:alpha val="60000"/>
                  </a:srgbClr>
                </a:solidFill>
                <a:effectLst/>
                <a:uLnTx/>
                <a:uFillTx/>
                <a:latin typeface="Goudy" panose="02020502050305020303" pitchFamily="18" charset="0"/>
                <a:ea typeface="+mj-ea"/>
                <a:cs typeface="+mj-cs"/>
              </a:rPr>
              <a:t>Objective # 2</a:t>
            </a:r>
            <a:endParaRPr lang="en-US" sz="2400" spc="50" dirty="0">
              <a:solidFill>
                <a:srgbClr val="002060">
                  <a:alpha val="60000"/>
                </a:srgbClr>
              </a:solidFill>
              <a:latin typeface="Goudy" panose="02020502050305020303" pitchFamily="18" charset="0"/>
              <a:ea typeface="+mj-ea"/>
              <a:cs typeface="+mj-cs"/>
            </a:endParaRPr>
          </a:p>
          <a:p>
            <a:br>
              <a:rPr kumimoji="0" lang="en-US" sz="3100" b="0" i="0" u="none" strike="noStrike" kern="1200" cap="none" spc="-150" normalizeH="0" baseline="0" noProof="0" dirty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lang="en-GB" sz="2000" spc="50" dirty="0">
                <a:solidFill>
                  <a:srgbClr val="92D050">
                    <a:alpha val="60000"/>
                  </a:srgbClr>
                </a:solidFill>
                <a:latin typeface="Goudy" panose="02020502050305020303" pitchFamily="18" charset="0"/>
                <a:ea typeface="+mj-ea"/>
                <a:cs typeface="+mj-cs"/>
              </a:rPr>
              <a:t>Top 3 Best Performing Classification Models to Identify Positive, Neutral, and Negative Classes</a:t>
            </a:r>
            <a:endParaRPr lang="en-US" sz="2000" spc="50" dirty="0">
              <a:solidFill>
                <a:srgbClr val="92D050">
                  <a:alpha val="60000"/>
                </a:srgbClr>
              </a:solidFill>
              <a:latin typeface="Goudy" panose="02020502050305020303" pitchFamily="18" charset="0"/>
              <a:ea typeface="+mj-ea"/>
              <a:cs typeface="+mj-cs"/>
            </a:endParaRP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F2E42012-4579-4D01-70ED-851B1C8922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936832"/>
              </p:ext>
            </p:extLst>
          </p:nvPr>
        </p:nvGraphicFramePr>
        <p:xfrm>
          <a:off x="76199" y="3832225"/>
          <a:ext cx="4000501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276837" imgH="1381059" progId="Excel.Sheet.12">
                  <p:embed/>
                </p:oleObj>
              </mc:Choice>
              <mc:Fallback>
                <p:oleObj name="Worksheet" r:id="rId3" imgW="4276837" imgH="138105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199" y="3832225"/>
                        <a:ext cx="4000501" cy="138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248D3381-46EA-9DDE-8DEC-6B8F1F1482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760954"/>
              </p:ext>
            </p:extLst>
          </p:nvPr>
        </p:nvGraphicFramePr>
        <p:xfrm>
          <a:off x="4186239" y="3832225"/>
          <a:ext cx="3929064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276837" imgH="1381059" progId="Excel.Sheet.12">
                  <p:embed/>
                </p:oleObj>
              </mc:Choice>
              <mc:Fallback>
                <p:oleObj name="Worksheet" r:id="rId5" imgW="4276837" imgH="138105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86239" y="3832225"/>
                        <a:ext cx="3929064" cy="138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C1B2F394-6738-04BB-D43E-BEF96A2B32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220928"/>
              </p:ext>
            </p:extLst>
          </p:nvPr>
        </p:nvGraphicFramePr>
        <p:xfrm>
          <a:off x="8195576" y="3832224"/>
          <a:ext cx="3815449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4276837" imgH="1381059" progId="Excel.Sheet.12">
                  <p:embed/>
                </p:oleObj>
              </mc:Choice>
              <mc:Fallback>
                <p:oleObj name="Worksheet" r:id="rId7" imgW="4276837" imgH="138105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95576" y="3832224"/>
                        <a:ext cx="3815449" cy="138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3980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F87E5F-EB53-704F-25F2-251D3ED0B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58F58-55B8-252A-23C7-C88C2942E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974" y="149364"/>
            <a:ext cx="8453529" cy="485904"/>
          </a:xfrm>
        </p:spPr>
        <p:txBody>
          <a:bodyPr vert="horz" lIns="91440" tIns="45720" rIns="91440" bIns="45720" rtlCol="0" anchor="ctr" anchorCtr="0">
            <a:noAutofit/>
          </a:bodyPr>
          <a:lstStyle/>
          <a:p>
            <a:pPr>
              <a:buClr>
                <a:schemeClr val="accent3"/>
              </a:buClr>
              <a:defRPr/>
            </a:pPr>
            <a:r>
              <a:rPr lang="en-US" spc="50" dirty="0">
                <a:solidFill>
                  <a:srgbClr val="002060">
                    <a:alpha val="60000"/>
                  </a:srgbClr>
                </a:solidFill>
                <a:latin typeface="Goudy" panose="02020502050305020303" pitchFamily="18" charset="0"/>
              </a:rPr>
              <a:t>Model Evaluation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72842A-35FD-3216-7418-EE7E3FBAEAF2}"/>
              </a:ext>
            </a:extLst>
          </p:cNvPr>
          <p:cNvSpPr txBox="1"/>
          <p:nvPr/>
        </p:nvSpPr>
        <p:spPr>
          <a:xfrm>
            <a:off x="4648201" y="771524"/>
            <a:ext cx="7094750" cy="2657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>
              <a:lnSpc>
                <a:spcPct val="140000"/>
              </a:lnSpc>
              <a:buClr>
                <a:srgbClr val="AFBF41"/>
              </a:buClr>
              <a:buFont typeface="Arial" panose="020B0604020202020204" pitchFamily="34" charset="0"/>
              <a:buChar char="•"/>
            </a:pPr>
            <a:r>
              <a:rPr lang="en-GB" sz="1200" spc="50" dirty="0">
                <a:solidFill>
                  <a:srgbClr val="6EA92D"/>
                </a:solidFill>
                <a:latin typeface="Goudy" panose="02020502050305020303" pitchFamily="18" charset="0"/>
              </a:rPr>
              <a:t>In our quest to develop a model with a higher recall for the negative class, we undertook the following steps:</a:t>
            </a:r>
          </a:p>
          <a:p>
            <a:pPr marL="742950" lvl="1" indent="-285750">
              <a:lnSpc>
                <a:spcPct val="140000"/>
              </a:lnSpc>
              <a:buClr>
                <a:srgbClr val="AFBF41"/>
              </a:buClr>
              <a:buFont typeface="Arial" panose="020B0604020202020204" pitchFamily="34" charset="0"/>
              <a:buChar char="•"/>
            </a:pPr>
            <a:r>
              <a:rPr lang="en-GB" sz="1200" spc="50" dirty="0">
                <a:solidFill>
                  <a:srgbClr val="6EA92D"/>
                </a:solidFill>
                <a:latin typeface="Goudy" panose="02020502050305020303" pitchFamily="18" charset="0"/>
              </a:rPr>
              <a:t>Class Consolidation: We combined the Neutral and Positive classes into a new class labelled 'Other'.</a:t>
            </a:r>
          </a:p>
          <a:p>
            <a:pPr marL="742950" lvl="1" indent="-285750">
              <a:lnSpc>
                <a:spcPct val="140000"/>
              </a:lnSpc>
              <a:buClr>
                <a:srgbClr val="AFBF41"/>
              </a:buClr>
              <a:buFont typeface="Arial" panose="020B0604020202020204" pitchFamily="34" charset="0"/>
              <a:buChar char="•"/>
            </a:pPr>
            <a:r>
              <a:rPr lang="en-GB" sz="1200" spc="50" dirty="0">
                <a:solidFill>
                  <a:srgbClr val="6EA92D"/>
                </a:solidFill>
                <a:latin typeface="Goudy" panose="02020502050305020303" pitchFamily="18" charset="0"/>
              </a:rPr>
              <a:t>Resampling: We built a model with a resampled reduced subset of the new class to address the class imbalance between Other and Negative classes</a:t>
            </a:r>
          </a:p>
          <a:p>
            <a:pPr marL="742950" lvl="1" indent="-285750">
              <a:lnSpc>
                <a:spcPct val="140000"/>
              </a:lnSpc>
              <a:buClr>
                <a:srgbClr val="AFBF41"/>
              </a:buClr>
              <a:buFont typeface="Arial" panose="020B0604020202020204" pitchFamily="34" charset="0"/>
              <a:buChar char="•"/>
            </a:pPr>
            <a:r>
              <a:rPr lang="en-GB" sz="1200" spc="50" dirty="0">
                <a:solidFill>
                  <a:srgbClr val="6EA92D"/>
                </a:solidFill>
                <a:latin typeface="Goudy" panose="02020502050305020303" pitchFamily="18" charset="0"/>
              </a:rPr>
              <a:t>Model Training: We trained both baseline and tuned Logistic Regression models, along with three Ensemble models.</a:t>
            </a:r>
          </a:p>
          <a:p>
            <a:pPr marL="742950" lvl="1" indent="-285750">
              <a:lnSpc>
                <a:spcPct val="140000"/>
              </a:lnSpc>
              <a:buClr>
                <a:srgbClr val="AFBF41"/>
              </a:buClr>
              <a:buFont typeface="Arial" panose="020B0604020202020204" pitchFamily="34" charset="0"/>
              <a:buChar char="•"/>
            </a:pPr>
            <a:r>
              <a:rPr lang="en-GB" sz="1200" spc="50" dirty="0">
                <a:solidFill>
                  <a:srgbClr val="6EA92D"/>
                </a:solidFill>
                <a:latin typeface="Goudy" panose="02020502050305020303" pitchFamily="18" charset="0"/>
              </a:rPr>
              <a:t>Baseline Logistic Regression model provides the highest recall for the negative class at 75%, which is crucial for identifying negative sentiments accurately.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96B079-6C6B-A91D-CACB-A09E85406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000" b="0" i="0" u="none" strike="noStrike" kern="1200" cap="all" spc="200" normalizeH="0" baseline="0" noProof="0" smtClean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all" spc="200" normalizeH="0" baseline="0" noProof="0" dirty="0">
              <a:ln>
                <a:noFill/>
              </a:ln>
              <a:solidFill>
                <a:prstClr val="black">
                  <a:alpha val="60000"/>
                </a:prstClr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2DAD14-07D0-6E30-7680-409684B4E2DB}"/>
              </a:ext>
            </a:extLst>
          </p:cNvPr>
          <p:cNvSpPr txBox="1"/>
          <p:nvPr/>
        </p:nvSpPr>
        <p:spPr>
          <a:xfrm>
            <a:off x="76199" y="797034"/>
            <a:ext cx="4000501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700" b="0" i="0" u="none" strike="noStrike" kern="1200" cap="none" spc="50" normalizeH="0" baseline="0" noProof="0" dirty="0">
                <a:ln>
                  <a:noFill/>
                </a:ln>
                <a:solidFill>
                  <a:srgbClr val="002060">
                    <a:alpha val="60000"/>
                  </a:srgbClr>
                </a:solidFill>
                <a:effectLst/>
                <a:uLnTx/>
                <a:uFillTx/>
                <a:latin typeface="Goudy" panose="02020502050305020303" pitchFamily="18" charset="0"/>
                <a:ea typeface="+mj-ea"/>
                <a:cs typeface="+mj-cs"/>
              </a:rPr>
              <a:t>Objective # 3</a:t>
            </a:r>
            <a:endParaRPr lang="en-US" sz="2400" spc="50" dirty="0">
              <a:solidFill>
                <a:srgbClr val="002060">
                  <a:alpha val="60000"/>
                </a:srgbClr>
              </a:solidFill>
              <a:latin typeface="Goudy" panose="02020502050305020303" pitchFamily="18" charset="0"/>
              <a:ea typeface="+mj-ea"/>
              <a:cs typeface="+mj-cs"/>
            </a:endParaRPr>
          </a:p>
          <a:p>
            <a:br>
              <a:rPr kumimoji="0" lang="en-US" sz="3100" b="0" i="0" u="none" strike="noStrike" kern="1200" cap="none" spc="-150" normalizeH="0" baseline="0" noProof="0" dirty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lang="en-GB" sz="2000" spc="50" dirty="0">
                <a:solidFill>
                  <a:srgbClr val="92D050">
                    <a:alpha val="60000"/>
                  </a:srgbClr>
                </a:solidFill>
                <a:latin typeface="Goudy" panose="02020502050305020303" pitchFamily="18" charset="0"/>
                <a:ea typeface="+mj-ea"/>
                <a:cs typeface="+mj-cs"/>
              </a:rPr>
              <a:t>Evaluation of the Top 3 Best Performing Classification Models to Identify the Negative Class</a:t>
            </a:r>
            <a:endParaRPr lang="en-US" sz="2000" spc="50" dirty="0">
              <a:solidFill>
                <a:srgbClr val="92D050">
                  <a:alpha val="60000"/>
                </a:srgbClr>
              </a:solidFill>
              <a:latin typeface="Goudy" panose="02020502050305020303" pitchFamily="18" charset="0"/>
              <a:ea typeface="+mj-ea"/>
              <a:cs typeface="+mj-cs"/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B4275FD-0F62-85C6-ED44-907559ABAF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258192"/>
              </p:ext>
            </p:extLst>
          </p:nvPr>
        </p:nvGraphicFramePr>
        <p:xfrm>
          <a:off x="76200" y="4241800"/>
          <a:ext cx="3895726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257467" imgH="1343222" progId="Excel.Sheet.12">
                  <p:embed/>
                </p:oleObj>
              </mc:Choice>
              <mc:Fallback>
                <p:oleObj name="Worksheet" r:id="rId3" imgW="4257467" imgH="134322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" y="4241800"/>
                        <a:ext cx="3895726" cy="134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5319A82F-854D-0373-1F81-FDBD859E0D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412242"/>
              </p:ext>
            </p:extLst>
          </p:nvPr>
        </p:nvGraphicFramePr>
        <p:xfrm>
          <a:off x="4047439" y="4241800"/>
          <a:ext cx="4148137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257467" imgH="1343222" progId="Excel.Sheet.12">
                  <p:embed/>
                </p:oleObj>
              </mc:Choice>
              <mc:Fallback>
                <p:oleObj name="Worksheet" r:id="rId5" imgW="4257467" imgH="134322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47439" y="4241800"/>
                        <a:ext cx="4148137" cy="134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0A49A3DF-F6C3-B00D-6D48-DE587A094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84533"/>
              </p:ext>
            </p:extLst>
          </p:nvPr>
        </p:nvGraphicFramePr>
        <p:xfrm>
          <a:off x="8305800" y="4189758"/>
          <a:ext cx="3810001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4257467" imgH="1343222" progId="Excel.Sheet.12">
                  <p:embed/>
                </p:oleObj>
              </mc:Choice>
              <mc:Fallback>
                <p:oleObj name="Worksheet" r:id="rId7" imgW="4257467" imgH="134322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05800" y="4189758"/>
                        <a:ext cx="3810001" cy="134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439497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AE25C0-66E9-4E74-9814-75E5D2A6CABE}">
  <ds:schemaRefs>
    <ds:schemaRef ds:uri="http://purl.org/dc/elements/1.1/"/>
    <ds:schemaRef ds:uri="http://schemas.microsoft.com/sharepoint/v3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16c05727-aa75-4e4a-9b5f-8a80a1165891"/>
    <ds:schemaRef ds:uri="http://schemas.openxmlformats.org/package/2006/metadata/core-properties"/>
    <ds:schemaRef ds:uri="230e9df3-be65-4c73-a93b-d1236ebd677e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850</TotalTime>
  <Words>1130</Words>
  <Application>Microsoft Office PowerPoint</Application>
  <PresentationFormat>Widescreen</PresentationFormat>
  <Paragraphs>94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Goudy</vt:lpstr>
      <vt:lpstr>Goudy Old Style</vt:lpstr>
      <vt:lpstr>Rockwell</vt:lpstr>
      <vt:lpstr>Wingdings</vt:lpstr>
      <vt:lpstr>Atlas</vt:lpstr>
      <vt:lpstr>Microsoft Excel Worksheet</vt:lpstr>
      <vt:lpstr>Natural Language Processing (NLP)Machine Learning Classification Model to Predict Sentiments of Apple Products  on Twitter  Recommendations to Apple on Customers’ Customer Sentiments on Twitter</vt:lpstr>
      <vt:lpstr>Contents</vt:lpstr>
      <vt:lpstr>Overview</vt:lpstr>
      <vt:lpstr>Business Objectives</vt:lpstr>
      <vt:lpstr>The Modeling Process</vt:lpstr>
      <vt:lpstr>The Evaluation Process</vt:lpstr>
      <vt:lpstr>Objective # 1  Sentiments Analysis and Competition Landscape Evaluation</vt:lpstr>
      <vt:lpstr>Model Evaluation</vt:lpstr>
      <vt:lpstr>Model Evaluation</vt:lpstr>
      <vt:lpstr>     Recommendations: </vt:lpstr>
      <vt:lpstr>Next Steps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Wambui Munene</dc:creator>
  <cp:lastModifiedBy>Wambui Munene</cp:lastModifiedBy>
  <cp:revision>25</cp:revision>
  <dcterms:created xsi:type="dcterms:W3CDTF">2024-09-09T09:36:49Z</dcterms:created>
  <dcterms:modified xsi:type="dcterms:W3CDTF">2025-02-12T09:58:09Z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