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313" r:id="rId7"/>
    <p:sldId id="320" r:id="rId8"/>
    <p:sldId id="324" r:id="rId9"/>
    <p:sldId id="325" r:id="rId10"/>
    <p:sldId id="322" r:id="rId11"/>
    <p:sldId id="327" r:id="rId12"/>
    <p:sldId id="328" r:id="rId13"/>
    <p:sldId id="32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92D"/>
    <a:srgbClr val="639729"/>
    <a:srgbClr val="004FEE"/>
    <a:srgbClr val="CDDEFF"/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77119" autoAdjust="0"/>
  </p:normalViewPr>
  <p:slideViewPr>
    <p:cSldViewPr snapToGrid="0">
      <p:cViewPr varScale="1">
        <p:scale>
          <a:sx n="77" d="100"/>
          <a:sy n="77" d="100"/>
        </p:scale>
        <p:origin x="1854" y="294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BC72E-3BFC-D043-2841-CA01B26EE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F6329E-0394-D6FD-E883-2E796C963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88F23-EF35-48F7-53A1-36F0983D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20265-12A9-BCAE-7638-99FF3DE5C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0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A4813-CC2A-39A3-148E-E9BD1BA81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D64722-26A5-44DC-5181-9F263227F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B0E27-63C8-A84F-B0F5-3F9549FAA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51649-2F03-16BC-F2FA-A3AA90428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6FB48-9AEA-C49C-9FD2-2453A612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B5FD12-BDD1-F7EC-1F5D-6C9DB8583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E384B6-F560-C5A0-9064-5AC944EE5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kern="1200" spc="50" dirty="0">
              <a:solidFill>
                <a:srgbClr val="6EA92D"/>
              </a:solidFill>
              <a:effectLst/>
              <a:latin typeface="Goudy" panose="02020502050305020303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C556-548D-69A1-A1D4-3CB7E0162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70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6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B270D-091D-4ED2-8C85-0898DD7D9F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462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17B5B-D4DD-D043-892D-545733D9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81B1C0-E38F-F094-966A-3B843A5E1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4ED81-F45E-20C4-AE4D-35B7A2844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13AF-BEB2-C4EE-20D7-4AC6DC807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B270D-091D-4ED2-8C85-0898DD7D9F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2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19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4315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2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36432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3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53188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5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6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620065-4315-2055-E52F-8BA73108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BD350-BDEC-EFEE-F816-7AFB370D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112" name="Freeform 68">
                <a:extLst>
                  <a:ext uri="{FF2B5EF4-FFF2-40B4-BE49-F238E27FC236}">
                    <a16:creationId xmlns:a16="http://schemas.microsoft.com/office/drawing/2014/main" id="{92BD664D-DEA7-D219-4CB3-D0385E77C1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69">
                <a:extLst>
                  <a:ext uri="{FF2B5EF4-FFF2-40B4-BE49-F238E27FC236}">
                    <a16:creationId xmlns:a16="http://schemas.microsoft.com/office/drawing/2014/main" id="{7992BF4A-194D-828E-35D9-BA284DA6E4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Line 70">
                <a:extLst>
                  <a:ext uri="{FF2B5EF4-FFF2-40B4-BE49-F238E27FC236}">
                    <a16:creationId xmlns:a16="http://schemas.microsoft.com/office/drawing/2014/main" id="{1078A33C-4EBC-5FBF-2A57-1DF888095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454842-A654-E3D2-87A0-CC4CD6A6C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76CF8A7-1FFA-436C-2F3F-C73531F6D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93EDF9D-093B-061F-345F-68345A1DCA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8" name="Freeform 64">
                  <a:extLst>
                    <a:ext uri="{FF2B5EF4-FFF2-40B4-BE49-F238E27FC236}">
                      <a16:creationId xmlns:a16="http://schemas.microsoft.com/office/drawing/2014/main" id="{8B06A443-1BBB-4770-72BC-7523C02112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1">
                  <a:extLst>
                    <a:ext uri="{FF2B5EF4-FFF2-40B4-BE49-F238E27FC236}">
                      <a16:creationId xmlns:a16="http://schemas.microsoft.com/office/drawing/2014/main" id="{4F3CC99A-E309-58CD-EDEC-42A0241944F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1">
                  <a:extLst>
                    <a:ext uri="{FF2B5EF4-FFF2-40B4-BE49-F238E27FC236}">
                      <a16:creationId xmlns:a16="http://schemas.microsoft.com/office/drawing/2014/main" id="{2D585124-28F6-9E47-343C-F1C8A641AF9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78">
                  <a:extLst>
                    <a:ext uri="{FF2B5EF4-FFF2-40B4-BE49-F238E27FC236}">
                      <a16:creationId xmlns:a16="http://schemas.microsoft.com/office/drawing/2014/main" id="{9C000B18-66C4-A14A-A54B-8A43F8EDA4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84">
                  <a:extLst>
                    <a:ext uri="{FF2B5EF4-FFF2-40B4-BE49-F238E27FC236}">
                      <a16:creationId xmlns:a16="http://schemas.microsoft.com/office/drawing/2014/main" id="{DAEBE218-70A9-A60E-DC7A-A9870EB6B0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87">
                  <a:extLst>
                    <a:ext uri="{FF2B5EF4-FFF2-40B4-BE49-F238E27FC236}">
                      <a16:creationId xmlns:a16="http://schemas.microsoft.com/office/drawing/2014/main" id="{A9FA29DD-EC81-13CD-3333-D463C73BAF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60">
                  <a:extLst>
                    <a:ext uri="{FF2B5EF4-FFF2-40B4-BE49-F238E27FC236}">
                      <a16:creationId xmlns:a16="http://schemas.microsoft.com/office/drawing/2014/main" id="{862DFD99-B407-D8D5-15A5-D9DC2B9394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59">
                  <a:extLst>
                    <a:ext uri="{FF2B5EF4-FFF2-40B4-BE49-F238E27FC236}">
                      <a16:creationId xmlns:a16="http://schemas.microsoft.com/office/drawing/2014/main" id="{DD52ABE8-7037-94B2-1578-C242DDFF50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62">
                  <a:extLst>
                    <a:ext uri="{FF2B5EF4-FFF2-40B4-BE49-F238E27FC236}">
                      <a16:creationId xmlns:a16="http://schemas.microsoft.com/office/drawing/2014/main" id="{51090B0C-B132-D970-989D-7054B53C58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5">
                  <a:extLst>
                    <a:ext uri="{FF2B5EF4-FFF2-40B4-BE49-F238E27FC236}">
                      <a16:creationId xmlns:a16="http://schemas.microsoft.com/office/drawing/2014/main" id="{2B6433F4-6028-3FFA-5C26-2678EA0E9A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Freeform 79">
                  <a:extLst>
                    <a:ext uri="{FF2B5EF4-FFF2-40B4-BE49-F238E27FC236}">
                      <a16:creationId xmlns:a16="http://schemas.microsoft.com/office/drawing/2014/main" id="{6851DF14-A734-B9D4-FC39-DAEC3654CB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Freeform 82">
                  <a:extLst>
                    <a:ext uri="{FF2B5EF4-FFF2-40B4-BE49-F238E27FC236}">
                      <a16:creationId xmlns:a16="http://schemas.microsoft.com/office/drawing/2014/main" id="{83A5E0E9-A989-2624-043D-433AFE1883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85">
                  <a:extLst>
                    <a:ext uri="{FF2B5EF4-FFF2-40B4-BE49-F238E27FC236}">
                      <a16:creationId xmlns:a16="http://schemas.microsoft.com/office/drawing/2014/main" id="{1273294B-B971-B44C-A01D-CA2EC83E20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Freeform 88">
                  <a:extLst>
                    <a:ext uri="{FF2B5EF4-FFF2-40B4-BE49-F238E27FC236}">
                      <a16:creationId xmlns:a16="http://schemas.microsoft.com/office/drawing/2014/main" id="{8318B480-F3DC-52C6-6533-9440D847F2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9E60B308-4F63-9252-1ED0-65CADD1391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05" name="Line 63">
                    <a:extLst>
                      <a:ext uri="{FF2B5EF4-FFF2-40B4-BE49-F238E27FC236}">
                        <a16:creationId xmlns:a16="http://schemas.microsoft.com/office/drawing/2014/main" id="{0D6F938C-0B61-2B6E-35AD-D27B6A15F2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6" name="Line 66">
                    <a:extLst>
                      <a:ext uri="{FF2B5EF4-FFF2-40B4-BE49-F238E27FC236}">
                        <a16:creationId xmlns:a16="http://schemas.microsoft.com/office/drawing/2014/main" id="{760CF300-84AD-E78F-5990-3EDE70124F5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7" name="Line 67">
                    <a:extLst>
                      <a:ext uri="{FF2B5EF4-FFF2-40B4-BE49-F238E27FC236}">
                        <a16:creationId xmlns:a16="http://schemas.microsoft.com/office/drawing/2014/main" id="{E8DE8BC0-0B4E-73EC-AFC1-90C9959069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8" name="Line 80">
                    <a:extLst>
                      <a:ext uri="{FF2B5EF4-FFF2-40B4-BE49-F238E27FC236}">
                        <a16:creationId xmlns:a16="http://schemas.microsoft.com/office/drawing/2014/main" id="{B519B6B5-DB1C-8D7F-EBDC-A66EECA21F2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9" name="Line 83">
                    <a:extLst>
                      <a:ext uri="{FF2B5EF4-FFF2-40B4-BE49-F238E27FC236}">
                        <a16:creationId xmlns:a16="http://schemas.microsoft.com/office/drawing/2014/main" id="{57F7704B-3B7E-5B6D-312E-D8EECC923D8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0" name="Line 86">
                    <a:extLst>
                      <a:ext uri="{FF2B5EF4-FFF2-40B4-BE49-F238E27FC236}">
                        <a16:creationId xmlns:a16="http://schemas.microsoft.com/office/drawing/2014/main" id="{A74A8BF5-A7B7-2FBC-984B-0D25C2FB8AC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1" name="Line 89">
                    <a:extLst>
                      <a:ext uri="{FF2B5EF4-FFF2-40B4-BE49-F238E27FC236}">
                        <a16:creationId xmlns:a16="http://schemas.microsoft.com/office/drawing/2014/main" id="{2ABA053F-6BA8-51A8-2079-00E89E0212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296F670-8C21-B524-362C-14C1AB5A9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A459AA25-DE4D-6470-1BC3-8A456560C2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01BFA748-806A-4712-016D-A4C12BC5A27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FAE26A52-41FA-D824-5E06-76EBC507952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Rectangle 30">
                    <a:extLst>
                      <a:ext uri="{FF2B5EF4-FFF2-40B4-BE49-F238E27FC236}">
                        <a16:creationId xmlns:a16="http://schemas.microsoft.com/office/drawing/2014/main" id="{CC2E1A48-BD32-A1BD-F0F4-9E3BBEC847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Rectangle 30">
                    <a:extLst>
                      <a:ext uri="{FF2B5EF4-FFF2-40B4-BE49-F238E27FC236}">
                        <a16:creationId xmlns:a16="http://schemas.microsoft.com/office/drawing/2014/main" id="{412136DA-B8F6-5983-F369-53082D7FC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556A111-C257-80BD-BFA0-FE6A7780B3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6A9C671B-E687-F59C-A5DF-991CD5A0EC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7027CD1A-EF8B-F5A3-1BA7-313F8C6561C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D1E213B-E600-1D29-A27B-CCA214E020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9E8F314-A581-4B75-9972-53776E0DED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8" name="Freeform 68">
                    <a:extLst>
                      <a:ext uri="{FF2B5EF4-FFF2-40B4-BE49-F238E27FC236}">
                        <a16:creationId xmlns:a16="http://schemas.microsoft.com/office/drawing/2014/main" id="{2F67752B-287D-07A8-704A-A5290442C0D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Freeform 69">
                    <a:extLst>
                      <a:ext uri="{FF2B5EF4-FFF2-40B4-BE49-F238E27FC236}">
                        <a16:creationId xmlns:a16="http://schemas.microsoft.com/office/drawing/2014/main" id="{110D1533-D25D-2A4F-CC24-9B79D2EA2C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7" name="Line 70">
                  <a:extLst>
                    <a:ext uri="{FF2B5EF4-FFF2-40B4-BE49-F238E27FC236}">
                      <a16:creationId xmlns:a16="http://schemas.microsoft.com/office/drawing/2014/main" id="{20018428-761A-38D6-FA6A-2FEBE60AA6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152EF5-3B1F-C369-26CD-FFB2961FB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5613A0-7375-F1D3-A546-7AD331F95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234DAA5-82F2-87ED-92F5-37523DE60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30" name="Freeform 64">
                  <a:extLst>
                    <a:ext uri="{FF2B5EF4-FFF2-40B4-BE49-F238E27FC236}">
                      <a16:creationId xmlns:a16="http://schemas.microsoft.com/office/drawing/2014/main" id="{E9752ADE-6945-492B-13E2-5F322936BA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1">
                  <a:extLst>
                    <a:ext uri="{FF2B5EF4-FFF2-40B4-BE49-F238E27FC236}">
                      <a16:creationId xmlns:a16="http://schemas.microsoft.com/office/drawing/2014/main" id="{04C9DA37-7484-E1F2-4B1E-FA31F3ECFFB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1">
                  <a:extLst>
                    <a:ext uri="{FF2B5EF4-FFF2-40B4-BE49-F238E27FC236}">
                      <a16:creationId xmlns:a16="http://schemas.microsoft.com/office/drawing/2014/main" id="{08BC8E77-C42F-6C64-19FF-6BF5F4173C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78">
                  <a:extLst>
                    <a:ext uri="{FF2B5EF4-FFF2-40B4-BE49-F238E27FC236}">
                      <a16:creationId xmlns:a16="http://schemas.microsoft.com/office/drawing/2014/main" id="{032DF1D9-48CE-0F23-260D-750FD33485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84">
                  <a:extLst>
                    <a:ext uri="{FF2B5EF4-FFF2-40B4-BE49-F238E27FC236}">
                      <a16:creationId xmlns:a16="http://schemas.microsoft.com/office/drawing/2014/main" id="{79B72AE2-CE79-D641-FC76-C2E3DC4902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87">
                  <a:extLst>
                    <a:ext uri="{FF2B5EF4-FFF2-40B4-BE49-F238E27FC236}">
                      <a16:creationId xmlns:a16="http://schemas.microsoft.com/office/drawing/2014/main" id="{710E44BC-A5F4-06DF-CC50-37383902A3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0">
                  <a:extLst>
                    <a:ext uri="{FF2B5EF4-FFF2-40B4-BE49-F238E27FC236}">
                      <a16:creationId xmlns:a16="http://schemas.microsoft.com/office/drawing/2014/main" id="{33962010-EC45-BD9D-E5EA-E420D853DD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59">
                  <a:extLst>
                    <a:ext uri="{FF2B5EF4-FFF2-40B4-BE49-F238E27FC236}">
                      <a16:creationId xmlns:a16="http://schemas.microsoft.com/office/drawing/2014/main" id="{B0162327-B507-78EA-B996-3194EDC10A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62">
                  <a:extLst>
                    <a:ext uri="{FF2B5EF4-FFF2-40B4-BE49-F238E27FC236}">
                      <a16:creationId xmlns:a16="http://schemas.microsoft.com/office/drawing/2014/main" id="{E6713A16-2AA9-F957-A4D6-A9DFFFE5B1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5">
                  <a:extLst>
                    <a:ext uri="{FF2B5EF4-FFF2-40B4-BE49-F238E27FC236}">
                      <a16:creationId xmlns:a16="http://schemas.microsoft.com/office/drawing/2014/main" id="{0DFFFCCC-9333-824C-C719-3D12096DD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79">
                  <a:extLst>
                    <a:ext uri="{FF2B5EF4-FFF2-40B4-BE49-F238E27FC236}">
                      <a16:creationId xmlns:a16="http://schemas.microsoft.com/office/drawing/2014/main" id="{A3BED9E7-9E41-9C0C-9FAB-0BFF24D400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Freeform 82">
                  <a:extLst>
                    <a:ext uri="{FF2B5EF4-FFF2-40B4-BE49-F238E27FC236}">
                      <a16:creationId xmlns:a16="http://schemas.microsoft.com/office/drawing/2014/main" id="{4465D8FC-0A08-0DCC-5D2E-23F4F73284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85">
                  <a:extLst>
                    <a:ext uri="{FF2B5EF4-FFF2-40B4-BE49-F238E27FC236}">
                      <a16:creationId xmlns:a16="http://schemas.microsoft.com/office/drawing/2014/main" id="{1B708C0A-6FC2-1E46-8BD5-E985E42AB9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88">
                  <a:extLst>
                    <a:ext uri="{FF2B5EF4-FFF2-40B4-BE49-F238E27FC236}">
                      <a16:creationId xmlns:a16="http://schemas.microsoft.com/office/drawing/2014/main" id="{17DEEABA-CD81-4491-D287-2EBF509F19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7EFFE21E-2A0B-67E4-22A0-30AD95D40A6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5" name="Line 63">
                    <a:extLst>
                      <a:ext uri="{FF2B5EF4-FFF2-40B4-BE49-F238E27FC236}">
                        <a16:creationId xmlns:a16="http://schemas.microsoft.com/office/drawing/2014/main" id="{EE392E7F-5720-9DA7-30A5-1C25126BA05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66">
                    <a:extLst>
                      <a:ext uri="{FF2B5EF4-FFF2-40B4-BE49-F238E27FC236}">
                        <a16:creationId xmlns:a16="http://schemas.microsoft.com/office/drawing/2014/main" id="{62D81A3E-16CF-20EA-720F-2B9FD80276D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67">
                    <a:extLst>
                      <a:ext uri="{FF2B5EF4-FFF2-40B4-BE49-F238E27FC236}">
                        <a16:creationId xmlns:a16="http://schemas.microsoft.com/office/drawing/2014/main" id="{42FCF2FB-7E3D-DE8B-DB79-3EDA23F5BFB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Line 80">
                    <a:extLst>
                      <a:ext uri="{FF2B5EF4-FFF2-40B4-BE49-F238E27FC236}">
                        <a16:creationId xmlns:a16="http://schemas.microsoft.com/office/drawing/2014/main" id="{1E65815B-D46F-5E1B-9D86-8FE313FDCB8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Line 83">
                    <a:extLst>
                      <a:ext uri="{FF2B5EF4-FFF2-40B4-BE49-F238E27FC236}">
                        <a16:creationId xmlns:a16="http://schemas.microsoft.com/office/drawing/2014/main" id="{116290C2-6085-2E2A-9A98-32BD6A53C3A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Line 86">
                    <a:extLst>
                      <a:ext uri="{FF2B5EF4-FFF2-40B4-BE49-F238E27FC236}">
                        <a16:creationId xmlns:a16="http://schemas.microsoft.com/office/drawing/2014/main" id="{AFA695A2-E254-7DB7-C34D-4139DBBA692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1" name="Line 89">
                    <a:extLst>
                      <a:ext uri="{FF2B5EF4-FFF2-40B4-BE49-F238E27FC236}">
                        <a16:creationId xmlns:a16="http://schemas.microsoft.com/office/drawing/2014/main" id="{D264FF37-9274-8D56-04F4-21D15A33B05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C7A8889-E9D6-354D-F500-47268C050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5E23F9A-F60E-7AD4-4D62-6872708772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4C0E5415-3C4E-3AAF-5FE5-DFF85031000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2083AC-BDAA-8B90-F271-BD298C08002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Rectangle 30">
                    <a:extLst>
                      <a:ext uri="{FF2B5EF4-FFF2-40B4-BE49-F238E27FC236}">
                        <a16:creationId xmlns:a16="http://schemas.microsoft.com/office/drawing/2014/main" id="{9D6E1355-F3FC-1E68-F83F-8106437768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Rectangle 30">
                    <a:extLst>
                      <a:ext uri="{FF2B5EF4-FFF2-40B4-BE49-F238E27FC236}">
                        <a16:creationId xmlns:a16="http://schemas.microsoft.com/office/drawing/2014/main" id="{7B598F3C-64CA-48D1-110F-2781B04B812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99ED50-03A3-98E5-FDBA-00F0F69C7D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B0709BEA-D799-D7D6-848A-8EACE5C7981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8E1B9191-1544-53E6-A695-93A49A1F432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B2193BA-F312-9041-2C1B-D1F2E90AC4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69408B7-D70D-D224-9817-A83A133E54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4477FEEB-4A34-3B51-EBFA-72C415A3899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DAC40B08-955A-1A89-F309-FDE40B79607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96F449C3-7FA3-5A77-1449-28383C3650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728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7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1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6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8" r:id="rId14"/>
    <p:sldLayoutId id="2147483779" r:id="rId15"/>
    <p:sldLayoutId id="2147483780" r:id="rId16"/>
    <p:sldLayoutId id="2147483782" r:id="rId17"/>
    <p:sldLayoutId id="2147483711" r:id="rId18"/>
    <p:sldLayoutId id="2147483712" r:id="rId19"/>
    <p:sldLayoutId id="2147483672" r:id="rId20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package" Target="../embeddings/Microsoft_Excel_Worksheet3.xlsx"/><Relationship Id="rId7" Type="http://schemas.openxmlformats.org/officeDocument/2006/relationships/package" Target="../embeddings/Microsoft_Excel_Worksheet5.xls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795527"/>
            <a:ext cx="3849624" cy="5248847"/>
          </a:xfrm>
        </p:spPr>
        <p:txBody>
          <a:bodyPr vert="horz" lIns="228600" tIns="228600" rIns="228600" bIns="0" rtlCol="0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accent3"/>
              </a:buClr>
            </a:pPr>
            <a:r>
              <a:rPr lang="en-US" sz="24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Natural Language Processing (NLP)Machine Learning Classification Model to Predict Sentiments of Apple Products  on Twitter</a:t>
            </a:r>
            <a:br>
              <a:rPr lang="en-US" sz="2400" spc="50" dirty="0">
                <a:solidFill>
                  <a:srgbClr val="92D050"/>
                </a:solidFill>
                <a:latin typeface="Goudy Old Style" panose="02020502050305020303" pitchFamily="18" charset="0"/>
                <a:ea typeface="+mn-ea"/>
                <a:cs typeface="+mn-cs"/>
              </a:rPr>
            </a:b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700" spc="50" dirty="0">
                <a:solidFill>
                  <a:srgbClr val="92D050">
                    <a:alpha val="60000"/>
                  </a:srgbClr>
                </a:solidFill>
                <a:latin typeface="Goudy" panose="02020502050305020303" pitchFamily="18" charset="0"/>
              </a:rPr>
              <a:t>Recommendations to Apple on Best Model to Identify Negative Sentiments on Twitter</a:t>
            </a:r>
            <a:endParaRPr lang="en-US" sz="1900" dirty="0">
              <a:solidFill>
                <a:schemeClr val="tx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538C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ack aluminum case Apple Watch with black Sport Band and Apple AirPods on white surface">
            <a:extLst>
              <a:ext uri="{FF2B5EF4-FFF2-40B4-BE49-F238E27FC236}">
                <a16:creationId xmlns:a16="http://schemas.microsoft.com/office/drawing/2014/main" id="{3E9ECC70-AAFB-FCB4-551E-6CAD654F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8" y="822720"/>
            <a:ext cx="5935317" cy="522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B9BC6-7AAC-73BB-B0BC-913E1BEE3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9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3F121-F695-C586-A979-51CD6B0F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6" y="-99469"/>
            <a:ext cx="10488547" cy="431405"/>
          </a:xfrm>
        </p:spPr>
        <p:txBody>
          <a:bodyPr vert="horz" lIns="228600" tIns="228600" rIns="228600" bIns="228600" rtlCol="0" anchor="ctr" anchorCtr="0">
            <a:normAutofit fontScale="90000"/>
          </a:bodyPr>
          <a:lstStyle/>
          <a:p>
            <a:pPr>
              <a:buClr>
                <a:schemeClr val="accent3"/>
              </a:buClr>
              <a:defRPr/>
            </a:pP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r>
              <a:rPr lang="en-US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Recommendations:</a:t>
            </a: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89B2FC-20BE-4305-14A1-5EA91EC74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0F7ED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4D474-E7C2-AAD3-AF2C-3BEFDECA2D33}"/>
              </a:ext>
            </a:extLst>
          </p:cNvPr>
          <p:cNvSpPr txBox="1"/>
          <p:nvPr/>
        </p:nvSpPr>
        <p:spPr>
          <a:xfrm>
            <a:off x="6380703" y="1338701"/>
            <a:ext cx="5028928" cy="4589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rgbClr val="6EA92D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  <a:latin typeface="Goudy" panose="02020502050305020303" pitchFamily="18" charset="0"/>
              </a:rPr>
              <a:t>The focus of the business should be in identify negative sentiments accurately.</a:t>
            </a:r>
          </a:p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rgbClr val="6EA92D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  <a:latin typeface="Goudy" panose="02020502050305020303" pitchFamily="18" charset="0"/>
              </a:rPr>
              <a:t> The Baseline Logistic Regression model with balanced classes (Other and Negative) is recommended for deployment.</a:t>
            </a:r>
          </a:p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rgbClr val="6EA92D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  <a:latin typeface="Goudy" panose="02020502050305020303" pitchFamily="18" charset="0"/>
              </a:rPr>
              <a:t>It achieves the highest recall for the negative class, ensuring a higher number of negative sentiments are accurately identified, and performs quite well on the other classes ,providing the most balanced scores.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F7615-8155-C9A7-6A3D-04D8B3895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11" y="1030557"/>
            <a:ext cx="5515826" cy="57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4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6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6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63EC7111-C553-EC4F-C3F6-E833C480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7" y="105410"/>
            <a:ext cx="10488547" cy="119091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BF9DE-57C5-7B85-5A7C-5B410C0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3E8B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ontent Placeholder 33">
            <a:extLst>
              <a:ext uri="{FF2B5EF4-FFF2-40B4-BE49-F238E27FC236}">
                <a16:creationId xmlns:a16="http://schemas.microsoft.com/office/drawing/2014/main" id="{87A8DAA1-E8D7-29AE-AC4C-A6AA520A91D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56947" y="1243358"/>
            <a:ext cx="5375640" cy="4593771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285750" indent="-228600">
              <a:lnSpc>
                <a:spcPct val="110000"/>
              </a:lnSpc>
              <a:buClr>
                <a:srgbClr val="3E8BFF"/>
              </a:buClr>
              <a:buFont typeface="Wingdings" panose="05000000000000000000" pitchFamily="2" charset="2"/>
              <a:buChar char="§"/>
            </a:pPr>
            <a:endParaRPr lang="en-US" sz="1100" b="1" spc="50" dirty="0"/>
          </a:p>
          <a:p>
            <a:pPr>
              <a:lnSpc>
                <a:spcPct val="140000"/>
              </a:lnSpc>
              <a:buClr>
                <a:srgbClr val="6EA92D"/>
              </a:buClr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Goudy" panose="02020502050305020303" pitchFamily="18" charset="0"/>
              </a:rPr>
              <a:t>Deploy Selected Model: </a:t>
            </a:r>
          </a:p>
          <a:p>
            <a:pPr marL="569214" lvl="2" indent="-285750">
              <a:lnSpc>
                <a:spcPct val="140000"/>
              </a:lnSpc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5600" b="1" dirty="0">
                <a:solidFill>
                  <a:srgbClr val="92D050"/>
                </a:solidFill>
                <a:latin typeface="Goudy" panose="02020502050305020303" pitchFamily="18" charset="0"/>
              </a:rPr>
              <a:t>Implement the Baseline Logistic Regression model with balanced classes into a production environment.</a:t>
            </a:r>
            <a:endParaRPr lang="en-US" sz="5600" b="1" dirty="0">
              <a:solidFill>
                <a:srgbClr val="92D050"/>
              </a:solidFill>
              <a:latin typeface="Goudy" panose="02020502050305020303" pitchFamily="18" charset="0"/>
            </a:endParaRPr>
          </a:p>
          <a:p>
            <a:pPr marL="171450">
              <a:lnSpc>
                <a:spcPct val="140000"/>
              </a:lnSpc>
              <a:buClr>
                <a:srgbClr val="6EA92D"/>
              </a:buClr>
            </a:pPr>
            <a:r>
              <a:rPr lang="en-US" sz="5600" b="1" dirty="0">
                <a:solidFill>
                  <a:schemeClr val="accent1">
                    <a:lumMod val="75000"/>
                  </a:schemeClr>
                </a:solidFill>
                <a:latin typeface="Goudy" panose="02020502050305020303" pitchFamily="18" charset="0"/>
              </a:rPr>
              <a:t>Model Improvement: </a:t>
            </a:r>
          </a:p>
          <a:p>
            <a:pPr marL="740664" lvl="1" indent="-285750">
              <a:lnSpc>
                <a:spcPct val="120000"/>
              </a:lnSpc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5600" b="1" dirty="0">
                <a:solidFill>
                  <a:srgbClr val="92D050"/>
                </a:solidFill>
                <a:latin typeface="Goudy" panose="02020502050305020303" pitchFamily="18" charset="0"/>
              </a:rPr>
              <a:t>Establish a system to monitor the performance of the deployed model regularly.</a:t>
            </a:r>
          </a:p>
          <a:p>
            <a:pPr marL="740664" lvl="1" indent="-285750">
              <a:lnSpc>
                <a:spcPct val="120000"/>
              </a:lnSpc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5600" b="1" dirty="0">
                <a:solidFill>
                  <a:srgbClr val="92D050"/>
                </a:solidFill>
                <a:latin typeface="Goudy" panose="02020502050305020303" pitchFamily="18" charset="0"/>
              </a:rPr>
              <a:t>Collect feedback, track key metrics like precision, recall, and F1-score, and analyze any drifts in data or model accuracy.</a:t>
            </a:r>
          </a:p>
          <a:p>
            <a:pPr marL="740664" lvl="1" indent="-285750">
              <a:lnSpc>
                <a:spcPct val="120000"/>
              </a:lnSpc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5600" b="1" dirty="0">
                <a:solidFill>
                  <a:srgbClr val="92D050"/>
                </a:solidFill>
                <a:latin typeface="Goudy" panose="02020502050305020303" pitchFamily="18" charset="0"/>
              </a:rPr>
              <a:t>Schedule periodic retraining of the model with new, better labelled data to improve its performance and relevance.</a:t>
            </a:r>
          </a:p>
          <a:p>
            <a:pPr marL="171450">
              <a:lnSpc>
                <a:spcPct val="140000"/>
              </a:lnSpc>
              <a:buClr>
                <a:srgbClr val="6EA92D"/>
              </a:buClr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Goudy" panose="02020502050305020303" pitchFamily="18" charset="0"/>
              </a:rPr>
              <a:t>Develop a Sentiment Response Strategy:</a:t>
            </a:r>
          </a:p>
          <a:p>
            <a:pPr marL="740664" lvl="1" indent="-285750">
              <a:lnSpc>
                <a:spcPct val="140000"/>
              </a:lnSpc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5600" b="1" dirty="0">
                <a:solidFill>
                  <a:srgbClr val="92D050"/>
                </a:solidFill>
                <a:latin typeface="Goudy" panose="02020502050305020303" pitchFamily="18" charset="0"/>
              </a:rPr>
              <a:t>Create a comprehensive strategy for responding to negative sentiments identified in the tweets.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E93A8FE-92D6-9D4D-C3FE-378D4F61E4D1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/>
          <a:stretch>
            <a:fillRect/>
          </a:stretch>
        </p:blipFill>
        <p:spPr>
          <a:xfrm>
            <a:off x="633422" y="1857374"/>
            <a:ext cx="5375639" cy="40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pPr>
              <a:spcBef>
                <a:spcPts val="1000"/>
              </a:spcBef>
              <a:buClr>
                <a:srgbClr val="8FA3A3"/>
              </a:buClr>
              <a:defRPr/>
            </a:pPr>
            <a:r>
              <a:rPr lang="en-US" sz="2600" b="1" dirty="0">
                <a:solidFill>
                  <a:srgbClr val="6EA92D"/>
                </a:solidFill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92D050"/>
                </a:solidFill>
                <a:latin typeface="Goudy Old Style" panose="02020502050305020303" pitchFamily="18" charset="0"/>
                <a:cs typeface="+mn-cs"/>
              </a:rPr>
              <a:t>Wambui Munene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92D050"/>
                </a:solidFill>
              </a:rPr>
              <a:t>wambui@icfoglobal.com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32" y="387233"/>
            <a:ext cx="10488547" cy="1190912"/>
          </a:xfrm>
        </p:spPr>
        <p:txBody>
          <a:bodyPr vert="horz" lIns="228600" tIns="228600" rIns="228600" bIns="228600" rtlCol="0" anchor="ctr" anchorCtr="0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Contents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AAA3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03" y="1687682"/>
            <a:ext cx="5028928" cy="424083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Overview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Business and Data Understanding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Modelling Process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Evaluation Process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Recommendations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Next Steps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Thank you !</a:t>
            </a:r>
          </a:p>
          <a:p>
            <a:pPr indent="-228600" algn="l">
              <a:lnSpc>
                <a:spcPct val="110000"/>
              </a:lnSpc>
              <a:buClr>
                <a:srgbClr val="FAAA36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D9D85-C3D9-FDC3-6FD0-9E39CBE4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30" y="2250281"/>
            <a:ext cx="5008158" cy="36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7" y="342910"/>
            <a:ext cx="10488547" cy="1190912"/>
          </a:xfrm>
        </p:spPr>
        <p:txBody>
          <a:bodyPr vert="horz" lIns="228600" tIns="228600" rIns="228600" bIns="228600" rtlCol="0" anchor="ctr" anchorCtr="0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Overview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E9614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685B8A-3334-9CE0-D843-E9CFB1C4E7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1344911"/>
            <a:ext cx="4995863" cy="50828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6C94F-3502-EC48-F1DB-B02C6B65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06" y="1736183"/>
            <a:ext cx="5232094" cy="4208624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6A51713-D949-2BCB-38A4-9C850D0B565A}"/>
              </a:ext>
            </a:extLst>
          </p:cNvPr>
          <p:cNvSpPr txBox="1">
            <a:spLocks/>
          </p:cNvSpPr>
          <p:nvPr/>
        </p:nvSpPr>
        <p:spPr>
          <a:xfrm>
            <a:off x="6380703" y="1533823"/>
            <a:ext cx="5028928" cy="463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E96140"/>
              </a:buClr>
              <a:buFont typeface="Wingdings" panose="05000000000000000000" pitchFamily="2" charset="2"/>
              <a:buNone/>
            </a:pPr>
            <a:endParaRPr lang="en-US" sz="1100" dirty="0"/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92D050"/>
                </a:solidFill>
                <a:latin typeface="Goudy" panose="02020502050305020303" pitchFamily="18" charset="0"/>
              </a:rPr>
              <a:t>This project examines a dataset from https://data.world/crowdflower/brands-and-product-emotions that classifies </a:t>
            </a:r>
            <a:r>
              <a:rPr lang="en-GB" sz="4000" dirty="0">
                <a:solidFill>
                  <a:srgbClr val="92D050"/>
                </a:solidFill>
                <a:latin typeface="Goudy" panose="02020502050305020303" pitchFamily="18" charset="0"/>
              </a:rPr>
              <a:t>tweets about Apple and Google products as positive, negative or neutral. </a:t>
            </a:r>
            <a:endParaRPr lang="en-US" sz="4000" dirty="0">
              <a:solidFill>
                <a:srgbClr val="92D050"/>
              </a:solidFill>
              <a:latin typeface="Goudy" panose="02020502050305020303" pitchFamily="18" charset="0"/>
            </a:endParaRPr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92D050"/>
                </a:solidFill>
                <a:latin typeface="Goudy" panose="02020502050305020303" pitchFamily="18" charset="0"/>
              </a:rPr>
              <a:t>By analyzing these sentiments from the tweets about their products and that of their competitor, Apple can tap into a wealth of authentic feedback that traditional surveys or feedback forms might miss. </a:t>
            </a:r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92D050"/>
                </a:solidFill>
                <a:latin typeface="Goudy" panose="02020502050305020303" pitchFamily="18" charset="0"/>
              </a:rPr>
              <a:t>This immediate access to customer sentiment will allow them to swiftly identify trends, preferences, and potential issues, allowing for proactive engagement and timely adjustments to strategies.</a:t>
            </a:r>
            <a:endParaRPr lang="en-US" sz="4000" dirty="0">
              <a:solidFill>
                <a:srgbClr val="92D050"/>
              </a:solidFill>
              <a:latin typeface="Goudy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1" y="162962"/>
            <a:ext cx="7630901" cy="805759"/>
          </a:xfrm>
        </p:spPr>
        <p:txBody>
          <a:bodyPr anchor="b">
            <a:normAutofit fontScale="90000"/>
          </a:bodyPr>
          <a:lstStyle/>
          <a:p>
            <a:pPr marL="0" marR="0" lvl="0" indent="0" fontAlgn="auto"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Business Objectives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5758" y="1294646"/>
            <a:ext cx="10411486" cy="490234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The main objectives of this project was to train various baseline and ensemble models using the provided dataset to accurately predict the sentiment on a tweet, and to analyze how Apple products are rated by customers compared to those of their competitor Google.</a:t>
            </a:r>
          </a:p>
          <a:p>
            <a:pPr algn="l">
              <a:lnSpc>
                <a:spcPct val="100000"/>
              </a:lnSpc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This was done by doing the following: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Analyzed the distribution of negative and positive tweets by company; this was crucial in assessing how the sentiments of Apple products compare to those of Google products (competition landscape analysis)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Trained, tuned and evaluated several classification models to identify positive, negative and neutral sentiments on previously unseen tweets.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Trained, tuned and evaluated several classification models to identify </a:t>
            </a:r>
            <a:r>
              <a:rPr lang="en-GB" b="1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negative</a:t>
            </a: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 sentiments on previously unseen tweets.</a:t>
            </a:r>
          </a:p>
          <a:p>
            <a:pPr algn="l">
              <a:lnSpc>
                <a:spcPct val="100000"/>
              </a:lnSpc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From the above iterative modelling process, provide to Apple the most optimal model to deploy on future (new) tweets to identify negative sentiments on their products.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DA9E3-C83E-C9DE-CEA9-38956BE5E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6A47A3-47FC-5609-000D-55C94A95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1" y="162962"/>
            <a:ext cx="7630901" cy="805759"/>
          </a:xfrm>
        </p:spPr>
        <p:txBody>
          <a:bodyPr anchor="b">
            <a:normAutofit fontScale="90000"/>
          </a:bodyPr>
          <a:lstStyle/>
          <a:p>
            <a:pPr marL="0" marR="0" lvl="0" indent="0" fontAlgn="auto"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The Modeling Process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27D2E04-995F-352C-3A56-909D6E6FDD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5758" y="1294646"/>
            <a:ext cx="10411486" cy="5042780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Machine learning algorithms, best suited for an NLP classification task were trained on the dataset provided to see which works best. The models trained were: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600" spc="50" dirty="0">
                <a:solidFill>
                  <a:srgbClr val="6EA92D"/>
                </a:solidFill>
                <a:latin typeface="Goudy" panose="02020502050305020303" pitchFamily="18" charset="0"/>
              </a:rPr>
              <a:t>Logistic Regression: A modelling method that predicts the likelihood of outcomes 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600" spc="50" dirty="0">
                <a:solidFill>
                  <a:srgbClr val="6EA92D"/>
                </a:solidFill>
                <a:latin typeface="Goudy" panose="02020502050305020303" pitchFamily="18" charset="0"/>
              </a:rPr>
              <a:t>Naïve Bayes: A simple but powerful technique based on probability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600" spc="50" dirty="0">
                <a:solidFill>
                  <a:srgbClr val="6EA92D"/>
                </a:solidFill>
                <a:latin typeface="Goudy" panose="02020502050305020303" pitchFamily="18" charset="0"/>
              </a:rPr>
              <a:t>Ensemble Models:: These combine multiple models to improve performance and include:</a:t>
            </a:r>
          </a:p>
          <a:p>
            <a:pPr marL="1525950" lvl="3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400" spc="50" dirty="0">
                <a:solidFill>
                  <a:srgbClr val="6EA92D"/>
                </a:solidFill>
                <a:latin typeface="Goudy" panose="02020502050305020303" pitchFamily="18" charset="0"/>
              </a:rPr>
              <a:t> Random Forest:  A bunch of decision trees working together.</a:t>
            </a:r>
          </a:p>
          <a:p>
            <a:pPr marL="1525950" lvl="3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400" spc="50" dirty="0">
                <a:solidFill>
                  <a:srgbClr val="6EA92D"/>
                </a:solidFill>
                <a:latin typeface="Goudy" panose="02020502050305020303" pitchFamily="18" charset="0"/>
              </a:rPr>
              <a:t>AdaBoost: Boosting weaker models to make them stronger. </a:t>
            </a:r>
          </a:p>
          <a:p>
            <a:pPr marL="1525950" lvl="3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400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XGBoost: A highly efficient and powerful boosting method.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An iterative process was used on the split dataset with distinct training and test sets. Each of the model was trained on the training set and tested on the test set.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Starting with a baseline model logistic model, as a starting point to compare other models against, the models  are  systematically optimized with machine learning techniques suitable for each model.</a:t>
            </a:r>
          </a:p>
        </p:txBody>
      </p:sp>
    </p:spTree>
    <p:extLst>
      <p:ext uri="{BB962C8B-B14F-4D97-AF65-F5344CB8AC3E}">
        <p14:creationId xmlns:p14="http://schemas.microsoft.com/office/powerpoint/2010/main" val="118569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86A2C-7433-6CE3-AC93-836DEB277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4EE71E-95C7-3059-489B-25FE5A0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1" y="162962"/>
            <a:ext cx="7630901" cy="805759"/>
          </a:xfrm>
        </p:spPr>
        <p:txBody>
          <a:bodyPr anchor="b">
            <a:normAutofit fontScale="90000"/>
          </a:bodyPr>
          <a:lstStyle/>
          <a:p>
            <a:pPr marL="0" marR="0" lvl="0" indent="0" fontAlgn="auto"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The Evaluation Process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F650DF6-AD89-8899-FC53-7E632B9972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5758" y="1294646"/>
            <a:ext cx="10411486" cy="5042780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In every step of the iterative modelling process, the following evaluation metrics are used to gauge the performance of each model:-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Classification_report: Provides a summary of important performance metrics like: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800" spc="50" dirty="0">
                <a:solidFill>
                  <a:srgbClr val="6EA92D"/>
                </a:solidFill>
                <a:latin typeface="Goudy" panose="02020502050305020303" pitchFamily="18" charset="0"/>
              </a:rPr>
              <a:t>Accuracy: How often the model gets the right answer.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800" spc="50" dirty="0">
                <a:solidFill>
                  <a:srgbClr val="6EA92D"/>
                </a:solidFill>
                <a:latin typeface="Goudy" panose="02020502050305020303" pitchFamily="18" charset="0"/>
              </a:rPr>
              <a:t>Precision: How many of the predicted positive results are actually positive.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800" spc="50" dirty="0">
                <a:solidFill>
                  <a:srgbClr val="6EA92D"/>
                </a:solidFill>
                <a:latin typeface="Goudy" panose="02020502050305020303" pitchFamily="18" charset="0"/>
              </a:rPr>
              <a:t>Recall: How many of the actual positive results are correctly predicted by the model.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800" spc="50" dirty="0">
                <a:solidFill>
                  <a:srgbClr val="6EA92D"/>
                </a:solidFill>
                <a:latin typeface="Goudy" panose="02020502050305020303" pitchFamily="18" charset="0"/>
              </a:rPr>
              <a:t>F1-score: A balance between precision and recall.</a:t>
            </a:r>
          </a:p>
          <a:p>
            <a:pPr marL="285750" lvl="1" indent="-285750" algn="l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2000" spc="50" dirty="0">
                <a:solidFill>
                  <a:srgbClr val="6EA92D"/>
                </a:solidFill>
                <a:latin typeface="Goudy" panose="02020502050305020303" pitchFamily="18" charset="0"/>
              </a:rPr>
              <a:t>Confusion_matrix: It provides a visual summary of the prediction results by showing the count of true positives, true negatives, false positives, and false negatives.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The model with the best metrics at the end of the iterative process will be recommended for deployment. </a:t>
            </a:r>
          </a:p>
        </p:txBody>
      </p:sp>
    </p:spTree>
    <p:extLst>
      <p:ext uri="{BB962C8B-B14F-4D97-AF65-F5344CB8AC3E}">
        <p14:creationId xmlns:p14="http://schemas.microsoft.com/office/powerpoint/2010/main" val="163039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565" y="758017"/>
            <a:ext cx="3849624" cy="2417033"/>
          </a:xfrm>
        </p:spPr>
        <p:txBody>
          <a:bodyPr vert="horz" lIns="228600" tIns="228600" rIns="228600" bIns="0" rtlCol="0" anchor="t" anchorCtr="0">
            <a:normAutofit/>
          </a:bodyPr>
          <a:lstStyle/>
          <a:p>
            <a:pPr algn="l">
              <a:lnSpc>
                <a:spcPct val="80000"/>
              </a:lnSpc>
              <a:buClr>
                <a:schemeClr val="accent3"/>
              </a:buClr>
              <a:defRPr/>
            </a:pPr>
            <a:r>
              <a:rPr lang="en-US" sz="2700" b="1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Objective # 1</a:t>
            </a:r>
            <a:br>
              <a:rPr lang="en-US" sz="24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</a:b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27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Sentiments Analysis and Competition Landscape Evaluation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E0775D-DA77-A305-F96A-C71E36466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C876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1898F-8DBF-8F38-7CAF-145146CF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78" y="1096895"/>
            <a:ext cx="5641848" cy="4231386"/>
          </a:xfrm>
          <a:prstGeom prst="rect">
            <a:avLst/>
          </a:prstGeom>
          <a:ln w="12700">
            <a:noFill/>
          </a:ln>
        </p:spPr>
      </p:pic>
      <p:sp>
        <p:nvSpPr>
          <p:cNvPr id="64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85FB1-D1F6-4983-678D-A849EA8B0C17}"/>
              </a:ext>
            </a:extLst>
          </p:cNvPr>
          <p:cNvSpPr txBox="1"/>
          <p:nvPr/>
        </p:nvSpPr>
        <p:spPr>
          <a:xfrm>
            <a:off x="6961982" y="3357003"/>
            <a:ext cx="4228038" cy="219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spcBef>
                <a:spcPts val="1000"/>
              </a:spcBef>
              <a:buClr>
                <a:srgbClr val="6EA92D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92D050"/>
                </a:solidFill>
                <a:latin typeface="Goudy" panose="02020502050305020303" pitchFamily="18" charset="0"/>
              </a:rPr>
              <a:t>Popularity and Sentiment Balance: Apple products are more popular but also have higher negative sentiments. </a:t>
            </a:r>
          </a:p>
          <a:p>
            <a:pPr marL="285750" indent="-285750" defTabSz="914400">
              <a:spcBef>
                <a:spcPts val="1000"/>
              </a:spcBef>
              <a:buClr>
                <a:srgbClr val="6EA92D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92D050"/>
                </a:solidFill>
                <a:latin typeface="Goudy" panose="02020502050305020303" pitchFamily="18" charset="0"/>
              </a:rPr>
              <a:t>Apple should monitor and address negative sentiments by enhancing customer service, improving product quality, and engaging with users on social media.to maintain its market position.</a:t>
            </a:r>
          </a:p>
        </p:txBody>
      </p:sp>
    </p:spTree>
    <p:extLst>
      <p:ext uri="{BB962C8B-B14F-4D97-AF65-F5344CB8AC3E}">
        <p14:creationId xmlns:p14="http://schemas.microsoft.com/office/powerpoint/2010/main" val="168666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4" y="149364"/>
            <a:ext cx="8453529" cy="485904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Model 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F2272B-DF9B-EC98-8CAF-2B08D481D933}"/>
              </a:ext>
            </a:extLst>
          </p:cNvPr>
          <p:cNvSpPr txBox="1"/>
          <p:nvPr/>
        </p:nvSpPr>
        <p:spPr>
          <a:xfrm>
            <a:off x="4648201" y="771524"/>
            <a:ext cx="7094750" cy="2748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40000"/>
              </a:lnSpc>
              <a:spcAft>
                <a:spcPts val="0"/>
              </a:spcAft>
              <a:buClr>
                <a:srgbClr val="AFBF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300" b="0" i="0" u="none" strike="noStrike" kern="1200" cap="none" spc="50" normalizeH="0" baseline="0" noProof="0" dirty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Baseline Logistic Regression Model </a:t>
            </a:r>
            <a:r>
              <a:rPr lang="en-GB" sz="1300" spc="50" dirty="0">
                <a:solidFill>
                  <a:srgbClr val="6EA92D"/>
                </a:solidFill>
                <a:latin typeface="Goudy" panose="02020502050305020303" pitchFamily="18" charset="0"/>
              </a:rPr>
              <a:t>-</a:t>
            </a:r>
            <a:r>
              <a:rPr kumimoji="0" lang="en-GB" sz="1300" b="0" i="0" u="none" strike="noStrike" kern="1200" cap="none" spc="50" normalizeH="0" baseline="0" noProof="0" dirty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accuracy of 65%, while the tuned Logistic Regression and Random Forest Model had an accuracy of 66% and 67%, respectively. Comparing the metrics for the negative class:</a:t>
            </a:r>
          </a:p>
          <a:p>
            <a:pPr marL="285750" marR="0" lvl="0" indent="-285750" algn="l" defTabSz="457200" rtl="0" eaLnBrk="1" fontAlgn="auto" latinLnBrk="0" hangingPunct="1">
              <a:lnSpc>
                <a:spcPct val="140000"/>
              </a:lnSpc>
              <a:spcAft>
                <a:spcPts val="0"/>
              </a:spcAft>
              <a:buClr>
                <a:srgbClr val="AFBF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300" b="0" i="0" u="none" strike="noStrike" kern="1200" cap="none" spc="50" normalizeH="0" baseline="0" noProof="0" dirty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Precision: Random Forest is better at avoiding false positives for negative tweets.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40000"/>
              </a:lnSpc>
              <a:spcAft>
                <a:spcPts val="0"/>
              </a:spcAft>
              <a:buClr>
                <a:srgbClr val="AFBF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300" b="0" i="0" u="none" strike="noStrike" kern="1200" cap="none" spc="50" normalizeH="0" baseline="0" noProof="0" dirty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Recall: Baseline Logistic Regression captures a higher percentage of actual negative tweets.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40000"/>
              </a:lnSpc>
              <a:spcAft>
                <a:spcPts val="0"/>
              </a:spcAft>
              <a:buClr>
                <a:srgbClr val="AFBF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300" b="0" i="0" u="none" strike="noStrike" kern="1200" cap="none" spc="50" normalizeH="0" baseline="0" noProof="0" dirty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F1-Score: Baseline Logistic Regression offers a balanced approach with better recall.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40000"/>
              </a:lnSpc>
              <a:spcAft>
                <a:spcPts val="0"/>
              </a:spcAft>
              <a:buClr>
                <a:srgbClr val="AFBF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1" i="0" u="none" strike="noStrike" kern="1200" cap="none" spc="5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The Baseline Logistic Model is the better model for identifying the three classes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40000"/>
              </a:lnSpc>
              <a:spcAft>
                <a:spcPts val="0"/>
              </a:spcAft>
              <a:buClr>
                <a:srgbClr val="AFBF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300" b="0" i="0" u="none" strike="noStrike" kern="1200" cap="none" spc="50" normalizeH="0" baseline="0" noProof="0" dirty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Sub-optimal performance can be attributed to class imbalance. Although SMOTE was used to oversample the minority class, the synthetic data did not significantly enhance model performance.</a:t>
            </a:r>
            <a:endParaRPr kumimoji="0" lang="en-US" sz="1300" b="0" i="0" u="none" strike="noStrike" kern="1200" cap="none" spc="5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Goudy" panose="02020502050305020303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E0775D-DA77-A305-F96A-C71E36466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000" b="0" i="0" u="none" strike="noStrike" kern="1200" cap="all" spc="200" normalizeH="0" baseline="0" noProof="0" smtClean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all" spc="200" normalizeH="0" baseline="0" noProof="0" dirty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B9D2A-D8D1-2E1D-6281-82C66BE7CF7C}"/>
              </a:ext>
            </a:extLst>
          </p:cNvPr>
          <p:cNvSpPr txBox="1"/>
          <p:nvPr/>
        </p:nvSpPr>
        <p:spPr>
          <a:xfrm>
            <a:off x="76199" y="797034"/>
            <a:ext cx="400050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700" b="1" i="0" u="none" strike="noStrike" kern="1200" cap="none" spc="50" normalizeH="0" baseline="0" noProof="0" dirty="0">
                <a:ln>
                  <a:noFill/>
                </a:ln>
                <a:solidFill>
                  <a:srgbClr val="002060">
                    <a:alpha val="60000"/>
                  </a:srgbClr>
                </a:solidFill>
                <a:effectLst/>
                <a:uLnTx/>
                <a:uFillTx/>
                <a:latin typeface="Goudy" panose="02020502050305020303" pitchFamily="18" charset="0"/>
                <a:ea typeface="+mj-ea"/>
                <a:cs typeface="+mj-cs"/>
              </a:rPr>
              <a:t>Objective # 2</a:t>
            </a:r>
            <a:endParaRPr lang="en-US" sz="2400" b="1" spc="50" dirty="0">
              <a:solidFill>
                <a:srgbClr val="002060">
                  <a:alpha val="60000"/>
                </a:srgbClr>
              </a:solidFill>
              <a:latin typeface="Goudy" panose="02020502050305020303" pitchFamily="18" charset="0"/>
              <a:ea typeface="+mj-ea"/>
              <a:cs typeface="+mj-cs"/>
            </a:endParaRPr>
          </a:p>
          <a:p>
            <a:br>
              <a:rPr kumimoji="0" lang="en-US" sz="3100" b="0" i="0" u="none" strike="noStrike" kern="1200" cap="none" spc="-15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lang="en-GB" sz="2000" b="1" spc="50" dirty="0">
                <a:solidFill>
                  <a:srgbClr val="92D050">
                    <a:alpha val="60000"/>
                  </a:srgbClr>
                </a:solidFill>
                <a:latin typeface="Goudy" panose="02020502050305020303" pitchFamily="18" charset="0"/>
                <a:ea typeface="+mj-ea"/>
                <a:cs typeface="+mj-cs"/>
              </a:rPr>
              <a:t>Top 3 Best Performing Classification Models to Identify Positive, Neutral, and Negative Classes</a:t>
            </a:r>
            <a:endParaRPr lang="en-US" sz="2000" b="1" spc="50" dirty="0">
              <a:solidFill>
                <a:srgbClr val="92D050">
                  <a:alpha val="60000"/>
                </a:srgbClr>
              </a:solidFill>
              <a:latin typeface="Goudy" panose="02020502050305020303" pitchFamily="18" charset="0"/>
              <a:ea typeface="+mj-ea"/>
              <a:cs typeface="+mj-cs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2E42012-4579-4D01-70ED-851B1C892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008485"/>
              </p:ext>
            </p:extLst>
          </p:nvPr>
        </p:nvGraphicFramePr>
        <p:xfrm>
          <a:off x="76199" y="3832225"/>
          <a:ext cx="4000501" cy="164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276837" imgH="1381059" progId="Excel.Sheet.12">
                  <p:embed/>
                </p:oleObj>
              </mc:Choice>
              <mc:Fallback>
                <p:oleObj name="Worksheet" r:id="rId3" imgW="4276837" imgH="1381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99" y="3832225"/>
                        <a:ext cx="4000501" cy="1641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48D3381-46EA-9DDE-8DEC-6B8F1F1482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790678"/>
              </p:ext>
            </p:extLst>
          </p:nvPr>
        </p:nvGraphicFramePr>
        <p:xfrm>
          <a:off x="4186239" y="3832225"/>
          <a:ext cx="3929064" cy="164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276837" imgH="1381059" progId="Excel.Sheet.12">
                  <p:embed/>
                </p:oleObj>
              </mc:Choice>
              <mc:Fallback>
                <p:oleObj name="Worksheet" r:id="rId5" imgW="4276837" imgH="1381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6239" y="3832225"/>
                        <a:ext cx="3929064" cy="1641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1B2F394-6738-04BB-D43E-BEF96A2B3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40205"/>
              </p:ext>
            </p:extLst>
          </p:nvPr>
        </p:nvGraphicFramePr>
        <p:xfrm>
          <a:off x="8195576" y="3832223"/>
          <a:ext cx="3815449" cy="164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4276837" imgH="1381059" progId="Excel.Sheet.12">
                  <p:embed/>
                </p:oleObj>
              </mc:Choice>
              <mc:Fallback>
                <p:oleObj name="Worksheet" r:id="rId7" imgW="4276837" imgH="1381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95576" y="3832223"/>
                        <a:ext cx="3815449" cy="1641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98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87E5F-EB53-704F-25F2-251D3ED0B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8F58-55B8-252A-23C7-C88C2942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4" y="149364"/>
            <a:ext cx="8453529" cy="485904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Model 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2842A-35FD-3216-7418-EE7E3FBAEAF2}"/>
              </a:ext>
            </a:extLst>
          </p:cNvPr>
          <p:cNvSpPr txBox="1"/>
          <p:nvPr/>
        </p:nvSpPr>
        <p:spPr>
          <a:xfrm>
            <a:off x="4648201" y="771524"/>
            <a:ext cx="7094750" cy="2657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140000"/>
              </a:lnSpc>
              <a:buClr>
                <a:srgbClr val="AFBF41"/>
              </a:buClr>
              <a:buFont typeface="Arial" panose="020B0604020202020204" pitchFamily="34" charset="0"/>
              <a:buChar char="•"/>
            </a:pPr>
            <a:r>
              <a:rPr lang="en-GB" sz="1400" spc="50" dirty="0">
                <a:solidFill>
                  <a:srgbClr val="6EA92D"/>
                </a:solidFill>
                <a:latin typeface="Goudy" panose="02020502050305020303" pitchFamily="18" charset="0"/>
              </a:rPr>
              <a:t>In our quest to develop a model with a higher recall for the negative class, we undertook the following steps:</a:t>
            </a:r>
          </a:p>
          <a:p>
            <a:pPr marL="742950" lvl="1" indent="-285750">
              <a:lnSpc>
                <a:spcPct val="140000"/>
              </a:lnSpc>
              <a:buClr>
                <a:srgbClr val="AFBF41"/>
              </a:buClr>
              <a:buFont typeface="Arial" panose="020B0604020202020204" pitchFamily="34" charset="0"/>
              <a:buChar char="•"/>
            </a:pPr>
            <a:r>
              <a:rPr lang="en-GB" sz="1400" spc="50" dirty="0">
                <a:solidFill>
                  <a:srgbClr val="6EA92D"/>
                </a:solidFill>
                <a:latin typeface="Goudy" panose="02020502050305020303" pitchFamily="18" charset="0"/>
              </a:rPr>
              <a:t>Class Consolidation: We combined the Neutral and Positive classes into a new class labelled 'Other'.</a:t>
            </a:r>
          </a:p>
          <a:p>
            <a:pPr marL="742950" lvl="1" indent="-285750">
              <a:lnSpc>
                <a:spcPct val="140000"/>
              </a:lnSpc>
              <a:buClr>
                <a:srgbClr val="AFBF41"/>
              </a:buClr>
              <a:buFont typeface="Arial" panose="020B0604020202020204" pitchFamily="34" charset="0"/>
              <a:buChar char="•"/>
            </a:pPr>
            <a:r>
              <a:rPr lang="en-GB" sz="1400" spc="50" dirty="0">
                <a:solidFill>
                  <a:srgbClr val="6EA92D"/>
                </a:solidFill>
                <a:latin typeface="Goudy" panose="02020502050305020303" pitchFamily="18" charset="0"/>
              </a:rPr>
              <a:t>Resampling: We built a model with a resampled reduced subset of the new class to address the class imbalance between Other and Negative classes</a:t>
            </a:r>
          </a:p>
          <a:p>
            <a:pPr marL="742950" lvl="1" indent="-285750">
              <a:lnSpc>
                <a:spcPct val="140000"/>
              </a:lnSpc>
              <a:buClr>
                <a:srgbClr val="AFBF41"/>
              </a:buClr>
              <a:buFont typeface="Arial" panose="020B0604020202020204" pitchFamily="34" charset="0"/>
              <a:buChar char="•"/>
            </a:pPr>
            <a:r>
              <a:rPr lang="en-GB" sz="1400" spc="50" dirty="0">
                <a:solidFill>
                  <a:srgbClr val="6EA92D"/>
                </a:solidFill>
                <a:latin typeface="Goudy" panose="02020502050305020303" pitchFamily="18" charset="0"/>
              </a:rPr>
              <a:t>Model Training: We trained both baseline and tuned Logistic Regression models, along with three Ensemble models.</a:t>
            </a:r>
          </a:p>
          <a:p>
            <a:pPr marL="742950" lvl="1" indent="-285750">
              <a:lnSpc>
                <a:spcPct val="140000"/>
              </a:lnSpc>
              <a:buClr>
                <a:srgbClr val="AFBF41"/>
              </a:buClr>
              <a:buFont typeface="Arial" panose="020B0604020202020204" pitchFamily="34" charset="0"/>
              <a:buChar char="•"/>
            </a:pPr>
            <a:r>
              <a:rPr lang="en-GB" sz="1600" b="1" spc="50" dirty="0">
                <a:solidFill>
                  <a:schemeClr val="accent1">
                    <a:lumMod val="75000"/>
                  </a:schemeClr>
                </a:solidFill>
                <a:latin typeface="Goudy" panose="02020502050305020303" pitchFamily="18" charset="0"/>
              </a:rPr>
              <a:t>Baseline Logistic Regression model provides the highest recall for the negative class at 75%, which is crucial for identifying negative sentiments accurately.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96B079-6C6B-A91D-CACB-A09E85406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000" b="0" i="0" u="none" strike="noStrike" kern="1200" cap="all" spc="200" normalizeH="0" baseline="0" noProof="0" smtClean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all" spc="200" normalizeH="0" baseline="0" noProof="0" dirty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DAD14-07D0-6E30-7680-409684B4E2DB}"/>
              </a:ext>
            </a:extLst>
          </p:cNvPr>
          <p:cNvSpPr txBox="1"/>
          <p:nvPr/>
        </p:nvSpPr>
        <p:spPr>
          <a:xfrm>
            <a:off x="76199" y="797034"/>
            <a:ext cx="4000501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700" b="1" i="0" u="none" strike="noStrike" kern="1200" cap="none" spc="50" normalizeH="0" baseline="0" noProof="0" dirty="0">
                <a:ln>
                  <a:noFill/>
                </a:ln>
                <a:solidFill>
                  <a:srgbClr val="002060">
                    <a:alpha val="60000"/>
                  </a:srgbClr>
                </a:solidFill>
                <a:effectLst/>
                <a:uLnTx/>
                <a:uFillTx/>
                <a:latin typeface="Goudy" panose="02020502050305020303" pitchFamily="18" charset="0"/>
                <a:ea typeface="+mj-ea"/>
                <a:cs typeface="+mj-cs"/>
              </a:rPr>
              <a:t>Objective # 3</a:t>
            </a:r>
            <a:endParaRPr lang="en-US" sz="2400" b="1" spc="50" dirty="0">
              <a:solidFill>
                <a:srgbClr val="002060">
                  <a:alpha val="60000"/>
                </a:srgbClr>
              </a:solidFill>
              <a:latin typeface="Goudy" panose="02020502050305020303" pitchFamily="18" charset="0"/>
              <a:ea typeface="+mj-ea"/>
              <a:cs typeface="+mj-cs"/>
            </a:endParaRPr>
          </a:p>
          <a:p>
            <a:br>
              <a:rPr kumimoji="0" lang="en-US" sz="3100" b="0" i="0" u="none" strike="noStrike" kern="1200" cap="none" spc="-15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lang="en-GB" sz="2000" b="1" spc="50" dirty="0">
                <a:solidFill>
                  <a:srgbClr val="92D050">
                    <a:alpha val="60000"/>
                  </a:srgbClr>
                </a:solidFill>
                <a:latin typeface="Goudy" panose="02020502050305020303" pitchFamily="18" charset="0"/>
                <a:ea typeface="+mj-ea"/>
                <a:cs typeface="+mj-cs"/>
              </a:rPr>
              <a:t>Evaluation of the Top 3 Best Performing Classification Models to Identify the Negative Class</a:t>
            </a:r>
            <a:endParaRPr lang="en-US" sz="2000" b="1" spc="50" dirty="0">
              <a:solidFill>
                <a:srgbClr val="92D050">
                  <a:alpha val="60000"/>
                </a:srgbClr>
              </a:solidFill>
              <a:latin typeface="Goudy" panose="02020502050305020303" pitchFamily="18" charset="0"/>
              <a:ea typeface="+mj-ea"/>
              <a:cs typeface="+mj-cs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B4275FD-0F62-85C6-ED44-907559ABA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891022"/>
              </p:ext>
            </p:extLst>
          </p:nvPr>
        </p:nvGraphicFramePr>
        <p:xfrm>
          <a:off x="76200" y="4241800"/>
          <a:ext cx="3895726" cy="181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257467" imgH="1343222" progId="Excel.Sheet.12">
                  <p:embed/>
                </p:oleObj>
              </mc:Choice>
              <mc:Fallback>
                <p:oleObj name="Worksheet" r:id="rId3" imgW="4257467" imgH="13432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4241800"/>
                        <a:ext cx="3895726" cy="181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319A82F-854D-0373-1F81-FDBD859E0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943970"/>
              </p:ext>
            </p:extLst>
          </p:nvPr>
        </p:nvGraphicFramePr>
        <p:xfrm>
          <a:off x="4047439" y="4241800"/>
          <a:ext cx="4148137" cy="181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257467" imgH="1343222" progId="Excel.Sheet.12">
                  <p:embed/>
                </p:oleObj>
              </mc:Choice>
              <mc:Fallback>
                <p:oleObj name="Worksheet" r:id="rId5" imgW="4257467" imgH="13432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7439" y="4241800"/>
                        <a:ext cx="4148137" cy="181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A49A3DF-F6C3-B00D-6D48-DE587A094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443878"/>
              </p:ext>
            </p:extLst>
          </p:nvPr>
        </p:nvGraphicFramePr>
        <p:xfrm>
          <a:off x="8305800" y="4189758"/>
          <a:ext cx="3810001" cy="181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4257467" imgH="1343222" progId="Excel.Sheet.12">
                  <p:embed/>
                </p:oleObj>
              </mc:Choice>
              <mc:Fallback>
                <p:oleObj name="Worksheet" r:id="rId7" imgW="4257467" imgH="13432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05800" y="4189758"/>
                        <a:ext cx="3810001" cy="181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3949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AE25C0-66E9-4E74-9814-75E5D2A6CABE}">
  <ds:schemaRefs>
    <ds:schemaRef ds:uri="http://purl.org/dc/elements/1.1/"/>
    <ds:schemaRef ds:uri="http://schemas.microsoft.com/sharepoint/v3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16c05727-aa75-4e4a-9b5f-8a80a1165891"/>
    <ds:schemaRef ds:uri="http://schemas.openxmlformats.org/package/2006/metadata/core-properties"/>
    <ds:schemaRef ds:uri="230e9df3-be65-4c73-a93b-d1236ebd677e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878</TotalTime>
  <Words>1130</Words>
  <Application>Microsoft Office PowerPoint</Application>
  <PresentationFormat>Widescreen</PresentationFormat>
  <Paragraphs>94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Goudy</vt:lpstr>
      <vt:lpstr>Goudy Old Style</vt:lpstr>
      <vt:lpstr>Rockwell</vt:lpstr>
      <vt:lpstr>Wingdings</vt:lpstr>
      <vt:lpstr>Atlas</vt:lpstr>
      <vt:lpstr>Worksheet</vt:lpstr>
      <vt:lpstr>Natural Language Processing (NLP)Machine Learning Classification Model to Predict Sentiments of Apple Products  on Twitter  Recommendations to Apple on Best Model to Identify Negative Sentiments on Twitter</vt:lpstr>
      <vt:lpstr>Contents</vt:lpstr>
      <vt:lpstr>Overview</vt:lpstr>
      <vt:lpstr>Business Objectives</vt:lpstr>
      <vt:lpstr>The Modeling Process</vt:lpstr>
      <vt:lpstr>The Evaluation Process</vt:lpstr>
      <vt:lpstr>Objective # 1  Sentiments Analysis and Competition Landscape Evaluation</vt:lpstr>
      <vt:lpstr>Model Evaluation</vt:lpstr>
      <vt:lpstr>Model Evaluation</vt:lpstr>
      <vt:lpstr>     Recommendations: </vt:lpstr>
      <vt:lpstr>Next Steps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Wambui Munene</dc:creator>
  <cp:lastModifiedBy>Wambui Munene</cp:lastModifiedBy>
  <cp:revision>27</cp:revision>
  <dcterms:created xsi:type="dcterms:W3CDTF">2024-09-09T09:36:49Z</dcterms:created>
  <dcterms:modified xsi:type="dcterms:W3CDTF">2025-02-12T12:25:21Z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