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13" r:id="rId7"/>
    <p:sldId id="320" r:id="rId8"/>
    <p:sldId id="324" r:id="rId9"/>
    <p:sldId id="322" r:id="rId10"/>
    <p:sldId id="32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92D"/>
    <a:srgbClr val="639729"/>
    <a:srgbClr val="004FEE"/>
    <a:srgbClr val="CDDE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763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4813-CC2A-39A3-148E-E9BD1BA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64722-26A5-44DC-5181-9F263227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B0E27-63C8-A84F-B0F5-3F9549FA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1649-2F03-16BC-F2FA-A3AA9042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7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19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315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643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53188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20065-4315-2055-E52F-8BA73108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BD350-BDEC-EFEE-F816-7AFB370D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12" name="Freeform 68">
                <a:extLst>
                  <a:ext uri="{FF2B5EF4-FFF2-40B4-BE49-F238E27FC236}">
                    <a16:creationId xmlns:a16="http://schemas.microsoft.com/office/drawing/2014/main" id="{92BD664D-DEA7-D219-4CB3-D0385E77C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7992BF4A-194D-828E-35D9-BA284DA6E4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70">
                <a:extLst>
                  <a:ext uri="{FF2B5EF4-FFF2-40B4-BE49-F238E27FC236}">
                    <a16:creationId xmlns:a16="http://schemas.microsoft.com/office/drawing/2014/main" id="{1078A33C-4EBC-5FBF-2A57-1DF888095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454842-A654-E3D2-87A0-CC4CD6A6C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76CF8A7-1FFA-436C-2F3F-C73531F6D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93EDF9D-093B-061F-345F-68345A1DC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8" name="Freeform 64">
                  <a:extLst>
                    <a:ext uri="{FF2B5EF4-FFF2-40B4-BE49-F238E27FC236}">
                      <a16:creationId xmlns:a16="http://schemas.microsoft.com/office/drawing/2014/main" id="{8B06A443-1BBB-4770-72BC-7523C02112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1">
                  <a:extLst>
                    <a:ext uri="{FF2B5EF4-FFF2-40B4-BE49-F238E27FC236}">
                      <a16:creationId xmlns:a16="http://schemas.microsoft.com/office/drawing/2014/main" id="{4F3CC99A-E309-58CD-EDEC-42A0241944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2D585124-28F6-9E47-343C-F1C8A641AF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78">
                  <a:extLst>
                    <a:ext uri="{FF2B5EF4-FFF2-40B4-BE49-F238E27FC236}">
                      <a16:creationId xmlns:a16="http://schemas.microsoft.com/office/drawing/2014/main" id="{9C000B18-66C4-A14A-A54B-8A43F8EDA4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84">
                  <a:extLst>
                    <a:ext uri="{FF2B5EF4-FFF2-40B4-BE49-F238E27FC236}">
                      <a16:creationId xmlns:a16="http://schemas.microsoft.com/office/drawing/2014/main" id="{DAEBE218-70A9-A60E-DC7A-A9870EB6B0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87">
                  <a:extLst>
                    <a:ext uri="{FF2B5EF4-FFF2-40B4-BE49-F238E27FC236}">
                      <a16:creationId xmlns:a16="http://schemas.microsoft.com/office/drawing/2014/main" id="{A9FA29DD-EC81-13CD-3333-D463C73BAF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862DFD99-B407-D8D5-15A5-D9DC2B939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59">
                  <a:extLst>
                    <a:ext uri="{FF2B5EF4-FFF2-40B4-BE49-F238E27FC236}">
                      <a16:creationId xmlns:a16="http://schemas.microsoft.com/office/drawing/2014/main" id="{DD52ABE8-7037-94B2-1578-C242DDFF50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62">
                  <a:extLst>
                    <a:ext uri="{FF2B5EF4-FFF2-40B4-BE49-F238E27FC236}">
                      <a16:creationId xmlns:a16="http://schemas.microsoft.com/office/drawing/2014/main" id="{51090B0C-B132-D970-989D-7054B53C58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5">
                  <a:extLst>
                    <a:ext uri="{FF2B5EF4-FFF2-40B4-BE49-F238E27FC236}">
                      <a16:creationId xmlns:a16="http://schemas.microsoft.com/office/drawing/2014/main" id="{2B6433F4-6028-3FFA-5C26-2678EA0E9A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79">
                  <a:extLst>
                    <a:ext uri="{FF2B5EF4-FFF2-40B4-BE49-F238E27FC236}">
                      <a16:creationId xmlns:a16="http://schemas.microsoft.com/office/drawing/2014/main" id="{6851DF14-A734-B9D4-FC39-DAEC3654CB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82">
                  <a:extLst>
                    <a:ext uri="{FF2B5EF4-FFF2-40B4-BE49-F238E27FC236}">
                      <a16:creationId xmlns:a16="http://schemas.microsoft.com/office/drawing/2014/main" id="{83A5E0E9-A989-2624-043D-433AFE1883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85">
                  <a:extLst>
                    <a:ext uri="{FF2B5EF4-FFF2-40B4-BE49-F238E27FC236}">
                      <a16:creationId xmlns:a16="http://schemas.microsoft.com/office/drawing/2014/main" id="{1273294B-B971-B44C-A01D-CA2EC83E20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88">
                  <a:extLst>
                    <a:ext uri="{FF2B5EF4-FFF2-40B4-BE49-F238E27FC236}">
                      <a16:creationId xmlns:a16="http://schemas.microsoft.com/office/drawing/2014/main" id="{8318B480-F3DC-52C6-6533-9440D847F2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E60B308-4F63-9252-1ED0-65CADD1391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05" name="Line 63">
                    <a:extLst>
                      <a:ext uri="{FF2B5EF4-FFF2-40B4-BE49-F238E27FC236}">
                        <a16:creationId xmlns:a16="http://schemas.microsoft.com/office/drawing/2014/main" id="{0D6F938C-0B61-2B6E-35AD-D27B6A15F2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6" name="Line 66">
                    <a:extLst>
                      <a:ext uri="{FF2B5EF4-FFF2-40B4-BE49-F238E27FC236}">
                        <a16:creationId xmlns:a16="http://schemas.microsoft.com/office/drawing/2014/main" id="{760CF300-84AD-E78F-5990-3EDE70124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7" name="Line 67">
                    <a:extLst>
                      <a:ext uri="{FF2B5EF4-FFF2-40B4-BE49-F238E27FC236}">
                        <a16:creationId xmlns:a16="http://schemas.microsoft.com/office/drawing/2014/main" id="{E8DE8BC0-0B4E-73EC-AFC1-90C9959069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Line 80">
                    <a:extLst>
                      <a:ext uri="{FF2B5EF4-FFF2-40B4-BE49-F238E27FC236}">
                        <a16:creationId xmlns:a16="http://schemas.microsoft.com/office/drawing/2014/main" id="{B519B6B5-DB1C-8D7F-EBDC-A66EECA21F2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9" name="Line 83">
                    <a:extLst>
                      <a:ext uri="{FF2B5EF4-FFF2-40B4-BE49-F238E27FC236}">
                        <a16:creationId xmlns:a16="http://schemas.microsoft.com/office/drawing/2014/main" id="{57F7704B-3B7E-5B6D-312E-D8EECC923D8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Line 86">
                    <a:extLst>
                      <a:ext uri="{FF2B5EF4-FFF2-40B4-BE49-F238E27FC236}">
                        <a16:creationId xmlns:a16="http://schemas.microsoft.com/office/drawing/2014/main" id="{A74A8BF5-A7B7-2FBC-984B-0D25C2FB8AC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1" name="Line 89">
                    <a:extLst>
                      <a:ext uri="{FF2B5EF4-FFF2-40B4-BE49-F238E27FC236}">
                        <a16:creationId xmlns:a16="http://schemas.microsoft.com/office/drawing/2014/main" id="{2ABA053F-6BA8-51A8-2079-00E89E0212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96F670-8C21-B524-362C-14C1AB5A9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59AA25-DE4D-6470-1BC3-8A456560C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1BFA748-806A-4712-016D-A4C12BC5A2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AE26A52-41FA-D824-5E06-76EBC50795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ectangle 30">
                    <a:extLst>
                      <a:ext uri="{FF2B5EF4-FFF2-40B4-BE49-F238E27FC236}">
                        <a16:creationId xmlns:a16="http://schemas.microsoft.com/office/drawing/2014/main" id="{CC2E1A48-BD32-A1BD-F0F4-9E3BBEC847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 30">
                    <a:extLst>
                      <a:ext uri="{FF2B5EF4-FFF2-40B4-BE49-F238E27FC236}">
                        <a16:creationId xmlns:a16="http://schemas.microsoft.com/office/drawing/2014/main" id="{412136DA-B8F6-5983-F369-53082D7FC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556A111-C257-80BD-BFA0-FE6A7780B3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A9C671B-E687-F59C-A5DF-991CD5A0EC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027CD1A-EF8B-F5A3-1BA7-313F8C6561C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D1E213B-E600-1D29-A27B-CCA214E02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9E8F314-A581-4B75-9972-53776E0DED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Freeform 68">
                    <a:extLst>
                      <a:ext uri="{FF2B5EF4-FFF2-40B4-BE49-F238E27FC236}">
                        <a16:creationId xmlns:a16="http://schemas.microsoft.com/office/drawing/2014/main" id="{2F67752B-287D-07A8-704A-A5290442C0D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69">
                    <a:extLst>
                      <a:ext uri="{FF2B5EF4-FFF2-40B4-BE49-F238E27FC236}">
                        <a16:creationId xmlns:a16="http://schemas.microsoft.com/office/drawing/2014/main" id="{110D1533-D25D-2A4F-CC24-9B79D2EA2C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7" name="Line 70">
                  <a:extLst>
                    <a:ext uri="{FF2B5EF4-FFF2-40B4-BE49-F238E27FC236}">
                      <a16:creationId xmlns:a16="http://schemas.microsoft.com/office/drawing/2014/main" id="{20018428-761A-38D6-FA6A-2FEBE60AA6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152EF5-3B1F-C369-26CD-FFB2961F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5613A0-7375-F1D3-A546-7AD331F95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234DAA5-82F2-87ED-92F5-37523DE60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" name="Freeform 64">
                  <a:extLst>
                    <a:ext uri="{FF2B5EF4-FFF2-40B4-BE49-F238E27FC236}">
                      <a16:creationId xmlns:a16="http://schemas.microsoft.com/office/drawing/2014/main" id="{E9752ADE-6945-492B-13E2-5F322936BA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1">
                  <a:extLst>
                    <a:ext uri="{FF2B5EF4-FFF2-40B4-BE49-F238E27FC236}">
                      <a16:creationId xmlns:a16="http://schemas.microsoft.com/office/drawing/2014/main" id="{04C9DA37-7484-E1F2-4B1E-FA31F3ECFF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1">
                  <a:extLst>
                    <a:ext uri="{FF2B5EF4-FFF2-40B4-BE49-F238E27FC236}">
                      <a16:creationId xmlns:a16="http://schemas.microsoft.com/office/drawing/2014/main" id="{08BC8E77-C42F-6C64-19FF-6BF5F4173C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78">
                  <a:extLst>
                    <a:ext uri="{FF2B5EF4-FFF2-40B4-BE49-F238E27FC236}">
                      <a16:creationId xmlns:a16="http://schemas.microsoft.com/office/drawing/2014/main" id="{032DF1D9-48CE-0F23-260D-750FD33485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84">
                  <a:extLst>
                    <a:ext uri="{FF2B5EF4-FFF2-40B4-BE49-F238E27FC236}">
                      <a16:creationId xmlns:a16="http://schemas.microsoft.com/office/drawing/2014/main" id="{79B72AE2-CE79-D641-FC76-C2E3DC4902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710E44BC-A5F4-06DF-CC50-37383902A3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0">
                  <a:extLst>
                    <a:ext uri="{FF2B5EF4-FFF2-40B4-BE49-F238E27FC236}">
                      <a16:creationId xmlns:a16="http://schemas.microsoft.com/office/drawing/2014/main" id="{33962010-EC45-BD9D-E5EA-E420D853DD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59">
                  <a:extLst>
                    <a:ext uri="{FF2B5EF4-FFF2-40B4-BE49-F238E27FC236}">
                      <a16:creationId xmlns:a16="http://schemas.microsoft.com/office/drawing/2014/main" id="{B0162327-B507-78EA-B996-3194EDC10A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62">
                  <a:extLst>
                    <a:ext uri="{FF2B5EF4-FFF2-40B4-BE49-F238E27FC236}">
                      <a16:creationId xmlns:a16="http://schemas.microsoft.com/office/drawing/2014/main" id="{E6713A16-2AA9-F957-A4D6-A9DFFFE5B1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5">
                  <a:extLst>
                    <a:ext uri="{FF2B5EF4-FFF2-40B4-BE49-F238E27FC236}">
                      <a16:creationId xmlns:a16="http://schemas.microsoft.com/office/drawing/2014/main" id="{0DFFFCCC-9333-824C-C719-3D12096DD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79">
                  <a:extLst>
                    <a:ext uri="{FF2B5EF4-FFF2-40B4-BE49-F238E27FC236}">
                      <a16:creationId xmlns:a16="http://schemas.microsoft.com/office/drawing/2014/main" id="{A3BED9E7-9E41-9C0C-9FAB-0BFF24D400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2">
                  <a:extLst>
                    <a:ext uri="{FF2B5EF4-FFF2-40B4-BE49-F238E27FC236}">
                      <a16:creationId xmlns:a16="http://schemas.microsoft.com/office/drawing/2014/main" id="{4465D8FC-0A08-0DCC-5D2E-23F4F73284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85">
                  <a:extLst>
                    <a:ext uri="{FF2B5EF4-FFF2-40B4-BE49-F238E27FC236}">
                      <a16:creationId xmlns:a16="http://schemas.microsoft.com/office/drawing/2014/main" id="{1B708C0A-6FC2-1E46-8BD5-E985E42AB9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88">
                  <a:extLst>
                    <a:ext uri="{FF2B5EF4-FFF2-40B4-BE49-F238E27FC236}">
                      <a16:creationId xmlns:a16="http://schemas.microsoft.com/office/drawing/2014/main" id="{17DEEABA-CD81-4491-D287-2EBF509F19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EFFE21E-2A0B-67E4-22A0-30AD95D40A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5" name="Line 63">
                    <a:extLst>
                      <a:ext uri="{FF2B5EF4-FFF2-40B4-BE49-F238E27FC236}">
                        <a16:creationId xmlns:a16="http://schemas.microsoft.com/office/drawing/2014/main" id="{EE392E7F-5720-9DA7-30A5-1C25126BA0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66">
                    <a:extLst>
                      <a:ext uri="{FF2B5EF4-FFF2-40B4-BE49-F238E27FC236}">
                        <a16:creationId xmlns:a16="http://schemas.microsoft.com/office/drawing/2014/main" id="{62D81A3E-16CF-20EA-720F-2B9FD80276D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67">
                    <a:extLst>
                      <a:ext uri="{FF2B5EF4-FFF2-40B4-BE49-F238E27FC236}">
                        <a16:creationId xmlns:a16="http://schemas.microsoft.com/office/drawing/2014/main" id="{42FCF2FB-7E3D-DE8B-DB79-3EDA23F5BFB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0">
                    <a:extLst>
                      <a:ext uri="{FF2B5EF4-FFF2-40B4-BE49-F238E27FC236}">
                        <a16:creationId xmlns:a16="http://schemas.microsoft.com/office/drawing/2014/main" id="{1E65815B-D46F-5E1B-9D86-8FE313FDCB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Line 83">
                    <a:extLst>
                      <a:ext uri="{FF2B5EF4-FFF2-40B4-BE49-F238E27FC236}">
                        <a16:creationId xmlns:a16="http://schemas.microsoft.com/office/drawing/2014/main" id="{116290C2-6085-2E2A-9A98-32BD6A53C3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Line 86">
                    <a:extLst>
                      <a:ext uri="{FF2B5EF4-FFF2-40B4-BE49-F238E27FC236}">
                        <a16:creationId xmlns:a16="http://schemas.microsoft.com/office/drawing/2014/main" id="{AFA695A2-E254-7DB7-C34D-4139DBBA69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Line 89">
                    <a:extLst>
                      <a:ext uri="{FF2B5EF4-FFF2-40B4-BE49-F238E27FC236}">
                        <a16:creationId xmlns:a16="http://schemas.microsoft.com/office/drawing/2014/main" id="{D264FF37-9274-8D56-04F4-21D15A33B05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7A8889-E9D6-354D-F500-47268C05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5E23F9A-F60E-7AD4-4D62-6872708772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C0E5415-3C4E-3AAF-5FE5-DFF85031000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2083AC-BDAA-8B90-F271-BD298C0800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30">
                    <a:extLst>
                      <a:ext uri="{FF2B5EF4-FFF2-40B4-BE49-F238E27FC236}">
                        <a16:creationId xmlns:a16="http://schemas.microsoft.com/office/drawing/2014/main" id="{9D6E1355-F3FC-1E68-F83F-8106437768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30">
                    <a:extLst>
                      <a:ext uri="{FF2B5EF4-FFF2-40B4-BE49-F238E27FC236}">
                        <a16:creationId xmlns:a16="http://schemas.microsoft.com/office/drawing/2014/main" id="{7B598F3C-64CA-48D1-110F-2781B04B81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99ED50-03A3-98E5-FDBA-00F0F69C7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B0709BEA-D799-D7D6-848A-8EACE5C798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E1B9191-1544-53E6-A695-93A49A1F43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B2193BA-F312-9041-2C1B-D1F2E90AC4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69408B7-D70D-D224-9817-A83A133E54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4477FEEB-4A34-3B51-EBFA-72C415A3899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DAC40B08-955A-1A89-F309-FDE40B7960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96F449C3-7FA3-5A77-1449-28383C365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72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  <p:sldLayoutId id="2147483780" r:id="rId16"/>
    <p:sldLayoutId id="2147483782" r:id="rId17"/>
    <p:sldLayoutId id="2147483709" r:id="rId18"/>
    <p:sldLayoutId id="2147483711" r:id="rId19"/>
    <p:sldLayoutId id="2147483712" r:id="rId20"/>
    <p:sldLayoutId id="2147483672" r:id="rId2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795527"/>
            <a:ext cx="3849624" cy="5248847"/>
          </a:xfrm>
        </p:spPr>
        <p:txBody>
          <a:bodyPr vert="horz" lIns="228600" tIns="228600" rIns="228600" bIns="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</a:pPr>
            <a: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Machine Learning Classification Model to Predict Customer Churn</a:t>
            </a:r>
            <a:br>
              <a:rPr lang="en-US" sz="2400" spc="50" dirty="0">
                <a:solidFill>
                  <a:srgbClr val="92D050"/>
                </a:solidFill>
                <a:latin typeface="Goudy Old Style" panose="02020502050305020303" pitchFamily="18" charset="0"/>
                <a:ea typeface="+mn-ea"/>
                <a:cs typeface="+mn-cs"/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</a:rPr>
              <a:t>Recommendations to SyriaTel on Customers’ features that contribute to Churn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38C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1F8BD-9F17-AFF8-C038-2FFEA21C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77" r="11712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32" y="387233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Contents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AAA3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5F9E-32BC-F42D-7F15-61813C5D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32" b="-2"/>
          <a:stretch/>
        </p:blipFill>
        <p:spPr>
          <a:xfrm>
            <a:off x="859143" y="1625917"/>
            <a:ext cx="5149918" cy="413683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03" y="1687682"/>
            <a:ext cx="5028928" cy="42408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Industry Overview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Business and Data Understanding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Modelling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Evaluation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Recommendations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Next Steps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Thank you !</a:t>
            </a:r>
          </a:p>
          <a:p>
            <a:pPr indent="-228600" algn="l">
              <a:lnSpc>
                <a:spcPct val="110000"/>
              </a:lnSpc>
              <a:buClr>
                <a:srgbClr val="FAAA36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7" y="342910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Industry Overview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9614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6CDF1C2-F6CE-959F-E2F2-A12632EA7A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111" b="-3"/>
          <a:stretch/>
        </p:blipFill>
        <p:spPr>
          <a:xfrm>
            <a:off x="856697" y="1699589"/>
            <a:ext cx="5218000" cy="4350374"/>
          </a:xfrm>
          <a:prstGeom prst="rect">
            <a:avLst/>
          </a:prstGeom>
          <a:ln w="12700"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0703" y="1710035"/>
            <a:ext cx="5028928" cy="4335165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Clr>
                <a:srgbClr val="E96140"/>
              </a:buClr>
              <a:buNone/>
            </a:pPr>
            <a:endParaRPr lang="en-US" sz="1100" dirty="0"/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This project examines a dataset from SyriaTel, a telecommunications company with the aim of using classification prediction modelling, to predict the likelihood of a customer ceasing to do business with the company within a given period (churn)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Acquiring new customers involves huge marketing costs, that include huge advertising budgets and commissions to sales agents. It therefore becomes imperative to retain those customers once they are acquired.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It is the motivation of every telco company to understand the features or characteristics of a customer who is likely to 'churn’.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With this understanding, the company can get ahead of the problem and develop initiatives that target these specific customers to discourage them from ceasing doing business with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Business and Data Understanding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4902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SyriaTel data set consist of straightforward and well formatted data and is available on https://www.kaggle.com/ It has customer usage (minutes/number of calls), customer choices of premium services columns, as well as other customer features like location, area code, phone number and account length  https://www.kaggle.com/datasets/becksddf/churn-in-telecoms-dataset 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SyriaTel is intentional about reducing the high cost of churn. With this Model, their Data Analytics, Marketing and Revenue Assurance departments will be able to:-</a:t>
            </a:r>
          </a:p>
          <a:p>
            <a:pPr algn="l">
              <a:lnSpc>
                <a:spcPct val="100000"/>
              </a:lnSpc>
            </a:pPr>
            <a:endParaRPr lang="en-GB" cap="none" spc="50" dirty="0">
              <a:solidFill>
                <a:srgbClr val="6EA92D"/>
              </a:solidFill>
              <a:latin typeface="Goudy" panose="02020502050305020303" pitchFamily="18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Identify the customer characteristics (features) that have the most impact on churn.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Use the best model identified from the modelling iterative process to test future customers' data to predict the likelihood of a customer leaving the network.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Develop proactive retention strategies specifically targeted to 'at risk' customers to discourage them from leaving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DA9E3-C83E-C9DE-CEA9-38956BE5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A47A3-47FC-5609-000D-55C94A9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Modeling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7D2E04-995F-352C-3A56-909D6E6FDD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Three machine learning algorithms, best suited for a classification problem like SyriaTel’s were trained on the dataset provided. These models are Logistic Regression, Decision Tree and Random Forest.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 iterative process was used on the split dataset with distinct training and test sets. Each of the model is trained on the training set and tested on the test set.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Starting with a baseline model logistic model, the models  are  systematically optimized with machine learning techniques suitable for each model.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In every step of the iterative modelling process, the following evaluation metrics are used to gauge the performance of each model:-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Accuracy – This metric measures how often the model gets the prediction right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</a:t>
            </a: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rea Under the Curve(AUC) – This metric measures the ability of the model to distinguish between customers who churn and those who don’t.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ROC (Receiver Operating Characteristic) Curve is a graphical representation used to evaluate the performance of a binary classification model.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model with the best metrics at the end of the iterative process will be recommended for deployment on SyriaTel’s customers’ data to predict the likelihood of churn. </a:t>
            </a:r>
          </a:p>
        </p:txBody>
      </p:sp>
    </p:spTree>
    <p:extLst>
      <p:ext uri="{BB962C8B-B14F-4D97-AF65-F5344CB8AC3E}">
        <p14:creationId xmlns:p14="http://schemas.microsoft.com/office/powerpoint/2010/main" val="11856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272B-DF9B-EC98-8CAF-2B08D481D933}"/>
              </a:ext>
            </a:extLst>
          </p:cNvPr>
          <p:cNvSpPr txBox="1"/>
          <p:nvPr/>
        </p:nvSpPr>
        <p:spPr>
          <a:xfrm>
            <a:off x="5359651" y="887240"/>
            <a:ext cx="6383299" cy="2055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350" spc="50" dirty="0">
                <a:solidFill>
                  <a:srgbClr val="6EA92D"/>
                </a:solidFill>
                <a:latin typeface="Goudy" panose="02020502050305020303" pitchFamily="18" charset="0"/>
              </a:rPr>
              <a:t>A test accuracy score of  92% from the best Random Forest Model means that our model was able to predict on unseen data correctly 92% of the time. 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350" spc="50" dirty="0">
                <a:solidFill>
                  <a:srgbClr val="6EA92D"/>
                </a:solidFill>
                <a:latin typeface="Goudy" panose="02020502050305020303" pitchFamily="18" charset="0"/>
              </a:rPr>
              <a:t>The test AUC of 0.87 means that there is an 87% chance that the model will correctly rank a randomly chosen churner higher than a randomly chosen non-churner.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350" spc="50" dirty="0">
                <a:solidFill>
                  <a:srgbClr val="6EA92D"/>
                </a:solidFill>
                <a:latin typeface="Goudy" panose="02020502050305020303" pitchFamily="18" charset="0"/>
              </a:rPr>
              <a:t>From the metrics  the </a:t>
            </a:r>
            <a:r>
              <a:rPr lang="en-GB" sz="1350" b="1" spc="50" dirty="0">
                <a:solidFill>
                  <a:srgbClr val="6EA92D"/>
                </a:solidFill>
                <a:latin typeface="Goudy" panose="02020502050305020303" pitchFamily="18" charset="0"/>
              </a:rPr>
              <a:t>Random Forest Model </a:t>
            </a:r>
            <a:r>
              <a:rPr lang="en-GB" sz="1350" spc="50" dirty="0">
                <a:solidFill>
                  <a:srgbClr val="6EA92D"/>
                </a:solidFill>
                <a:latin typeface="Goudy" panose="02020502050305020303" pitchFamily="18" charset="0"/>
              </a:rPr>
              <a:t>is the best model and will be deployed to predict customer churn on SyriaTel’s customer data.</a:t>
            </a:r>
            <a:endParaRPr lang="en-US" sz="1350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FCFC66A-FCA1-9011-7022-FC580184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080" y="3194348"/>
            <a:ext cx="3888985" cy="335040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F8B1C-3F9D-1861-40C0-A529E6B7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1014"/>
              </p:ext>
            </p:extLst>
          </p:nvPr>
        </p:nvGraphicFramePr>
        <p:xfrm>
          <a:off x="244445" y="807700"/>
          <a:ext cx="4834549" cy="20551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41147">
                  <a:extLst>
                    <a:ext uri="{9D8B030D-6E8A-4147-A177-3AD203B41FA5}">
                      <a16:colId xmlns:a16="http://schemas.microsoft.com/office/drawing/2014/main" val="2780118082"/>
                    </a:ext>
                  </a:extLst>
                </a:gridCol>
                <a:gridCol w="977774">
                  <a:extLst>
                    <a:ext uri="{9D8B030D-6E8A-4147-A177-3AD203B41FA5}">
                      <a16:colId xmlns:a16="http://schemas.microsoft.com/office/drawing/2014/main" val="1339426808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985862942"/>
                    </a:ext>
                  </a:extLst>
                </a:gridCol>
                <a:gridCol w="1511929">
                  <a:extLst>
                    <a:ext uri="{9D8B030D-6E8A-4147-A177-3AD203B41FA5}">
                      <a16:colId xmlns:a16="http://schemas.microsoft.com/office/drawing/2014/main" val="2590560650"/>
                    </a:ext>
                  </a:extLst>
                </a:gridCol>
              </a:tblGrid>
              <a:tr h="593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Best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Goudy Old Style" panose="02020502050305020303" pitchFamily="18" charset="0"/>
                        </a:rPr>
                        <a:t>Best Decision Tree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Best Random Forest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465328"/>
                  </a:ext>
                </a:extLst>
              </a:tr>
              <a:tr h="475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oudy Old Style" panose="02020502050305020303" pitchFamily="18" charset="0"/>
                        </a:rPr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3423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8502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45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84631"/>
                  </a:ext>
                </a:extLst>
              </a:tr>
            </a:tbl>
          </a:graphicData>
        </a:graphic>
      </p:graphicFrame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8B4958B3-94E4-7B4F-6A6B-DEDCE618B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23" y="3194348"/>
            <a:ext cx="3888985" cy="3350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57036-BF12-BE59-918A-CF0E41DAB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841" y="3194348"/>
            <a:ext cx="3888986" cy="335040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0775D-DA77-A305-F96A-C71E3646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6588C67F-C695-F04D-1DBB-8CE617B6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87" y="286902"/>
            <a:ext cx="10488547" cy="84053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           </a:t>
            </a: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Recommendations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9DD05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420B9C8-8418-D615-38C0-5C3D2826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1335086"/>
            <a:ext cx="5611811" cy="4593432"/>
          </a:xfrm>
          <a:prstGeom prst="rect">
            <a:avLst/>
          </a:prstGeom>
          <a:ln w="1270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F5399-A073-8158-3A26-558F15F23291}"/>
              </a:ext>
            </a:extLst>
          </p:cNvPr>
          <p:cNvSpPr txBox="1"/>
          <p:nvPr/>
        </p:nvSpPr>
        <p:spPr>
          <a:xfrm>
            <a:off x="6380703" y="1844675"/>
            <a:ext cx="5028928" cy="408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6EA92D"/>
                </a:solidFill>
                <a:latin typeface="Goudy" panose="02020502050305020303" pitchFamily="18" charset="0"/>
              </a:rPr>
              <a:t>The performance of the 3 models is indicative that the features in the SyriaTel data set have good predictive power.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Customers with high usage as indicated by Total Day Minutes and Total Evening Minutes are at a higher risk of churn. The Usage patterns during the day give the highest predictive power.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Premium customers indicated by enrolment into the International Call Plan also has significant impact on churn. Voice Mail Plan enrolment also has a strong impact.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Customer Service Calls also have an impact on churn, meaning a customer calling customer service more is more likely to churn.</a:t>
            </a:r>
            <a:endParaRPr lang="en-US" spc="50" dirty="0">
              <a:solidFill>
                <a:srgbClr val="6EA92D"/>
              </a:solidFill>
              <a:latin typeface="Goudy" panose="02020502050305020303" pitchFamily="18" charset="0"/>
            </a:endParaRP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6EA92D"/>
                </a:solidFill>
                <a:latin typeface="Goudy" panose="02020502050305020303" pitchFamily="18" charset="0"/>
              </a:rPr>
              <a:t>T</a:t>
            </a: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he frequency as indicated by the number of calls also has an impact, though to a lower extent that the actual time (minutes) spent on the call.</a:t>
            </a:r>
            <a:endParaRPr lang="en-US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36BC3-D2E9-A310-A0D9-9DB03332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63EC7111-C553-EC4F-C3F6-E833C480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66" y="252345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Next Steps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7AB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498F2-9AC9-9B26-81E9-C0065074F9C9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900114" y="1919334"/>
            <a:ext cx="4996234" cy="4009183"/>
          </a:xfrm>
          <a:prstGeom prst="rect">
            <a:avLst/>
          </a:prstGeom>
          <a:ln w="12700">
            <a:noFill/>
          </a:ln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7A8DAA1-E8D7-29AE-AC4C-A6AA520A91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99472" y="1951048"/>
            <a:ext cx="5028928" cy="394208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Model Improvement</a:t>
            </a:r>
            <a:r>
              <a:rPr lang="en-US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: the SyriaTel will update the model with new data to maintain accuracy and adapt to any changes in customer behavior. These updates may result in a new choice of model selection.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Proactive Engagement: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Regularly check in with high-usage customers and premium customers (those enrolled into International and Voice Mail plans) to address any potential issues and enhance their experience.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Personalized Offers: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Provide targeted offers and discounts to high-risk customers based on their usage patterns and preferences.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Customer Service Improvement: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Analyze customer service interactions to identify common pain points and address them promptly.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00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BF9DE-57C5-7B85-5A7C-5B410C0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spcBef>
                <a:spcPts val="1000"/>
              </a:spcBef>
              <a:buClr>
                <a:srgbClr val="8FA3A3"/>
              </a:buClr>
              <a:defRPr/>
            </a:pPr>
            <a:r>
              <a:rPr lang="en-US" sz="2600" b="1" dirty="0">
                <a:solidFill>
                  <a:srgbClr val="6EA92D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  <a:latin typeface="Goudy Old Style" panose="02020502050305020303" pitchFamily="18" charset="0"/>
                <a:cs typeface="+mn-cs"/>
              </a:rPr>
              <a:t>Wambui Munene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</a:rPr>
              <a:t>wambui@icfoglobal.com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714</TotalTime>
  <Words>924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Goudy</vt:lpstr>
      <vt:lpstr>Goudy Old Style</vt:lpstr>
      <vt:lpstr>Rockwell</vt:lpstr>
      <vt:lpstr>Wingdings</vt:lpstr>
      <vt:lpstr>Atlas</vt:lpstr>
      <vt:lpstr>Machine Learning Classification Model to Predict Customer Churn  Recommendations to SyriaTel on Customers’ features that contribute to Churn</vt:lpstr>
      <vt:lpstr>Contents</vt:lpstr>
      <vt:lpstr>Industry Overview</vt:lpstr>
      <vt:lpstr>Business and Data Understanding</vt:lpstr>
      <vt:lpstr>The Modeling Process</vt:lpstr>
      <vt:lpstr>Model Evaluation</vt:lpstr>
      <vt:lpstr>           Recommendations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Wambui Munene</dc:creator>
  <cp:lastModifiedBy>Wambui Munene</cp:lastModifiedBy>
  <cp:revision>16</cp:revision>
  <dcterms:created xsi:type="dcterms:W3CDTF">2024-09-09T09:36:49Z</dcterms:created>
  <dcterms:modified xsi:type="dcterms:W3CDTF">2024-12-23T06:23:54Z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