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7"/>
  </p:notesMasterIdLst>
  <p:handoutMasterIdLst>
    <p:handoutMasterId r:id="rId18"/>
  </p:handoutMasterIdLst>
  <p:sldIdLst>
    <p:sldId id="256" r:id="rId5"/>
    <p:sldId id="262" r:id="rId6"/>
    <p:sldId id="257" r:id="rId7"/>
    <p:sldId id="319" r:id="rId8"/>
    <p:sldId id="313" r:id="rId9"/>
    <p:sldId id="320" r:id="rId10"/>
    <p:sldId id="317" r:id="rId11"/>
    <p:sldId id="322" r:id="rId12"/>
    <p:sldId id="260" r:id="rId13"/>
    <p:sldId id="323"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92D"/>
    <a:srgbClr val="639729"/>
    <a:srgbClr val="004FEE"/>
    <a:srgbClr val="CDDEFF"/>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11DF21-4A00-4141-B642-1B9B4DD6F077}" v="310" dt="2024-09-10T10:26:45.429"/>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5763" autoAdjust="0"/>
  </p:normalViewPr>
  <p:slideViewPr>
    <p:cSldViewPr snapToGrid="0">
      <p:cViewPr varScale="1">
        <p:scale>
          <a:sx n="106" d="100"/>
          <a:sy n="106" d="100"/>
        </p:scale>
        <p:origin x="732" y="10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F9B86-CE3B-41BD-9E5B-9540132D1730}"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4A276CA2-9438-4423-8ED3-544B2C9F7909}">
      <dgm:prSet custT="1"/>
      <dgm:spPr/>
      <dgm:t>
        <a:bodyPr/>
        <a:lstStyle/>
        <a:p>
          <a:pPr>
            <a:lnSpc>
              <a:spcPct val="100000"/>
            </a:lnSpc>
          </a:pPr>
          <a:r>
            <a:rPr lang="en-GB" sz="1200" kern="1200" spc="50" dirty="0">
              <a:latin typeface="Goudy" panose="02020502050305020303" pitchFamily="18" charset="0"/>
              <a:ea typeface="+mn-ea"/>
              <a:cs typeface="+mn-cs"/>
            </a:rPr>
            <a:t>      </a:t>
          </a:r>
          <a:r>
            <a:rPr lang="en-GB" sz="1200" kern="1200" spc="50" dirty="0">
              <a:solidFill>
                <a:srgbClr val="92D050"/>
              </a:solidFill>
              <a:latin typeface="Goudy" panose="02020502050305020303" pitchFamily="18" charset="0"/>
              <a:ea typeface="+mn-ea"/>
              <a:cs typeface="+mn-cs"/>
            </a:rPr>
            <a:t>Vehicles with higher engine sizes affect both fuel economy and CO2 emissions. The smaller the engine the better the efficiency. Cars with cylinders of between 3 and 5 give the best fuel economy. This correlates with a smaller engine size</a:t>
          </a:r>
          <a:endParaRPr lang="en-US" sz="1200" kern="1200" spc="50" dirty="0">
            <a:solidFill>
              <a:srgbClr val="92D050"/>
            </a:solidFill>
            <a:latin typeface="Goudy" panose="02020502050305020303" pitchFamily="18" charset="0"/>
            <a:ea typeface="+mn-ea"/>
            <a:cs typeface="+mn-cs"/>
          </a:endParaRPr>
        </a:p>
        <a:p>
          <a:pPr algn="ctr">
            <a:lnSpc>
              <a:spcPct val="100000"/>
            </a:lnSpc>
          </a:pPr>
          <a:endParaRPr lang="en-US" sz="1200" kern="1200" spc="50" dirty="0">
            <a:latin typeface="Goudy" panose="02020502050305020303" pitchFamily="18" charset="0"/>
            <a:ea typeface="+mn-ea"/>
            <a:cs typeface="+mn-cs"/>
          </a:endParaRPr>
        </a:p>
      </dgm:t>
    </dgm:pt>
    <dgm:pt modelId="{C37F9A98-98A9-4B3F-B5D1-D47584A70A1F}" type="parTrans" cxnId="{B4753050-06E2-4BC9-AB3B-FA49F0B36181}">
      <dgm:prSet/>
      <dgm:spPr/>
      <dgm:t>
        <a:bodyPr/>
        <a:lstStyle/>
        <a:p>
          <a:endParaRPr lang="en-US"/>
        </a:p>
      </dgm:t>
    </dgm:pt>
    <dgm:pt modelId="{2944A927-9FD1-4022-A573-C3E4106ABE02}" type="sibTrans" cxnId="{B4753050-06E2-4BC9-AB3B-FA49F0B36181}">
      <dgm:prSet/>
      <dgm:spPr/>
      <dgm:t>
        <a:bodyPr/>
        <a:lstStyle/>
        <a:p>
          <a:endParaRPr lang="en-US"/>
        </a:p>
      </dgm:t>
    </dgm:pt>
    <dgm:pt modelId="{288A2F6A-BD12-4BAE-A5B3-2203021C6F31}">
      <dgm:prSet custT="1"/>
      <dgm:spPr/>
      <dgm:t>
        <a:bodyPr/>
        <a:lstStyle/>
        <a:p>
          <a:pPr>
            <a:lnSpc>
              <a:spcPct val="100000"/>
            </a:lnSpc>
          </a:pPr>
          <a:r>
            <a:rPr lang="en-GB" sz="1200" kern="1200" spc="50" dirty="0">
              <a:solidFill>
                <a:srgbClr val="92D050"/>
              </a:solidFill>
              <a:latin typeface="Goudy" panose="02020502050305020303" pitchFamily="18" charset="0"/>
              <a:ea typeface="+mn-ea"/>
              <a:cs typeface="+mn-cs"/>
            </a:rPr>
            <a:t>Where available, go for Auto Variable, Manual or Auto Manual transmission types as they have better fuel efficiency on average. The number of gears do not matter as these have no impact on both emissions and fuel consumption.</a:t>
          </a:r>
          <a:endParaRPr lang="en-US" sz="1200" kern="1200" spc="50" dirty="0">
            <a:latin typeface="Goudy" panose="02020502050305020303" pitchFamily="18" charset="0"/>
            <a:ea typeface="+mn-ea"/>
            <a:cs typeface="+mn-cs"/>
          </a:endParaRPr>
        </a:p>
      </dgm:t>
    </dgm:pt>
    <dgm:pt modelId="{59D21ABA-9EEB-42AD-8A36-A3DEF5446398}" type="parTrans" cxnId="{71E37CB4-B526-4EFE-BFA1-4F97B4787AFB}">
      <dgm:prSet/>
      <dgm:spPr/>
      <dgm:t>
        <a:bodyPr/>
        <a:lstStyle/>
        <a:p>
          <a:endParaRPr lang="en-US"/>
        </a:p>
      </dgm:t>
    </dgm:pt>
    <dgm:pt modelId="{46E1730C-5A0C-410F-87B4-8C13459FB281}" type="sibTrans" cxnId="{71E37CB4-B526-4EFE-BFA1-4F97B4787AFB}">
      <dgm:prSet/>
      <dgm:spPr/>
      <dgm:t>
        <a:bodyPr/>
        <a:lstStyle/>
        <a:p>
          <a:endParaRPr lang="en-US"/>
        </a:p>
      </dgm:t>
    </dgm:pt>
    <dgm:pt modelId="{DB578C99-3E71-4CB8-80FA-329E5AB15366}">
      <dgm:prSet custT="1"/>
      <dgm:spPr/>
      <dgm:t>
        <a:bodyPr/>
        <a:lstStyle/>
        <a:p>
          <a:pPr>
            <a:lnSpc>
              <a:spcPct val="100000"/>
            </a:lnSpc>
          </a:pPr>
          <a:r>
            <a:rPr lang="en-GB" sz="1200" kern="1200" spc="50" dirty="0">
              <a:solidFill>
                <a:srgbClr val="92D050"/>
              </a:solidFill>
              <a:latin typeface="Goudy" panose="02020502050305020303" pitchFamily="18" charset="0"/>
              <a:ea typeface="+mn-ea"/>
              <a:cs typeface="+mn-cs"/>
            </a:rPr>
            <a:t>Diesel, Ethanol and Regular gasoline fuel types, in that order, have the lowest average emissions.. Natural gas has the highest average emissions, and we strongly advise to avoid models that use this type of fuel.</a:t>
          </a:r>
          <a:endParaRPr lang="en-US" sz="1200" kern="1200" spc="50" dirty="0">
            <a:solidFill>
              <a:srgbClr val="92D050"/>
            </a:solidFill>
            <a:latin typeface="Goudy" panose="02020502050305020303" pitchFamily="18" charset="0"/>
            <a:ea typeface="+mn-ea"/>
            <a:cs typeface="+mn-cs"/>
          </a:endParaRPr>
        </a:p>
      </dgm:t>
    </dgm:pt>
    <dgm:pt modelId="{7147B79E-9F15-4B90-A575-B047433E2761}" type="parTrans" cxnId="{26A3230A-DB1F-4DD6-A26F-AF8E0D430761}">
      <dgm:prSet/>
      <dgm:spPr/>
      <dgm:t>
        <a:bodyPr/>
        <a:lstStyle/>
        <a:p>
          <a:endParaRPr lang="en-US"/>
        </a:p>
      </dgm:t>
    </dgm:pt>
    <dgm:pt modelId="{7DBAAA93-1B24-48A1-845C-6AF9CC960979}" type="sibTrans" cxnId="{26A3230A-DB1F-4DD6-A26F-AF8E0D430761}">
      <dgm:prSet/>
      <dgm:spPr/>
      <dgm:t>
        <a:bodyPr/>
        <a:lstStyle/>
        <a:p>
          <a:endParaRPr lang="en-US"/>
        </a:p>
      </dgm:t>
    </dgm:pt>
    <dgm:pt modelId="{A5F83FF6-758F-42A1-8F34-2534ADEDE29D}" type="pres">
      <dgm:prSet presAssocID="{369F9B86-CE3B-41BD-9E5B-9540132D1730}" presName="root" presStyleCnt="0">
        <dgm:presLayoutVars>
          <dgm:dir/>
          <dgm:resizeHandles val="exact"/>
        </dgm:presLayoutVars>
      </dgm:prSet>
      <dgm:spPr/>
    </dgm:pt>
    <dgm:pt modelId="{841F1A42-133F-476A-A877-21A671D1039A}" type="pres">
      <dgm:prSet presAssocID="{4A276CA2-9438-4423-8ED3-544B2C9F7909}" presName="compNode" presStyleCnt="0"/>
      <dgm:spPr/>
    </dgm:pt>
    <dgm:pt modelId="{58B58713-41D9-461C-965B-A463A469B4D9}" type="pres">
      <dgm:prSet presAssocID="{4A276CA2-9438-4423-8ED3-544B2C9F79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2A990125-0083-4E47-8BC0-EFC7EAB3A39F}" type="pres">
      <dgm:prSet presAssocID="{4A276CA2-9438-4423-8ED3-544B2C9F7909}" presName="spaceRect" presStyleCnt="0"/>
      <dgm:spPr/>
    </dgm:pt>
    <dgm:pt modelId="{D31CC8F8-A4D4-4A12-BDE3-140EE06BAE43}" type="pres">
      <dgm:prSet presAssocID="{4A276CA2-9438-4423-8ED3-544B2C9F7909}" presName="textRect" presStyleLbl="revTx" presStyleIdx="0" presStyleCnt="3" custScaleX="100196" custScaleY="106106">
        <dgm:presLayoutVars>
          <dgm:chMax val="1"/>
          <dgm:chPref val="1"/>
        </dgm:presLayoutVars>
      </dgm:prSet>
      <dgm:spPr/>
    </dgm:pt>
    <dgm:pt modelId="{C31224FA-E6C9-46FC-8F0A-6BAB7F2D4614}" type="pres">
      <dgm:prSet presAssocID="{2944A927-9FD1-4022-A573-C3E4106ABE02}" presName="sibTrans" presStyleCnt="0"/>
      <dgm:spPr/>
    </dgm:pt>
    <dgm:pt modelId="{C6FFFE66-4A15-4992-9C54-AE36D8E6F9B1}" type="pres">
      <dgm:prSet presAssocID="{288A2F6A-BD12-4BAE-A5B3-2203021C6F31}" presName="compNode" presStyleCnt="0"/>
      <dgm:spPr/>
    </dgm:pt>
    <dgm:pt modelId="{25E09A9D-DA70-4E1C-AD31-69922984ADBA}" type="pres">
      <dgm:prSet presAssocID="{288A2F6A-BD12-4BAE-A5B3-2203021C6F31}"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eering Wheel outline"/>
        </a:ext>
      </dgm:extLst>
    </dgm:pt>
    <dgm:pt modelId="{B2C0E58E-2980-4A27-889A-BC9CC5A5FD25}" type="pres">
      <dgm:prSet presAssocID="{288A2F6A-BD12-4BAE-A5B3-2203021C6F31}" presName="spaceRect" presStyleCnt="0"/>
      <dgm:spPr/>
    </dgm:pt>
    <dgm:pt modelId="{88194605-8801-4AB4-85EC-1C7E89D2A2C1}" type="pres">
      <dgm:prSet presAssocID="{288A2F6A-BD12-4BAE-A5B3-2203021C6F31}" presName="textRect" presStyleLbl="revTx" presStyleIdx="1" presStyleCnt="3" custScaleY="119590" custLinFactNeighborX="2811" custLinFactNeighborY="12618">
        <dgm:presLayoutVars>
          <dgm:chMax val="1"/>
          <dgm:chPref val="1"/>
        </dgm:presLayoutVars>
      </dgm:prSet>
      <dgm:spPr/>
    </dgm:pt>
    <dgm:pt modelId="{4A04627E-A5CB-4A64-B1AF-09CFC10A74D2}" type="pres">
      <dgm:prSet presAssocID="{46E1730C-5A0C-410F-87B4-8C13459FB281}" presName="sibTrans" presStyleCnt="0"/>
      <dgm:spPr/>
    </dgm:pt>
    <dgm:pt modelId="{0CD69643-9E8B-456D-8B90-6CD09C510BE5}" type="pres">
      <dgm:prSet presAssocID="{DB578C99-3E71-4CB8-80FA-329E5AB15366}" presName="compNode" presStyleCnt="0"/>
      <dgm:spPr/>
    </dgm:pt>
    <dgm:pt modelId="{B41919FF-9A59-4E67-B9B1-46CB48663007}" type="pres">
      <dgm:prSet presAssocID="{DB578C99-3E71-4CB8-80FA-329E5AB15366}" presName="iconRect" presStyleLbl="node1" presStyleIdx="2" presStyleCnt="3" custLinFactNeighborX="-6247" custLinFactNeighborY="-1249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uel with solid fill"/>
        </a:ext>
      </dgm:extLst>
    </dgm:pt>
    <dgm:pt modelId="{FE3F44A6-533D-4871-894C-14C4675ADF37}" type="pres">
      <dgm:prSet presAssocID="{DB578C99-3E71-4CB8-80FA-329E5AB15366}" presName="spaceRect" presStyleCnt="0"/>
      <dgm:spPr/>
    </dgm:pt>
    <dgm:pt modelId="{B6AABEBC-3758-43EA-A40B-5EE483B8F67F}" type="pres">
      <dgm:prSet presAssocID="{DB578C99-3E71-4CB8-80FA-329E5AB15366}" presName="textRect" presStyleLbl="revTx" presStyleIdx="2" presStyleCnt="3">
        <dgm:presLayoutVars>
          <dgm:chMax val="1"/>
          <dgm:chPref val="1"/>
        </dgm:presLayoutVars>
      </dgm:prSet>
      <dgm:spPr/>
    </dgm:pt>
  </dgm:ptLst>
  <dgm:cxnLst>
    <dgm:cxn modelId="{26A3230A-DB1F-4DD6-A26F-AF8E0D430761}" srcId="{369F9B86-CE3B-41BD-9E5B-9540132D1730}" destId="{DB578C99-3E71-4CB8-80FA-329E5AB15366}" srcOrd="2" destOrd="0" parTransId="{7147B79E-9F15-4B90-A575-B047433E2761}" sibTransId="{7DBAAA93-1B24-48A1-845C-6AF9CC960979}"/>
    <dgm:cxn modelId="{099A7944-D379-424A-9F1C-10B8C3265881}" type="presOf" srcId="{4A276CA2-9438-4423-8ED3-544B2C9F7909}" destId="{D31CC8F8-A4D4-4A12-BDE3-140EE06BAE43}" srcOrd="0" destOrd="0" presId="urn:microsoft.com/office/officeart/2018/2/layout/IconLabelList"/>
    <dgm:cxn modelId="{B4753050-06E2-4BC9-AB3B-FA49F0B36181}" srcId="{369F9B86-CE3B-41BD-9E5B-9540132D1730}" destId="{4A276CA2-9438-4423-8ED3-544B2C9F7909}" srcOrd="0" destOrd="0" parTransId="{C37F9A98-98A9-4B3F-B5D1-D47584A70A1F}" sibTransId="{2944A927-9FD1-4022-A573-C3E4106ABE02}"/>
    <dgm:cxn modelId="{28B72655-BAB0-410B-B03B-46549939C1AA}" type="presOf" srcId="{369F9B86-CE3B-41BD-9E5B-9540132D1730}" destId="{A5F83FF6-758F-42A1-8F34-2534ADEDE29D}" srcOrd="0" destOrd="0" presId="urn:microsoft.com/office/officeart/2018/2/layout/IconLabelList"/>
    <dgm:cxn modelId="{B6C61E5A-478A-47C8-99D1-629A673483B1}" type="presOf" srcId="{288A2F6A-BD12-4BAE-A5B3-2203021C6F31}" destId="{88194605-8801-4AB4-85EC-1C7E89D2A2C1}" srcOrd="0" destOrd="0" presId="urn:microsoft.com/office/officeart/2018/2/layout/IconLabelList"/>
    <dgm:cxn modelId="{8B29D090-9DDC-429B-976F-5C9133F7C38C}" type="presOf" srcId="{DB578C99-3E71-4CB8-80FA-329E5AB15366}" destId="{B6AABEBC-3758-43EA-A40B-5EE483B8F67F}" srcOrd="0" destOrd="0" presId="urn:microsoft.com/office/officeart/2018/2/layout/IconLabelList"/>
    <dgm:cxn modelId="{71E37CB4-B526-4EFE-BFA1-4F97B4787AFB}" srcId="{369F9B86-CE3B-41BD-9E5B-9540132D1730}" destId="{288A2F6A-BD12-4BAE-A5B3-2203021C6F31}" srcOrd="1" destOrd="0" parTransId="{59D21ABA-9EEB-42AD-8A36-A3DEF5446398}" sibTransId="{46E1730C-5A0C-410F-87B4-8C13459FB281}"/>
    <dgm:cxn modelId="{71FAE119-FCBE-4F4F-8FAE-F67246717194}" type="presParOf" srcId="{A5F83FF6-758F-42A1-8F34-2534ADEDE29D}" destId="{841F1A42-133F-476A-A877-21A671D1039A}" srcOrd="0" destOrd="0" presId="urn:microsoft.com/office/officeart/2018/2/layout/IconLabelList"/>
    <dgm:cxn modelId="{F9548BB8-A42B-479F-86EC-98214A8E7BBC}" type="presParOf" srcId="{841F1A42-133F-476A-A877-21A671D1039A}" destId="{58B58713-41D9-461C-965B-A463A469B4D9}" srcOrd="0" destOrd="0" presId="urn:microsoft.com/office/officeart/2018/2/layout/IconLabelList"/>
    <dgm:cxn modelId="{DAD90F19-7134-42AA-8B97-9C4D443018E8}" type="presParOf" srcId="{841F1A42-133F-476A-A877-21A671D1039A}" destId="{2A990125-0083-4E47-8BC0-EFC7EAB3A39F}" srcOrd="1" destOrd="0" presId="urn:microsoft.com/office/officeart/2018/2/layout/IconLabelList"/>
    <dgm:cxn modelId="{8D5B43F7-C3CF-403A-BE6A-85F7B570D77E}" type="presParOf" srcId="{841F1A42-133F-476A-A877-21A671D1039A}" destId="{D31CC8F8-A4D4-4A12-BDE3-140EE06BAE43}" srcOrd="2" destOrd="0" presId="urn:microsoft.com/office/officeart/2018/2/layout/IconLabelList"/>
    <dgm:cxn modelId="{9E21100B-FFD9-4D0B-A1EC-0FDB406B7065}" type="presParOf" srcId="{A5F83FF6-758F-42A1-8F34-2534ADEDE29D}" destId="{C31224FA-E6C9-46FC-8F0A-6BAB7F2D4614}" srcOrd="1" destOrd="0" presId="urn:microsoft.com/office/officeart/2018/2/layout/IconLabelList"/>
    <dgm:cxn modelId="{B171DBE5-0582-45E9-BE7F-84286DC78726}" type="presParOf" srcId="{A5F83FF6-758F-42A1-8F34-2534ADEDE29D}" destId="{C6FFFE66-4A15-4992-9C54-AE36D8E6F9B1}" srcOrd="2" destOrd="0" presId="urn:microsoft.com/office/officeart/2018/2/layout/IconLabelList"/>
    <dgm:cxn modelId="{9C75338D-B63B-4904-945F-1FD158D735A0}" type="presParOf" srcId="{C6FFFE66-4A15-4992-9C54-AE36D8E6F9B1}" destId="{25E09A9D-DA70-4E1C-AD31-69922984ADBA}" srcOrd="0" destOrd="0" presId="urn:microsoft.com/office/officeart/2018/2/layout/IconLabelList"/>
    <dgm:cxn modelId="{F8BA1128-79DF-4402-B1F1-F03A840D3BA6}" type="presParOf" srcId="{C6FFFE66-4A15-4992-9C54-AE36D8E6F9B1}" destId="{B2C0E58E-2980-4A27-889A-BC9CC5A5FD25}" srcOrd="1" destOrd="0" presId="urn:microsoft.com/office/officeart/2018/2/layout/IconLabelList"/>
    <dgm:cxn modelId="{666A396B-1877-49C9-991C-75F12DC62EA0}" type="presParOf" srcId="{C6FFFE66-4A15-4992-9C54-AE36D8E6F9B1}" destId="{88194605-8801-4AB4-85EC-1C7E89D2A2C1}" srcOrd="2" destOrd="0" presId="urn:microsoft.com/office/officeart/2018/2/layout/IconLabelList"/>
    <dgm:cxn modelId="{861BCF7F-A4E8-420A-8D18-F890711234F3}" type="presParOf" srcId="{A5F83FF6-758F-42A1-8F34-2534ADEDE29D}" destId="{4A04627E-A5CB-4A64-B1AF-09CFC10A74D2}" srcOrd="3" destOrd="0" presId="urn:microsoft.com/office/officeart/2018/2/layout/IconLabelList"/>
    <dgm:cxn modelId="{15F8450D-0E6B-46F6-B58C-523A40AC2599}" type="presParOf" srcId="{A5F83FF6-758F-42A1-8F34-2534ADEDE29D}" destId="{0CD69643-9E8B-456D-8B90-6CD09C510BE5}" srcOrd="4" destOrd="0" presId="urn:microsoft.com/office/officeart/2018/2/layout/IconLabelList"/>
    <dgm:cxn modelId="{7126A9AF-BF1C-46E7-BD80-27B078FD0E6D}" type="presParOf" srcId="{0CD69643-9E8B-456D-8B90-6CD09C510BE5}" destId="{B41919FF-9A59-4E67-B9B1-46CB48663007}" srcOrd="0" destOrd="0" presId="urn:microsoft.com/office/officeart/2018/2/layout/IconLabelList"/>
    <dgm:cxn modelId="{8DF0CB69-08F2-4E8C-83AF-2CDB14515A2A}" type="presParOf" srcId="{0CD69643-9E8B-456D-8B90-6CD09C510BE5}" destId="{FE3F44A6-533D-4871-894C-14C4675ADF37}" srcOrd="1" destOrd="0" presId="urn:microsoft.com/office/officeart/2018/2/layout/IconLabelList"/>
    <dgm:cxn modelId="{D80FCF60-D71E-445F-B733-F8BBDAAC013C}" type="presParOf" srcId="{0CD69643-9E8B-456D-8B90-6CD09C510BE5}" destId="{B6AABEBC-3758-43EA-A40B-5EE483B8F67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58713-41D9-461C-965B-A463A469B4D9}">
      <dsp:nvSpPr>
        <dsp:cNvPr id="0" name=""/>
        <dsp:cNvSpPr/>
      </dsp:nvSpPr>
      <dsp:spPr>
        <a:xfrm>
          <a:off x="445325" y="895019"/>
          <a:ext cx="724570" cy="724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1CC8F8-A4D4-4A12-BDE3-140EE06BAE43}">
      <dsp:nvSpPr>
        <dsp:cNvPr id="0" name=""/>
        <dsp:cNvSpPr/>
      </dsp:nvSpPr>
      <dsp:spPr>
        <a:xfrm>
          <a:off x="954" y="2015861"/>
          <a:ext cx="1613312" cy="195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defTabSz="533400">
            <a:lnSpc>
              <a:spcPct val="100000"/>
            </a:lnSpc>
            <a:spcBef>
              <a:spcPct val="0"/>
            </a:spcBef>
            <a:spcAft>
              <a:spcPct val="35000"/>
            </a:spcAft>
            <a:buNone/>
          </a:pPr>
          <a:r>
            <a:rPr lang="en-GB" sz="1200" kern="1200" spc="50" dirty="0">
              <a:latin typeface="Goudy" panose="02020502050305020303" pitchFamily="18" charset="0"/>
              <a:ea typeface="+mn-ea"/>
              <a:cs typeface="+mn-cs"/>
            </a:rPr>
            <a:t>      </a:t>
          </a:r>
          <a:r>
            <a:rPr lang="en-GB" sz="1200" kern="1200" spc="50" dirty="0">
              <a:solidFill>
                <a:srgbClr val="92D050"/>
              </a:solidFill>
              <a:latin typeface="Goudy" panose="02020502050305020303" pitchFamily="18" charset="0"/>
              <a:ea typeface="+mn-ea"/>
              <a:cs typeface="+mn-cs"/>
            </a:rPr>
            <a:t>Vehicles with higher engine sizes affect both fuel economy and CO2 emissions. The smaller the engine the better the efficiency. Cars with cylinders of between 3 and 5 give the best fuel economy. This correlates with a smaller engine size</a:t>
          </a:r>
          <a:endParaRPr lang="en-US" sz="1200" kern="1200" spc="50" dirty="0">
            <a:solidFill>
              <a:srgbClr val="92D050"/>
            </a:solidFill>
            <a:latin typeface="Goudy" panose="02020502050305020303" pitchFamily="18" charset="0"/>
            <a:ea typeface="+mn-ea"/>
            <a:cs typeface="+mn-cs"/>
          </a:endParaRPr>
        </a:p>
        <a:p>
          <a:pPr marL="0" lvl="0" indent="0" algn="ctr" defTabSz="533400">
            <a:lnSpc>
              <a:spcPct val="100000"/>
            </a:lnSpc>
            <a:spcBef>
              <a:spcPct val="0"/>
            </a:spcBef>
            <a:spcAft>
              <a:spcPct val="35000"/>
            </a:spcAft>
            <a:buNone/>
          </a:pPr>
          <a:endParaRPr lang="en-US" sz="1200" kern="1200" spc="50" dirty="0">
            <a:latin typeface="Goudy" panose="02020502050305020303" pitchFamily="18" charset="0"/>
            <a:ea typeface="+mn-ea"/>
            <a:cs typeface="+mn-cs"/>
          </a:endParaRPr>
        </a:p>
      </dsp:txBody>
      <dsp:txXfrm>
        <a:off x="954" y="2015861"/>
        <a:ext cx="1613312" cy="1951395"/>
      </dsp:txXfrm>
    </dsp:sp>
    <dsp:sp modelId="{25E09A9D-DA70-4E1C-AD31-69922984ADBA}">
      <dsp:nvSpPr>
        <dsp:cNvPr id="0" name=""/>
        <dsp:cNvSpPr/>
      </dsp:nvSpPr>
      <dsp:spPr>
        <a:xfrm>
          <a:off x="2338836" y="833023"/>
          <a:ext cx="724570" cy="7245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194605-8801-4AB4-85EC-1C7E89D2A2C1}">
      <dsp:nvSpPr>
        <dsp:cNvPr id="0" name=""/>
        <dsp:cNvSpPr/>
      </dsp:nvSpPr>
      <dsp:spPr>
        <a:xfrm>
          <a:off x="1941305" y="2061931"/>
          <a:ext cx="1610156" cy="2199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spc="50" dirty="0">
              <a:solidFill>
                <a:srgbClr val="92D050"/>
              </a:solidFill>
              <a:latin typeface="Goudy" panose="02020502050305020303" pitchFamily="18" charset="0"/>
              <a:ea typeface="+mn-ea"/>
              <a:cs typeface="+mn-cs"/>
            </a:rPr>
            <a:t>Where available, go for Auto Variable, Manual or Auto Manual transmission types as they have better fuel efficiency on average. The number of gears do not matter as these have no impact on both emissions and fuel consumption.</a:t>
          </a:r>
          <a:endParaRPr lang="en-US" sz="1200" kern="1200" spc="50" dirty="0">
            <a:latin typeface="Goudy" panose="02020502050305020303" pitchFamily="18" charset="0"/>
            <a:ea typeface="+mn-ea"/>
            <a:cs typeface="+mn-cs"/>
          </a:endParaRPr>
        </a:p>
      </dsp:txBody>
      <dsp:txXfrm>
        <a:off x="1941305" y="2061931"/>
        <a:ext cx="1610156" cy="2199380"/>
      </dsp:txXfrm>
    </dsp:sp>
    <dsp:sp modelId="{B41919FF-9A59-4E67-B9B1-46CB48663007}">
      <dsp:nvSpPr>
        <dsp:cNvPr id="0" name=""/>
        <dsp:cNvSpPr/>
      </dsp:nvSpPr>
      <dsp:spPr>
        <a:xfrm>
          <a:off x="4185506" y="832558"/>
          <a:ext cx="724570" cy="72457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AABEBC-3758-43EA-A40B-5EE483B8F67F}">
      <dsp:nvSpPr>
        <dsp:cNvPr id="0" name=""/>
        <dsp:cNvSpPr/>
      </dsp:nvSpPr>
      <dsp:spPr>
        <a:xfrm>
          <a:off x="3787977" y="2100083"/>
          <a:ext cx="1610156" cy="1839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spc="50" dirty="0">
              <a:solidFill>
                <a:srgbClr val="92D050"/>
              </a:solidFill>
              <a:latin typeface="Goudy" panose="02020502050305020303" pitchFamily="18" charset="0"/>
              <a:ea typeface="+mn-ea"/>
              <a:cs typeface="+mn-cs"/>
            </a:rPr>
            <a:t>Diesel, Ethanol and Regular gasoline fuel types, in that order, have the lowest average emissions.. Natural gas has the highest average emissions, and we strongly advise to avoid models that use this type of fuel.</a:t>
          </a:r>
          <a:endParaRPr lang="en-US" sz="1200" kern="1200" spc="50" dirty="0">
            <a:solidFill>
              <a:srgbClr val="92D050"/>
            </a:solidFill>
            <a:latin typeface="Goudy" panose="02020502050305020303" pitchFamily="18" charset="0"/>
            <a:ea typeface="+mn-ea"/>
            <a:cs typeface="+mn-cs"/>
          </a:endParaRPr>
        </a:p>
      </dsp:txBody>
      <dsp:txXfrm>
        <a:off x="3787977" y="2100083"/>
        <a:ext cx="1610156" cy="18391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11/15/2024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906471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126346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54722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4735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143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2925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54196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4143159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9028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728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2336432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74432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453188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11015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996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3550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3320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dirty="0"/>
          </a:p>
        </p:txBody>
      </p:sp>
      <p:grpSp>
        <p:nvGrpSpPr>
          <p:cNvPr id="6" name="Group 5">
            <a:extLst>
              <a:ext uri="{FF2B5EF4-FFF2-40B4-BE49-F238E27FC236}">
                <a16:creationId xmlns:a16="http://schemas.microsoft.com/office/drawing/2014/main" id="{E2620065-4315-2055-E52F-8BA73108E1D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AD5BD350-BDEC-EFEE-F816-7AFB370D313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112" name="Freeform 68">
                <a:extLst>
                  <a:ext uri="{FF2B5EF4-FFF2-40B4-BE49-F238E27FC236}">
                    <a16:creationId xmlns:a16="http://schemas.microsoft.com/office/drawing/2014/main" id="{92BD664D-DEA7-D219-4CB3-D0385E77C1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Freeform 69">
                <a:extLst>
                  <a:ext uri="{FF2B5EF4-FFF2-40B4-BE49-F238E27FC236}">
                    <a16:creationId xmlns:a16="http://schemas.microsoft.com/office/drawing/2014/main" id="{7992BF4A-194D-828E-35D9-BA284DA6E4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Line 70">
                <a:extLst>
                  <a:ext uri="{FF2B5EF4-FFF2-40B4-BE49-F238E27FC236}">
                    <a16:creationId xmlns:a16="http://schemas.microsoft.com/office/drawing/2014/main" id="{1078A33C-4EBC-5FBF-2A57-1DF8880959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67454842-A654-E3D2-87A0-CC4CD6A6C11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52" name="Oval 51">
                <a:extLst>
                  <a:ext uri="{FF2B5EF4-FFF2-40B4-BE49-F238E27FC236}">
                    <a16:creationId xmlns:a16="http://schemas.microsoft.com/office/drawing/2014/main" id="{276CF8A7-1FFA-436C-2F3F-C73531F6D9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53" name="Group 52">
                <a:extLst>
                  <a:ext uri="{FF2B5EF4-FFF2-40B4-BE49-F238E27FC236}">
                    <a16:creationId xmlns:a16="http://schemas.microsoft.com/office/drawing/2014/main" id="{193EDF9D-093B-061F-345F-68345A1DCA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8" name="Freeform 64">
                  <a:extLst>
                    <a:ext uri="{FF2B5EF4-FFF2-40B4-BE49-F238E27FC236}">
                      <a16:creationId xmlns:a16="http://schemas.microsoft.com/office/drawing/2014/main" id="{8B06A443-1BBB-4770-72BC-7523C02112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4F3CC99A-E309-58CD-EDEC-42A024194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2D585124-28F6-9E47-343C-F1C8A641AF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9C000B18-66C4-A14A-A54B-8A43F8EDA4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DAEBE218-70A9-A60E-DC7A-A9870EB6B0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A9FA29DD-EC81-13CD-3333-D463C73BAF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862DFD99-B407-D8D5-15A5-D9DC2B9394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DD52ABE8-7037-94B2-1578-C242DDFF5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51090B0C-B132-D970-989D-7054B53C58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5">
                  <a:extLst>
                    <a:ext uri="{FF2B5EF4-FFF2-40B4-BE49-F238E27FC236}">
                      <a16:creationId xmlns:a16="http://schemas.microsoft.com/office/drawing/2014/main" id="{2B6433F4-6028-3FFA-5C26-2678EA0E9A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79">
                  <a:extLst>
                    <a:ext uri="{FF2B5EF4-FFF2-40B4-BE49-F238E27FC236}">
                      <a16:creationId xmlns:a16="http://schemas.microsoft.com/office/drawing/2014/main" id="{6851DF14-A734-B9D4-FC39-DAEC3654CB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82">
                  <a:extLst>
                    <a:ext uri="{FF2B5EF4-FFF2-40B4-BE49-F238E27FC236}">
                      <a16:creationId xmlns:a16="http://schemas.microsoft.com/office/drawing/2014/main" id="{83A5E0E9-A989-2624-043D-433AFE1883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85">
                  <a:extLst>
                    <a:ext uri="{FF2B5EF4-FFF2-40B4-BE49-F238E27FC236}">
                      <a16:creationId xmlns:a16="http://schemas.microsoft.com/office/drawing/2014/main" id="{1273294B-B971-B44C-A01D-CA2EC83E20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8">
                  <a:extLst>
                    <a:ext uri="{FF2B5EF4-FFF2-40B4-BE49-F238E27FC236}">
                      <a16:creationId xmlns:a16="http://schemas.microsoft.com/office/drawing/2014/main" id="{8318B480-F3DC-52C6-6533-9440D847F2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4" name="Group 103">
                  <a:extLst>
                    <a:ext uri="{FF2B5EF4-FFF2-40B4-BE49-F238E27FC236}">
                      <a16:creationId xmlns:a16="http://schemas.microsoft.com/office/drawing/2014/main" id="{9E60B308-4F63-9252-1ED0-65CADD1391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05" name="Line 63">
                    <a:extLst>
                      <a:ext uri="{FF2B5EF4-FFF2-40B4-BE49-F238E27FC236}">
                        <a16:creationId xmlns:a16="http://schemas.microsoft.com/office/drawing/2014/main" id="{0D6F938C-0B61-2B6E-35AD-D27B6A15F2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Line 66">
                    <a:extLst>
                      <a:ext uri="{FF2B5EF4-FFF2-40B4-BE49-F238E27FC236}">
                        <a16:creationId xmlns:a16="http://schemas.microsoft.com/office/drawing/2014/main" id="{760CF300-84AD-E78F-5990-3EDE70124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Line 67">
                    <a:extLst>
                      <a:ext uri="{FF2B5EF4-FFF2-40B4-BE49-F238E27FC236}">
                        <a16:creationId xmlns:a16="http://schemas.microsoft.com/office/drawing/2014/main" id="{E8DE8BC0-0B4E-73EC-AFC1-90C9959069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Line 80">
                    <a:extLst>
                      <a:ext uri="{FF2B5EF4-FFF2-40B4-BE49-F238E27FC236}">
                        <a16:creationId xmlns:a16="http://schemas.microsoft.com/office/drawing/2014/main" id="{B519B6B5-DB1C-8D7F-EBDC-A66EECA21F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Line 83">
                    <a:extLst>
                      <a:ext uri="{FF2B5EF4-FFF2-40B4-BE49-F238E27FC236}">
                        <a16:creationId xmlns:a16="http://schemas.microsoft.com/office/drawing/2014/main" id="{57F7704B-3B7E-5B6D-312E-D8EECC923D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86">
                    <a:extLst>
                      <a:ext uri="{FF2B5EF4-FFF2-40B4-BE49-F238E27FC236}">
                        <a16:creationId xmlns:a16="http://schemas.microsoft.com/office/drawing/2014/main" id="{A74A8BF5-A7B7-2FBC-984B-0D25C2FB8A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Line 89">
                    <a:extLst>
                      <a:ext uri="{FF2B5EF4-FFF2-40B4-BE49-F238E27FC236}">
                        <a16:creationId xmlns:a16="http://schemas.microsoft.com/office/drawing/2014/main" id="{2ABA053F-6BA8-51A8-2079-00E89E0212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2296F670-8C21-B524-362C-14C1AB5A94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60" name="Group 59">
                  <a:extLst>
                    <a:ext uri="{FF2B5EF4-FFF2-40B4-BE49-F238E27FC236}">
                      <a16:creationId xmlns:a16="http://schemas.microsoft.com/office/drawing/2014/main" id="{A459AA25-DE4D-6470-1BC3-8A456560C2E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01BFA748-806A-4712-016D-A4C12BC5A27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AE26A52-41FA-D824-5E06-76EBC507952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CC2E1A48-BD32-A1BD-F0F4-9E3BBEC84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412136DA-B8F6-5983-F369-53082D7FC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C556A111-C257-80BD-BFA0-FE6A7780B3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6A9C671B-E687-F59C-A5DF-991CD5A0EC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7027CD1A-EF8B-F5A3-1BA7-313F8C6561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5" name="Group 54">
                <a:extLst>
                  <a:ext uri="{FF2B5EF4-FFF2-40B4-BE49-F238E27FC236}">
                    <a16:creationId xmlns:a16="http://schemas.microsoft.com/office/drawing/2014/main" id="{8D1E213B-E600-1D29-A27B-CCA214E0204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6" name="Group 55">
                  <a:extLst>
                    <a:ext uri="{FF2B5EF4-FFF2-40B4-BE49-F238E27FC236}">
                      <a16:creationId xmlns:a16="http://schemas.microsoft.com/office/drawing/2014/main" id="{D9E8F314-A581-4B75-9972-53776E0DEDA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8" name="Freeform 68">
                    <a:extLst>
                      <a:ext uri="{FF2B5EF4-FFF2-40B4-BE49-F238E27FC236}">
                        <a16:creationId xmlns:a16="http://schemas.microsoft.com/office/drawing/2014/main" id="{2F67752B-287D-07A8-704A-A5290442C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69">
                    <a:extLst>
                      <a:ext uri="{FF2B5EF4-FFF2-40B4-BE49-F238E27FC236}">
                        <a16:creationId xmlns:a16="http://schemas.microsoft.com/office/drawing/2014/main" id="{110D1533-D25D-2A4F-CC24-9B79D2EA2C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7" name="Line 70">
                  <a:extLst>
                    <a:ext uri="{FF2B5EF4-FFF2-40B4-BE49-F238E27FC236}">
                      <a16:creationId xmlns:a16="http://schemas.microsoft.com/office/drawing/2014/main" id="{20018428-761A-38D6-FA6A-2FEBE60AA6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9152EF5-3B1F-C369-26CD-FFB2961FBEC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165613A0-7375-F1D3-A546-7AD331F954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2234DAA5-82F2-87ED-92F5-37523DE600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30" name="Freeform 64">
                  <a:extLst>
                    <a:ext uri="{FF2B5EF4-FFF2-40B4-BE49-F238E27FC236}">
                      <a16:creationId xmlns:a16="http://schemas.microsoft.com/office/drawing/2014/main" id="{E9752ADE-6945-492B-13E2-5F322936BA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1">
                  <a:extLst>
                    <a:ext uri="{FF2B5EF4-FFF2-40B4-BE49-F238E27FC236}">
                      <a16:creationId xmlns:a16="http://schemas.microsoft.com/office/drawing/2014/main" id="{04C9DA37-7484-E1F2-4B1E-FA31F3ECFF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1">
                  <a:extLst>
                    <a:ext uri="{FF2B5EF4-FFF2-40B4-BE49-F238E27FC236}">
                      <a16:creationId xmlns:a16="http://schemas.microsoft.com/office/drawing/2014/main" id="{08BC8E77-C42F-6C64-19FF-6BF5F4173C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78">
                  <a:extLst>
                    <a:ext uri="{FF2B5EF4-FFF2-40B4-BE49-F238E27FC236}">
                      <a16:creationId xmlns:a16="http://schemas.microsoft.com/office/drawing/2014/main" id="{032DF1D9-48CE-0F23-260D-750FD33485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84">
                  <a:extLst>
                    <a:ext uri="{FF2B5EF4-FFF2-40B4-BE49-F238E27FC236}">
                      <a16:creationId xmlns:a16="http://schemas.microsoft.com/office/drawing/2014/main" id="{79B72AE2-CE79-D641-FC76-C2E3DC4902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87">
                  <a:extLst>
                    <a:ext uri="{FF2B5EF4-FFF2-40B4-BE49-F238E27FC236}">
                      <a16:creationId xmlns:a16="http://schemas.microsoft.com/office/drawing/2014/main" id="{710E44BC-A5F4-06DF-CC50-37383902A31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0">
                  <a:extLst>
                    <a:ext uri="{FF2B5EF4-FFF2-40B4-BE49-F238E27FC236}">
                      <a16:creationId xmlns:a16="http://schemas.microsoft.com/office/drawing/2014/main" id="{33962010-EC45-BD9D-E5EA-E420D853DD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59">
                  <a:extLst>
                    <a:ext uri="{FF2B5EF4-FFF2-40B4-BE49-F238E27FC236}">
                      <a16:creationId xmlns:a16="http://schemas.microsoft.com/office/drawing/2014/main" id="{B0162327-B507-78EA-B996-3194EDC10A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62">
                  <a:extLst>
                    <a:ext uri="{FF2B5EF4-FFF2-40B4-BE49-F238E27FC236}">
                      <a16:creationId xmlns:a16="http://schemas.microsoft.com/office/drawing/2014/main" id="{E6713A16-2AA9-F957-A4D6-A9DFFFE5B1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5">
                  <a:extLst>
                    <a:ext uri="{FF2B5EF4-FFF2-40B4-BE49-F238E27FC236}">
                      <a16:creationId xmlns:a16="http://schemas.microsoft.com/office/drawing/2014/main" id="{0DFFFCCC-9333-824C-C719-3D12096DDA2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79">
                  <a:extLst>
                    <a:ext uri="{FF2B5EF4-FFF2-40B4-BE49-F238E27FC236}">
                      <a16:creationId xmlns:a16="http://schemas.microsoft.com/office/drawing/2014/main" id="{A3BED9E7-9E41-9C0C-9FAB-0BFF24D400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82">
                  <a:extLst>
                    <a:ext uri="{FF2B5EF4-FFF2-40B4-BE49-F238E27FC236}">
                      <a16:creationId xmlns:a16="http://schemas.microsoft.com/office/drawing/2014/main" id="{4465D8FC-0A08-0DCC-5D2E-23F4F73284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5">
                  <a:extLst>
                    <a:ext uri="{FF2B5EF4-FFF2-40B4-BE49-F238E27FC236}">
                      <a16:creationId xmlns:a16="http://schemas.microsoft.com/office/drawing/2014/main" id="{1B708C0A-6FC2-1E46-8BD5-E985E42AB9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8">
                  <a:extLst>
                    <a:ext uri="{FF2B5EF4-FFF2-40B4-BE49-F238E27FC236}">
                      <a16:creationId xmlns:a16="http://schemas.microsoft.com/office/drawing/2014/main" id="{17DEEABA-CD81-4491-D287-2EBF509F1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4" name="Group 43">
                  <a:extLst>
                    <a:ext uri="{FF2B5EF4-FFF2-40B4-BE49-F238E27FC236}">
                      <a16:creationId xmlns:a16="http://schemas.microsoft.com/office/drawing/2014/main" id="{7EFFE21E-2A0B-67E4-22A0-30AD95D40A6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EE392E7F-5720-9DA7-30A5-1C25126BA0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66">
                    <a:extLst>
                      <a:ext uri="{FF2B5EF4-FFF2-40B4-BE49-F238E27FC236}">
                        <a16:creationId xmlns:a16="http://schemas.microsoft.com/office/drawing/2014/main" id="{62D81A3E-16CF-20EA-720F-2B9FD80276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67">
                    <a:extLst>
                      <a:ext uri="{FF2B5EF4-FFF2-40B4-BE49-F238E27FC236}">
                        <a16:creationId xmlns:a16="http://schemas.microsoft.com/office/drawing/2014/main" id="{42FCF2FB-7E3D-DE8B-DB79-3EDA23F5BF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Line 80">
                    <a:extLst>
                      <a:ext uri="{FF2B5EF4-FFF2-40B4-BE49-F238E27FC236}">
                        <a16:creationId xmlns:a16="http://schemas.microsoft.com/office/drawing/2014/main" id="{1E65815B-D46F-5E1B-9D86-8FE313FDCB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Line 83">
                    <a:extLst>
                      <a:ext uri="{FF2B5EF4-FFF2-40B4-BE49-F238E27FC236}">
                        <a16:creationId xmlns:a16="http://schemas.microsoft.com/office/drawing/2014/main" id="{116290C2-6085-2E2A-9A98-32BD6A53C3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Line 86">
                    <a:extLst>
                      <a:ext uri="{FF2B5EF4-FFF2-40B4-BE49-F238E27FC236}">
                        <a16:creationId xmlns:a16="http://schemas.microsoft.com/office/drawing/2014/main" id="{AFA695A2-E254-7DB7-C34D-4139DBBA692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Line 89">
                    <a:extLst>
                      <a:ext uri="{FF2B5EF4-FFF2-40B4-BE49-F238E27FC236}">
                        <a16:creationId xmlns:a16="http://schemas.microsoft.com/office/drawing/2014/main" id="{D264FF37-9274-8D56-04F4-21D15A33B0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1C7A8889-E9D6-354D-F500-47268C05017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5E23F9A-F60E-7AD4-4D62-6872708772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4C0E5415-3C4E-3AAF-5FE5-DFF850310001}"/>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2083AC-BDAA-8B90-F271-BD298C08002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9D6E1355-F3FC-1E68-F83F-8106437768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30">
                    <a:extLst>
                      <a:ext uri="{FF2B5EF4-FFF2-40B4-BE49-F238E27FC236}">
                        <a16:creationId xmlns:a16="http://schemas.microsoft.com/office/drawing/2014/main" id="{7B598F3C-64CA-48D1-110F-2781B04B81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99ED50-03A3-98E5-FDBA-00F0F69C7D7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B0709BEA-D799-D7D6-848A-8EACE5C798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8E1B9191-1544-53E6-A695-93A49A1F4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B2193BA-F312-9041-2C1B-D1F2E90AC49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769408B7-D70D-D224-9817-A83A133E54D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4477FEEB-4A34-3B51-EBFA-72C415A389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DAC40B08-955A-1A89-F309-FDE40B7960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96F449C3-7FA3-5A77-1449-28383C365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07728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7537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411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3676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6762496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2" r:id="rId18"/>
    <p:sldLayoutId id="2147483709" r:id="rId19"/>
    <p:sldLayoutId id="2147483711" r:id="rId20"/>
    <p:sldLayoutId id="2147483712" r:id="rId21"/>
    <p:sldLayoutId id="2147483672" r:id="rId22"/>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hyperlink" Target="https://open.canada.ca/data/en/dataset/98f1a129-f628-4ce4-b24d-6f16bf24dd6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7130347" y="707687"/>
            <a:ext cx="4274076" cy="4748484"/>
          </a:xfrm>
        </p:spPr>
        <p:txBody>
          <a:bodyPr vert="horz" lIns="91440" tIns="45720" rIns="91440" bIns="45720" rtlCol="0" anchor="b" anchorCtr="0">
            <a:normAutofit/>
          </a:bodyPr>
          <a:lstStyle/>
          <a:p>
            <a:pPr>
              <a:lnSpc>
                <a:spcPct val="90000"/>
              </a:lnSpc>
              <a:buClr>
                <a:schemeClr val="accent3"/>
              </a:buClr>
            </a:pPr>
            <a:r>
              <a:rPr lang="en-US" sz="3200" spc="50" dirty="0">
                <a:solidFill>
                  <a:srgbClr val="002060">
                    <a:alpha val="60000"/>
                  </a:srgbClr>
                </a:solidFill>
                <a:latin typeface="Goudy" panose="02020502050305020303" pitchFamily="18" charset="0"/>
                <a:ea typeface="+mn-ea"/>
                <a:cs typeface="+mn-cs"/>
              </a:rPr>
              <a:t>Data Driven Fleet Optimization for Fuel Efficiency and Emissions Reduction</a:t>
            </a:r>
            <a:br>
              <a:rPr lang="en-US" sz="3200" dirty="0"/>
            </a:br>
            <a:br>
              <a:rPr lang="en-US" sz="1600" dirty="0"/>
            </a:br>
            <a:br>
              <a:rPr lang="en-US" sz="1600" dirty="0"/>
            </a:br>
            <a:r>
              <a:rPr lang="en-US" sz="2700" spc="50" dirty="0">
                <a:solidFill>
                  <a:srgbClr val="92D050">
                    <a:alpha val="60000"/>
                  </a:srgbClr>
                </a:solidFill>
                <a:latin typeface="Goudy" panose="02020502050305020303" pitchFamily="18" charset="0"/>
                <a:ea typeface="+mn-ea"/>
                <a:cs typeface="+mn-cs"/>
              </a:rPr>
              <a:t>Recommendations for  budget and eco-conscious vehicle fleet for </a:t>
            </a:r>
            <a:r>
              <a:rPr lang="en-US" sz="2700" b="1" spc="50" dirty="0">
                <a:solidFill>
                  <a:srgbClr val="92D050">
                    <a:alpha val="60000"/>
                  </a:srgbClr>
                </a:solidFill>
                <a:latin typeface="Goudy" panose="02020502050305020303" pitchFamily="18" charset="0"/>
                <a:ea typeface="+mn-ea"/>
                <a:cs typeface="+mn-cs"/>
              </a:rPr>
              <a:t>EcoRentals Limited</a:t>
            </a:r>
          </a:p>
        </p:txBody>
      </p:sp>
      <p:pic>
        <p:nvPicPr>
          <p:cNvPr id="4" name="Picture Placeholder 3">
            <a:extLst>
              <a:ext uri="{FF2B5EF4-FFF2-40B4-BE49-F238E27FC236}">
                <a16:creationId xmlns:a16="http://schemas.microsoft.com/office/drawing/2014/main" id="{87395C93-7DF4-A05C-C246-A5A664ACD4F4}"/>
              </a:ext>
            </a:extLst>
          </p:cNvPr>
          <p:cNvPicPr>
            <a:picLocks noGrp="1" noChangeAspect="1"/>
          </p:cNvPicPr>
          <p:nvPr>
            <p:ph type="pic" sz="quarter" idx="13"/>
          </p:nvPr>
        </p:nvPicPr>
        <p:blipFill>
          <a:blip r:embed="rId3"/>
          <a:srcRect l="20495" r="19986"/>
          <a:stretch/>
        </p:blipFill>
        <p:spPr>
          <a:xfrm>
            <a:off x="90959" y="759744"/>
            <a:ext cx="6005041" cy="5675204"/>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DF2272B-DF9B-EC98-8CAF-2B08D481D933}"/>
              </a:ext>
            </a:extLst>
          </p:cNvPr>
          <p:cNvSpPr txBox="1"/>
          <p:nvPr/>
        </p:nvSpPr>
        <p:spPr>
          <a:xfrm>
            <a:off x="914400" y="5520917"/>
            <a:ext cx="11047042" cy="307777"/>
          </a:xfrm>
          <a:prstGeom prst="rect">
            <a:avLst/>
          </a:prstGeom>
          <a:noFill/>
        </p:spPr>
        <p:txBody>
          <a:bodyPr wrap="square" rtlCol="0">
            <a:spAutoFit/>
          </a:bodyPr>
          <a:lstStyle/>
          <a:p>
            <a:pPr>
              <a:spcBef>
                <a:spcPts val="1000"/>
              </a:spcBef>
              <a:buClr>
                <a:schemeClr val="accent3"/>
              </a:buClr>
            </a:pPr>
            <a:r>
              <a:rPr lang="en-GB" sz="1200" spc="50" dirty="0">
                <a:solidFill>
                  <a:srgbClr val="6EA92D"/>
                </a:solidFill>
                <a:latin typeface="Goudy" panose="02020502050305020303" pitchFamily="18" charset="0"/>
              </a:rPr>
              <a:t>                   </a:t>
            </a:r>
            <a:r>
              <a:rPr lang="en-GB" sz="1400" spc="50" dirty="0">
                <a:solidFill>
                  <a:srgbClr val="6EA92D"/>
                </a:solidFill>
                <a:latin typeface="Goudy" panose="02020502050305020303" pitchFamily="18" charset="0"/>
              </a:rPr>
              <a:t>These are the vehicles in each class that give the best fuel economy and have the lowest CO2 emissions.</a:t>
            </a:r>
            <a:endParaRPr lang="en-US" sz="1400" spc="50" dirty="0">
              <a:solidFill>
                <a:srgbClr val="6EA92D"/>
              </a:solidFill>
              <a:latin typeface="Goudy" panose="02020502050305020303" pitchFamily="18" charset="0"/>
            </a:endParaRPr>
          </a:p>
        </p:txBody>
      </p:sp>
      <p:sp>
        <p:nvSpPr>
          <p:cNvPr id="8" name="Title 7">
            <a:extLst>
              <a:ext uri="{FF2B5EF4-FFF2-40B4-BE49-F238E27FC236}">
                <a16:creationId xmlns:a16="http://schemas.microsoft.com/office/drawing/2014/main" id="{6588C67F-C695-F04D-1DBB-8CE617B60BBA}"/>
              </a:ext>
            </a:extLst>
          </p:cNvPr>
          <p:cNvSpPr>
            <a:spLocks noGrp="1"/>
          </p:cNvSpPr>
          <p:nvPr>
            <p:ph type="title"/>
          </p:nvPr>
        </p:nvSpPr>
        <p:spPr>
          <a:xfrm>
            <a:off x="568164" y="400049"/>
            <a:ext cx="6249095" cy="378549"/>
          </a:xfrm>
        </p:spPr>
        <p:txBody>
          <a:bodyPr>
            <a:normAutofit fontScale="90000"/>
          </a:bodyPr>
          <a:lstStyle/>
          <a:p>
            <a:r>
              <a:rPr lang="en-US" dirty="0"/>
              <a:t>                                 </a:t>
            </a:r>
            <a:r>
              <a:rPr lang="en-US" b="1" dirty="0"/>
              <a:t>Recommendations</a:t>
            </a:r>
          </a:p>
        </p:txBody>
      </p:sp>
      <p:sp>
        <p:nvSpPr>
          <p:cNvPr id="7" name="Slide Number Placeholder 6">
            <a:extLst>
              <a:ext uri="{FF2B5EF4-FFF2-40B4-BE49-F238E27FC236}">
                <a16:creationId xmlns:a16="http://schemas.microsoft.com/office/drawing/2014/main" id="{19AD0EDD-1F9C-E24F-7526-07F2F8EF390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3" name="Picture 2">
            <a:extLst>
              <a:ext uri="{FF2B5EF4-FFF2-40B4-BE49-F238E27FC236}">
                <a16:creationId xmlns:a16="http://schemas.microsoft.com/office/drawing/2014/main" id="{DE6CC0D1-AC31-7DEF-2566-F2F95D43D7FC}"/>
              </a:ext>
            </a:extLst>
          </p:cNvPr>
          <p:cNvPicPr>
            <a:picLocks noChangeAspect="1"/>
          </p:cNvPicPr>
          <p:nvPr/>
        </p:nvPicPr>
        <p:blipFill>
          <a:blip r:embed="rId3"/>
          <a:stretch>
            <a:fillRect/>
          </a:stretch>
        </p:blipFill>
        <p:spPr>
          <a:xfrm>
            <a:off x="1109911" y="934421"/>
            <a:ext cx="9129557" cy="4430672"/>
          </a:xfrm>
          <a:prstGeom prst="rect">
            <a:avLst/>
          </a:prstGeom>
        </p:spPr>
      </p:pic>
    </p:spTree>
    <p:extLst>
      <p:ext uri="{BB962C8B-B14F-4D97-AF65-F5344CB8AC3E}">
        <p14:creationId xmlns:p14="http://schemas.microsoft.com/office/powerpoint/2010/main" val="17254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3EC7111-C553-EC4F-C3F6-E833C48074E9}"/>
              </a:ext>
            </a:extLst>
          </p:cNvPr>
          <p:cNvSpPr>
            <a:spLocks noGrp="1"/>
          </p:cNvSpPr>
          <p:nvPr>
            <p:ph type="title"/>
          </p:nvPr>
        </p:nvSpPr>
        <p:spPr/>
        <p:txBody>
          <a:bodyPr>
            <a:normAutofit/>
          </a:bodyPr>
          <a:lstStyle/>
          <a:p>
            <a:pPr>
              <a:buClr>
                <a:schemeClr val="accent3"/>
              </a:buClr>
              <a:defRPr/>
            </a:pPr>
            <a:r>
              <a:rPr lang="en-US" b="1" dirty="0"/>
              <a:t>Recommendations</a:t>
            </a:r>
          </a:p>
        </p:txBody>
      </p:sp>
      <p:graphicFrame>
        <p:nvGraphicFramePr>
          <p:cNvPr id="13" name="Content Placeholder 2">
            <a:extLst>
              <a:ext uri="{FF2B5EF4-FFF2-40B4-BE49-F238E27FC236}">
                <a16:creationId xmlns:a16="http://schemas.microsoft.com/office/drawing/2014/main" id="{2DA68FF1-DE3B-B7EC-4751-BB7A1BABE7EE}"/>
              </a:ext>
            </a:extLst>
          </p:cNvPr>
          <p:cNvGraphicFramePr>
            <a:graphicFrameLocks noGrp="1"/>
          </p:cNvGraphicFramePr>
          <p:nvPr>
            <p:ph sz="half" idx="12"/>
            <p:extLst>
              <p:ext uri="{D42A27DB-BD31-4B8C-83A1-F6EECF244321}">
                <p14:modId xmlns:p14="http://schemas.microsoft.com/office/powerpoint/2010/main" val="3522263165"/>
              </p:ext>
            </p:extLst>
          </p:nvPr>
        </p:nvGraphicFramePr>
        <p:xfrm>
          <a:off x="737341" y="1367073"/>
          <a:ext cx="5399088" cy="4862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B4A213BC-AACC-A846-4F22-17C3BF9A203D}"/>
              </a:ext>
            </a:extLst>
          </p:cNvPr>
          <p:cNvSpPr>
            <a:spLocks noGrp="1"/>
          </p:cNvSpPr>
          <p:nvPr>
            <p:ph type="sldNum" sz="quarter" idx="4"/>
          </p:nvPr>
        </p:nvSpPr>
        <p:spPr/>
        <p:txBody>
          <a:bodyPr vert="horz" lIns="91440" tIns="45720" rIns="91440" bIns="45720" rtlCol="0" anchor="ctr">
            <a:normAutofit/>
          </a:bodyPr>
          <a:lstStyle/>
          <a:p>
            <a:pPr>
              <a:spcAft>
                <a:spcPts val="600"/>
              </a:spcAft>
            </a:pPr>
            <a:fld id="{294A09A9-5501-47C1-A89A-A340965A2BE2}" type="slidenum">
              <a:rPr lang="en-US" smtClean="0">
                <a:latin typeface="+mj-lt"/>
              </a:rPr>
              <a:pPr>
                <a:spcAft>
                  <a:spcPts val="600"/>
                </a:spcAft>
              </a:pPr>
              <a:t>11</a:t>
            </a:fld>
            <a:endParaRPr lang="en-US">
              <a:latin typeface="+mj-lt"/>
            </a:endParaRPr>
          </a:p>
        </p:txBody>
      </p:sp>
      <p:sp>
        <p:nvSpPr>
          <p:cNvPr id="34" name="Content Placeholder 33">
            <a:extLst>
              <a:ext uri="{FF2B5EF4-FFF2-40B4-BE49-F238E27FC236}">
                <a16:creationId xmlns:a16="http://schemas.microsoft.com/office/drawing/2014/main" id="{87A8DAA1-E8D7-29AE-AC4C-A6AA520A91DF}"/>
              </a:ext>
            </a:extLst>
          </p:cNvPr>
          <p:cNvSpPr>
            <a:spLocks noGrp="1"/>
          </p:cNvSpPr>
          <p:nvPr>
            <p:ph sz="half" idx="13"/>
          </p:nvPr>
        </p:nvSpPr>
        <p:spPr>
          <a:xfrm>
            <a:off x="6826313" y="1834365"/>
            <a:ext cx="4255129" cy="3959853"/>
          </a:xfrm>
        </p:spPr>
        <p:txBody>
          <a:bodyPr>
            <a:noAutofit/>
          </a:bodyPr>
          <a:lstStyle/>
          <a:p>
            <a:pPr algn="ctr"/>
            <a:r>
              <a:rPr lang="en-GB" sz="2200" spc="50" dirty="0">
                <a:solidFill>
                  <a:srgbClr val="002060">
                    <a:alpha val="60000"/>
                  </a:srgbClr>
                </a:solidFill>
                <a:latin typeface="Goudy" panose="02020502050305020303" pitchFamily="18" charset="0"/>
              </a:rPr>
              <a:t>We have provided a fleet matrix for each Vehicle Class showing 3 Car Makes that have the lowest average fuel consumption and emissions. In choosing the model of the vehicle to buy, consider these vehicle characteristics that impact both fuel efficiency and CO2 emissions.</a:t>
            </a:r>
            <a:endParaRPr lang="en-US" sz="2200" spc="50" dirty="0">
              <a:solidFill>
                <a:srgbClr val="002060">
                  <a:alpha val="60000"/>
                </a:srgbClr>
              </a:solidFill>
              <a:latin typeface="Goudy" panose="02020502050305020303" pitchFamily="18" charset="0"/>
            </a:endParaRPr>
          </a:p>
        </p:txBody>
      </p:sp>
    </p:spTree>
    <p:extLst>
      <p:ext uri="{BB962C8B-B14F-4D97-AF65-F5344CB8AC3E}">
        <p14:creationId xmlns:p14="http://schemas.microsoft.com/office/powerpoint/2010/main" val="44507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pPr>
              <a:spcBef>
                <a:spcPts val="1000"/>
              </a:spcBef>
              <a:buClr>
                <a:srgbClr val="8FA3A3"/>
              </a:buClr>
              <a:defRPr/>
            </a:pPr>
            <a:r>
              <a:rPr lang="en-US" sz="2600" b="1" dirty="0">
                <a:solidFill>
                  <a:srgbClr val="6EA92D"/>
                </a:solidFill>
              </a:rPr>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pPr>
              <a:lnSpc>
                <a:spcPct val="200000"/>
              </a:lnSpc>
            </a:pPr>
            <a:r>
              <a:rPr lang="en-US" dirty="0">
                <a:solidFill>
                  <a:srgbClr val="92D050"/>
                </a:solidFill>
                <a:latin typeface="Goudy Old Style" panose="02020502050305020303" pitchFamily="18" charset="0"/>
                <a:cs typeface="+mn-cs"/>
              </a:rPr>
              <a:t>ICFO Global Advisory</a:t>
            </a:r>
          </a:p>
          <a:p>
            <a:pPr>
              <a:lnSpc>
                <a:spcPct val="200000"/>
              </a:lnSpc>
            </a:pPr>
            <a:r>
              <a:rPr lang="en-US" dirty="0">
                <a:solidFill>
                  <a:srgbClr val="92D050"/>
                </a:solidFill>
              </a:rPr>
              <a:t>info@icfoglobal.com	</a:t>
            </a:r>
          </a:p>
          <a:p>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90000" y="2076450"/>
            <a:ext cx="4075200" cy="2514599"/>
          </a:xfrm>
        </p:spPr>
        <p:txBody>
          <a:bodyPr vert="horz" lIns="91440" tIns="45720" rIns="91440" bIns="45720" rtlCol="0" anchor="b" anchorCtr="0">
            <a:noAutofit/>
          </a:bodyPr>
          <a:lstStyle/>
          <a:p>
            <a:pPr>
              <a:lnSpc>
                <a:spcPct val="90000"/>
              </a:lnSpc>
              <a:buClr>
                <a:schemeClr val="accent3"/>
              </a:buClr>
            </a:pPr>
            <a:r>
              <a:rPr lang="en-US" i="1" spc="50" dirty="0">
                <a:solidFill>
                  <a:srgbClr val="92D050">
                    <a:alpha val="60000"/>
                  </a:srgbClr>
                </a:solidFill>
                <a:latin typeface="Goudy" panose="02020502050305020303" pitchFamily="18" charset="0"/>
                <a:ea typeface="+mn-ea"/>
                <a:cs typeface="+mn-cs"/>
              </a:rPr>
              <a:t>Life is better with a full tank and an open road.</a:t>
            </a:r>
          </a:p>
        </p:txBody>
      </p:sp>
      <p:pic>
        <p:nvPicPr>
          <p:cNvPr id="6" name="Picture 5">
            <a:extLst>
              <a:ext uri="{FF2B5EF4-FFF2-40B4-BE49-F238E27FC236}">
                <a16:creationId xmlns:a16="http://schemas.microsoft.com/office/drawing/2014/main" id="{97551846-F210-2F46-E207-41C1C0B3E373}"/>
              </a:ext>
            </a:extLst>
          </p:cNvPr>
          <p:cNvPicPr>
            <a:picLocks noChangeAspect="1"/>
          </p:cNvPicPr>
          <p:nvPr/>
        </p:nvPicPr>
        <p:blipFill>
          <a:blip r:embed="rId3"/>
          <a:srcRect l="20368" r="10882"/>
          <a:stretch/>
        </p:blipFill>
        <p:spPr>
          <a:xfrm>
            <a:off x="5964950"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Tree>
    <p:extLst>
      <p:ext uri="{BB962C8B-B14F-4D97-AF65-F5344CB8AC3E}">
        <p14:creationId xmlns:p14="http://schemas.microsoft.com/office/powerpoint/2010/main" val="8117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112369" y="395297"/>
            <a:ext cx="4078800" cy="684203"/>
          </a:xfrm>
        </p:spPr>
        <p:txBody>
          <a:bodyPr vert="horz" wrap="square" lIns="91440" tIns="45720" rIns="91440" bIns="45720" rtlCol="0" anchor="b" anchorCtr="0">
            <a:noAutofit/>
          </a:bodyPr>
          <a:lstStyle/>
          <a:p>
            <a:pPr>
              <a:buClr>
                <a:schemeClr val="accent3"/>
              </a:buClr>
            </a:pPr>
            <a:r>
              <a:rPr lang="en-US" sz="3200" b="1" spc="0"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6518495" y="1714500"/>
            <a:ext cx="4672674" cy="4170252"/>
          </a:xfrm>
        </p:spPr>
        <p:txBody>
          <a:bodyPr vert="horz" lIns="91440" tIns="45720" rIns="91440" bIns="45720" rtlCol="0">
            <a:noAutofit/>
          </a:bodyPr>
          <a:lstStyle/>
          <a:p>
            <a:pPr>
              <a:lnSpc>
                <a:spcPct val="100000"/>
              </a:lnSpc>
            </a:pPr>
            <a:r>
              <a:rPr lang="en-US" sz="1600" dirty="0">
                <a:solidFill>
                  <a:srgbClr val="92D050"/>
                </a:solidFill>
                <a:latin typeface="Goudy Old Style" panose="02020502050305020303" pitchFamily="18" charset="0"/>
              </a:rPr>
              <a:t>The Car Rental Industry</a:t>
            </a:r>
          </a:p>
          <a:p>
            <a:pPr algn="l">
              <a:lnSpc>
                <a:spcPct val="140000"/>
              </a:lnSpc>
            </a:pPr>
            <a:endParaRPr lang="en-US" sz="1600" dirty="0">
              <a:solidFill>
                <a:srgbClr val="92D050"/>
              </a:solidFill>
              <a:latin typeface="+mj-lt"/>
            </a:endParaRPr>
          </a:p>
          <a:p>
            <a:pPr>
              <a:lnSpc>
                <a:spcPct val="100000"/>
              </a:lnSpc>
            </a:pPr>
            <a:r>
              <a:rPr lang="en-US" sz="1600" dirty="0">
                <a:solidFill>
                  <a:srgbClr val="92D050"/>
                </a:solidFill>
                <a:latin typeface="Goudy Old Style" panose="02020502050305020303" pitchFamily="18" charset="0"/>
              </a:rPr>
              <a:t>Problem Statement</a:t>
            </a:r>
          </a:p>
          <a:p>
            <a:pPr algn="l">
              <a:lnSpc>
                <a:spcPct val="140000"/>
              </a:lnSpc>
            </a:pPr>
            <a:endParaRPr lang="en-US" sz="1600" dirty="0">
              <a:solidFill>
                <a:srgbClr val="92D050"/>
              </a:solidFill>
              <a:latin typeface="+mj-lt"/>
            </a:endParaRPr>
          </a:p>
          <a:p>
            <a:pPr>
              <a:lnSpc>
                <a:spcPct val="100000"/>
              </a:lnSpc>
            </a:pPr>
            <a:r>
              <a:rPr lang="en-US" sz="1600" dirty="0">
                <a:solidFill>
                  <a:srgbClr val="92D050"/>
                </a:solidFill>
                <a:latin typeface="Goudy Old Style" panose="02020502050305020303" pitchFamily="18" charset="0"/>
              </a:rPr>
              <a:t>Data Set &amp; Methodology</a:t>
            </a:r>
          </a:p>
          <a:p>
            <a:pPr>
              <a:lnSpc>
                <a:spcPct val="100000"/>
              </a:lnSpc>
            </a:pPr>
            <a:endParaRPr lang="en-US" sz="1600" dirty="0">
              <a:solidFill>
                <a:srgbClr val="92D050"/>
              </a:solidFill>
              <a:latin typeface="Goudy Old Style" panose="02020502050305020303" pitchFamily="18" charset="0"/>
            </a:endParaRPr>
          </a:p>
          <a:p>
            <a:pPr>
              <a:lnSpc>
                <a:spcPct val="100000"/>
              </a:lnSpc>
            </a:pPr>
            <a:r>
              <a:rPr lang="en-US" sz="1600" dirty="0">
                <a:solidFill>
                  <a:srgbClr val="92D050"/>
                </a:solidFill>
                <a:latin typeface="Goudy Old Style" panose="02020502050305020303" pitchFamily="18" charset="0"/>
              </a:rPr>
              <a:t>Data Analysis </a:t>
            </a:r>
          </a:p>
          <a:p>
            <a:pPr>
              <a:lnSpc>
                <a:spcPct val="100000"/>
              </a:lnSpc>
            </a:pPr>
            <a:endParaRPr lang="en-US" sz="1600" dirty="0">
              <a:solidFill>
                <a:srgbClr val="92D050"/>
              </a:solidFill>
              <a:latin typeface="Goudy Old Style" panose="02020502050305020303" pitchFamily="18" charset="0"/>
            </a:endParaRPr>
          </a:p>
          <a:p>
            <a:pPr>
              <a:lnSpc>
                <a:spcPct val="100000"/>
              </a:lnSpc>
            </a:pPr>
            <a:r>
              <a:rPr lang="en-US" sz="1600" dirty="0">
                <a:solidFill>
                  <a:srgbClr val="92D050"/>
                </a:solidFill>
                <a:latin typeface="Goudy Old Style" panose="02020502050305020303" pitchFamily="18" charset="0"/>
              </a:rPr>
              <a:t>Recommendations</a:t>
            </a:r>
          </a:p>
          <a:p>
            <a:pPr>
              <a:lnSpc>
                <a:spcPct val="100000"/>
              </a:lnSpc>
            </a:pPr>
            <a:endParaRPr lang="en-US" sz="1600" dirty="0">
              <a:solidFill>
                <a:srgbClr val="92D050"/>
              </a:solidFill>
              <a:latin typeface="Goudy Old Style" panose="02020502050305020303" pitchFamily="18" charset="0"/>
            </a:endParaRPr>
          </a:p>
        </p:txBody>
      </p:sp>
      <p:pic>
        <p:nvPicPr>
          <p:cNvPr id="5" name="Picture 4">
            <a:extLst>
              <a:ext uri="{FF2B5EF4-FFF2-40B4-BE49-F238E27FC236}">
                <a16:creationId xmlns:a16="http://schemas.microsoft.com/office/drawing/2014/main" id="{E6A16E6A-417B-AAC3-CE22-8AA99EAEC8A3}"/>
              </a:ext>
            </a:extLst>
          </p:cNvPr>
          <p:cNvPicPr>
            <a:picLocks noChangeAspect="1"/>
          </p:cNvPicPr>
          <p:nvPr/>
        </p:nvPicPr>
        <p:blipFill>
          <a:blip r:embed="rId3"/>
          <a:srcRect l="15456" r="17793" b="-2"/>
          <a:stretch/>
        </p:blipFill>
        <p:spPr>
          <a:xfrm>
            <a:off x="717006" y="540000"/>
            <a:ext cx="5238498" cy="5238498"/>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4868987" y="410478"/>
            <a:ext cx="6203401" cy="641433"/>
          </a:xfrm>
        </p:spPr>
        <p:txBody>
          <a:bodyPr vert="horz" wrap="square" lIns="91440" tIns="45720" rIns="91440" bIns="45720" rtlCol="0" anchor="b" anchorCtr="0">
            <a:normAutofit/>
          </a:bodyPr>
          <a:lstStyle/>
          <a:p>
            <a:pPr>
              <a:buClr>
                <a:schemeClr val="accent3"/>
              </a:buClr>
            </a:pPr>
            <a:r>
              <a:rPr lang="en-US" sz="3200" b="1" kern="1200" cap="none" spc="0" baseline="0" dirty="0">
                <a:solidFill>
                  <a:schemeClr val="tx1"/>
                </a:solidFill>
                <a:latin typeface="+mj-lt"/>
                <a:ea typeface="+mj-ea"/>
                <a:cs typeface="+mj-cs"/>
              </a:rPr>
              <a:t>Industry Overview</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6096000" y="1146330"/>
            <a:ext cx="4976388" cy="5218255"/>
          </a:xfrm>
        </p:spPr>
        <p:txBody>
          <a:bodyPr vert="horz" lIns="91440" tIns="45720" rIns="91440" bIns="45720" rtlCol="0">
            <a:normAutofit fontScale="47500" lnSpcReduction="20000"/>
          </a:bodyPr>
          <a:lstStyle/>
          <a:p>
            <a:pPr marL="285750" indent="-285750" algn="l">
              <a:lnSpc>
                <a:spcPct val="170000"/>
              </a:lnSpc>
              <a:buClr>
                <a:srgbClr val="639729"/>
              </a:buClr>
              <a:buFont typeface="Arial" panose="020B0604020202020204" pitchFamily="34" charset="0"/>
              <a:buChar char="•"/>
            </a:pPr>
            <a:r>
              <a:rPr lang="en-US" sz="2900" cap="none" spc="50" dirty="0">
                <a:solidFill>
                  <a:srgbClr val="92D050"/>
                </a:solidFill>
                <a:latin typeface="Goudy" panose="02020502050305020303" pitchFamily="18" charset="0"/>
              </a:rPr>
              <a:t>The car rental industry is a highly competitive industry in Canada with dominant corporate players like TravelPerk and Hertz. </a:t>
            </a:r>
          </a:p>
          <a:p>
            <a:pPr marL="285750" indent="-285750" algn="l">
              <a:lnSpc>
                <a:spcPct val="170000"/>
              </a:lnSpc>
              <a:buClr>
                <a:srgbClr val="6EA92D"/>
              </a:buClr>
              <a:buFont typeface="Arial" panose="020B0604020202020204" pitchFamily="34" charset="0"/>
              <a:buChar char="•"/>
            </a:pPr>
            <a:r>
              <a:rPr lang="en-US" sz="2900" cap="none" spc="50" dirty="0">
                <a:solidFill>
                  <a:srgbClr val="92D050"/>
                </a:solidFill>
                <a:latin typeface="Goudy" panose="02020502050305020303" pitchFamily="18" charset="0"/>
              </a:rPr>
              <a:t>It requires high capital outlay to acquire a fleet and huge operating costs on vehicle maintenance.</a:t>
            </a:r>
          </a:p>
          <a:p>
            <a:pPr marL="285750" indent="-285750" algn="l">
              <a:lnSpc>
                <a:spcPct val="170000"/>
              </a:lnSpc>
              <a:buClr>
                <a:srgbClr val="6EA92D"/>
              </a:buClr>
              <a:buFont typeface="Arial" panose="020B0604020202020204" pitchFamily="34" charset="0"/>
              <a:buChar char="•"/>
            </a:pPr>
            <a:r>
              <a:rPr lang="en-US" sz="2900" cap="none" spc="50" dirty="0">
                <a:solidFill>
                  <a:srgbClr val="92D050"/>
                </a:solidFill>
                <a:latin typeface="Goudy" panose="02020502050305020303" pitchFamily="18" charset="0"/>
              </a:rPr>
              <a:t>For a start-up in this industry, identification  of a niche market is crucial.</a:t>
            </a:r>
          </a:p>
          <a:p>
            <a:pPr marL="285750" indent="-285750" algn="l">
              <a:lnSpc>
                <a:spcPct val="170000"/>
              </a:lnSpc>
              <a:buClr>
                <a:srgbClr val="6EA92D"/>
              </a:buClr>
              <a:buFont typeface="Arial" panose="020B0604020202020204" pitchFamily="34" charset="0"/>
              <a:buChar char="•"/>
            </a:pPr>
            <a:r>
              <a:rPr lang="en-US" sz="2900" cap="none" spc="50" dirty="0">
                <a:solidFill>
                  <a:srgbClr val="92D050"/>
                </a:solidFill>
                <a:latin typeface="Goudy" panose="02020502050305020303" pitchFamily="18" charset="0"/>
              </a:rPr>
              <a:t> Equally important is the choice of cars that appeal to the chosen demographic.</a:t>
            </a:r>
          </a:p>
          <a:p>
            <a:pPr marL="285750" indent="-285750" algn="l">
              <a:lnSpc>
                <a:spcPct val="170000"/>
              </a:lnSpc>
              <a:buClr>
                <a:srgbClr val="6EA92D"/>
              </a:buClr>
              <a:buFont typeface="Arial" panose="020B0604020202020204" pitchFamily="34" charset="0"/>
              <a:buChar char="•"/>
            </a:pPr>
            <a:r>
              <a:rPr lang="en-US" sz="2900" cap="none" spc="50" dirty="0">
                <a:solidFill>
                  <a:srgbClr val="92D050"/>
                </a:solidFill>
                <a:latin typeface="Goudy" panose="02020502050305020303" pitchFamily="18" charset="0"/>
              </a:rPr>
              <a:t>An emerging demographic is  young, budget and environmental  conscious, that use car hailing services for their day-to-day travel but will occasionally hire vehicles for longer road trips and weekend getaways.</a:t>
            </a:r>
          </a:p>
          <a:p>
            <a:pPr marL="285750" indent="-285750" algn="l">
              <a:lnSpc>
                <a:spcPct val="140000"/>
              </a:lnSpc>
              <a:buFont typeface="Arial" panose="020B0604020202020204" pitchFamily="34" charset="0"/>
              <a:buChar char="•"/>
            </a:pPr>
            <a:endParaRPr lang="en-US" sz="1600" cap="none" spc="50" dirty="0"/>
          </a:p>
        </p:txBody>
      </p:sp>
      <p:pic>
        <p:nvPicPr>
          <p:cNvPr id="4" name="Picture 3">
            <a:extLst>
              <a:ext uri="{FF2B5EF4-FFF2-40B4-BE49-F238E27FC236}">
                <a16:creationId xmlns:a16="http://schemas.microsoft.com/office/drawing/2014/main" id="{F11161E1-B6F4-3AE4-E1A5-41FD396BC726}"/>
              </a:ext>
            </a:extLst>
          </p:cNvPr>
          <p:cNvPicPr>
            <a:picLocks noChangeAspect="1"/>
          </p:cNvPicPr>
          <p:nvPr/>
        </p:nvPicPr>
        <p:blipFill>
          <a:blip r:embed="rId3"/>
          <a:srcRect l="29821" r="32570" b="-1"/>
          <a:stretch/>
        </p:blipFill>
        <p:spPr>
          <a:xfrm>
            <a:off x="20" y="10"/>
            <a:ext cx="3863955" cy="6857989"/>
          </a:xfrm>
          <a:prstGeom prst="rect">
            <a:avLst/>
          </a:prstGeom>
        </p:spPr>
      </p:pic>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989400" y="395289"/>
            <a:ext cx="3827044" cy="663966"/>
          </a:xfrm>
        </p:spPr>
        <p:txBody>
          <a:bodyPr vert="horz" lIns="91440" tIns="45720" rIns="91440" bIns="45720" rtlCol="0" anchor="b" anchorCtr="0">
            <a:normAutofit/>
          </a:bodyPr>
          <a:lstStyle/>
          <a:p>
            <a:pPr>
              <a:buClr>
                <a:schemeClr val="accent3"/>
              </a:buClr>
            </a:pPr>
            <a:r>
              <a:rPr lang="en-US" sz="3200" b="1" kern="1200" cap="none" spc="0" baseline="0" dirty="0">
                <a:solidFill>
                  <a:schemeClr val="tx1"/>
                </a:solidFill>
                <a:latin typeface="+mj-lt"/>
                <a:ea typeface="+mj-ea"/>
                <a:cs typeface="+mj-cs"/>
              </a:rPr>
              <a:t>Problem Statement</a:t>
            </a:r>
          </a:p>
        </p:txBody>
      </p:sp>
      <p:pic>
        <p:nvPicPr>
          <p:cNvPr id="6" name="Picture Placeholder 5">
            <a:extLst>
              <a:ext uri="{FF2B5EF4-FFF2-40B4-BE49-F238E27FC236}">
                <a16:creationId xmlns:a16="http://schemas.microsoft.com/office/drawing/2014/main" id="{946A3332-C8A8-E7C9-1D00-E3492FEF1C83}"/>
              </a:ext>
            </a:extLst>
          </p:cNvPr>
          <p:cNvPicPr>
            <a:picLocks noGrp="1" noChangeAspect="1"/>
          </p:cNvPicPr>
          <p:nvPr>
            <p:ph type="pic" sz="quarter" idx="13"/>
          </p:nvPr>
        </p:nvPicPr>
        <p:blipFill>
          <a:blip r:embed="rId3"/>
          <a:srcRect l="20124" r="20124"/>
          <a:stretch/>
        </p:blipFill>
        <p:spPr>
          <a:prstGeom prst="rect">
            <a:avLst/>
          </a:prstGeom>
        </p:spPr>
      </p:pic>
      <p:sp>
        <p:nvSpPr>
          <p:cNvPr id="2" name="Content Placeholder 1">
            <a:extLst>
              <a:ext uri="{FF2B5EF4-FFF2-40B4-BE49-F238E27FC236}">
                <a16:creationId xmlns:a16="http://schemas.microsoft.com/office/drawing/2014/main" id="{C3957EAB-1A32-A2FE-6656-37F9DA322CC7}"/>
              </a:ext>
            </a:extLst>
          </p:cNvPr>
          <p:cNvSpPr>
            <a:spLocks noGrp="1"/>
          </p:cNvSpPr>
          <p:nvPr>
            <p:ph idx="4294967295"/>
          </p:nvPr>
        </p:nvSpPr>
        <p:spPr>
          <a:xfrm>
            <a:off x="-25874" y="1602464"/>
            <a:ext cx="5857592" cy="4372824"/>
          </a:xfrm>
        </p:spPr>
        <p:txBody>
          <a:bodyPr vert="horz" lIns="91440" tIns="45720" rIns="91440" bIns="45720" rtlCol="0">
            <a:normAutofit fontScale="25000" lnSpcReduction="20000"/>
          </a:bodyPr>
          <a:lstStyle/>
          <a:p>
            <a:pPr>
              <a:lnSpc>
                <a:spcPct val="140000"/>
              </a:lnSpc>
            </a:pPr>
            <a:endParaRPr lang="en-US" sz="1000" dirty="0"/>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EcoRentals Limited is a Canadian start-up that is venturing into the car rental business.</a:t>
            </a:r>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Their mission is to provide a low-priced car rental model to cater for a demographic that is price and environmental conscious.</a:t>
            </a:r>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 Reduce capital investment and operational overheads by acquiring a fleet that consists of 3 models from each vehicle class. This will enable them get quantity discounts from dealers and  reduce operating costs through bulk purchase of spare parts</a:t>
            </a:r>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Analyze different car makes, models for different vehicle classes to determine the most fuel effective models with the least carbon emissions. </a:t>
            </a:r>
          </a:p>
          <a:p>
            <a:pPr marL="285750" indent="-285750">
              <a:buClr>
                <a:srgbClr val="6EA92D"/>
              </a:buClr>
              <a:buFont typeface="Arial" panose="020B0604020202020204" pitchFamily="34" charset="0"/>
              <a:buChar char="•"/>
            </a:pPr>
            <a:r>
              <a:rPr lang="en-US" sz="6400" dirty="0">
                <a:solidFill>
                  <a:srgbClr val="92D050"/>
                </a:solidFill>
                <a:latin typeface="Goudy" panose="02020502050305020303" pitchFamily="18" charset="0"/>
              </a:rPr>
              <a:t>Understand the factors that drive determine fuel usage and CO2 </a:t>
            </a:r>
            <a:r>
              <a:rPr lang="en-US" sz="6400" dirty="0">
                <a:solidFill>
                  <a:srgbClr val="92D050">
                    <a:alpha val="60000"/>
                  </a:srgbClr>
                </a:solidFill>
                <a:latin typeface="Goudy" panose="02020502050305020303" pitchFamily="18" charset="0"/>
              </a:rPr>
              <a:t>emissions</a:t>
            </a:r>
          </a:p>
        </p:txBody>
      </p:sp>
      <p:sp>
        <p:nvSpPr>
          <p:cNvPr id="4" name="Slide Number Placeholder 3">
            <a:extLst>
              <a:ext uri="{FF2B5EF4-FFF2-40B4-BE49-F238E27FC236}">
                <a16:creationId xmlns:a16="http://schemas.microsoft.com/office/drawing/2014/main" id="{E155C534-CF53-DA1B-5EDE-8F037AEE1DEF}"/>
              </a:ext>
            </a:extLst>
          </p:cNvPr>
          <p:cNvSpPr>
            <a:spLocks noGrp="1"/>
          </p:cNvSpPr>
          <p:nvPr>
            <p:ph type="sldNum" sz="quarter" idx="4294967295"/>
          </p:nvPr>
        </p:nvSpPr>
        <p:spPr>
          <a:xfrm>
            <a:off x="10431463" y="6357938"/>
            <a:ext cx="1760537" cy="46037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620571" y="162962"/>
            <a:ext cx="7630901" cy="805759"/>
          </a:xfrm>
        </p:spPr>
        <p:txBody>
          <a:bodyPr anchor="b">
            <a:normAutofit fontScale="90000"/>
          </a:bodyPr>
          <a:lstStyle/>
          <a:p>
            <a:pPr marL="0" marR="0" lvl="0" indent="0" fontAlgn="auto">
              <a:spcAft>
                <a:spcPts val="0"/>
              </a:spcAft>
              <a:buClr>
                <a:schemeClr val="accent3"/>
              </a:buClr>
              <a:buSzTx/>
              <a:tabLst/>
              <a:defRPr/>
            </a:pPr>
            <a:r>
              <a:rPr lang="en-US" sz="3200" b="1" dirty="0"/>
              <a:t>Data Set &amp; Methodology</a:t>
            </a: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805758" y="1294646"/>
            <a:ext cx="10411486" cy="4902341"/>
          </a:xfrm>
        </p:spPr>
        <p:txBody>
          <a:bodyPr>
            <a:noAutofit/>
          </a:bodyPr>
          <a:lstStyle/>
          <a:p>
            <a:pPr algn="l">
              <a:lnSpc>
                <a:spcPct val="100000"/>
              </a:lnSpc>
            </a:pPr>
            <a:r>
              <a:rPr lang="en-GB" cap="none" spc="50" dirty="0">
                <a:solidFill>
                  <a:srgbClr val="6EA92D"/>
                </a:solidFill>
                <a:latin typeface="Goudy" panose="02020502050305020303" pitchFamily="18" charset="0"/>
              </a:rPr>
              <a:t>We have used a dataset from  </a:t>
            </a:r>
            <a:r>
              <a:rPr lang="en-GB" cap="none" spc="50" dirty="0">
                <a:solidFill>
                  <a:srgbClr val="6EA92D"/>
                </a:solidFill>
                <a:latin typeface="Goudy" panose="02020502050305020303" pitchFamily="18" charset="0"/>
                <a:hlinkClick r:id="rId3">
                  <a:extLst>
                    <a:ext uri="{A12FA001-AC4F-418D-AE19-62706E023703}">
                      <ahyp:hlinkClr xmlns:ahyp="http://schemas.microsoft.com/office/drawing/2018/hyperlinkcolor" val="tx"/>
                    </a:ext>
                  </a:extLst>
                </a:hlinkClick>
              </a:rPr>
              <a:t>https://www.kaggle.com/</a:t>
            </a:r>
            <a:r>
              <a:rPr lang="en-GB" cap="none" spc="50" dirty="0">
                <a:solidFill>
                  <a:srgbClr val="6EA92D"/>
                </a:solidFill>
                <a:latin typeface="Goudy" panose="02020502050305020303" pitchFamily="18" charset="0"/>
              </a:rPr>
              <a:t> based on original data from </a:t>
            </a:r>
            <a:r>
              <a:rPr lang="en-GB" cap="none" spc="50" dirty="0">
                <a:solidFill>
                  <a:srgbClr val="6EA92D"/>
                </a:solidFill>
                <a:latin typeface="Goudy" panose="02020502050305020303" pitchFamily="18" charset="0"/>
                <a:hlinkClick r:id="rId4">
                  <a:extLst>
                    <a:ext uri="{A12FA001-AC4F-418D-AE19-62706E023703}">
                      <ahyp:hlinkClr xmlns:ahyp="http://schemas.microsoft.com/office/drawing/2018/hyperlinkcolor" val="tx"/>
                    </a:ext>
                  </a:extLst>
                </a:hlinkClick>
              </a:rPr>
              <a:t>https://open.canada.ca/data/en/dataset/98f1a129-f628-4ce4-b24d-6f16bf24dd64</a:t>
            </a:r>
            <a:r>
              <a:rPr lang="en-GB" cap="none" spc="50" dirty="0">
                <a:solidFill>
                  <a:srgbClr val="6EA92D"/>
                </a:solidFill>
                <a:latin typeface="Goudy" panose="02020502050305020303" pitchFamily="18" charset="0"/>
              </a:rPr>
              <a:t>. The dataset  details fuel consumption and emissions for various makes and models from 2000 to 2022. Using this data set we will:</a:t>
            </a:r>
          </a:p>
          <a:p>
            <a:pPr algn="l">
              <a:lnSpc>
                <a:spcPct val="100000"/>
              </a:lnSpc>
            </a:pPr>
            <a:endParaRPr lang="en-GB" cap="none" spc="50" dirty="0">
              <a:solidFill>
                <a:srgbClr val="6EA92D"/>
              </a:solidFill>
              <a:latin typeface="Goudy" panose="02020502050305020303" pitchFamily="18" charset="0"/>
            </a:endParaRPr>
          </a:p>
          <a:p>
            <a:pPr marL="645750" lvl="1" indent="-285750" algn="l">
              <a:lnSpc>
                <a:spcPct val="100000"/>
              </a:lnSpc>
              <a:buClr>
                <a:srgbClr val="6EA92D"/>
              </a:buClr>
              <a:buFont typeface="Arial" panose="020B0604020202020204" pitchFamily="34" charset="0"/>
              <a:buChar char="•"/>
            </a:pPr>
            <a:r>
              <a:rPr lang="en-GB" sz="1800" cap="none" spc="50" dirty="0">
                <a:solidFill>
                  <a:srgbClr val="6EA92D"/>
                </a:solidFill>
                <a:latin typeface="Goudy" panose="02020502050305020303" pitchFamily="18" charset="0"/>
              </a:rPr>
              <a:t>Investigate car industry insights on fuel consumption, emissions, fuel types, engine sizes, and transmission types.</a:t>
            </a:r>
          </a:p>
          <a:p>
            <a:pPr marL="645750" lvl="1" indent="-285750" algn="l">
              <a:lnSpc>
                <a:spcPct val="100000"/>
              </a:lnSpc>
              <a:buClr>
                <a:srgbClr val="6EA92D"/>
              </a:buClr>
              <a:buFont typeface="Arial" panose="020B0604020202020204" pitchFamily="34" charset="0"/>
              <a:buChar char="•"/>
            </a:pPr>
            <a:endParaRPr lang="en-GB" sz="1800" cap="none" spc="50" dirty="0">
              <a:solidFill>
                <a:srgbClr val="6EA92D"/>
              </a:solidFill>
              <a:latin typeface="Goudy" panose="02020502050305020303" pitchFamily="18" charset="0"/>
            </a:endParaRPr>
          </a:p>
          <a:p>
            <a:pPr marL="645750" lvl="1" indent="-285750" algn="l">
              <a:lnSpc>
                <a:spcPct val="100000"/>
              </a:lnSpc>
              <a:buClr>
                <a:srgbClr val="6EA92D"/>
              </a:buClr>
              <a:buFont typeface="Arial" panose="020B0604020202020204" pitchFamily="34" charset="0"/>
              <a:buChar char="•"/>
            </a:pPr>
            <a:r>
              <a:rPr lang="en-GB" sz="1800" cap="none" spc="50" dirty="0">
                <a:solidFill>
                  <a:srgbClr val="6EA92D"/>
                </a:solidFill>
                <a:latin typeface="Goudy" panose="02020502050305020303" pitchFamily="18" charset="0"/>
              </a:rPr>
              <a:t>Analyze the dataset to identify the makes with optimal fuel efficiency and low emissions.</a:t>
            </a:r>
          </a:p>
          <a:p>
            <a:pPr marL="645750" lvl="1" indent="-285750" algn="l">
              <a:lnSpc>
                <a:spcPct val="100000"/>
              </a:lnSpc>
              <a:buClr>
                <a:srgbClr val="6EA92D"/>
              </a:buClr>
              <a:buFont typeface="Arial" panose="020B0604020202020204" pitchFamily="34" charset="0"/>
              <a:buChar char="•"/>
            </a:pPr>
            <a:endParaRPr lang="en-GB" sz="1800" cap="none" spc="50" dirty="0">
              <a:solidFill>
                <a:srgbClr val="6EA92D"/>
              </a:solidFill>
              <a:latin typeface="Goudy" panose="02020502050305020303" pitchFamily="18" charset="0"/>
            </a:endParaRPr>
          </a:p>
          <a:p>
            <a:pPr marL="645750" lvl="1" indent="-285750" algn="l">
              <a:lnSpc>
                <a:spcPct val="100000"/>
              </a:lnSpc>
              <a:buClr>
                <a:srgbClr val="6EA92D"/>
              </a:buClr>
              <a:buFont typeface="Arial" panose="020B0604020202020204" pitchFamily="34" charset="0"/>
              <a:buChar char="•"/>
            </a:pPr>
            <a:r>
              <a:rPr lang="en-GB" sz="1800" cap="none" spc="50" dirty="0">
                <a:solidFill>
                  <a:srgbClr val="6EA92D"/>
                </a:solidFill>
                <a:latin typeface="Goudy" panose="02020502050305020303" pitchFamily="18" charset="0"/>
              </a:rPr>
              <a:t>Perform statistical tests to understand how vehicle characteristics like fuel type and engine size influence fuel consumption and emissions.</a:t>
            </a:r>
          </a:p>
          <a:p>
            <a:pPr marL="645750" lvl="1" indent="-285750" algn="l">
              <a:lnSpc>
                <a:spcPct val="100000"/>
              </a:lnSpc>
              <a:buClr>
                <a:srgbClr val="6EA92D"/>
              </a:buClr>
              <a:buFont typeface="Arial" panose="020B0604020202020204" pitchFamily="34" charset="0"/>
              <a:buChar char="•"/>
            </a:pPr>
            <a:endParaRPr lang="en-GB" sz="1800" cap="none" spc="50" dirty="0">
              <a:solidFill>
                <a:srgbClr val="6EA92D"/>
              </a:solidFill>
              <a:latin typeface="Goudy" panose="02020502050305020303" pitchFamily="18" charset="0"/>
            </a:endParaRPr>
          </a:p>
          <a:p>
            <a:pPr marL="645750" lvl="1" indent="-285750" algn="l">
              <a:lnSpc>
                <a:spcPct val="100000"/>
              </a:lnSpc>
              <a:buClr>
                <a:srgbClr val="6EA92D"/>
              </a:buClr>
              <a:buFont typeface="Arial" panose="020B0604020202020204" pitchFamily="34" charset="0"/>
              <a:buChar char="•"/>
            </a:pPr>
            <a:r>
              <a:rPr lang="en-GB" sz="1800" cap="none" spc="50" dirty="0">
                <a:solidFill>
                  <a:srgbClr val="6EA92D"/>
                </a:solidFill>
                <a:latin typeface="Goudy" panose="02020502050305020303" pitchFamily="18" charset="0"/>
              </a:rPr>
              <a:t>Provide actionable recommendations for the company to build an efficient, low-emission fleet.</a:t>
            </a:r>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B56561B4-4424-B9EC-6D48-4775C63FA5B5}"/>
              </a:ext>
            </a:extLst>
          </p:cNvPr>
          <p:cNvSpPr>
            <a:spLocks noGrp="1"/>
          </p:cNvSpPr>
          <p:nvPr>
            <p:ph type="sldNum" sz="quarter" idx="12"/>
          </p:nvPr>
        </p:nvSpPr>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7</a:t>
            </a:fld>
            <a:endParaRPr lang="en-US"/>
          </a:p>
        </p:txBody>
      </p:sp>
      <p:sp>
        <p:nvSpPr>
          <p:cNvPr id="16" name="Title 15">
            <a:extLst>
              <a:ext uri="{FF2B5EF4-FFF2-40B4-BE49-F238E27FC236}">
                <a16:creationId xmlns:a16="http://schemas.microsoft.com/office/drawing/2014/main" id="{4A1270B8-039B-FE33-BF5E-1E98EA6AD1E4}"/>
              </a:ext>
            </a:extLst>
          </p:cNvPr>
          <p:cNvSpPr>
            <a:spLocks noGrp="1"/>
          </p:cNvSpPr>
          <p:nvPr>
            <p:ph type="title" idx="4294967295"/>
          </p:nvPr>
        </p:nvSpPr>
        <p:spPr>
          <a:xfrm>
            <a:off x="2722611" y="310511"/>
            <a:ext cx="4981887" cy="329569"/>
          </a:xfrm>
        </p:spPr>
        <p:txBody>
          <a:bodyPr>
            <a:normAutofit fontScale="90000"/>
          </a:bodyPr>
          <a:lstStyle/>
          <a:p>
            <a:pPr algn="ctr">
              <a:buClr>
                <a:schemeClr val="accent3"/>
              </a:buClr>
              <a:defRPr/>
            </a:pPr>
            <a:r>
              <a:rPr lang="en-US" b="1" dirty="0"/>
              <a:t>Data Analysis Insights</a:t>
            </a:r>
          </a:p>
        </p:txBody>
      </p:sp>
      <p:sp>
        <p:nvSpPr>
          <p:cNvPr id="3" name="Content Placeholder 2">
            <a:extLst>
              <a:ext uri="{FF2B5EF4-FFF2-40B4-BE49-F238E27FC236}">
                <a16:creationId xmlns:a16="http://schemas.microsoft.com/office/drawing/2014/main" id="{66377FFE-5575-F589-0B25-1907543616B3}"/>
              </a:ext>
            </a:extLst>
          </p:cNvPr>
          <p:cNvSpPr>
            <a:spLocks noGrp="1"/>
          </p:cNvSpPr>
          <p:nvPr>
            <p:ph idx="4294967295"/>
          </p:nvPr>
        </p:nvSpPr>
        <p:spPr>
          <a:xfrm>
            <a:off x="2361305" y="782496"/>
            <a:ext cx="6281737" cy="398353"/>
          </a:xfrm>
        </p:spPr>
        <p:txBody>
          <a:bodyPr vert="horz" lIns="91440" tIns="45720" rIns="91440" bIns="45720" rtlCol="0">
            <a:normAutofit fontScale="62500" lnSpcReduction="20000"/>
          </a:bodyPr>
          <a:lstStyle/>
          <a:p>
            <a:pPr marL="0" indent="0">
              <a:buNone/>
            </a:pPr>
            <a:r>
              <a:rPr lang="en-GB" sz="1500" b="1" dirty="0">
                <a:solidFill>
                  <a:srgbClr val="002060">
                    <a:alpha val="60000"/>
                  </a:srgbClr>
                </a:solidFill>
                <a:latin typeface="Goudy" panose="02020502050305020303" pitchFamily="18" charset="0"/>
              </a:rPr>
              <a:t>                       </a:t>
            </a:r>
            <a:r>
              <a:rPr lang="en-GB" sz="1700" b="1" dirty="0">
                <a:solidFill>
                  <a:srgbClr val="002060">
                    <a:alpha val="60000"/>
                  </a:srgbClr>
                </a:solidFill>
                <a:latin typeface="Goudy" panose="02020502050305020303" pitchFamily="18" charset="0"/>
              </a:rPr>
              <a:t>Trends in Average Fuel Consumption and CO2 Emissions between 2000 and 2022</a:t>
            </a:r>
          </a:p>
          <a:p>
            <a:pPr>
              <a:lnSpc>
                <a:spcPct val="115000"/>
              </a:lnSpc>
            </a:pPr>
            <a:endParaRPr lang="en-US" sz="1500" dirty="0"/>
          </a:p>
          <a:p>
            <a:pPr>
              <a:lnSpc>
                <a:spcPct val="115000"/>
              </a:lnSpc>
            </a:pPr>
            <a:endParaRPr lang="en-US" dirty="0"/>
          </a:p>
        </p:txBody>
      </p:sp>
      <p:pic>
        <p:nvPicPr>
          <p:cNvPr id="14" name="Picture 13">
            <a:extLst>
              <a:ext uri="{FF2B5EF4-FFF2-40B4-BE49-F238E27FC236}">
                <a16:creationId xmlns:a16="http://schemas.microsoft.com/office/drawing/2014/main" id="{A4A7EE0F-54B5-6A66-3ACE-BF67DEF05E9F}"/>
              </a:ext>
            </a:extLst>
          </p:cNvPr>
          <p:cNvPicPr>
            <a:picLocks noChangeAspect="1"/>
          </p:cNvPicPr>
          <p:nvPr/>
        </p:nvPicPr>
        <p:blipFill>
          <a:blip r:embed="rId3"/>
          <a:stretch>
            <a:fillRect/>
          </a:stretch>
        </p:blipFill>
        <p:spPr>
          <a:xfrm>
            <a:off x="2216449" y="1059255"/>
            <a:ext cx="6972300" cy="4293431"/>
          </a:xfrm>
          <a:prstGeom prst="rect">
            <a:avLst/>
          </a:prstGeom>
        </p:spPr>
      </p:pic>
      <p:sp>
        <p:nvSpPr>
          <p:cNvPr id="20" name="TextBox 19">
            <a:extLst>
              <a:ext uri="{FF2B5EF4-FFF2-40B4-BE49-F238E27FC236}">
                <a16:creationId xmlns:a16="http://schemas.microsoft.com/office/drawing/2014/main" id="{83DFF2F2-B7F0-7EF6-069D-F14E5BC036E4}"/>
              </a:ext>
            </a:extLst>
          </p:cNvPr>
          <p:cNvSpPr txBox="1"/>
          <p:nvPr/>
        </p:nvSpPr>
        <p:spPr>
          <a:xfrm>
            <a:off x="848230" y="5352686"/>
            <a:ext cx="10423334" cy="1479892"/>
          </a:xfrm>
          <a:prstGeom prst="rect">
            <a:avLst/>
          </a:prstGeom>
          <a:noFill/>
        </p:spPr>
        <p:txBody>
          <a:bodyPr wrap="square">
            <a:spAutoFit/>
          </a:bodyPr>
          <a:lstStyle/>
          <a:p>
            <a:pPr marL="285750" indent="-285750">
              <a:lnSpc>
                <a:spcPct val="140000"/>
              </a:lnSpc>
              <a:spcBef>
                <a:spcPts val="1000"/>
              </a:spcBef>
              <a:buClr>
                <a:schemeClr val="accent3"/>
              </a:buClr>
              <a:buFont typeface="Arial" panose="020B0604020202020204" pitchFamily="34" charset="0"/>
              <a:buChar char="•"/>
            </a:pPr>
            <a:r>
              <a:rPr lang="en-US" sz="1200" spc="50" dirty="0">
                <a:solidFill>
                  <a:srgbClr val="6EA92D"/>
                </a:solidFill>
                <a:latin typeface="Goudy" panose="02020502050305020303" pitchFamily="18" charset="0"/>
              </a:rPr>
              <a:t>Both Emissions and fuel consumption averages decreased from 2000 to 2023, then a sharp increase from 2013 to 2015, and a steady rise until 2020 </a:t>
            </a:r>
          </a:p>
          <a:p>
            <a:pPr marL="285750" indent="-285750">
              <a:lnSpc>
                <a:spcPct val="140000"/>
              </a:lnSpc>
              <a:spcBef>
                <a:spcPts val="1000"/>
              </a:spcBef>
              <a:buClr>
                <a:schemeClr val="accent3"/>
              </a:buClr>
              <a:buFont typeface="Arial" panose="020B0604020202020204" pitchFamily="34" charset="0"/>
              <a:buChar char="•"/>
            </a:pPr>
            <a:r>
              <a:rPr lang="en-US" sz="1200" spc="50" dirty="0">
                <a:solidFill>
                  <a:srgbClr val="6EA92D"/>
                </a:solidFill>
                <a:latin typeface="Goudy" panose="02020502050305020303" pitchFamily="18" charset="0"/>
              </a:rPr>
              <a:t>This might be a reflection in policy and regulatory changes that changed over the years. </a:t>
            </a: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Canada has now committed to reducing greenhouse gas emissions by 40-45% below 2005 levels by 2030. </a:t>
            </a: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We expect to see a fall in the 2variables in the next few years.</a:t>
            </a:r>
            <a:endParaRPr lang="en-US" sz="1200" spc="50" dirty="0">
              <a:solidFill>
                <a:srgbClr val="6EA92D"/>
              </a:solidFill>
              <a:latin typeface="Goudy" panose="02020502050305020303" pitchFamily="18" charset="0"/>
            </a:endParaRPr>
          </a:p>
        </p:txBody>
      </p:sp>
    </p:spTree>
    <p:extLst>
      <p:ext uri="{BB962C8B-B14F-4D97-AF65-F5344CB8AC3E}">
        <p14:creationId xmlns:p14="http://schemas.microsoft.com/office/powerpoint/2010/main" val="328461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805975" y="149363"/>
            <a:ext cx="3528000" cy="2303213"/>
          </a:xfrm>
        </p:spPr>
        <p:txBody>
          <a:bodyPr vert="horz" lIns="91440" tIns="45720" rIns="91440" bIns="45720" rtlCol="0" anchor="ctr" anchorCtr="0">
            <a:normAutofit/>
          </a:bodyPr>
          <a:lstStyle/>
          <a:p>
            <a:pPr algn="ctr">
              <a:lnSpc>
                <a:spcPct val="90000"/>
              </a:lnSpc>
              <a:buClr>
                <a:schemeClr val="accent3"/>
              </a:buClr>
              <a:defRPr/>
            </a:pPr>
            <a:r>
              <a:rPr lang="en-US" sz="2500" b="1" kern="1200" cap="none" spc="0" baseline="0" dirty="0">
                <a:solidFill>
                  <a:schemeClr val="tx1"/>
                </a:solidFill>
                <a:latin typeface="+mj-lt"/>
                <a:ea typeface="+mj-ea"/>
                <a:cs typeface="+mj-cs"/>
              </a:rPr>
              <a:t>Impact of Transmission Type, Cylinders and Fuel Type on combined highway/city fuel usage and emissions </a:t>
            </a:r>
          </a:p>
        </p:txBody>
      </p:sp>
      <p:pic>
        <p:nvPicPr>
          <p:cNvPr id="12" name="Content Placeholder 11">
            <a:extLst>
              <a:ext uri="{FF2B5EF4-FFF2-40B4-BE49-F238E27FC236}">
                <a16:creationId xmlns:a16="http://schemas.microsoft.com/office/drawing/2014/main" id="{DFFF725C-AEBF-924D-9206-EF30E33847FB}"/>
              </a:ext>
            </a:extLst>
          </p:cNvPr>
          <p:cNvPicPr>
            <a:picLocks noGrp="1" noChangeAspect="1"/>
          </p:cNvPicPr>
          <p:nvPr>
            <p:ph idx="10"/>
          </p:nvPr>
        </p:nvPicPr>
        <p:blipFill>
          <a:blip r:embed="rId3"/>
          <a:stretch>
            <a:fillRect/>
          </a:stretch>
        </p:blipFill>
        <p:spPr>
          <a:xfrm>
            <a:off x="7759718" y="3357813"/>
            <a:ext cx="4105275" cy="3230187"/>
          </a:xfrm>
          <a:prstGeom prst="rect">
            <a:avLst/>
          </a:prstGeom>
        </p:spPr>
      </p:pic>
      <p:sp>
        <p:nvSpPr>
          <p:cNvPr id="3" name="Slide Number Placeholder 2">
            <a:extLst>
              <a:ext uri="{FF2B5EF4-FFF2-40B4-BE49-F238E27FC236}">
                <a16:creationId xmlns:a16="http://schemas.microsoft.com/office/drawing/2014/main" id="{0DC5D936-3BAB-8D40-1FCD-97BA08826E08}"/>
              </a:ext>
            </a:extLst>
          </p:cNvPr>
          <p:cNvSpPr>
            <a:spLocks noGrp="1"/>
          </p:cNvSpPr>
          <p:nvPr>
            <p:ph type="sldNum" sz="quarter" idx="4"/>
          </p:nvPr>
        </p:nvSpPr>
        <p:spPr>
          <a:xfrm>
            <a:off x="9982800" y="6357600"/>
            <a:ext cx="1760150" cy="460800"/>
          </a:xfrm>
        </p:spPr>
        <p:txBody>
          <a:bodyPr vert="horz" lIns="91440" tIns="45720" rIns="91440" bIns="45720" rtlCol="0" anchor="ctr">
            <a:normAutofit/>
          </a:bodyPr>
          <a:lstStyle/>
          <a:p>
            <a:pPr>
              <a:spcAft>
                <a:spcPts val="600"/>
              </a:spcAft>
            </a:pPr>
            <a:fld id="{294A09A9-5501-47C1-A89A-A340965A2BE2}" type="slidenum">
              <a:rPr lang="en-US" smtClean="0">
                <a:latin typeface="+mj-lt"/>
              </a:rPr>
              <a:pPr>
                <a:spcAft>
                  <a:spcPts val="600"/>
                </a:spcAft>
              </a:pPr>
              <a:t>8</a:t>
            </a:fld>
            <a:endParaRPr lang="en-US">
              <a:latin typeface="+mj-lt"/>
            </a:endParaRPr>
          </a:p>
        </p:txBody>
      </p:sp>
      <p:sp>
        <p:nvSpPr>
          <p:cNvPr id="19" name="TextBox 18">
            <a:extLst>
              <a:ext uri="{FF2B5EF4-FFF2-40B4-BE49-F238E27FC236}">
                <a16:creationId xmlns:a16="http://schemas.microsoft.com/office/drawing/2014/main" id="{7DF2272B-DF9B-EC98-8CAF-2B08D481D933}"/>
              </a:ext>
            </a:extLst>
          </p:cNvPr>
          <p:cNvSpPr txBox="1"/>
          <p:nvPr/>
        </p:nvSpPr>
        <p:spPr>
          <a:xfrm>
            <a:off x="5543552" y="450000"/>
            <a:ext cx="6107460" cy="2484000"/>
          </a:xfrm>
          <a:prstGeom prst="rect">
            <a:avLst/>
          </a:prstGeom>
        </p:spPr>
        <p:txBody>
          <a:bodyPr vert="horz" lIns="91440" tIns="45720" rIns="91440" bIns="45720" rtlCol="0" anchor="ctr">
            <a:normAutofit/>
          </a:bodyPr>
          <a:lstStyle/>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Auto Variable, Manual and Auto Manual transmissions have the best fuel efficiency.</a:t>
            </a:r>
            <a:endParaRPr lang="en-US" sz="1200" spc="50" dirty="0">
              <a:solidFill>
                <a:srgbClr val="6EA92D"/>
              </a:solidFill>
              <a:latin typeface="Goudy" panose="02020502050305020303" pitchFamily="18" charset="0"/>
            </a:endParaRP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Interesting to note that 2-cylinder vehicles do not necessarily have the best consumption! However, 3-5 cylinders on average give 10 litres per 100 km and below.</a:t>
            </a:r>
          </a:p>
          <a:p>
            <a:pPr marL="285750" indent="-285750">
              <a:lnSpc>
                <a:spcPct val="14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Diesel has the lowest average emissions with Natural Gas having the highest. Ethanol and Regular have moderate emissions</a:t>
            </a:r>
            <a:endParaRPr lang="en-US" sz="1200" spc="50" dirty="0">
              <a:solidFill>
                <a:srgbClr val="6EA92D"/>
              </a:solidFill>
              <a:latin typeface="Goudy" panose="02020502050305020303" pitchFamily="18" charset="0"/>
            </a:endParaRPr>
          </a:p>
        </p:txBody>
      </p:sp>
      <p:pic>
        <p:nvPicPr>
          <p:cNvPr id="13" name="Picture 12">
            <a:extLst>
              <a:ext uri="{FF2B5EF4-FFF2-40B4-BE49-F238E27FC236}">
                <a16:creationId xmlns:a16="http://schemas.microsoft.com/office/drawing/2014/main" id="{9F8AAECE-B76F-0402-91C2-09767BF1E5CC}"/>
              </a:ext>
            </a:extLst>
          </p:cNvPr>
          <p:cNvPicPr>
            <a:picLocks noChangeAspect="1"/>
          </p:cNvPicPr>
          <p:nvPr/>
        </p:nvPicPr>
        <p:blipFill>
          <a:blip r:embed="rId4"/>
          <a:stretch>
            <a:fillRect/>
          </a:stretch>
        </p:blipFill>
        <p:spPr>
          <a:xfrm>
            <a:off x="327007" y="3357813"/>
            <a:ext cx="3524400" cy="3230187"/>
          </a:xfrm>
          <a:prstGeom prst="rect">
            <a:avLst/>
          </a:prstGeom>
        </p:spPr>
      </p:pic>
      <p:pic>
        <p:nvPicPr>
          <p:cNvPr id="15" name="Picture 14">
            <a:extLst>
              <a:ext uri="{FF2B5EF4-FFF2-40B4-BE49-F238E27FC236}">
                <a16:creationId xmlns:a16="http://schemas.microsoft.com/office/drawing/2014/main" id="{5D6A025F-E81A-4DE0-5158-DE28D619CA29}"/>
              </a:ext>
            </a:extLst>
          </p:cNvPr>
          <p:cNvPicPr>
            <a:picLocks noChangeAspect="1"/>
          </p:cNvPicPr>
          <p:nvPr/>
        </p:nvPicPr>
        <p:blipFill>
          <a:blip r:embed="rId5"/>
          <a:stretch>
            <a:fillRect/>
          </a:stretch>
        </p:blipFill>
        <p:spPr>
          <a:xfrm>
            <a:off x="4113275" y="3357813"/>
            <a:ext cx="3524400" cy="3230187"/>
          </a:xfrm>
          <a:prstGeom prst="rect">
            <a:avLst/>
          </a:prstGeom>
        </p:spPr>
      </p:pic>
    </p:spTree>
    <p:extLst>
      <p:ext uri="{BB962C8B-B14F-4D97-AF65-F5344CB8AC3E}">
        <p14:creationId xmlns:p14="http://schemas.microsoft.com/office/powerpoint/2010/main" val="168666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90000" y="285755"/>
            <a:ext cx="4078800" cy="1090372"/>
          </a:xfrm>
        </p:spPr>
        <p:txBody>
          <a:bodyPr vert="horz" wrap="square" lIns="91440" tIns="45720" rIns="91440" bIns="45720" rtlCol="0" anchor="b" anchorCtr="0">
            <a:normAutofit fontScale="90000"/>
          </a:bodyPr>
          <a:lstStyle/>
          <a:p>
            <a:pPr algn="ctr">
              <a:buClr>
                <a:srgbClr val="8FA3A3"/>
              </a:buClr>
              <a:defRPr/>
            </a:pPr>
            <a:r>
              <a:rPr lang="en-US" sz="2400" b="1" kern="1200" cap="none" spc="0" baseline="0" dirty="0">
                <a:solidFill>
                  <a:schemeClr val="tx1"/>
                </a:solidFill>
                <a:latin typeface="+mj-lt"/>
                <a:ea typeface="+mj-ea"/>
                <a:cs typeface="+mj-cs"/>
              </a:rPr>
              <a:t>Summary of correlation between various vehicle attributes with 1 as highest and 0 the lowest.</a:t>
            </a:r>
          </a:p>
        </p:txBody>
      </p:sp>
      <p:sp>
        <p:nvSpPr>
          <p:cNvPr id="34" name="Slide Number Placeholder 33">
            <a:extLst>
              <a:ext uri="{FF2B5EF4-FFF2-40B4-BE49-F238E27FC236}">
                <a16:creationId xmlns:a16="http://schemas.microsoft.com/office/drawing/2014/main" id="{54833FD1-1B48-1885-9D29-560D2278EF12}"/>
              </a:ext>
            </a:extLst>
          </p:cNvPr>
          <p:cNvSpPr>
            <a:spLocks noGrp="1"/>
          </p:cNvSpPr>
          <p:nvPr>
            <p:ph type="sldNum" sz="quarter" idx="4"/>
          </p:nvPr>
        </p:nvSpPr>
        <p:spPr>
          <a:xfrm>
            <a:off x="11106150" y="6401999"/>
            <a:ext cx="544862" cy="369332"/>
          </a:xfrm>
        </p:spPr>
        <p:txBody>
          <a:bodyPr vert="horz" lIns="91440" tIns="45720" rIns="91440" bIns="45720" rtlCol="0" anchor="ctr">
            <a:normAutofit/>
          </a:bodyPr>
          <a:lstStyle/>
          <a:p>
            <a:pPr>
              <a:spcAft>
                <a:spcPts val="600"/>
              </a:spcAft>
            </a:pPr>
            <a:fld id="{294A09A9-5501-47C1-A89A-A340965A2BE2}" type="slidenum">
              <a:rPr lang="en-US">
                <a:solidFill>
                  <a:srgbClr val="000000">
                    <a:alpha val="60000"/>
                  </a:srgbClr>
                </a:solidFill>
                <a:latin typeface="+mj-lt"/>
              </a:rPr>
              <a:pPr>
                <a:spcAft>
                  <a:spcPts val="600"/>
                </a:spcAft>
              </a:pPr>
              <a:t>9</a:t>
            </a:fld>
            <a:endParaRPr lang="en-US">
              <a:solidFill>
                <a:srgbClr val="000000">
                  <a:alpha val="60000"/>
                </a:srgbClr>
              </a:solidFill>
              <a:latin typeface="+mj-lt"/>
            </a:endParaRPr>
          </a:p>
        </p:txBody>
      </p:sp>
      <p:sp>
        <p:nvSpPr>
          <p:cNvPr id="19" name="TextBox 18">
            <a:extLst>
              <a:ext uri="{FF2B5EF4-FFF2-40B4-BE49-F238E27FC236}">
                <a16:creationId xmlns:a16="http://schemas.microsoft.com/office/drawing/2014/main" id="{7DF2272B-DF9B-EC98-8CAF-2B08D481D933}"/>
              </a:ext>
            </a:extLst>
          </p:cNvPr>
          <p:cNvSpPr txBox="1"/>
          <p:nvPr/>
        </p:nvSpPr>
        <p:spPr>
          <a:xfrm>
            <a:off x="989999" y="1602463"/>
            <a:ext cx="4270063" cy="4363771"/>
          </a:xfrm>
          <a:prstGeom prst="rect">
            <a:avLst/>
          </a:prstGeom>
        </p:spPr>
        <p:txBody>
          <a:bodyPr vert="horz" lIns="91440" tIns="45720" rIns="91440" bIns="45720" rtlCol="0">
            <a:noAutofit/>
          </a:bodyPr>
          <a:lstStyle/>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Fuel consumption and emissions are very strongly positively correlated at 0.92 for highway  and 0.94 combined highway &amp; City driving</a:t>
            </a:r>
          </a:p>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The size of the engine also has a strong positive correlation with both  highway driving (0.74) and combined highway and city driving (0.81) fuel consumption and emissions (0.82).</a:t>
            </a:r>
          </a:p>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The number of cylinders also show  significant positive correlation with both highway and combined fuel efficiency (0.69/0.77) and emissions(0.79).</a:t>
            </a:r>
          </a:p>
          <a:p>
            <a:pPr marL="285750" indent="-285750">
              <a:lnSpc>
                <a:spcPct val="150000"/>
              </a:lnSpc>
              <a:spcBef>
                <a:spcPts val="1000"/>
              </a:spcBef>
              <a:buClr>
                <a:schemeClr val="accent3"/>
              </a:buClr>
              <a:buFont typeface="Arial" panose="020B0604020202020204" pitchFamily="34" charset="0"/>
              <a:buChar char="•"/>
            </a:pPr>
            <a:r>
              <a:rPr lang="en-GB" sz="1200" spc="50" dirty="0">
                <a:solidFill>
                  <a:srgbClr val="6EA92D"/>
                </a:solidFill>
                <a:latin typeface="Goudy" panose="02020502050305020303" pitchFamily="18" charset="0"/>
              </a:rPr>
              <a:t>The number of gears have almost zero effect on fuel efficiency and emissions.</a:t>
            </a:r>
            <a:endParaRPr lang="en-US" sz="1200" spc="50" dirty="0">
              <a:solidFill>
                <a:srgbClr val="6EA92D"/>
              </a:solidFill>
              <a:latin typeface="Goudy" panose="02020502050305020303" pitchFamily="18" charset="0"/>
            </a:endParaRPr>
          </a:p>
        </p:txBody>
      </p:sp>
      <p:pic>
        <p:nvPicPr>
          <p:cNvPr id="2050" name="Picture 2">
            <a:extLst>
              <a:ext uri="{FF2B5EF4-FFF2-40B4-BE49-F238E27FC236}">
                <a16:creationId xmlns:a16="http://schemas.microsoft.com/office/drawing/2014/main" id="{24862732-AFDB-BF08-1B42-D4741C190A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1832" y="1241733"/>
            <a:ext cx="5234903" cy="4724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TM16401371[[fn=Atlas]]</Template>
  <TotalTime>579</TotalTime>
  <Words>903</Words>
  <Application>Microsoft Office PowerPoint</Application>
  <PresentationFormat>Widescreen</PresentationFormat>
  <Paragraphs>78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Goudy</vt:lpstr>
      <vt:lpstr>Goudy Old Style</vt:lpstr>
      <vt:lpstr>Rockwell</vt:lpstr>
      <vt:lpstr>Wingdings</vt:lpstr>
      <vt:lpstr>Atlas</vt:lpstr>
      <vt:lpstr>Data Driven Fleet Optimization for Fuel Efficiency and Emissions Reduction   Recommendations for  budget and eco-conscious vehicle fleet for EcoRentals Limited</vt:lpstr>
      <vt:lpstr>Life is better with a full tank and an open road.</vt:lpstr>
      <vt:lpstr>Contents</vt:lpstr>
      <vt:lpstr>Industry Overview</vt:lpstr>
      <vt:lpstr>Problem Statement</vt:lpstr>
      <vt:lpstr>Data Set &amp; Methodology</vt:lpstr>
      <vt:lpstr>Data Analysis Insights</vt:lpstr>
      <vt:lpstr>Impact of Transmission Type, Cylinders and Fuel Type on combined highway/city fuel usage and emissions </vt:lpstr>
      <vt:lpstr>Summary of correlation between various vehicle attributes with 1 as highest and 0 the lowest.</vt:lpstr>
      <vt:lpstr>                                 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Wambui Munene</dc:creator>
  <cp:lastModifiedBy>Wambui Munene</cp:lastModifiedBy>
  <cp:revision>6</cp:revision>
  <dcterms:created xsi:type="dcterms:W3CDTF">2024-09-09T09:36:49Z</dcterms:created>
  <dcterms:modified xsi:type="dcterms:W3CDTF">2024-11-15T14:17:09Z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