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8" r:id="rId2"/>
    <p:sldId id="257" r:id="rId3"/>
    <p:sldId id="258" r:id="rId4"/>
    <p:sldId id="259" r:id="rId5"/>
    <p:sldId id="260" r:id="rId6"/>
    <p:sldId id="261" r:id="rId7"/>
    <p:sldId id="262" r:id="rId8"/>
    <p:sldId id="266" r:id="rId9"/>
    <p:sldId id="265" r:id="rId10"/>
  </p:sldIdLst>
  <p:sldSz cx="18288000" cy="10287000"/>
  <p:notesSz cx="6858000" cy="9144000"/>
  <p:embeddedFontLst>
    <p:embeddedFont>
      <p:font typeface="Arimo" panose="020B0604020202020204" charset="0"/>
      <p:regular r:id="rId11"/>
    </p:embeddedFont>
    <p:embeddedFont>
      <p:font typeface="Anonymous Pro Bold" panose="020B0604020202020204" charset="0"/>
      <p:regular r:id="rId12"/>
    </p:embeddedFont>
    <p:embeddedFont>
      <p:font typeface="Calibri" panose="020F0502020204030204" pitchFamily="34" charset="0"/>
      <p:regular r:id="rId13"/>
      <p:bold r:id="rId14"/>
      <p:italic r:id="rId15"/>
      <p:boldItalic r:id="rId16"/>
    </p:embeddedFont>
    <p:embeddedFont>
      <p:font typeface="Anonymous Pro"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13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analystanand/employee-attrition"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6000"/>
          </a:blip>
          <a:srcRect/>
          <a:stretch>
            <a:fillRect/>
          </a:stretch>
        </p:blipFill>
        <p:spPr>
          <a:xfrm>
            <a:off x="1956319" y="-1638300"/>
            <a:ext cx="12707561" cy="12707561"/>
          </a:xfrm>
          <a:prstGeom prst="rect">
            <a:avLst/>
          </a:prstGeom>
        </p:spPr>
      </p:pic>
      <p:pic>
        <p:nvPicPr>
          <p:cNvPr id="3" name="Picture 3"/>
          <p:cNvPicPr>
            <a:picLocks noChangeAspect="1"/>
          </p:cNvPicPr>
          <p:nvPr/>
        </p:nvPicPr>
        <p:blipFill>
          <a:blip r:embed="rId3"/>
          <a:srcRect/>
          <a:stretch>
            <a:fillRect/>
          </a:stretch>
        </p:blipFill>
        <p:spPr>
          <a:xfrm rot="-10800000">
            <a:off x="15965626" y="7859590"/>
            <a:ext cx="5266205" cy="5429078"/>
          </a:xfrm>
          <a:prstGeom prst="rect">
            <a:avLst/>
          </a:prstGeom>
        </p:spPr>
      </p:pic>
      <p:sp>
        <p:nvSpPr>
          <p:cNvPr id="4" name="TextBox 4"/>
          <p:cNvSpPr txBox="1"/>
          <p:nvPr/>
        </p:nvSpPr>
        <p:spPr>
          <a:xfrm>
            <a:off x="0" y="2705100"/>
            <a:ext cx="18440400" cy="2894831"/>
          </a:xfrm>
          <a:prstGeom prst="rect">
            <a:avLst/>
          </a:prstGeom>
        </p:spPr>
        <p:txBody>
          <a:bodyPr wrap="square" lIns="0" tIns="0" rIns="0" bIns="0" rtlCol="0" anchor="t">
            <a:spAutoFit/>
          </a:bodyPr>
          <a:lstStyle/>
          <a:p>
            <a:pPr algn="ctr">
              <a:lnSpc>
                <a:spcPts val="11885"/>
              </a:lnSpc>
            </a:pPr>
            <a:r>
              <a:rPr lang="en-US" sz="8000" spc="125" dirty="0" smtClean="0">
                <a:solidFill>
                  <a:srgbClr val="FBF1EF"/>
                </a:solidFill>
                <a:latin typeface="Anonymous Pro Bold"/>
              </a:rPr>
              <a:t>Predicting employee attrition using Machine Learning</a:t>
            </a:r>
            <a:endParaRPr lang="en-US" sz="8000" spc="125" dirty="0">
              <a:solidFill>
                <a:srgbClr val="FBF1EF"/>
              </a:solidFill>
              <a:latin typeface="Anonymous Pro Bold"/>
            </a:endParaRPr>
          </a:p>
        </p:txBody>
      </p:sp>
      <p:sp>
        <p:nvSpPr>
          <p:cNvPr id="5" name="TextBox 5"/>
          <p:cNvSpPr txBox="1"/>
          <p:nvPr/>
        </p:nvSpPr>
        <p:spPr>
          <a:xfrm>
            <a:off x="6339402" y="8767445"/>
            <a:ext cx="6761327" cy="459228"/>
          </a:xfrm>
          <a:prstGeom prst="rect">
            <a:avLst/>
          </a:prstGeom>
        </p:spPr>
        <p:txBody>
          <a:bodyPr lIns="0" tIns="0" rIns="0" bIns="0" rtlCol="0" anchor="t">
            <a:spAutoFit/>
          </a:bodyPr>
          <a:lstStyle/>
          <a:p>
            <a:pPr>
              <a:lnSpc>
                <a:spcPts val="3919"/>
              </a:lnSpc>
            </a:pPr>
            <a:r>
              <a:rPr lang="en-US" sz="3000" spc="196" dirty="0">
                <a:solidFill>
                  <a:srgbClr val="FBF1EF"/>
                </a:solidFill>
                <a:latin typeface="Anonymous Pro"/>
              </a:rPr>
              <a:t>Presented</a:t>
            </a:r>
            <a:r>
              <a:rPr lang="en-US" sz="2800" spc="196" dirty="0">
                <a:solidFill>
                  <a:srgbClr val="FBF1EF"/>
                </a:solidFill>
                <a:latin typeface="Anonymous Pro"/>
              </a:rPr>
              <a:t> by </a:t>
            </a:r>
            <a:r>
              <a:rPr lang="en-US" sz="2800" spc="196" dirty="0" err="1">
                <a:solidFill>
                  <a:srgbClr val="FBF1EF"/>
                </a:solidFill>
                <a:latin typeface="Anonymous Pro"/>
              </a:rPr>
              <a:t>Wambui</a:t>
            </a:r>
            <a:r>
              <a:rPr lang="en-US" sz="2800" spc="196" dirty="0">
                <a:solidFill>
                  <a:srgbClr val="FBF1EF"/>
                </a:solidFill>
                <a:latin typeface="Anonymous Pro"/>
              </a:rPr>
              <a:t> </a:t>
            </a:r>
            <a:r>
              <a:rPr lang="en-US" sz="2800" spc="196" dirty="0" err="1">
                <a:solidFill>
                  <a:srgbClr val="FBF1EF"/>
                </a:solidFill>
                <a:latin typeface="Anonymous Pro"/>
              </a:rPr>
              <a:t>Ng'ang'a</a:t>
            </a:r>
            <a:endParaRPr lang="en-US" sz="2800" spc="196" dirty="0">
              <a:solidFill>
                <a:srgbClr val="FBF1EF"/>
              </a:solidFill>
              <a:latin typeface="Anonymous Pro"/>
            </a:endParaRPr>
          </a:p>
        </p:txBody>
      </p:sp>
      <p:pic>
        <p:nvPicPr>
          <p:cNvPr id="6" name="Picture 6"/>
          <p:cNvPicPr>
            <a:picLocks noChangeAspect="1"/>
          </p:cNvPicPr>
          <p:nvPr/>
        </p:nvPicPr>
        <p:blipFill>
          <a:blip r:embed="rId3"/>
          <a:srcRect/>
          <a:stretch>
            <a:fillRect/>
          </a:stretch>
        </p:blipFill>
        <p:spPr>
          <a:xfrm rot="5400000">
            <a:off x="-3391323" y="-2845521"/>
            <a:ext cx="5266205" cy="5429078"/>
          </a:xfrm>
          <a:prstGeom prst="rect">
            <a:avLst/>
          </a:prstGeom>
        </p:spPr>
      </p:pic>
    </p:spTree>
    <p:extLst>
      <p:ext uri="{BB962C8B-B14F-4D97-AF65-F5344CB8AC3E}">
        <p14:creationId xmlns:p14="http://schemas.microsoft.com/office/powerpoint/2010/main" val="1290807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297941" y="-429992"/>
            <a:ext cx="10298765" cy="10617283"/>
          </a:xfrm>
          <a:prstGeom prst="rect">
            <a:avLst/>
          </a:prstGeom>
        </p:spPr>
      </p:pic>
      <p:sp>
        <p:nvSpPr>
          <p:cNvPr id="3" name="TextBox 3"/>
          <p:cNvSpPr txBox="1"/>
          <p:nvPr/>
        </p:nvSpPr>
        <p:spPr>
          <a:xfrm>
            <a:off x="2213865" y="4705985"/>
            <a:ext cx="4225973" cy="932180"/>
          </a:xfrm>
          <a:prstGeom prst="rect">
            <a:avLst/>
          </a:prstGeom>
        </p:spPr>
        <p:txBody>
          <a:bodyPr lIns="0" tIns="0" rIns="0" bIns="0" rtlCol="0" anchor="t">
            <a:spAutoFit/>
          </a:bodyPr>
          <a:lstStyle/>
          <a:p>
            <a:pPr algn="ctr">
              <a:lnSpc>
                <a:spcPts val="7150"/>
              </a:lnSpc>
            </a:pPr>
            <a:r>
              <a:rPr lang="en-US" sz="6500" spc="130" dirty="0">
                <a:solidFill>
                  <a:srgbClr val="2D1674"/>
                </a:solidFill>
                <a:latin typeface="Anonymous Pro Bold"/>
              </a:rPr>
              <a:t>OBJECTIVE</a:t>
            </a:r>
          </a:p>
        </p:txBody>
      </p:sp>
      <p:grpSp>
        <p:nvGrpSpPr>
          <p:cNvPr id="4" name="Group 4"/>
          <p:cNvGrpSpPr/>
          <p:nvPr/>
        </p:nvGrpSpPr>
        <p:grpSpPr>
          <a:xfrm>
            <a:off x="10591800" y="3109975"/>
            <a:ext cx="6507919" cy="5082492"/>
            <a:chOff x="166740" y="-1608087"/>
            <a:chExt cx="8677225" cy="6776658"/>
          </a:xfrm>
        </p:grpSpPr>
        <p:sp>
          <p:nvSpPr>
            <p:cNvPr id="5" name="TextBox 5"/>
            <p:cNvSpPr txBox="1"/>
            <p:nvPr/>
          </p:nvSpPr>
          <p:spPr>
            <a:xfrm>
              <a:off x="166740" y="-1608087"/>
              <a:ext cx="8575625" cy="746359"/>
            </a:xfrm>
            <a:prstGeom prst="rect">
              <a:avLst/>
            </a:prstGeom>
          </p:spPr>
          <p:txBody>
            <a:bodyPr lIns="0" tIns="0" rIns="0" bIns="0" rtlCol="0" anchor="t">
              <a:spAutoFit/>
            </a:bodyPr>
            <a:lstStyle/>
            <a:p>
              <a:pPr>
                <a:lnSpc>
                  <a:spcPts val="4810"/>
                </a:lnSpc>
              </a:pPr>
              <a:r>
                <a:rPr lang="en-US" sz="3500" spc="185" dirty="0" smtClean="0">
                  <a:solidFill>
                    <a:srgbClr val="2D1674"/>
                  </a:solidFill>
                  <a:latin typeface="Anonymous Pro Bold"/>
                </a:rPr>
                <a:t>Dataset</a:t>
              </a:r>
              <a:endParaRPr lang="en-US" sz="3500" spc="185" dirty="0">
                <a:solidFill>
                  <a:srgbClr val="2D1674"/>
                </a:solidFill>
                <a:latin typeface="Anonymous Pro Bold"/>
              </a:endParaRPr>
            </a:p>
          </p:txBody>
        </p:sp>
        <p:sp>
          <p:nvSpPr>
            <p:cNvPr id="6" name="TextBox 6"/>
            <p:cNvSpPr txBox="1"/>
            <p:nvPr/>
          </p:nvSpPr>
          <p:spPr>
            <a:xfrm>
              <a:off x="268340" y="-217520"/>
              <a:ext cx="8575625" cy="5386091"/>
            </a:xfrm>
            <a:prstGeom prst="rect">
              <a:avLst/>
            </a:prstGeom>
          </p:spPr>
          <p:txBody>
            <a:bodyPr lIns="0" tIns="0" rIns="0" bIns="0" rtlCol="0" anchor="t">
              <a:spAutoFit/>
            </a:bodyPr>
            <a:lstStyle/>
            <a:p>
              <a:pPr>
                <a:lnSpc>
                  <a:spcPts val="4500"/>
                </a:lnSpc>
              </a:pPr>
              <a:r>
                <a:rPr lang="en-US" sz="3000" spc="30" dirty="0" smtClean="0">
                  <a:solidFill>
                    <a:srgbClr val="2D1674"/>
                  </a:solidFill>
                  <a:latin typeface="Anonymous Pro"/>
                </a:rPr>
                <a:t>To predict which employees are likely to leave the company using Employee Attrition dataset downloaded from </a:t>
              </a:r>
              <a:r>
                <a:rPr lang="en-US" sz="3000" spc="30" dirty="0" err="1">
                  <a:solidFill>
                    <a:srgbClr val="2D1674"/>
                  </a:solidFill>
                  <a:latin typeface="Anonymous Pro"/>
                </a:rPr>
                <a:t>K</a:t>
              </a:r>
              <a:r>
                <a:rPr lang="en-US" sz="3000" spc="30" dirty="0" err="1" smtClean="0">
                  <a:solidFill>
                    <a:srgbClr val="2D1674"/>
                  </a:solidFill>
                  <a:latin typeface="Anonymous Pro"/>
                </a:rPr>
                <a:t>aggle</a:t>
              </a:r>
              <a:r>
                <a:rPr lang="en-US" sz="3000" spc="30" dirty="0" smtClean="0">
                  <a:solidFill>
                    <a:srgbClr val="2D1674"/>
                  </a:solidFill>
                  <a:latin typeface="Anonymous Pro"/>
                </a:rPr>
                <a:t>:</a:t>
              </a:r>
            </a:p>
            <a:p>
              <a:pPr>
                <a:lnSpc>
                  <a:spcPts val="4500"/>
                </a:lnSpc>
              </a:pPr>
              <a:r>
                <a:rPr lang="en-US" sz="3200" dirty="0">
                  <a:hlinkClick r:id="rId3"/>
                </a:rPr>
                <a:t>https://www.kaggle.com/analystanand/employee-attrition</a:t>
              </a:r>
              <a:endParaRPr lang="en-US" sz="3000" spc="30" dirty="0">
                <a:solidFill>
                  <a:srgbClr val="2D1674"/>
                </a:solidFill>
                <a:latin typeface="Anonymous Pro"/>
              </a:endParaRPr>
            </a:p>
          </p:txBody>
        </p:sp>
      </p:grpSp>
      <p:grpSp>
        <p:nvGrpSpPr>
          <p:cNvPr id="7" name="Group 7"/>
          <p:cNvGrpSpPr/>
          <p:nvPr/>
        </p:nvGrpSpPr>
        <p:grpSpPr>
          <a:xfrm rot="-5400000">
            <a:off x="16447678" y="42406"/>
            <a:ext cx="2216258" cy="2863175"/>
            <a:chOff x="0" y="0"/>
            <a:chExt cx="4842510" cy="6256020"/>
          </a:xfrm>
        </p:grpSpPr>
        <p:sp>
          <p:nvSpPr>
            <p:cNvPr id="8" name="Freeform 8"/>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5400000">
            <a:off x="9197071" y="450846"/>
            <a:ext cx="8140352" cy="8392116"/>
          </a:xfrm>
          <a:prstGeom prst="rect">
            <a:avLst/>
          </a:prstGeom>
        </p:spPr>
      </p:pic>
      <p:grpSp>
        <p:nvGrpSpPr>
          <p:cNvPr id="3" name="Group 3"/>
          <p:cNvGrpSpPr>
            <a:grpSpLocks noChangeAspect="1"/>
          </p:cNvGrpSpPr>
          <p:nvPr/>
        </p:nvGrpSpPr>
        <p:grpSpPr>
          <a:xfrm>
            <a:off x="10840582" y="2346514"/>
            <a:ext cx="5158129" cy="5158109"/>
            <a:chOff x="0" y="0"/>
            <a:chExt cx="6350000" cy="6349975"/>
          </a:xfrm>
        </p:grpSpPr>
        <p:sp>
          <p:nvSpPr>
            <p:cNvPr id="4" name="Freeform 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39778" r="-42552"/>
              </a:stretch>
            </a:blipFill>
          </p:spPr>
        </p:sp>
      </p:grpSp>
      <p:grpSp>
        <p:nvGrpSpPr>
          <p:cNvPr id="5" name="Group 5"/>
          <p:cNvGrpSpPr/>
          <p:nvPr/>
        </p:nvGrpSpPr>
        <p:grpSpPr>
          <a:xfrm>
            <a:off x="816699" y="8177271"/>
            <a:ext cx="2216258" cy="2863175"/>
            <a:chOff x="0" y="0"/>
            <a:chExt cx="4842510" cy="6256020"/>
          </a:xfrm>
        </p:grpSpPr>
        <p:sp>
          <p:nvSpPr>
            <p:cNvPr id="6" name="Freeform 6"/>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id="7" name="Group 7"/>
          <p:cNvGrpSpPr/>
          <p:nvPr/>
        </p:nvGrpSpPr>
        <p:grpSpPr>
          <a:xfrm>
            <a:off x="533400" y="1319351"/>
            <a:ext cx="8763000" cy="1525267"/>
            <a:chOff x="0" y="-47625"/>
            <a:chExt cx="8575625" cy="2033690"/>
          </a:xfrm>
        </p:grpSpPr>
        <p:sp>
          <p:nvSpPr>
            <p:cNvPr id="8" name="TextBox 8"/>
            <p:cNvSpPr txBox="1"/>
            <p:nvPr/>
          </p:nvSpPr>
          <p:spPr>
            <a:xfrm>
              <a:off x="0" y="-47625"/>
              <a:ext cx="8575625" cy="1660542"/>
            </a:xfrm>
            <a:prstGeom prst="rect">
              <a:avLst/>
            </a:prstGeom>
          </p:spPr>
          <p:txBody>
            <a:bodyPr lIns="0" tIns="0" rIns="0" bIns="0" rtlCol="0" anchor="t">
              <a:spAutoFit/>
            </a:bodyPr>
            <a:lstStyle/>
            <a:p>
              <a:pPr>
                <a:lnSpc>
                  <a:spcPts val="4810"/>
                </a:lnSpc>
              </a:pPr>
              <a:r>
                <a:rPr lang="en-US" sz="6000" spc="185" dirty="0" smtClean="0">
                  <a:solidFill>
                    <a:srgbClr val="2D1674"/>
                  </a:solidFill>
                  <a:latin typeface="Anonymous Pro Bold"/>
                </a:rPr>
                <a:t>Description of the dataset</a:t>
              </a:r>
              <a:endParaRPr lang="en-US" sz="6000" spc="185" dirty="0">
                <a:solidFill>
                  <a:srgbClr val="2D1674"/>
                </a:solidFill>
                <a:latin typeface="Anonymous Pro Bold"/>
              </a:endParaRPr>
            </a:p>
          </p:txBody>
        </p:sp>
        <p:sp>
          <p:nvSpPr>
            <p:cNvPr id="9" name="TextBox 9"/>
            <p:cNvSpPr txBox="1"/>
            <p:nvPr/>
          </p:nvSpPr>
          <p:spPr>
            <a:xfrm>
              <a:off x="0" y="1296817"/>
              <a:ext cx="8575625" cy="689248"/>
            </a:xfrm>
            <a:prstGeom prst="rect">
              <a:avLst/>
            </a:prstGeom>
          </p:spPr>
          <p:txBody>
            <a:bodyPr lIns="0" tIns="0" rIns="0" bIns="0" rtlCol="0" anchor="t">
              <a:spAutoFit/>
            </a:bodyPr>
            <a:lstStyle/>
            <a:p>
              <a:pPr>
                <a:lnSpc>
                  <a:spcPts val="4500"/>
                </a:lnSpc>
              </a:pPr>
              <a:endParaRPr lang="en-US" sz="3000" spc="30" dirty="0">
                <a:solidFill>
                  <a:srgbClr val="2D1674"/>
                </a:solidFill>
                <a:latin typeface="Anonymous Pro"/>
              </a:endParaRPr>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3207216"/>
            <a:ext cx="8337002" cy="1802286"/>
          </a:xfrm>
          <a:prstGeom prst="rect">
            <a:avLst/>
          </a:prstGeom>
        </p:spPr>
      </p:pic>
      <p:sp>
        <p:nvSpPr>
          <p:cNvPr id="11" name="Rectangle 10"/>
          <p:cNvSpPr/>
          <p:nvPr/>
        </p:nvSpPr>
        <p:spPr>
          <a:xfrm>
            <a:off x="533400" y="5372100"/>
            <a:ext cx="8382000" cy="2340513"/>
          </a:xfrm>
          <a:prstGeom prst="rect">
            <a:avLst/>
          </a:prstGeom>
        </p:spPr>
        <p:txBody>
          <a:bodyPr wrap="square">
            <a:spAutoFit/>
          </a:bodyPr>
          <a:lstStyle/>
          <a:p>
            <a:pPr>
              <a:lnSpc>
                <a:spcPts val="4500"/>
              </a:lnSpc>
            </a:pPr>
            <a:r>
              <a:rPr lang="en-US" sz="3000" spc="30" dirty="0" smtClean="0">
                <a:solidFill>
                  <a:srgbClr val="2D1674"/>
                </a:solidFill>
                <a:latin typeface="Anonymous Pro"/>
              </a:rPr>
              <a:t>The dataset contains 25491 observations and 10 variables with columns containing employee attributes and rows representing employees. </a:t>
            </a:r>
            <a:endParaRPr lang="en-US" sz="3000" spc="30" dirty="0">
              <a:solidFill>
                <a:srgbClr val="2D1674"/>
              </a:solidFill>
              <a:latin typeface="Anonymous 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450183" y="788385"/>
            <a:ext cx="8485813" cy="8748261"/>
          </a:xfrm>
          <a:prstGeom prst="rect">
            <a:avLst/>
          </a:prstGeom>
        </p:spPr>
      </p:pic>
      <p:grpSp>
        <p:nvGrpSpPr>
          <p:cNvPr id="3" name="Group 3"/>
          <p:cNvGrpSpPr/>
          <p:nvPr/>
        </p:nvGrpSpPr>
        <p:grpSpPr>
          <a:xfrm>
            <a:off x="-5346670" y="-2106214"/>
            <a:ext cx="13857371" cy="1385737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5" name="Group 5"/>
          <p:cNvGrpSpPr/>
          <p:nvPr/>
        </p:nvGrpSpPr>
        <p:grpSpPr>
          <a:xfrm>
            <a:off x="-7818273" y="-1766170"/>
            <a:ext cx="13857371" cy="13857371"/>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grpSp>
        <p:nvGrpSpPr>
          <p:cNvPr id="9" name="Group 9"/>
          <p:cNvGrpSpPr/>
          <p:nvPr/>
        </p:nvGrpSpPr>
        <p:grpSpPr>
          <a:xfrm>
            <a:off x="9389075" y="1714500"/>
            <a:ext cx="7200900" cy="6837611"/>
            <a:chOff x="-1670178" y="123211"/>
            <a:chExt cx="9601200" cy="9116816"/>
          </a:xfrm>
        </p:grpSpPr>
        <p:sp>
          <p:nvSpPr>
            <p:cNvPr id="10" name="TextBox 10"/>
            <p:cNvSpPr txBox="1"/>
            <p:nvPr/>
          </p:nvSpPr>
          <p:spPr>
            <a:xfrm>
              <a:off x="-1670178" y="123211"/>
              <a:ext cx="9601200" cy="746359"/>
            </a:xfrm>
            <a:prstGeom prst="rect">
              <a:avLst/>
            </a:prstGeom>
          </p:spPr>
          <p:txBody>
            <a:bodyPr wrap="square" lIns="0" tIns="0" rIns="0" bIns="0" rtlCol="0" anchor="t">
              <a:spAutoFit/>
            </a:bodyPr>
            <a:lstStyle/>
            <a:p>
              <a:pPr algn="r">
                <a:lnSpc>
                  <a:spcPts val="4810"/>
                </a:lnSpc>
              </a:pPr>
              <a:r>
                <a:rPr lang="en-US" sz="3500" spc="185" dirty="0" smtClean="0">
                  <a:solidFill>
                    <a:srgbClr val="2D1674"/>
                  </a:solidFill>
                  <a:latin typeface="Anonymous Pro Bold"/>
                </a:rPr>
                <a:t>Explorative Data Analysis</a:t>
              </a:r>
              <a:endParaRPr lang="en-US" sz="3500" spc="185" dirty="0">
                <a:solidFill>
                  <a:srgbClr val="2D1674"/>
                </a:solidFill>
                <a:latin typeface="Anonymous Pro Bold"/>
              </a:endParaRPr>
            </a:p>
          </p:txBody>
        </p:sp>
        <p:sp>
          <p:nvSpPr>
            <p:cNvPr id="11" name="TextBox 11"/>
            <p:cNvSpPr txBox="1"/>
            <p:nvPr/>
          </p:nvSpPr>
          <p:spPr>
            <a:xfrm>
              <a:off x="-879345" y="1545611"/>
              <a:ext cx="8575625" cy="7694416"/>
            </a:xfrm>
            <a:prstGeom prst="rect">
              <a:avLst/>
            </a:prstGeom>
          </p:spPr>
          <p:txBody>
            <a:bodyPr lIns="0" tIns="0" rIns="0" bIns="0" rtlCol="0" anchor="t">
              <a:spAutoFit/>
            </a:bodyPr>
            <a:lstStyle/>
            <a:p>
              <a:pPr>
                <a:lnSpc>
                  <a:spcPts val="4500"/>
                </a:lnSpc>
              </a:pPr>
              <a:r>
                <a:rPr lang="en-US" sz="3000" spc="30" dirty="0" smtClean="0">
                  <a:solidFill>
                    <a:srgbClr val="2D1674"/>
                  </a:solidFill>
                  <a:latin typeface="Anonymous Pro"/>
                </a:rPr>
                <a:t>Exploring the dataset to find out the relationships between the features. 5990 employees left the company. From the analysis, more employees stayed in the company. Those who are likely to leave the company worked more hours than who stayed, had accidents at work and were not promoted.   </a:t>
              </a:r>
              <a:endParaRPr lang="en-US" sz="3000" spc="30" dirty="0">
                <a:solidFill>
                  <a:srgbClr val="2D1674"/>
                </a:solidFill>
                <a:latin typeface="Anonymous Pro"/>
              </a:endParaRP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4146881"/>
            <a:ext cx="8610600" cy="1016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grpSp>
        <p:nvGrpSpPr>
          <p:cNvPr id="3" name="Group 3"/>
          <p:cNvGrpSpPr/>
          <p:nvPr/>
        </p:nvGrpSpPr>
        <p:grpSpPr>
          <a:xfrm>
            <a:off x="1110853" y="1164145"/>
            <a:ext cx="7253531" cy="8118157"/>
            <a:chOff x="0" y="0"/>
            <a:chExt cx="9671374" cy="10824210"/>
          </a:xfrm>
        </p:grpSpPr>
        <p:sp>
          <p:nvSpPr>
            <p:cNvPr id="4" name="TextBox 4"/>
            <p:cNvSpPr txBox="1"/>
            <p:nvPr/>
          </p:nvSpPr>
          <p:spPr>
            <a:xfrm>
              <a:off x="423862" y="10408920"/>
              <a:ext cx="1849502" cy="415290"/>
            </a:xfrm>
            <a:prstGeom prst="rect">
              <a:avLst/>
            </a:prstGeom>
          </p:spPr>
          <p:txBody>
            <a:bodyPr lIns="0" tIns="0" rIns="0" bIns="0" rtlCol="0" anchor="t">
              <a:spAutoFit/>
            </a:bodyPr>
            <a:lstStyle/>
            <a:p>
              <a:pPr algn="ctr">
                <a:lnSpc>
                  <a:spcPts val="2520"/>
                </a:lnSpc>
              </a:pPr>
              <a:r>
                <a:rPr lang="en-US" sz="1800">
                  <a:solidFill>
                    <a:srgbClr val="FBF1EF"/>
                  </a:solidFill>
                  <a:latin typeface="Arimo"/>
                </a:rPr>
                <a:t>Item 1</a:t>
              </a:r>
            </a:p>
          </p:txBody>
        </p:sp>
        <p:sp>
          <p:nvSpPr>
            <p:cNvPr id="5" name="TextBox 5"/>
            <p:cNvSpPr txBox="1"/>
            <p:nvPr/>
          </p:nvSpPr>
          <p:spPr>
            <a:xfrm>
              <a:off x="2273365" y="10408920"/>
              <a:ext cx="1849502" cy="415290"/>
            </a:xfrm>
            <a:prstGeom prst="rect">
              <a:avLst/>
            </a:prstGeom>
          </p:spPr>
          <p:txBody>
            <a:bodyPr lIns="0" tIns="0" rIns="0" bIns="0" rtlCol="0" anchor="t">
              <a:spAutoFit/>
            </a:bodyPr>
            <a:lstStyle/>
            <a:p>
              <a:pPr algn="ctr">
                <a:lnSpc>
                  <a:spcPts val="2520"/>
                </a:lnSpc>
              </a:pPr>
              <a:r>
                <a:rPr lang="en-US" sz="1800">
                  <a:solidFill>
                    <a:srgbClr val="FBF1EF"/>
                  </a:solidFill>
                  <a:latin typeface="Arimo"/>
                </a:rPr>
                <a:t>Item 2</a:t>
              </a:r>
            </a:p>
          </p:txBody>
        </p:sp>
        <p:sp>
          <p:nvSpPr>
            <p:cNvPr id="6" name="TextBox 6"/>
            <p:cNvSpPr txBox="1"/>
            <p:nvPr/>
          </p:nvSpPr>
          <p:spPr>
            <a:xfrm>
              <a:off x="4122867" y="10408920"/>
              <a:ext cx="1849502" cy="415290"/>
            </a:xfrm>
            <a:prstGeom prst="rect">
              <a:avLst/>
            </a:prstGeom>
          </p:spPr>
          <p:txBody>
            <a:bodyPr lIns="0" tIns="0" rIns="0" bIns="0" rtlCol="0" anchor="t">
              <a:spAutoFit/>
            </a:bodyPr>
            <a:lstStyle/>
            <a:p>
              <a:pPr algn="ctr">
                <a:lnSpc>
                  <a:spcPts val="2520"/>
                </a:lnSpc>
              </a:pPr>
              <a:r>
                <a:rPr lang="en-US" sz="1800">
                  <a:solidFill>
                    <a:srgbClr val="FBF1EF"/>
                  </a:solidFill>
                  <a:latin typeface="Arimo"/>
                </a:rPr>
                <a:t>Item 3</a:t>
              </a:r>
            </a:p>
          </p:txBody>
        </p:sp>
        <p:sp>
          <p:nvSpPr>
            <p:cNvPr id="7" name="TextBox 7"/>
            <p:cNvSpPr txBox="1"/>
            <p:nvPr/>
          </p:nvSpPr>
          <p:spPr>
            <a:xfrm>
              <a:off x="5972370" y="10408920"/>
              <a:ext cx="1849502" cy="415290"/>
            </a:xfrm>
            <a:prstGeom prst="rect">
              <a:avLst/>
            </a:prstGeom>
          </p:spPr>
          <p:txBody>
            <a:bodyPr lIns="0" tIns="0" rIns="0" bIns="0" rtlCol="0" anchor="t">
              <a:spAutoFit/>
            </a:bodyPr>
            <a:lstStyle/>
            <a:p>
              <a:pPr algn="ctr">
                <a:lnSpc>
                  <a:spcPts val="2520"/>
                </a:lnSpc>
              </a:pPr>
              <a:r>
                <a:rPr lang="en-US" sz="1800">
                  <a:solidFill>
                    <a:srgbClr val="FBF1EF"/>
                  </a:solidFill>
                  <a:latin typeface="Arimo"/>
                </a:rPr>
                <a:t>Item 4</a:t>
              </a:r>
            </a:p>
          </p:txBody>
        </p:sp>
        <p:sp>
          <p:nvSpPr>
            <p:cNvPr id="8" name="TextBox 8"/>
            <p:cNvSpPr txBox="1"/>
            <p:nvPr/>
          </p:nvSpPr>
          <p:spPr>
            <a:xfrm>
              <a:off x="7821872" y="10408920"/>
              <a:ext cx="1849502" cy="415290"/>
            </a:xfrm>
            <a:prstGeom prst="rect">
              <a:avLst/>
            </a:prstGeom>
          </p:spPr>
          <p:txBody>
            <a:bodyPr lIns="0" tIns="0" rIns="0" bIns="0" rtlCol="0" anchor="t">
              <a:spAutoFit/>
            </a:bodyPr>
            <a:lstStyle/>
            <a:p>
              <a:pPr algn="ctr">
                <a:lnSpc>
                  <a:spcPts val="2520"/>
                </a:lnSpc>
              </a:pPr>
              <a:r>
                <a:rPr lang="en-US" sz="1800">
                  <a:solidFill>
                    <a:srgbClr val="FBF1EF"/>
                  </a:solidFill>
                  <a:latin typeface="Arimo"/>
                </a:rPr>
                <a:t>Item 5</a:t>
              </a:r>
            </a:p>
          </p:txBody>
        </p:sp>
        <p:grpSp>
          <p:nvGrpSpPr>
            <p:cNvPr id="9" name="Group 9"/>
            <p:cNvGrpSpPr>
              <a:grpSpLocks noChangeAspect="1"/>
            </p:cNvGrpSpPr>
            <p:nvPr/>
          </p:nvGrpSpPr>
          <p:grpSpPr>
            <a:xfrm>
              <a:off x="423862" y="179070"/>
              <a:ext cx="9247512" cy="10287000"/>
              <a:chOff x="0" y="0"/>
              <a:chExt cx="9247512" cy="10287000"/>
            </a:xfrm>
          </p:grpSpPr>
          <p:sp>
            <p:nvSpPr>
              <p:cNvPr id="10" name="Freeform 10"/>
              <p:cNvSpPr/>
              <p:nvPr/>
            </p:nvSpPr>
            <p:spPr>
              <a:xfrm>
                <a:off x="0" y="-6350"/>
                <a:ext cx="9247512" cy="10299700"/>
              </a:xfrm>
              <a:custGeom>
                <a:avLst/>
                <a:gdLst/>
                <a:ahLst/>
                <a:cxnLst/>
                <a:rect l="l" t="t" r="r" b="b"/>
                <a:pathLst>
                  <a:path w="9247512" h="10299700">
                    <a:moveTo>
                      <a:pt x="0" y="0"/>
                    </a:moveTo>
                    <a:lnTo>
                      <a:pt x="9247512" y="0"/>
                    </a:lnTo>
                    <a:lnTo>
                      <a:pt x="9247512" y="12700"/>
                    </a:lnTo>
                    <a:lnTo>
                      <a:pt x="0" y="12700"/>
                    </a:lnTo>
                    <a:close/>
                    <a:moveTo>
                      <a:pt x="0" y="2571750"/>
                    </a:moveTo>
                    <a:lnTo>
                      <a:pt x="9247512" y="2571750"/>
                    </a:lnTo>
                    <a:lnTo>
                      <a:pt x="9247512" y="2584450"/>
                    </a:lnTo>
                    <a:lnTo>
                      <a:pt x="0" y="2584450"/>
                    </a:lnTo>
                    <a:close/>
                    <a:moveTo>
                      <a:pt x="0" y="5143500"/>
                    </a:moveTo>
                    <a:lnTo>
                      <a:pt x="9247512" y="5143500"/>
                    </a:lnTo>
                    <a:lnTo>
                      <a:pt x="9247512" y="5156200"/>
                    </a:lnTo>
                    <a:lnTo>
                      <a:pt x="0" y="5156200"/>
                    </a:lnTo>
                    <a:close/>
                    <a:moveTo>
                      <a:pt x="0" y="7715250"/>
                    </a:moveTo>
                    <a:lnTo>
                      <a:pt x="9247512" y="7715250"/>
                    </a:lnTo>
                    <a:lnTo>
                      <a:pt x="9247512" y="7727950"/>
                    </a:lnTo>
                    <a:lnTo>
                      <a:pt x="0" y="7727950"/>
                    </a:lnTo>
                    <a:close/>
                    <a:moveTo>
                      <a:pt x="0" y="10287000"/>
                    </a:moveTo>
                    <a:lnTo>
                      <a:pt x="9247512" y="10287000"/>
                    </a:lnTo>
                    <a:lnTo>
                      <a:pt x="9247512" y="10299700"/>
                    </a:lnTo>
                    <a:lnTo>
                      <a:pt x="0" y="10299700"/>
                    </a:lnTo>
                    <a:close/>
                  </a:path>
                </a:pathLst>
              </a:custGeom>
              <a:solidFill>
                <a:srgbClr val="222222">
                  <a:alpha val="24705"/>
                </a:srgbClr>
              </a:solidFill>
            </p:spPr>
          </p:sp>
        </p:grpSp>
        <p:sp>
          <p:nvSpPr>
            <p:cNvPr id="11" name="TextBox 11"/>
            <p:cNvSpPr txBox="1"/>
            <p:nvPr/>
          </p:nvSpPr>
          <p:spPr>
            <a:xfrm>
              <a:off x="0" y="-57150"/>
              <a:ext cx="423862" cy="415290"/>
            </a:xfrm>
            <a:prstGeom prst="rect">
              <a:avLst/>
            </a:prstGeom>
          </p:spPr>
          <p:txBody>
            <a:bodyPr lIns="0" tIns="0" rIns="0" bIns="0" rtlCol="0" anchor="t">
              <a:spAutoFit/>
            </a:bodyPr>
            <a:lstStyle/>
            <a:p>
              <a:pPr algn="r">
                <a:lnSpc>
                  <a:spcPts val="2520"/>
                </a:lnSpc>
              </a:pPr>
              <a:r>
                <a:rPr lang="en-US" sz="1800">
                  <a:solidFill>
                    <a:srgbClr val="FBF1EF"/>
                  </a:solidFill>
                  <a:latin typeface="Arimo"/>
                </a:rPr>
                <a:t>40 </a:t>
              </a:r>
            </a:p>
          </p:txBody>
        </p:sp>
        <p:sp>
          <p:nvSpPr>
            <p:cNvPr id="12" name="TextBox 12"/>
            <p:cNvSpPr txBox="1"/>
            <p:nvPr/>
          </p:nvSpPr>
          <p:spPr>
            <a:xfrm>
              <a:off x="0" y="2514600"/>
              <a:ext cx="423862" cy="415290"/>
            </a:xfrm>
            <a:prstGeom prst="rect">
              <a:avLst/>
            </a:prstGeom>
          </p:spPr>
          <p:txBody>
            <a:bodyPr lIns="0" tIns="0" rIns="0" bIns="0" rtlCol="0" anchor="t">
              <a:spAutoFit/>
            </a:bodyPr>
            <a:lstStyle/>
            <a:p>
              <a:pPr algn="r">
                <a:lnSpc>
                  <a:spcPts val="2520"/>
                </a:lnSpc>
              </a:pPr>
              <a:r>
                <a:rPr lang="en-US" sz="1800">
                  <a:solidFill>
                    <a:srgbClr val="FBF1EF"/>
                  </a:solidFill>
                  <a:latin typeface="Arimo"/>
                </a:rPr>
                <a:t>30 </a:t>
              </a:r>
            </a:p>
          </p:txBody>
        </p:sp>
        <p:sp>
          <p:nvSpPr>
            <p:cNvPr id="13" name="TextBox 13"/>
            <p:cNvSpPr txBox="1"/>
            <p:nvPr/>
          </p:nvSpPr>
          <p:spPr>
            <a:xfrm>
              <a:off x="0" y="5086350"/>
              <a:ext cx="423862" cy="415290"/>
            </a:xfrm>
            <a:prstGeom prst="rect">
              <a:avLst/>
            </a:prstGeom>
          </p:spPr>
          <p:txBody>
            <a:bodyPr lIns="0" tIns="0" rIns="0" bIns="0" rtlCol="0" anchor="t">
              <a:spAutoFit/>
            </a:bodyPr>
            <a:lstStyle/>
            <a:p>
              <a:pPr algn="r">
                <a:lnSpc>
                  <a:spcPts val="2520"/>
                </a:lnSpc>
              </a:pPr>
              <a:r>
                <a:rPr lang="en-US" sz="1800">
                  <a:solidFill>
                    <a:srgbClr val="FBF1EF"/>
                  </a:solidFill>
                  <a:latin typeface="Arimo"/>
                </a:rPr>
                <a:t>20 </a:t>
              </a:r>
            </a:p>
          </p:txBody>
        </p:sp>
        <p:sp>
          <p:nvSpPr>
            <p:cNvPr id="14" name="TextBox 14"/>
            <p:cNvSpPr txBox="1"/>
            <p:nvPr/>
          </p:nvSpPr>
          <p:spPr>
            <a:xfrm>
              <a:off x="0" y="7658100"/>
              <a:ext cx="423862" cy="415290"/>
            </a:xfrm>
            <a:prstGeom prst="rect">
              <a:avLst/>
            </a:prstGeom>
          </p:spPr>
          <p:txBody>
            <a:bodyPr lIns="0" tIns="0" rIns="0" bIns="0" rtlCol="0" anchor="t">
              <a:spAutoFit/>
            </a:bodyPr>
            <a:lstStyle/>
            <a:p>
              <a:pPr algn="r">
                <a:lnSpc>
                  <a:spcPts val="2520"/>
                </a:lnSpc>
              </a:pPr>
              <a:r>
                <a:rPr lang="en-US" sz="1800">
                  <a:solidFill>
                    <a:srgbClr val="FBF1EF"/>
                  </a:solidFill>
                  <a:latin typeface="Arimo"/>
                </a:rPr>
                <a:t>10 </a:t>
              </a:r>
            </a:p>
          </p:txBody>
        </p:sp>
        <p:sp>
          <p:nvSpPr>
            <p:cNvPr id="15" name="TextBox 15"/>
            <p:cNvSpPr txBox="1"/>
            <p:nvPr/>
          </p:nvSpPr>
          <p:spPr>
            <a:xfrm>
              <a:off x="169466" y="10229850"/>
              <a:ext cx="254397" cy="415290"/>
            </a:xfrm>
            <a:prstGeom prst="rect">
              <a:avLst/>
            </a:prstGeom>
          </p:spPr>
          <p:txBody>
            <a:bodyPr lIns="0" tIns="0" rIns="0" bIns="0" rtlCol="0" anchor="t">
              <a:spAutoFit/>
            </a:bodyPr>
            <a:lstStyle/>
            <a:p>
              <a:pPr algn="r">
                <a:lnSpc>
                  <a:spcPts val="2520"/>
                </a:lnSpc>
              </a:pPr>
              <a:r>
                <a:rPr lang="en-US" sz="1800">
                  <a:solidFill>
                    <a:srgbClr val="FBF1EF"/>
                  </a:solidFill>
                  <a:latin typeface="Arimo"/>
                </a:rPr>
                <a:t>0 </a:t>
              </a:r>
            </a:p>
          </p:txBody>
        </p:sp>
        <p:grpSp>
          <p:nvGrpSpPr>
            <p:cNvPr id="16" name="Group 16"/>
            <p:cNvGrpSpPr>
              <a:grpSpLocks noChangeAspect="1"/>
            </p:cNvGrpSpPr>
            <p:nvPr/>
          </p:nvGrpSpPr>
          <p:grpSpPr>
            <a:xfrm>
              <a:off x="423862" y="179070"/>
              <a:ext cx="9247512" cy="10287000"/>
              <a:chOff x="0" y="0"/>
              <a:chExt cx="9247512" cy="10287000"/>
            </a:xfrm>
          </p:grpSpPr>
          <p:sp>
            <p:nvSpPr>
              <p:cNvPr id="17" name="Freeform 17"/>
              <p:cNvSpPr/>
              <p:nvPr/>
            </p:nvSpPr>
            <p:spPr>
              <a:xfrm>
                <a:off x="861251" y="3581274"/>
                <a:ext cx="1934188" cy="2139792"/>
              </a:xfrm>
              <a:custGeom>
                <a:avLst/>
                <a:gdLst/>
                <a:ahLst/>
                <a:cxnLst/>
                <a:rect l="l" t="t" r="r" b="b"/>
                <a:pathLst>
                  <a:path w="1934188" h="2139792">
                    <a:moveTo>
                      <a:pt x="127000" y="2076576"/>
                    </a:moveTo>
                    <a:cubicBezTo>
                      <a:pt x="126844" y="2041617"/>
                      <a:pt x="98460" y="2013359"/>
                      <a:pt x="63500" y="2013359"/>
                    </a:cubicBezTo>
                    <a:cubicBezTo>
                      <a:pt x="28541" y="2013359"/>
                      <a:pt x="157" y="2041617"/>
                      <a:pt x="0" y="2076576"/>
                    </a:cubicBezTo>
                    <a:cubicBezTo>
                      <a:pt x="157" y="2111535"/>
                      <a:pt x="28541" y="2139793"/>
                      <a:pt x="63500" y="2139793"/>
                    </a:cubicBezTo>
                    <a:cubicBezTo>
                      <a:pt x="98460" y="2139793"/>
                      <a:pt x="126844" y="2111535"/>
                      <a:pt x="127000" y="2076576"/>
                    </a:cubicBezTo>
                    <a:close/>
                    <a:moveTo>
                      <a:pt x="42315" y="2057400"/>
                    </a:moveTo>
                    <a:lnTo>
                      <a:pt x="84686" y="2095752"/>
                    </a:lnTo>
                    <a:lnTo>
                      <a:pt x="1934188" y="38352"/>
                    </a:lnTo>
                    <a:lnTo>
                      <a:pt x="1891817" y="0"/>
                    </a:lnTo>
                    <a:close/>
                  </a:path>
                </a:pathLst>
              </a:custGeom>
              <a:solidFill>
                <a:srgbClr val="B175FF"/>
              </a:solidFill>
            </p:spPr>
          </p:sp>
          <p:sp>
            <p:nvSpPr>
              <p:cNvPr id="18" name="Freeform 18"/>
              <p:cNvSpPr/>
              <p:nvPr/>
            </p:nvSpPr>
            <p:spPr>
              <a:xfrm>
                <a:off x="2710754" y="3537233"/>
                <a:ext cx="1923940" cy="861141"/>
              </a:xfrm>
              <a:custGeom>
                <a:avLst/>
                <a:gdLst/>
                <a:ahLst/>
                <a:cxnLst/>
                <a:rect l="l" t="t" r="r" b="b"/>
                <a:pathLst>
                  <a:path w="1923940" h="861141">
                    <a:moveTo>
                      <a:pt x="127000" y="63217"/>
                    </a:moveTo>
                    <a:cubicBezTo>
                      <a:pt x="126843" y="28258"/>
                      <a:pt x="98459" y="0"/>
                      <a:pt x="63500" y="0"/>
                    </a:cubicBezTo>
                    <a:cubicBezTo>
                      <a:pt x="28540" y="0"/>
                      <a:pt x="156" y="28258"/>
                      <a:pt x="0" y="63217"/>
                    </a:cubicBezTo>
                    <a:cubicBezTo>
                      <a:pt x="156" y="98176"/>
                      <a:pt x="28540" y="126434"/>
                      <a:pt x="63500" y="126434"/>
                    </a:cubicBezTo>
                    <a:cubicBezTo>
                      <a:pt x="98459" y="126434"/>
                      <a:pt x="126843" y="98176"/>
                      <a:pt x="127000" y="63217"/>
                    </a:cubicBezTo>
                    <a:close/>
                    <a:moveTo>
                      <a:pt x="74437" y="36818"/>
                    </a:moveTo>
                    <a:lnTo>
                      <a:pt x="52562" y="89616"/>
                    </a:lnTo>
                    <a:lnTo>
                      <a:pt x="1902064" y="861141"/>
                    </a:lnTo>
                    <a:lnTo>
                      <a:pt x="1923939" y="808343"/>
                    </a:lnTo>
                    <a:close/>
                  </a:path>
                </a:pathLst>
              </a:custGeom>
              <a:solidFill>
                <a:srgbClr val="B175FF"/>
              </a:solidFill>
            </p:spPr>
          </p:sp>
          <p:sp>
            <p:nvSpPr>
              <p:cNvPr id="19" name="Freeform 19"/>
              <p:cNvSpPr/>
              <p:nvPr/>
            </p:nvSpPr>
            <p:spPr>
              <a:xfrm>
                <a:off x="4560256" y="1271112"/>
                <a:ext cx="1937469" cy="3164080"/>
              </a:xfrm>
              <a:custGeom>
                <a:avLst/>
                <a:gdLst/>
                <a:ahLst/>
                <a:cxnLst/>
                <a:rect l="l" t="t" r="r" b="b"/>
                <a:pathLst>
                  <a:path w="1937469" h="3164080">
                    <a:moveTo>
                      <a:pt x="127000" y="3100863"/>
                    </a:moveTo>
                    <a:cubicBezTo>
                      <a:pt x="126844" y="3065904"/>
                      <a:pt x="98459" y="3037646"/>
                      <a:pt x="63500" y="3037646"/>
                    </a:cubicBezTo>
                    <a:cubicBezTo>
                      <a:pt x="28540" y="3037646"/>
                      <a:pt x="156" y="3065904"/>
                      <a:pt x="0" y="3100863"/>
                    </a:cubicBezTo>
                    <a:cubicBezTo>
                      <a:pt x="156" y="3135822"/>
                      <a:pt x="28540" y="3164080"/>
                      <a:pt x="63500" y="3164080"/>
                    </a:cubicBezTo>
                    <a:cubicBezTo>
                      <a:pt x="98459" y="3164080"/>
                      <a:pt x="126844" y="3135822"/>
                      <a:pt x="127000" y="3100863"/>
                    </a:cubicBezTo>
                    <a:close/>
                    <a:moveTo>
                      <a:pt x="39034" y="3086100"/>
                    </a:moveTo>
                    <a:lnTo>
                      <a:pt x="87966" y="3115626"/>
                    </a:lnTo>
                    <a:lnTo>
                      <a:pt x="1937468" y="29526"/>
                    </a:lnTo>
                    <a:lnTo>
                      <a:pt x="1888536" y="0"/>
                    </a:lnTo>
                    <a:close/>
                  </a:path>
                </a:pathLst>
              </a:custGeom>
              <a:solidFill>
                <a:srgbClr val="B175FF"/>
              </a:solidFill>
            </p:spPr>
          </p:sp>
          <p:sp>
            <p:nvSpPr>
              <p:cNvPr id="20" name="Freeform 20"/>
              <p:cNvSpPr/>
              <p:nvPr/>
            </p:nvSpPr>
            <p:spPr>
              <a:xfrm>
                <a:off x="6409758" y="965483"/>
                <a:ext cx="1976503" cy="383608"/>
              </a:xfrm>
              <a:custGeom>
                <a:avLst/>
                <a:gdLst/>
                <a:ahLst/>
                <a:cxnLst/>
                <a:rect l="l" t="t" r="r" b="b"/>
                <a:pathLst>
                  <a:path w="1976503" h="383608">
                    <a:moveTo>
                      <a:pt x="127000" y="320392"/>
                    </a:moveTo>
                    <a:cubicBezTo>
                      <a:pt x="126844" y="285433"/>
                      <a:pt x="98460" y="257175"/>
                      <a:pt x="63500" y="257175"/>
                    </a:cubicBezTo>
                    <a:cubicBezTo>
                      <a:pt x="28541" y="257175"/>
                      <a:pt x="157" y="285433"/>
                      <a:pt x="0" y="320392"/>
                    </a:cubicBezTo>
                    <a:cubicBezTo>
                      <a:pt x="157" y="355351"/>
                      <a:pt x="28541" y="383609"/>
                      <a:pt x="63500" y="383609"/>
                    </a:cubicBezTo>
                    <a:cubicBezTo>
                      <a:pt x="98460" y="383609"/>
                      <a:pt x="126844" y="355351"/>
                      <a:pt x="127000" y="320392"/>
                    </a:cubicBezTo>
                    <a:close/>
                    <a:moveTo>
                      <a:pt x="59591" y="292086"/>
                    </a:moveTo>
                    <a:lnTo>
                      <a:pt x="67409" y="348698"/>
                    </a:lnTo>
                    <a:lnTo>
                      <a:pt x="1916912" y="91523"/>
                    </a:lnTo>
                    <a:lnTo>
                      <a:pt x="1909093" y="34911"/>
                    </a:lnTo>
                    <a:close/>
                    <a:moveTo>
                      <a:pt x="1976503" y="63217"/>
                    </a:moveTo>
                    <a:cubicBezTo>
                      <a:pt x="1976346" y="28258"/>
                      <a:pt x="1947963" y="0"/>
                      <a:pt x="1913003" y="0"/>
                    </a:cubicBezTo>
                    <a:cubicBezTo>
                      <a:pt x="1878043" y="0"/>
                      <a:pt x="1849660" y="28258"/>
                      <a:pt x="1849503" y="63217"/>
                    </a:cubicBezTo>
                    <a:cubicBezTo>
                      <a:pt x="1849660" y="98176"/>
                      <a:pt x="1878043" y="126434"/>
                      <a:pt x="1913003" y="126434"/>
                    </a:cubicBezTo>
                    <a:cubicBezTo>
                      <a:pt x="1947963" y="126434"/>
                      <a:pt x="1976346" y="98176"/>
                      <a:pt x="1976503" y="63217"/>
                    </a:cubicBezTo>
                    <a:close/>
                  </a:path>
                </a:pathLst>
              </a:custGeom>
              <a:solidFill>
                <a:srgbClr val="B175FF"/>
              </a:solidFill>
            </p:spPr>
          </p:sp>
        </p:grpSp>
      </p:grpSp>
      <p:grpSp>
        <p:nvGrpSpPr>
          <p:cNvPr id="21" name="Group 21"/>
          <p:cNvGrpSpPr/>
          <p:nvPr/>
        </p:nvGrpSpPr>
        <p:grpSpPr>
          <a:xfrm rot="-10800000">
            <a:off x="15043042" y="-906426"/>
            <a:ext cx="2216258" cy="2863175"/>
            <a:chOff x="0" y="0"/>
            <a:chExt cx="4842510" cy="6256020"/>
          </a:xfrm>
        </p:grpSpPr>
        <p:sp>
          <p:nvSpPr>
            <p:cNvPr id="22" name="Freeform 22"/>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grpSp>
        <p:nvGrpSpPr>
          <p:cNvPr id="24" name="Group 24"/>
          <p:cNvGrpSpPr/>
          <p:nvPr/>
        </p:nvGrpSpPr>
        <p:grpSpPr>
          <a:xfrm>
            <a:off x="10438990" y="2552340"/>
            <a:ext cx="7136155" cy="3560403"/>
            <a:chOff x="0" y="-47625"/>
            <a:chExt cx="9514874" cy="4747202"/>
          </a:xfrm>
        </p:grpSpPr>
        <p:sp>
          <p:nvSpPr>
            <p:cNvPr id="25" name="TextBox 25"/>
            <p:cNvSpPr txBox="1"/>
            <p:nvPr/>
          </p:nvSpPr>
          <p:spPr>
            <a:xfrm>
              <a:off x="0" y="-47625"/>
              <a:ext cx="9412727" cy="753881"/>
            </a:xfrm>
            <a:prstGeom prst="rect">
              <a:avLst/>
            </a:prstGeom>
          </p:spPr>
          <p:txBody>
            <a:bodyPr lIns="0" tIns="0" rIns="0" bIns="0" rtlCol="0" anchor="t">
              <a:spAutoFit/>
            </a:bodyPr>
            <a:lstStyle/>
            <a:p>
              <a:pPr algn="r">
                <a:lnSpc>
                  <a:spcPts val="4810"/>
                </a:lnSpc>
              </a:pPr>
              <a:endParaRPr lang="en-US" sz="3700" spc="185" dirty="0">
                <a:solidFill>
                  <a:srgbClr val="2D1674"/>
                </a:solidFill>
                <a:latin typeface="Anonymous Pro Bold"/>
              </a:endParaRPr>
            </a:p>
          </p:txBody>
        </p:sp>
        <p:sp>
          <p:nvSpPr>
            <p:cNvPr id="26" name="TextBox 26"/>
            <p:cNvSpPr txBox="1"/>
            <p:nvPr/>
          </p:nvSpPr>
          <p:spPr>
            <a:xfrm>
              <a:off x="102147" y="2391254"/>
              <a:ext cx="9412727" cy="2308323"/>
            </a:xfrm>
            <a:prstGeom prst="rect">
              <a:avLst/>
            </a:prstGeom>
          </p:spPr>
          <p:txBody>
            <a:bodyPr lIns="0" tIns="0" rIns="0" bIns="0" rtlCol="0" anchor="t">
              <a:spAutoFit/>
            </a:bodyPr>
            <a:lstStyle/>
            <a:p>
              <a:pPr>
                <a:lnSpc>
                  <a:spcPts val="4500"/>
                </a:lnSpc>
              </a:pPr>
              <a:r>
                <a:rPr lang="en-US" sz="3000" spc="30" dirty="0" smtClean="0">
                  <a:solidFill>
                    <a:srgbClr val="2D1674"/>
                  </a:solidFill>
                  <a:latin typeface="Anonymous Pro"/>
                </a:rPr>
                <a:t>The department which the employee works in could be a factor in employee </a:t>
              </a:r>
              <a:r>
                <a:rPr lang="en-US" sz="3000" spc="30" dirty="0" smtClean="0">
                  <a:solidFill>
                    <a:schemeClr val="tx2"/>
                  </a:solidFill>
                  <a:latin typeface="Anonymous Pro"/>
                </a:rPr>
                <a:t>attrition</a:t>
              </a:r>
              <a:r>
                <a:rPr lang="en-US" sz="3000" spc="30" dirty="0" smtClean="0">
                  <a:solidFill>
                    <a:srgbClr val="2D1674"/>
                  </a:solidFill>
                  <a:latin typeface="Anonymous Pro"/>
                </a:rPr>
                <a:t>.</a:t>
              </a:r>
              <a:endParaRPr lang="en-US" sz="3000" spc="30" dirty="0">
                <a:solidFill>
                  <a:srgbClr val="2D1674"/>
                </a:solidFill>
                <a:latin typeface="Anonymous Pro"/>
              </a:endParaRPr>
            </a:p>
          </p:txBody>
        </p:sp>
      </p:gr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8" y="1175776"/>
            <a:ext cx="9676327" cy="794870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6000"/>
          </a:blip>
          <a:srcRect/>
          <a:stretch>
            <a:fillRect/>
          </a:stretch>
        </p:blipFill>
        <p:spPr>
          <a:xfrm>
            <a:off x="1028700" y="981120"/>
            <a:ext cx="8277180" cy="8277180"/>
          </a:xfrm>
          <a:prstGeom prst="rect">
            <a:avLst/>
          </a:prstGeom>
        </p:spPr>
      </p:pic>
      <p:sp>
        <p:nvSpPr>
          <p:cNvPr id="3" name="TextBox 3"/>
          <p:cNvSpPr txBox="1"/>
          <p:nvPr/>
        </p:nvSpPr>
        <p:spPr>
          <a:xfrm>
            <a:off x="379236" y="4682195"/>
            <a:ext cx="6678912" cy="932180"/>
          </a:xfrm>
          <a:prstGeom prst="rect">
            <a:avLst/>
          </a:prstGeom>
        </p:spPr>
        <p:txBody>
          <a:bodyPr lIns="0" tIns="0" rIns="0" bIns="0" rtlCol="0" anchor="t">
            <a:spAutoFit/>
          </a:bodyPr>
          <a:lstStyle/>
          <a:p>
            <a:pPr algn="ctr">
              <a:lnSpc>
                <a:spcPts val="7150"/>
              </a:lnSpc>
            </a:pPr>
            <a:r>
              <a:rPr lang="en-US" sz="6500" spc="130" dirty="0" smtClean="0">
                <a:solidFill>
                  <a:srgbClr val="FBF1EF"/>
                </a:solidFill>
                <a:latin typeface="Anonymous Pro Bold"/>
              </a:rPr>
              <a:t>Model Building</a:t>
            </a:r>
            <a:endParaRPr lang="en-US" sz="6500" spc="130" dirty="0">
              <a:solidFill>
                <a:srgbClr val="FBF1EF"/>
              </a:solidFill>
              <a:latin typeface="Anonymous Pro Bold"/>
            </a:endParaRPr>
          </a:p>
        </p:txBody>
      </p:sp>
      <p:grpSp>
        <p:nvGrpSpPr>
          <p:cNvPr id="4" name="Group 4"/>
          <p:cNvGrpSpPr/>
          <p:nvPr/>
        </p:nvGrpSpPr>
        <p:grpSpPr>
          <a:xfrm>
            <a:off x="8229600" y="2933700"/>
            <a:ext cx="9672194" cy="4953000"/>
            <a:chOff x="1155993" y="-6466790"/>
            <a:chExt cx="19074260" cy="8132839"/>
          </a:xfrm>
        </p:grpSpPr>
        <p:sp>
          <p:nvSpPr>
            <p:cNvPr id="5" name="AutoShape 5"/>
            <p:cNvSpPr/>
            <p:nvPr/>
          </p:nvSpPr>
          <p:spPr>
            <a:xfrm>
              <a:off x="1155993" y="-6466790"/>
              <a:ext cx="19074260" cy="8132839"/>
            </a:xfrm>
            <a:prstGeom prst="rect">
              <a:avLst/>
            </a:prstGeom>
            <a:solidFill>
              <a:srgbClr val="B175FF"/>
            </a:solidFill>
          </p:spPr>
        </p:sp>
        <p:sp>
          <p:nvSpPr>
            <p:cNvPr id="6" name="TextBox 6"/>
            <p:cNvSpPr txBox="1"/>
            <p:nvPr/>
          </p:nvSpPr>
          <p:spPr>
            <a:xfrm>
              <a:off x="1827083" y="-5140269"/>
              <a:ext cx="17732080" cy="3706046"/>
            </a:xfrm>
            <a:prstGeom prst="rect">
              <a:avLst/>
            </a:prstGeom>
          </p:spPr>
          <p:txBody>
            <a:bodyPr wrap="square" lIns="0" tIns="0" rIns="0" bIns="0" rtlCol="0" anchor="t">
              <a:spAutoFit/>
            </a:bodyPr>
            <a:lstStyle/>
            <a:p>
              <a:pPr>
                <a:lnSpc>
                  <a:spcPts val="4420"/>
                </a:lnSpc>
              </a:pPr>
              <a:r>
                <a:rPr lang="en-US" sz="3000" spc="272" dirty="0" smtClean="0">
                  <a:solidFill>
                    <a:srgbClr val="2D1674"/>
                  </a:solidFill>
                  <a:latin typeface="Anonymous Pro"/>
                </a:rPr>
                <a:t>In preparation for model building, the dataset is separated into train and split sets using </a:t>
              </a:r>
              <a:r>
                <a:rPr lang="en-US" sz="3000" spc="272" dirty="0" err="1" smtClean="0">
                  <a:solidFill>
                    <a:srgbClr val="2D1674"/>
                  </a:solidFill>
                  <a:latin typeface="Anonymous Pro"/>
                </a:rPr>
                <a:t>scikit</a:t>
              </a:r>
              <a:r>
                <a:rPr lang="en-US" sz="3000" spc="272" dirty="0" smtClean="0">
                  <a:solidFill>
                    <a:srgbClr val="2D1674"/>
                  </a:solidFill>
                  <a:latin typeface="Anonymous Pro"/>
                </a:rPr>
                <a:t>-learn library.</a:t>
              </a:r>
              <a:endParaRPr lang="en-US" sz="3000" spc="272" dirty="0">
                <a:solidFill>
                  <a:srgbClr val="2D1674"/>
                </a:solidFill>
                <a:latin typeface="Anonymous Pro"/>
              </a:endParaRPr>
            </a:p>
          </p:txBody>
        </p:sp>
      </p:gr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6519673"/>
            <a:ext cx="9346297" cy="42600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6000"/>
          </a:blip>
          <a:srcRect/>
          <a:stretch>
            <a:fillRect/>
          </a:stretch>
        </p:blipFill>
        <p:spPr>
          <a:xfrm>
            <a:off x="-76200" y="1003626"/>
            <a:ext cx="8277180" cy="8277180"/>
          </a:xfrm>
          <a:prstGeom prst="rect">
            <a:avLst/>
          </a:prstGeom>
        </p:spPr>
      </p:pic>
      <p:grpSp>
        <p:nvGrpSpPr>
          <p:cNvPr id="3" name="Group 3"/>
          <p:cNvGrpSpPr>
            <a:grpSpLocks noChangeAspect="1"/>
          </p:cNvGrpSpPr>
          <p:nvPr/>
        </p:nvGrpSpPr>
        <p:grpSpPr>
          <a:xfrm>
            <a:off x="628808" y="1967229"/>
            <a:ext cx="6350000" cy="6349974"/>
            <a:chOff x="0" y="0"/>
            <a:chExt cx="6350000" cy="6349974"/>
          </a:xfrm>
        </p:grpSpPr>
        <p:sp>
          <p:nvSpPr>
            <p:cNvPr id="4" name="Freeform 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22849" r="-22849"/>
              </a:stretch>
            </a:blipFill>
          </p:spPr>
        </p:sp>
      </p:grpSp>
      <p:grpSp>
        <p:nvGrpSpPr>
          <p:cNvPr id="5" name="Group 5"/>
          <p:cNvGrpSpPr/>
          <p:nvPr/>
        </p:nvGrpSpPr>
        <p:grpSpPr>
          <a:xfrm>
            <a:off x="8464085" y="571500"/>
            <a:ext cx="9525519" cy="7805967"/>
            <a:chOff x="0" y="-47625"/>
            <a:chExt cx="12700692" cy="10407956"/>
          </a:xfrm>
        </p:grpSpPr>
        <p:sp>
          <p:nvSpPr>
            <p:cNvPr id="6" name="TextBox 6"/>
            <p:cNvSpPr txBox="1"/>
            <p:nvPr/>
          </p:nvSpPr>
          <p:spPr>
            <a:xfrm>
              <a:off x="0" y="-47625"/>
              <a:ext cx="12700692" cy="752343"/>
            </a:xfrm>
            <a:prstGeom prst="rect">
              <a:avLst/>
            </a:prstGeom>
          </p:spPr>
          <p:txBody>
            <a:bodyPr lIns="0" tIns="0" rIns="0" bIns="0" rtlCol="0" anchor="t">
              <a:spAutoFit/>
            </a:bodyPr>
            <a:lstStyle/>
            <a:p>
              <a:pPr>
                <a:lnSpc>
                  <a:spcPts val="4420"/>
                </a:lnSpc>
              </a:pPr>
              <a:r>
                <a:rPr lang="en-US" sz="3500" spc="272" dirty="0" smtClean="0">
                  <a:solidFill>
                    <a:srgbClr val="FBF1EF"/>
                  </a:solidFill>
                  <a:latin typeface="Anonymous Pro"/>
                </a:rPr>
                <a:t>Logistic</a:t>
              </a:r>
              <a:r>
                <a:rPr lang="en-US" sz="3400" spc="272" dirty="0" smtClean="0">
                  <a:solidFill>
                    <a:srgbClr val="FBF1EF"/>
                  </a:solidFill>
                  <a:latin typeface="Anonymous Pro"/>
                </a:rPr>
                <a:t> Regression</a:t>
              </a:r>
              <a:endParaRPr lang="en-US" sz="3400" spc="272" dirty="0">
                <a:solidFill>
                  <a:srgbClr val="FBF1EF"/>
                </a:solidFill>
                <a:latin typeface="Anonymous Pro"/>
              </a:endParaRPr>
            </a:p>
          </p:txBody>
        </p:sp>
        <p:sp>
          <p:nvSpPr>
            <p:cNvPr id="7" name="TextBox 7"/>
            <p:cNvSpPr txBox="1"/>
            <p:nvPr/>
          </p:nvSpPr>
          <p:spPr>
            <a:xfrm>
              <a:off x="0" y="1052240"/>
              <a:ext cx="12700692" cy="689248"/>
            </a:xfrm>
            <a:prstGeom prst="rect">
              <a:avLst/>
            </a:prstGeom>
          </p:spPr>
          <p:txBody>
            <a:bodyPr lIns="0" tIns="0" rIns="0" bIns="0" rtlCol="0" anchor="t">
              <a:spAutoFit/>
            </a:bodyPr>
            <a:lstStyle/>
            <a:p>
              <a:pPr>
                <a:lnSpc>
                  <a:spcPts val="4500"/>
                </a:lnSpc>
              </a:pPr>
              <a:endParaRPr lang="en-US" sz="3000" spc="30" dirty="0">
                <a:solidFill>
                  <a:srgbClr val="FBF1EF"/>
                </a:solidFill>
                <a:latin typeface="Anonymous Pro"/>
              </a:endParaRPr>
            </a:p>
          </p:txBody>
        </p:sp>
        <p:sp>
          <p:nvSpPr>
            <p:cNvPr id="8" name="TextBox 8"/>
            <p:cNvSpPr txBox="1"/>
            <p:nvPr/>
          </p:nvSpPr>
          <p:spPr>
            <a:xfrm>
              <a:off x="0" y="4299826"/>
              <a:ext cx="12700692" cy="691300"/>
            </a:xfrm>
            <a:prstGeom prst="rect">
              <a:avLst/>
            </a:prstGeom>
          </p:spPr>
          <p:txBody>
            <a:bodyPr lIns="0" tIns="0" rIns="0" bIns="0" rtlCol="0" anchor="t">
              <a:spAutoFit/>
            </a:bodyPr>
            <a:lstStyle/>
            <a:p>
              <a:pPr>
                <a:lnSpc>
                  <a:spcPts val="4420"/>
                </a:lnSpc>
              </a:pPr>
              <a:r>
                <a:rPr lang="en-US" sz="3500" spc="272" dirty="0" smtClean="0">
                  <a:solidFill>
                    <a:srgbClr val="FBF1EF"/>
                  </a:solidFill>
                  <a:latin typeface="Anonymous Pro"/>
                </a:rPr>
                <a:t>Random  Forest</a:t>
              </a:r>
              <a:endParaRPr lang="en-US" sz="3500" spc="272" dirty="0">
                <a:solidFill>
                  <a:srgbClr val="FBF1EF"/>
                </a:solidFill>
                <a:latin typeface="Anonymous Pro"/>
              </a:endParaRPr>
            </a:p>
          </p:txBody>
        </p:sp>
        <p:sp>
          <p:nvSpPr>
            <p:cNvPr id="9" name="TextBox 9"/>
            <p:cNvSpPr txBox="1"/>
            <p:nvPr/>
          </p:nvSpPr>
          <p:spPr>
            <a:xfrm>
              <a:off x="0" y="5399692"/>
              <a:ext cx="12700692" cy="689248"/>
            </a:xfrm>
            <a:prstGeom prst="rect">
              <a:avLst/>
            </a:prstGeom>
          </p:spPr>
          <p:txBody>
            <a:bodyPr lIns="0" tIns="0" rIns="0" bIns="0" rtlCol="0" anchor="t">
              <a:spAutoFit/>
            </a:bodyPr>
            <a:lstStyle/>
            <a:p>
              <a:pPr>
                <a:lnSpc>
                  <a:spcPts val="4500"/>
                </a:lnSpc>
              </a:pPr>
              <a:endParaRPr lang="en-US" sz="3000" spc="30" dirty="0">
                <a:solidFill>
                  <a:srgbClr val="FBF1EF"/>
                </a:solidFill>
                <a:latin typeface="Anonymous Pro"/>
              </a:endParaRPr>
            </a:p>
          </p:txBody>
        </p:sp>
        <p:sp>
          <p:nvSpPr>
            <p:cNvPr id="10" name="TextBox 10"/>
            <p:cNvSpPr txBox="1"/>
            <p:nvPr/>
          </p:nvSpPr>
          <p:spPr>
            <a:xfrm>
              <a:off x="0" y="8571219"/>
              <a:ext cx="12700692" cy="752343"/>
            </a:xfrm>
            <a:prstGeom prst="rect">
              <a:avLst/>
            </a:prstGeom>
          </p:spPr>
          <p:txBody>
            <a:bodyPr lIns="0" tIns="0" rIns="0" bIns="0" rtlCol="0" anchor="t">
              <a:spAutoFit/>
            </a:bodyPr>
            <a:lstStyle/>
            <a:p>
              <a:pPr>
                <a:lnSpc>
                  <a:spcPts val="4420"/>
                </a:lnSpc>
              </a:pPr>
              <a:r>
                <a:rPr lang="en-US" sz="3500" spc="272" dirty="0" smtClean="0">
                  <a:solidFill>
                    <a:srgbClr val="FBF1EF"/>
                  </a:solidFill>
                  <a:latin typeface="Anonymous Pro"/>
                </a:rPr>
                <a:t>Support</a:t>
              </a:r>
              <a:r>
                <a:rPr lang="en-US" sz="3400" spc="272" dirty="0" smtClean="0">
                  <a:solidFill>
                    <a:srgbClr val="FBF1EF"/>
                  </a:solidFill>
                  <a:latin typeface="Anonymous Pro"/>
                </a:rPr>
                <a:t> Vector Machine</a:t>
              </a:r>
              <a:endParaRPr lang="en-US" sz="3400" spc="272" dirty="0">
                <a:solidFill>
                  <a:srgbClr val="FBF1EF"/>
                </a:solidFill>
                <a:latin typeface="Anonymous Pro"/>
              </a:endParaRPr>
            </a:p>
          </p:txBody>
        </p:sp>
        <p:sp>
          <p:nvSpPr>
            <p:cNvPr id="11" name="TextBox 11"/>
            <p:cNvSpPr txBox="1"/>
            <p:nvPr/>
          </p:nvSpPr>
          <p:spPr>
            <a:xfrm>
              <a:off x="0" y="9671083"/>
              <a:ext cx="12700692" cy="689248"/>
            </a:xfrm>
            <a:prstGeom prst="rect">
              <a:avLst/>
            </a:prstGeom>
          </p:spPr>
          <p:txBody>
            <a:bodyPr lIns="0" tIns="0" rIns="0" bIns="0" rtlCol="0" anchor="t">
              <a:spAutoFit/>
            </a:bodyPr>
            <a:lstStyle/>
            <a:p>
              <a:pPr>
                <a:lnSpc>
                  <a:spcPts val="4500"/>
                </a:lnSpc>
              </a:pPr>
              <a:endParaRPr lang="en-US" sz="3000" spc="30" dirty="0">
                <a:solidFill>
                  <a:srgbClr val="FBF1EF"/>
                </a:solidFill>
                <a:latin typeface="Anonymous Pro"/>
              </a:endParaRP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2485" y="1338094"/>
            <a:ext cx="8995021" cy="197692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0" y="4558522"/>
            <a:ext cx="8915400" cy="232390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64084" y="7838030"/>
            <a:ext cx="6090115" cy="235955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AutoShape 2"/>
          <p:cNvSpPr/>
          <p:nvPr/>
        </p:nvSpPr>
        <p:spPr>
          <a:xfrm>
            <a:off x="-135751" y="-213651"/>
            <a:ext cx="5734305" cy="10644509"/>
          </a:xfrm>
          <a:prstGeom prst="rect">
            <a:avLst/>
          </a:prstGeom>
          <a:solidFill>
            <a:srgbClr val="B175FF"/>
          </a:solidFill>
        </p:spPr>
      </p:sp>
      <p:sp>
        <p:nvSpPr>
          <p:cNvPr id="4" name="TextBox 4"/>
          <p:cNvSpPr txBox="1"/>
          <p:nvPr/>
        </p:nvSpPr>
        <p:spPr>
          <a:xfrm>
            <a:off x="685800" y="3886200"/>
            <a:ext cx="5362788" cy="1168461"/>
          </a:xfrm>
          <a:prstGeom prst="rect">
            <a:avLst/>
          </a:prstGeom>
        </p:spPr>
        <p:txBody>
          <a:bodyPr lIns="0" tIns="0" rIns="0" bIns="0" rtlCol="0" anchor="t">
            <a:spAutoFit/>
          </a:bodyPr>
          <a:lstStyle/>
          <a:p>
            <a:pPr>
              <a:lnSpc>
                <a:spcPts val="10400"/>
              </a:lnSpc>
            </a:pPr>
            <a:r>
              <a:rPr lang="en-US" sz="6000" spc="400" dirty="0">
                <a:solidFill>
                  <a:srgbClr val="2D1674"/>
                </a:solidFill>
                <a:latin typeface="Anonymous Pro Bold"/>
              </a:rPr>
              <a:t>RESULTS</a:t>
            </a:r>
          </a:p>
        </p:txBody>
      </p:sp>
      <p:sp>
        <p:nvSpPr>
          <p:cNvPr id="5" name="TextBox 5"/>
          <p:cNvSpPr txBox="1"/>
          <p:nvPr/>
        </p:nvSpPr>
        <p:spPr>
          <a:xfrm>
            <a:off x="7162800" y="3848100"/>
            <a:ext cx="9797379" cy="2257028"/>
          </a:xfrm>
          <a:prstGeom prst="rect">
            <a:avLst/>
          </a:prstGeom>
        </p:spPr>
        <p:txBody>
          <a:bodyPr lIns="0" tIns="0" rIns="0" bIns="0" rtlCol="0" anchor="t">
            <a:spAutoFit/>
          </a:bodyPr>
          <a:lstStyle/>
          <a:p>
            <a:pPr>
              <a:lnSpc>
                <a:spcPts val="4420"/>
              </a:lnSpc>
            </a:pPr>
            <a:r>
              <a:rPr lang="en-US" sz="3000" spc="272" dirty="0" smtClean="0">
                <a:solidFill>
                  <a:srgbClr val="FBF1EF"/>
                </a:solidFill>
                <a:latin typeface="Anonymous Pro"/>
              </a:rPr>
              <a:t>Random forest classifier and Support vector machine are our best models for predicting employee attrition. Both attained an accuracy of 98%</a:t>
            </a:r>
            <a:endParaRPr lang="en-US" sz="3000" spc="272" dirty="0">
              <a:solidFill>
                <a:srgbClr val="FBF1EF"/>
              </a:solidFill>
              <a:latin typeface="Anonymous Pro"/>
            </a:endParaRPr>
          </a:p>
        </p:txBody>
      </p:sp>
      <p:pic>
        <p:nvPicPr>
          <p:cNvPr id="6" name="Picture 6"/>
          <p:cNvPicPr>
            <a:picLocks noChangeAspect="1"/>
          </p:cNvPicPr>
          <p:nvPr/>
        </p:nvPicPr>
        <p:blipFill>
          <a:blip r:embed="rId2">
            <a:alphaModFix amt="16000"/>
          </a:blip>
          <a:srcRect/>
          <a:stretch>
            <a:fillRect/>
          </a:stretch>
        </p:blipFill>
        <p:spPr>
          <a:xfrm>
            <a:off x="2731402" y="-5849537"/>
            <a:ext cx="10377829" cy="10377829"/>
          </a:xfrm>
          <a:prstGeom prst="rect">
            <a:avLst/>
          </a:prstGeom>
        </p:spPr>
      </p:pic>
      <p:grpSp>
        <p:nvGrpSpPr>
          <p:cNvPr id="7" name="Group 7"/>
          <p:cNvGrpSpPr/>
          <p:nvPr/>
        </p:nvGrpSpPr>
        <p:grpSpPr>
          <a:xfrm>
            <a:off x="1827464" y="8402331"/>
            <a:ext cx="2216258" cy="2863175"/>
            <a:chOff x="0" y="0"/>
            <a:chExt cx="4842510" cy="6256020"/>
          </a:xfrm>
        </p:grpSpPr>
        <p:sp>
          <p:nvSpPr>
            <p:cNvPr id="8" name="Freeform 8"/>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sp>
        <p:nvSpPr>
          <p:cNvPr id="9" name="AutoShape 2"/>
          <p:cNvSpPr/>
          <p:nvPr/>
        </p:nvSpPr>
        <p:spPr>
          <a:xfrm>
            <a:off x="-92657" y="0"/>
            <a:ext cx="6824197" cy="10644509"/>
          </a:xfrm>
          <a:prstGeom prst="rect">
            <a:avLst/>
          </a:prstGeom>
          <a:solidFill>
            <a:srgbClr val="B175FF"/>
          </a:solidFill>
        </p:spPr>
      </p:sp>
      <p:grpSp>
        <p:nvGrpSpPr>
          <p:cNvPr id="3" name="Group 3"/>
          <p:cNvGrpSpPr/>
          <p:nvPr/>
        </p:nvGrpSpPr>
        <p:grpSpPr>
          <a:xfrm rot="-10800000">
            <a:off x="15043042" y="-701560"/>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6" name="Rectangle 5"/>
          <p:cNvSpPr/>
          <p:nvPr/>
        </p:nvSpPr>
        <p:spPr>
          <a:xfrm>
            <a:off x="990600" y="4762500"/>
            <a:ext cx="5334000" cy="2349361"/>
          </a:xfrm>
          <a:prstGeom prst="rect">
            <a:avLst/>
          </a:prstGeom>
        </p:spPr>
        <p:txBody>
          <a:bodyPr wrap="square">
            <a:spAutoFit/>
          </a:bodyPr>
          <a:lstStyle/>
          <a:p>
            <a:pPr>
              <a:lnSpc>
                <a:spcPts val="4420"/>
              </a:lnSpc>
            </a:pPr>
            <a:r>
              <a:rPr lang="en-US" sz="3000" spc="272" dirty="0">
                <a:solidFill>
                  <a:schemeClr val="tx2"/>
                </a:solidFill>
                <a:latin typeface="Anonymous Pro"/>
              </a:rPr>
              <a:t>Employee attrition depends on the features as listed on the right.</a:t>
            </a:r>
            <a:endParaRPr lang="en-US" sz="3000" spc="272" dirty="0">
              <a:solidFill>
                <a:schemeClr val="tx2"/>
              </a:solidFill>
              <a:latin typeface="Anonymous Pro"/>
            </a:endParaRPr>
          </a:p>
        </p:txBody>
      </p:sp>
      <p:sp>
        <p:nvSpPr>
          <p:cNvPr id="7" name="Rectangle 6"/>
          <p:cNvSpPr/>
          <p:nvPr/>
        </p:nvSpPr>
        <p:spPr>
          <a:xfrm>
            <a:off x="990600" y="2400300"/>
            <a:ext cx="4657685" cy="797654"/>
          </a:xfrm>
          <a:prstGeom prst="rect">
            <a:avLst/>
          </a:prstGeom>
        </p:spPr>
        <p:txBody>
          <a:bodyPr wrap="none">
            <a:spAutoFit/>
          </a:bodyPr>
          <a:lstStyle/>
          <a:p>
            <a:pPr>
              <a:lnSpc>
                <a:spcPts val="5547"/>
              </a:lnSpc>
            </a:pPr>
            <a:r>
              <a:rPr lang="en-US" sz="6000" spc="213" dirty="0">
                <a:solidFill>
                  <a:schemeClr val="tx2"/>
                </a:solidFill>
                <a:latin typeface="Anonymous Pro Bold"/>
              </a:rPr>
              <a:t>CONCLUSION</a:t>
            </a:r>
            <a:endParaRPr lang="en-US" sz="6000" spc="213" dirty="0">
              <a:solidFill>
                <a:schemeClr val="tx2"/>
              </a:solidFill>
              <a:latin typeface="Anonymous Pro Bold"/>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2247900"/>
            <a:ext cx="8323122" cy="726684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206</Words>
  <Application>Microsoft Office PowerPoint</Application>
  <PresentationFormat>Custom</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Arimo</vt:lpstr>
      <vt:lpstr>Anonymous Pro Bold</vt:lpstr>
      <vt:lpstr>Calibri</vt:lpstr>
      <vt:lpstr>Anonymous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Violet and Purple Visual Chaos Technology Presentation</dc:title>
  <dc:creator>Student</dc:creator>
  <cp:lastModifiedBy>Student</cp:lastModifiedBy>
  <cp:revision>11</cp:revision>
  <dcterms:created xsi:type="dcterms:W3CDTF">2006-08-16T00:00:00Z</dcterms:created>
  <dcterms:modified xsi:type="dcterms:W3CDTF">2020-04-20T14:46:59Z</dcterms:modified>
  <dc:identifier>DAD5sMbR8OU</dc:identifier>
</cp:coreProperties>
</file>