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Light"/>
      <p:regular r:id="rId24"/>
      <p:bold r:id="rId25"/>
    </p:embeddedFont>
    <p:embeddedFont>
      <p:font typeface="Oswald"/>
      <p:regular r:id="rId26"/>
      <p:bold r:id="rId27"/>
    </p:embeddedFont>
    <p:embeddedFont>
      <p:font typeface="Source Code Pr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h9GIOKvvV47ZyytUbjRpcdh0f5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F3321A-20D6-447E-9DB9-66EEDA73914C}">
  <a:tblStyle styleId="{24F3321A-20D6-447E-9DB9-66EEDA7391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Light-regular.fntdata"/><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OswaldLight-bold.fntdata"/><Relationship Id="rId28" Type="http://schemas.openxmlformats.org/officeDocument/2006/relationships/font" Target="fonts/SourceCodeProMedium-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Medium-boldItalic.fntdata"/><Relationship Id="rId30" Type="http://schemas.openxmlformats.org/officeDocument/2006/relationships/font" Target="fonts/SourceCodeProMedium-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11"/>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cxnSp>
        <p:nvCxnSpPr>
          <p:cNvPr id="53" name="Google Shape;53;p20"/>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4" name="Google Shape;54;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5" name="Google Shape;55;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6" name="Google Shape;5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2"/>
          <p:cNvSpPr/>
          <p:nvPr/>
        </p:nvSpPr>
        <p:spPr>
          <a:xfrm>
            <a:off x="0" y="800400"/>
            <a:ext cx="9144000" cy="3542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9" name="Shape 19"/>
        <p:cNvGrpSpPr/>
        <p:nvPr/>
      </p:nvGrpSpPr>
      <p:grpSpPr>
        <a:xfrm>
          <a:off x="0" y="0"/>
          <a:ext cx="0" cy="0"/>
          <a:chOff x="0" y="0"/>
          <a:chExt cx="0" cy="0"/>
        </a:xfrm>
      </p:grpSpPr>
      <p:sp>
        <p:nvSpPr>
          <p:cNvPr id="20" name="Google Shape;20;p13"/>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13"/>
          <p:cNvSpPr/>
          <p:nvPr/>
        </p:nvSpPr>
        <p:spPr>
          <a:xfrm rot="-10799887">
            <a:off x="-9450" y="-19650"/>
            <a:ext cx="9162900" cy="915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14"/>
          <p:cNvCxnSpPr/>
          <p:nvPr/>
        </p:nvCxnSpPr>
        <p:spPr>
          <a:xfrm>
            <a:off x="429200" y="1275577"/>
            <a:ext cx="614100" cy="0"/>
          </a:xfrm>
          <a:prstGeom prst="straightConnector1">
            <a:avLst/>
          </a:prstGeom>
          <a:noFill/>
          <a:ln cap="flat" cmpd="sng" w="19050">
            <a:solidFill>
              <a:schemeClr val="dk1"/>
            </a:solidFill>
            <a:prstDash val="lgDash"/>
            <a:round/>
            <a:headEnd len="sm" w="sm" type="none"/>
            <a:tailEnd len="sm" w="sm" type="none"/>
          </a:ln>
        </p:spPr>
      </p:cxnSp>
      <p:sp>
        <p:nvSpPr>
          <p:cNvPr id="25" name="Google Shape;25;p1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30" name="Google Shape;30;p1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5"/>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5"/>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4" name="Shape 34"/>
        <p:cNvGrpSpPr/>
        <p:nvPr/>
      </p:nvGrpSpPr>
      <p:grpSpPr>
        <a:xfrm>
          <a:off x="0" y="0"/>
          <a:ext cx="0" cy="0"/>
          <a:chOff x="0" y="0"/>
          <a:chExt cx="0" cy="0"/>
        </a:xfrm>
      </p:grpSpPr>
      <p:sp>
        <p:nvSpPr>
          <p:cNvPr id="35" name="Google Shape;35;p16"/>
          <p:cNvSpPr/>
          <p:nvPr/>
        </p:nvSpPr>
        <p:spPr>
          <a:xfrm>
            <a:off x="1888775" y="100"/>
            <a:ext cx="72552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 name="Google Shape;36;p16"/>
          <p:cNvCxnSpPr/>
          <p:nvPr/>
        </p:nvCxnSpPr>
        <p:spPr>
          <a:xfrm>
            <a:off x="480900" y="4560850"/>
            <a:ext cx="577200" cy="0"/>
          </a:xfrm>
          <a:prstGeom prst="straightConnector1">
            <a:avLst/>
          </a:prstGeom>
          <a:noFill/>
          <a:ln cap="flat" cmpd="sng" w="19050">
            <a:solidFill>
              <a:schemeClr val="dk1"/>
            </a:solidFill>
            <a:prstDash val="lgDash"/>
            <a:round/>
            <a:headEnd len="sm" w="sm" type="none"/>
            <a:tailEnd len="sm" w="sm" type="none"/>
          </a:ln>
        </p:spPr>
      </p:cxnSp>
      <p:sp>
        <p:nvSpPr>
          <p:cNvPr id="37" name="Google Shape;37;p16"/>
          <p:cNvSpPr txBox="1"/>
          <p:nvPr>
            <p:ph type="title"/>
          </p:nvPr>
        </p:nvSpPr>
        <p:spPr>
          <a:xfrm>
            <a:off x="232825" y="1078750"/>
            <a:ext cx="4045200" cy="1789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38" name="Google Shape;38;p16"/>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39" name="Google Shape;39;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cxnSp>
        <p:nvCxnSpPr>
          <p:cNvPr id="45" name="Google Shape;45;p18"/>
          <p:cNvCxnSpPr/>
          <p:nvPr/>
        </p:nvCxnSpPr>
        <p:spPr>
          <a:xfrm flipH="1" rot="10800000">
            <a:off x="487250" y="1013237"/>
            <a:ext cx="363300" cy="5700"/>
          </a:xfrm>
          <a:prstGeom prst="straightConnector1">
            <a:avLst/>
          </a:prstGeom>
          <a:noFill/>
          <a:ln cap="flat" cmpd="sng" w="19050">
            <a:solidFill>
              <a:schemeClr val="dk2"/>
            </a:solidFill>
            <a:prstDash val="lgDash"/>
            <a:round/>
            <a:headEnd len="sm" w="sm" type="none"/>
            <a:tailEnd len="sm" w="sm" type="none"/>
          </a:ln>
        </p:spPr>
      </p:cxnSp>
      <p:sp>
        <p:nvSpPr>
          <p:cNvPr id="46" name="Google Shape;46;p18"/>
          <p:cNvSpPr txBox="1"/>
          <p:nvPr>
            <p:ph type="title"/>
          </p:nvPr>
        </p:nvSpPr>
        <p:spPr>
          <a:xfrm>
            <a:off x="5346475" y="1884525"/>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8"/>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1" name="Google Shape;5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10"/>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s://www.researchgate.net/profile/Azad-Abdulhafedh/publication/349094412_Incorporating_K-means_Hierarchical_Clustering_and_PCA_in_Customer_Segmentation/links/601f494292851c4ed554724d/Incorporating-K-means-Hierarchical-Clustering-and-PCA-in-Customer-Segmentation.pdf" TargetMode="External"/><Relationship Id="rId10" Type="http://schemas.openxmlformats.org/officeDocument/2006/relationships/hyperlink" Target="https://www.researchgate.net/profile/Azad-Abdulhafedh/publication/349094412_Incorporating_K-means_Hierarchical_Clustering_and_PCA_in_Customer_Segmentation/links/601f494292851c4ed554724d/Incorporating-K-means-Hierarchical-Clustering-and-PCA-in-Customer-Segmentation.pdf" TargetMode="External"/><Relationship Id="rId13" Type="http://schemas.openxmlformats.org/officeDocument/2006/relationships/hyperlink" Target="https://journals.sagepub.com/doi/abs/10.1509/jmkr.43.2.204" TargetMode="External"/><Relationship Id="rId12" Type="http://schemas.openxmlformats.org/officeDocument/2006/relationships/hyperlink" Target="https://www.researchgate.net/profile/Azad-Abdulhafedh/publication/349094412_Incorporating_K-means_Hierarchical_Clustering_and_PCA_in_Customer_Segmentation/links/601f494292851c4ed554724d/Incorporating-K-means-Hierarchical-Clustering-and-PCA-in-Customer-Segmentation.pdf" TargetMode="External"/><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sciencedirect.com/science/article/abs/pii/S0957417409004758" TargetMode="External"/><Relationship Id="rId4" Type="http://schemas.openxmlformats.org/officeDocument/2006/relationships/hyperlink" Target="https://link.springer.com/article/10.1007/s00607-021-00908-y#article-info" TargetMode="External"/><Relationship Id="rId9" Type="http://schemas.openxmlformats.org/officeDocument/2006/relationships/hyperlink" Target="https://www.researchgate.net/profile/Saran-A/publication/331036051_Optimal_Customer_Churn_Prediction_System_using_Boosted_Support_Vector_Machine/links/5c6289e2299bf1d14cbfba4a/Optimal-Customer-Churn-Prediction-System-using-Boosted-Support-Vector-Machine.pdf" TargetMode="External"/><Relationship Id="rId15" Type="http://schemas.openxmlformats.org/officeDocument/2006/relationships/hyperlink" Target="https://d1wqtxts1xzle7.cloudfront.net/72446535/pxc3871889-with-cover-page-v2.pdf?Expires=1668342119&amp;Signature=a4xzPNyQhmdlx1CTzYr5KhdFNDd0umrmAvTywx4jZTkH-~VIreRTdchj7wNmQAjADWMdFa0ae5JxD9dm1swo49OCSysKjKKUWsw8AuYsWO2FH9b9RBAXFn1IOD2Ouie~j3r9-M858-4Z7JW4VuJqs4ErOG5uzyVaXRYQvVqJs7RXMRZa36V9bOnwUBxaTi2wCXzlP8-G0KUu6Il-F6JUlAWxmshZlQl8mO68JFhTKs9dMAXUBWeRb1Dj8R2~f--ejOnQIsKeSDruAEbDt9feT~Yq-vKh1unILo8S0MtH4QFzr9xVJU4cMzHnQqhl7YrKBFW87-jo6-3sIlRSOpb7Pw__&amp;Key-Pair-Id=APKAJLOHF5GGSLRBV4ZA" TargetMode="External"/><Relationship Id="rId14" Type="http://schemas.openxmlformats.org/officeDocument/2006/relationships/hyperlink" Target="https://www.sciencedirect.com/science/article/abs/pii/S0957417408004326" TargetMode="External"/><Relationship Id="rId5" Type="http://schemas.openxmlformats.org/officeDocument/2006/relationships/hyperlink" Target="https://link.springer.com/article/10.1007/s00607-021-00908-y#article-info" TargetMode="External"/><Relationship Id="rId6" Type="http://schemas.openxmlformats.org/officeDocument/2006/relationships/hyperlink" Target="https://link.springer.com/article/10.1007/s00607-021-00908-y#article-info" TargetMode="External"/><Relationship Id="rId7" Type="http://schemas.openxmlformats.org/officeDocument/2006/relationships/hyperlink" Target="https://www.researchgate.net/publication/319190768_Comparison_of_supervised_machine_learning_techniques_for_customer_churn_prediction_based_on_analysis_of_customer_behavior" TargetMode="External"/><Relationship Id="rId8" Type="http://schemas.openxmlformats.org/officeDocument/2006/relationships/hyperlink" Target="https://www.researchgate.net/profile/Saran-A/publication/310757545_A_Survey_on_Customer_Churn_Prediction_using_Machine_Learning_Techniques/links/5bb5fb8a299bf13e605e2ae9/A-Survey-on-Customer-Churn-Prediction-using-Machine-Learning-Technique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lang="en"/>
              <a:t>Customer Churn Prediction</a:t>
            </a:r>
            <a:endParaRPr/>
          </a:p>
        </p:txBody>
      </p:sp>
      <p:sp>
        <p:nvSpPr>
          <p:cNvPr id="64" name="Google Shape;64;p1"/>
          <p:cNvSpPr txBox="1"/>
          <p:nvPr>
            <p:ph idx="1" type="subTitle"/>
          </p:nvPr>
        </p:nvSpPr>
        <p:spPr>
          <a:xfrm>
            <a:off x="579800" y="3833203"/>
            <a:ext cx="8118600" cy="1029300"/>
          </a:xfrm>
          <a:prstGeom prst="rect">
            <a:avLst/>
          </a:prstGeom>
          <a:noFill/>
          <a:ln>
            <a:noFill/>
          </a:ln>
        </p:spPr>
        <p:txBody>
          <a:bodyPr anchorCtr="0" anchor="ctr" bIns="91425" lIns="91425" spcFirstLastPara="1" rIns="91425" wrap="square" tIns="91425">
            <a:normAutofit fontScale="47500"/>
          </a:bodyPr>
          <a:lstStyle/>
          <a:p>
            <a:pPr indent="0" lvl="0" marL="4572000" rtl="0" algn="ctr">
              <a:lnSpc>
                <a:spcPct val="100000"/>
              </a:lnSpc>
              <a:spcBef>
                <a:spcPts val="0"/>
              </a:spcBef>
              <a:spcAft>
                <a:spcPts val="0"/>
              </a:spcAft>
              <a:buSzPct val="210526"/>
              <a:buNone/>
            </a:pPr>
            <a:r>
              <a:rPr lang="en"/>
              <a:t>                                     PES2UG20CS001</a:t>
            </a:r>
            <a:endParaRPr/>
          </a:p>
          <a:p>
            <a:pPr indent="0" lvl="0" marL="4572000" rtl="0" algn="ctr">
              <a:lnSpc>
                <a:spcPct val="100000"/>
              </a:lnSpc>
              <a:spcBef>
                <a:spcPts val="0"/>
              </a:spcBef>
              <a:spcAft>
                <a:spcPts val="0"/>
              </a:spcAft>
              <a:buSzPct val="210526"/>
              <a:buNone/>
            </a:pPr>
            <a:r>
              <a:rPr lang="en"/>
              <a:t>                                     PES2UG20CS036</a:t>
            </a:r>
            <a:endParaRPr/>
          </a:p>
          <a:p>
            <a:pPr indent="0" lvl="0" marL="4572000" rtl="0" algn="ctr">
              <a:lnSpc>
                <a:spcPct val="100000"/>
              </a:lnSpc>
              <a:spcBef>
                <a:spcPts val="0"/>
              </a:spcBef>
              <a:spcAft>
                <a:spcPts val="0"/>
              </a:spcAft>
              <a:buClr>
                <a:schemeClr val="dk1"/>
              </a:buClr>
              <a:buSzPct val="30554"/>
              <a:buFont typeface="Arial"/>
              <a:buNone/>
            </a:pPr>
            <a:r>
              <a:rPr lang="en"/>
              <a:t>                                     PES2UG20CS051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1375825" y="1051275"/>
            <a:ext cx="6124500" cy="3447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FFFFF"/>
              </a:buClr>
              <a:buSzPts val="1500"/>
              <a:buFont typeface="Arial"/>
              <a:buChar char="●"/>
            </a:pPr>
            <a:r>
              <a:rPr lang="en" sz="1500">
                <a:solidFill>
                  <a:srgbClr val="FFFFFF"/>
                </a:solidFill>
              </a:rPr>
              <a:t>Our Churn Prediction Model is a predictive model that calculates, on an individual customer basis, the likelihood (or susceptibility) that a customer will stop doing business with the company. </a:t>
            </a:r>
            <a:endParaRPr sz="1500">
              <a:solidFill>
                <a:srgbClr val="FFFFFF"/>
              </a:solidFill>
            </a:endParaRPr>
          </a:p>
          <a:p>
            <a:pPr indent="0" lvl="0" marL="457200" marR="0" rtl="0" algn="l">
              <a:lnSpc>
                <a:spcPct val="100000"/>
              </a:lnSpc>
              <a:spcBef>
                <a:spcPts val="0"/>
              </a:spcBef>
              <a:spcAft>
                <a:spcPts val="0"/>
              </a:spcAft>
              <a:buSzPts val="3600"/>
              <a:buNone/>
            </a:pPr>
            <a:r>
              <a:t/>
            </a:r>
            <a:endParaRPr sz="1500">
              <a:solidFill>
                <a:srgbClr val="FFFFFF"/>
              </a:solidFill>
            </a:endParaRPr>
          </a:p>
          <a:p>
            <a:pPr indent="-323850" lvl="0" marL="457200" marR="0" rtl="0" algn="l">
              <a:lnSpc>
                <a:spcPct val="100000"/>
              </a:lnSpc>
              <a:spcBef>
                <a:spcPts val="0"/>
              </a:spcBef>
              <a:spcAft>
                <a:spcPts val="0"/>
              </a:spcAft>
              <a:buClr>
                <a:srgbClr val="FFFFFF"/>
              </a:buClr>
              <a:buSzPts val="1500"/>
              <a:buFont typeface="Arial"/>
              <a:buChar char="●"/>
            </a:pPr>
            <a:r>
              <a:rPr lang="en" sz="1500">
                <a:solidFill>
                  <a:srgbClr val="FFFFFF"/>
                </a:solidFill>
              </a:rPr>
              <a:t>It can be built to recognize and categorize a user and provide a general overview of what sector they belong to.</a:t>
            </a:r>
            <a:endParaRPr sz="1500">
              <a:solidFill>
                <a:srgbClr val="FFFFFF"/>
              </a:solidFill>
            </a:endParaRPr>
          </a:p>
          <a:p>
            <a:pPr indent="0" lvl="0" marL="457200" marR="0" rtl="0" algn="l">
              <a:lnSpc>
                <a:spcPct val="100000"/>
              </a:lnSpc>
              <a:spcBef>
                <a:spcPts val="0"/>
              </a:spcBef>
              <a:spcAft>
                <a:spcPts val="0"/>
              </a:spcAft>
              <a:buSzPts val="3600"/>
              <a:buNone/>
            </a:pPr>
            <a:r>
              <a:t/>
            </a:r>
            <a:endParaRPr sz="1500">
              <a:solidFill>
                <a:srgbClr val="FFFFFF"/>
              </a:solidFill>
            </a:endParaRPr>
          </a:p>
          <a:p>
            <a:pPr indent="-323850" lvl="0" marL="457200" marR="0" rtl="0" algn="l">
              <a:lnSpc>
                <a:spcPct val="100000"/>
              </a:lnSpc>
              <a:spcBef>
                <a:spcPts val="0"/>
              </a:spcBef>
              <a:spcAft>
                <a:spcPts val="0"/>
              </a:spcAft>
              <a:buClr>
                <a:srgbClr val="FFFFFF"/>
              </a:buClr>
              <a:buSzPts val="1500"/>
              <a:buFont typeface="Arial"/>
              <a:buChar char="●"/>
            </a:pPr>
            <a:r>
              <a:rPr lang="en" sz="1500">
                <a:solidFill>
                  <a:srgbClr val="FFFFFF"/>
                </a:solidFill>
              </a:rPr>
              <a:t>These are the models we have used to perform the above predictions:</a:t>
            </a:r>
            <a:endParaRPr sz="1500">
              <a:solidFill>
                <a:srgbClr val="FFFFFF"/>
              </a:solidFill>
            </a:endParaRPr>
          </a:p>
          <a:p>
            <a:pPr indent="0" lvl="0" marL="457200" marR="0" rtl="0" algn="l">
              <a:lnSpc>
                <a:spcPct val="100000"/>
              </a:lnSpc>
              <a:spcBef>
                <a:spcPts val="0"/>
              </a:spcBef>
              <a:spcAft>
                <a:spcPts val="0"/>
              </a:spcAft>
              <a:buSzPts val="3600"/>
              <a:buNone/>
            </a:pPr>
            <a:r>
              <a:t/>
            </a:r>
            <a:endParaRPr sz="1500">
              <a:solidFill>
                <a:srgbClr val="FFFFFF"/>
              </a:solidFill>
            </a:endParaRPr>
          </a:p>
          <a:p>
            <a:pPr indent="-323850" lvl="1" marL="914400" marR="0" rtl="0" algn="l">
              <a:lnSpc>
                <a:spcPct val="100000"/>
              </a:lnSpc>
              <a:spcBef>
                <a:spcPts val="0"/>
              </a:spcBef>
              <a:spcAft>
                <a:spcPts val="0"/>
              </a:spcAft>
              <a:buClr>
                <a:srgbClr val="FFFFFF"/>
              </a:buClr>
              <a:buSzPts val="1500"/>
              <a:buFont typeface="Arial"/>
              <a:buChar char="○"/>
            </a:pPr>
            <a:r>
              <a:rPr lang="en" sz="1500">
                <a:solidFill>
                  <a:srgbClr val="FFFFFF"/>
                </a:solidFill>
              </a:rPr>
              <a:t>KNN</a:t>
            </a:r>
            <a:endParaRPr sz="1500">
              <a:solidFill>
                <a:srgbClr val="FFFFFF"/>
              </a:solidFill>
            </a:endParaRPr>
          </a:p>
          <a:p>
            <a:pPr indent="-323850" lvl="1" marL="914400" marR="0" rtl="0" algn="l">
              <a:lnSpc>
                <a:spcPct val="100000"/>
              </a:lnSpc>
              <a:spcBef>
                <a:spcPts val="0"/>
              </a:spcBef>
              <a:spcAft>
                <a:spcPts val="0"/>
              </a:spcAft>
              <a:buClr>
                <a:srgbClr val="FFFFFF"/>
              </a:buClr>
              <a:buSzPts val="1500"/>
              <a:buFont typeface="Arial"/>
              <a:buChar char="○"/>
            </a:pPr>
            <a:r>
              <a:rPr lang="en" sz="1500">
                <a:solidFill>
                  <a:srgbClr val="FFFFFF"/>
                </a:solidFill>
              </a:rPr>
              <a:t>K MEANS CLUSTERING</a:t>
            </a:r>
            <a:endParaRPr sz="1500">
              <a:solidFill>
                <a:srgbClr val="FFFFFF"/>
              </a:solidFill>
            </a:endParaRPr>
          </a:p>
          <a:p>
            <a:pPr indent="-323850" lvl="1" marL="914400" marR="0" rtl="0" algn="l">
              <a:lnSpc>
                <a:spcPct val="100000"/>
              </a:lnSpc>
              <a:spcBef>
                <a:spcPts val="0"/>
              </a:spcBef>
              <a:spcAft>
                <a:spcPts val="0"/>
              </a:spcAft>
              <a:buClr>
                <a:srgbClr val="FFFFFF"/>
              </a:buClr>
              <a:buSzPts val="1500"/>
              <a:buFont typeface="Arial"/>
              <a:buChar char="○"/>
            </a:pPr>
            <a:r>
              <a:rPr lang="en" sz="1500">
                <a:solidFill>
                  <a:srgbClr val="FFFFFF"/>
                </a:solidFill>
              </a:rPr>
              <a:t>HIERARCHICAL CLUSTERING</a:t>
            </a:r>
            <a:endParaRPr sz="1500">
              <a:solidFill>
                <a:srgbClr val="FFFFFF"/>
              </a:solidFill>
            </a:endParaRPr>
          </a:p>
          <a:p>
            <a:pPr indent="0" lvl="0" marL="0" rtl="0" algn="ctr">
              <a:lnSpc>
                <a:spcPct val="100000"/>
              </a:lnSpc>
              <a:spcBef>
                <a:spcPts val="0"/>
              </a:spcBef>
              <a:spcAft>
                <a:spcPts val="0"/>
              </a:spcAft>
              <a:buSzPts val="3600"/>
              <a:buNone/>
            </a:pPr>
            <a:r>
              <a:t/>
            </a:r>
            <a:endParaRPr sz="1500">
              <a:solidFill>
                <a:srgbClr val="202124"/>
              </a:solidFill>
              <a:latin typeface="Arial"/>
              <a:ea typeface="Arial"/>
              <a:cs typeface="Arial"/>
              <a:sym typeface="Arial"/>
            </a:endParaRPr>
          </a:p>
          <a:p>
            <a:pPr indent="0" lvl="0" marL="0" rtl="0" algn="ctr">
              <a:lnSpc>
                <a:spcPct val="100000"/>
              </a:lnSpc>
              <a:spcBef>
                <a:spcPts val="0"/>
              </a:spcBef>
              <a:spcAft>
                <a:spcPts val="0"/>
              </a:spcAft>
              <a:buSzPts val="3600"/>
              <a:buNone/>
            </a:pPr>
            <a:r>
              <a:t/>
            </a:r>
            <a:endParaRPr sz="1700">
              <a:solidFill>
                <a:srgbClr val="202124"/>
              </a:solidFill>
              <a:latin typeface="Arial"/>
              <a:ea typeface="Arial"/>
              <a:cs typeface="Arial"/>
              <a:sym typeface="Arial"/>
            </a:endParaRPr>
          </a:p>
        </p:txBody>
      </p:sp>
      <p:sp>
        <p:nvSpPr>
          <p:cNvPr id="70" name="Google Shape;70;p2"/>
          <p:cNvSpPr txBox="1"/>
          <p:nvPr/>
        </p:nvSpPr>
        <p:spPr>
          <a:xfrm>
            <a:off x="1291150" y="63150"/>
            <a:ext cx="63504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0" i="0" lang="en" sz="3200" u="none" cap="none" strike="noStrike">
                <a:solidFill>
                  <a:schemeClr val="dk1"/>
                </a:solidFill>
                <a:latin typeface="Oswald"/>
                <a:ea typeface="Oswald"/>
                <a:cs typeface="Oswald"/>
                <a:sym typeface="Oswald"/>
              </a:rPr>
              <a:t>Abstract</a:t>
            </a:r>
            <a:endParaRPr b="0" i="0" sz="3400" u="none" cap="none" strike="noStrike">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1643100" y="1256050"/>
            <a:ext cx="5857800" cy="36018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5400"/>
              <a:buNone/>
            </a:pPr>
            <a:r>
              <a:rPr lang="en" sz="1400">
                <a:solidFill>
                  <a:schemeClr val="dk2"/>
                </a:solidFill>
                <a:latin typeface="Roboto"/>
                <a:ea typeface="Roboto"/>
                <a:cs typeface="Roboto"/>
                <a:sym typeface="Roboto"/>
              </a:rPr>
              <a:t>Churn prediction is predicting which customers are at high risk of leaving your company or canceling a subscription to a service, based on their behavior with your product.</a:t>
            </a:r>
            <a:endParaRPr sz="1400">
              <a:solidFill>
                <a:schemeClr val="dk2"/>
              </a:solidFill>
              <a:latin typeface="Roboto"/>
              <a:ea typeface="Roboto"/>
              <a:cs typeface="Roboto"/>
              <a:sym typeface="Roboto"/>
            </a:endParaRPr>
          </a:p>
          <a:p>
            <a:pPr indent="0" lvl="0" marL="0" rtl="0" algn="l">
              <a:lnSpc>
                <a:spcPct val="100000"/>
              </a:lnSpc>
              <a:spcBef>
                <a:spcPts val="0"/>
              </a:spcBef>
              <a:spcAft>
                <a:spcPts val="0"/>
              </a:spcAft>
              <a:buSzPts val="5400"/>
              <a:buNone/>
            </a:pPr>
            <a:r>
              <a:t/>
            </a:r>
            <a:endParaRPr sz="1400">
              <a:solidFill>
                <a:schemeClr val="dk2"/>
              </a:solidFill>
              <a:latin typeface="Roboto"/>
              <a:ea typeface="Roboto"/>
              <a:cs typeface="Roboto"/>
              <a:sym typeface="Roboto"/>
            </a:endParaRPr>
          </a:p>
          <a:p>
            <a:pPr indent="-304800" lvl="0" marL="457200" rtl="0" algn="l">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Churn is a good indicator of growth potential.</a:t>
            </a:r>
            <a:endParaRPr sz="1200">
              <a:solidFill>
                <a:schemeClr val="dk2"/>
              </a:solidFill>
              <a:latin typeface="Roboto"/>
              <a:ea typeface="Roboto"/>
              <a:cs typeface="Roboto"/>
              <a:sym typeface="Roboto"/>
            </a:endParaRPr>
          </a:p>
          <a:p>
            <a:pPr indent="0" lvl="0" marL="457200" rtl="0" algn="l">
              <a:lnSpc>
                <a:spcPct val="100000"/>
              </a:lnSpc>
              <a:spcBef>
                <a:spcPts val="0"/>
              </a:spcBef>
              <a:spcAft>
                <a:spcPts val="0"/>
              </a:spcAft>
              <a:buSzPts val="5400"/>
              <a:buNone/>
            </a:pPr>
            <a:r>
              <a:t/>
            </a:r>
            <a:endParaRPr sz="1200">
              <a:solidFill>
                <a:schemeClr val="dk2"/>
              </a:solidFill>
              <a:latin typeface="Roboto"/>
              <a:ea typeface="Roboto"/>
              <a:cs typeface="Roboto"/>
              <a:sym typeface="Roboto"/>
            </a:endParaRPr>
          </a:p>
          <a:p>
            <a:pPr indent="-304800" lvl="0" marL="457200" rtl="0" algn="l">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Churn rates track lost customers, and growth rates track new customers—comparing and analyzing both of these metrics tells you exactly how much your business is growing over time.</a:t>
            </a:r>
            <a:endParaRPr sz="1200">
              <a:solidFill>
                <a:schemeClr val="dk2"/>
              </a:solidFill>
              <a:latin typeface="Roboto"/>
              <a:ea typeface="Roboto"/>
              <a:cs typeface="Roboto"/>
              <a:sym typeface="Roboto"/>
            </a:endParaRPr>
          </a:p>
          <a:p>
            <a:pPr indent="-304800" lvl="0" marL="457200" rtl="0" algn="l">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 If growth is higher than churn, you can say your business is growing.</a:t>
            </a:r>
            <a:endParaRPr sz="1200">
              <a:solidFill>
                <a:schemeClr val="dk2"/>
              </a:solidFill>
              <a:latin typeface="Roboto"/>
              <a:ea typeface="Roboto"/>
              <a:cs typeface="Roboto"/>
              <a:sym typeface="Roboto"/>
            </a:endParaRPr>
          </a:p>
          <a:p>
            <a:pPr indent="-304800" lvl="0" marL="457200" rtl="0" algn="l">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Our project also can help you determine what types of customers are more likely to leave</a:t>
            </a:r>
            <a:endParaRPr sz="1200">
              <a:solidFill>
                <a:schemeClr val="dk2"/>
              </a:solidFill>
              <a:latin typeface="Roboto"/>
              <a:ea typeface="Roboto"/>
              <a:cs typeface="Roboto"/>
              <a:sym typeface="Roboto"/>
            </a:endParaRPr>
          </a:p>
          <a:p>
            <a:pPr indent="0" lvl="0" marL="0" rtl="0" algn="l">
              <a:lnSpc>
                <a:spcPct val="100000"/>
              </a:lnSpc>
              <a:spcBef>
                <a:spcPts val="0"/>
              </a:spcBef>
              <a:spcAft>
                <a:spcPts val="0"/>
              </a:spcAft>
              <a:buSzPts val="5400"/>
              <a:buNone/>
            </a:pPr>
            <a:r>
              <a:t/>
            </a:r>
            <a:endParaRPr sz="1400">
              <a:solidFill>
                <a:schemeClr val="dk2"/>
              </a:solidFill>
              <a:latin typeface="Roboto"/>
              <a:ea typeface="Roboto"/>
              <a:cs typeface="Roboto"/>
              <a:sym typeface="Roboto"/>
            </a:endParaRPr>
          </a:p>
          <a:p>
            <a:pPr indent="-317500" lvl="0" marL="457200" rtl="0" algn="l">
              <a:lnSpc>
                <a:spcPct val="100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Our project can identify if someone is likely to churn</a:t>
            </a:r>
            <a:endParaRPr sz="1400">
              <a:solidFill>
                <a:schemeClr val="dk2"/>
              </a:solidFill>
              <a:latin typeface="Roboto"/>
              <a:ea typeface="Roboto"/>
              <a:cs typeface="Roboto"/>
              <a:sym typeface="Roboto"/>
            </a:endParaRPr>
          </a:p>
          <a:p>
            <a:pPr indent="-317500" lvl="0" marL="457200" rtl="0" algn="l">
              <a:lnSpc>
                <a:spcPct val="100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It can also figure out what sector of customers is more likely to churn</a:t>
            </a:r>
            <a:endParaRPr sz="1400">
              <a:solidFill>
                <a:schemeClr val="dk2"/>
              </a:solidFill>
              <a:latin typeface="Roboto"/>
              <a:ea typeface="Roboto"/>
              <a:cs typeface="Roboto"/>
              <a:sym typeface="Roboto"/>
            </a:endParaRPr>
          </a:p>
          <a:p>
            <a:pPr indent="0" lvl="0" marL="457200" rtl="0" algn="l">
              <a:lnSpc>
                <a:spcPct val="100000"/>
              </a:lnSpc>
              <a:spcBef>
                <a:spcPts val="0"/>
              </a:spcBef>
              <a:spcAft>
                <a:spcPts val="0"/>
              </a:spcAft>
              <a:buSzPts val="5400"/>
              <a:buNone/>
            </a:pPr>
            <a:r>
              <a:t/>
            </a:r>
            <a:endParaRPr sz="1400">
              <a:solidFill>
                <a:schemeClr val="dk2"/>
              </a:solidFill>
              <a:latin typeface="Roboto"/>
              <a:ea typeface="Roboto"/>
              <a:cs typeface="Roboto"/>
              <a:sym typeface="Roboto"/>
            </a:endParaRPr>
          </a:p>
        </p:txBody>
      </p:sp>
      <p:sp>
        <p:nvSpPr>
          <p:cNvPr id="76" name="Google Shape;76;p3"/>
          <p:cNvSpPr txBox="1"/>
          <p:nvPr/>
        </p:nvSpPr>
        <p:spPr>
          <a:xfrm>
            <a:off x="2207250" y="0"/>
            <a:ext cx="4729500" cy="8982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954"/>
              <a:buFont typeface="Arial"/>
              <a:buNone/>
            </a:pPr>
            <a:r>
              <a:rPr b="0" i="0" lang="en" sz="1954" u="none" cap="none" strike="noStrike">
                <a:solidFill>
                  <a:schemeClr val="lt1"/>
                </a:solidFill>
                <a:latin typeface="Oswald"/>
                <a:ea typeface="Oswald"/>
                <a:cs typeface="Oswald"/>
                <a:sym typeface="Oswald"/>
              </a:rPr>
              <a:t>USE OF THE PROJECT</a:t>
            </a:r>
            <a:endParaRPr b="0" i="0" sz="14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INTRODUCTION TO KNN</a:t>
            </a:r>
            <a:endParaRPr/>
          </a:p>
        </p:txBody>
      </p:sp>
      <p:sp>
        <p:nvSpPr>
          <p:cNvPr id="82" name="Google Shape;82;p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fontScale="77500" lnSpcReduction="20000"/>
          </a:bodyPr>
          <a:lstStyle/>
          <a:p>
            <a:pPr indent="-297497" lvl="0" marL="457200" marR="25400" rtl="0" algn="l">
              <a:lnSpc>
                <a:spcPct val="156250"/>
              </a:lnSpc>
              <a:spcBef>
                <a:spcPts val="1500"/>
              </a:spcBef>
              <a:spcAft>
                <a:spcPts val="0"/>
              </a:spcAft>
              <a:buClr>
                <a:schemeClr val="dk2"/>
              </a:buClr>
              <a:buSzPct val="77777"/>
              <a:buFont typeface="Roboto"/>
              <a:buChar char="●"/>
            </a:pPr>
            <a:r>
              <a:rPr lang="en">
                <a:highlight>
                  <a:srgbClr val="FFFFFF"/>
                </a:highlight>
                <a:latin typeface="Roboto"/>
                <a:ea typeface="Roboto"/>
                <a:cs typeface="Roboto"/>
                <a:sym typeface="Roboto"/>
              </a:rPr>
              <a:t>K-Nearest Neighbour is one of the simplest Machine Learning algorithms based on Supervised Learning technique.</a:t>
            </a:r>
            <a:endParaRPr>
              <a:highlight>
                <a:srgbClr val="FFFFFF"/>
              </a:highlight>
              <a:latin typeface="Roboto"/>
              <a:ea typeface="Roboto"/>
              <a:cs typeface="Roboto"/>
              <a:sym typeface="Roboto"/>
            </a:endParaRPr>
          </a:p>
          <a:p>
            <a:pPr indent="-297497" lvl="0" marL="457200" marR="25400" rtl="0" algn="l">
              <a:lnSpc>
                <a:spcPct val="156250"/>
              </a:lnSpc>
              <a:spcBef>
                <a:spcPts val="0"/>
              </a:spcBef>
              <a:spcAft>
                <a:spcPts val="0"/>
              </a:spcAft>
              <a:buClr>
                <a:schemeClr val="dk1"/>
              </a:buClr>
              <a:buSzPct val="77777"/>
              <a:buFont typeface="Roboto"/>
              <a:buChar char="●"/>
            </a:pPr>
            <a:r>
              <a:rPr lang="en">
                <a:solidFill>
                  <a:schemeClr val="dk1"/>
                </a:solidFill>
                <a:highlight>
                  <a:srgbClr val="FFFFFF"/>
                </a:highlight>
                <a:latin typeface="Roboto"/>
                <a:ea typeface="Roboto"/>
                <a:cs typeface="Roboto"/>
                <a:sym typeface="Roboto"/>
              </a:rPr>
              <a:t>K-NN algorithm assumes the similarity between the new case/data and available cases and put the new case into the category that is most similar to the available categories.</a:t>
            </a:r>
            <a:endParaRPr>
              <a:solidFill>
                <a:schemeClr val="dk1"/>
              </a:solidFill>
              <a:highlight>
                <a:srgbClr val="FFFFFF"/>
              </a:highlight>
              <a:latin typeface="Roboto"/>
              <a:ea typeface="Roboto"/>
              <a:cs typeface="Roboto"/>
              <a:sym typeface="Roboto"/>
            </a:endParaRPr>
          </a:p>
          <a:p>
            <a:pPr indent="-297497" lvl="0" marL="457200" marR="25400" rtl="0" algn="l">
              <a:lnSpc>
                <a:spcPct val="156250"/>
              </a:lnSpc>
              <a:spcBef>
                <a:spcPts val="0"/>
              </a:spcBef>
              <a:spcAft>
                <a:spcPts val="0"/>
              </a:spcAft>
              <a:buClr>
                <a:schemeClr val="dk1"/>
              </a:buClr>
              <a:buSzPct val="77777"/>
              <a:buFont typeface="Roboto"/>
              <a:buChar char="●"/>
            </a:pPr>
            <a:r>
              <a:rPr lang="en">
                <a:solidFill>
                  <a:schemeClr val="dk1"/>
                </a:solidFill>
                <a:highlight>
                  <a:srgbClr val="FFFFFF"/>
                </a:highlight>
                <a:latin typeface="Roboto"/>
                <a:ea typeface="Roboto"/>
                <a:cs typeface="Roboto"/>
                <a:sym typeface="Roboto"/>
              </a:rPr>
              <a:t>K-NN algorithm stores all the available data and classifies a new data point based on the similarity. This means when new data appears then it can be easily classified into a well suite category by using K-NN algorithm.</a:t>
            </a:r>
            <a:endParaRPr>
              <a:solidFill>
                <a:schemeClr val="dk1"/>
              </a:solidFill>
              <a:highlight>
                <a:srgbClr val="FFFFFF"/>
              </a:highlight>
              <a:latin typeface="Roboto"/>
              <a:ea typeface="Roboto"/>
              <a:cs typeface="Roboto"/>
              <a:sym typeface="Roboto"/>
            </a:endParaRPr>
          </a:p>
          <a:p>
            <a:pPr indent="-297497" lvl="0" marL="457200" marR="25400" rtl="0" algn="l">
              <a:lnSpc>
                <a:spcPct val="156250"/>
              </a:lnSpc>
              <a:spcBef>
                <a:spcPts val="0"/>
              </a:spcBef>
              <a:spcAft>
                <a:spcPts val="0"/>
              </a:spcAft>
              <a:buClr>
                <a:schemeClr val="dk1"/>
              </a:buClr>
              <a:buSzPct val="77777"/>
              <a:buFont typeface="Roboto"/>
              <a:buChar char="●"/>
            </a:pPr>
            <a:r>
              <a:rPr lang="en">
                <a:solidFill>
                  <a:schemeClr val="dk1"/>
                </a:solidFill>
                <a:highlight>
                  <a:srgbClr val="FFFFFF"/>
                </a:highlight>
                <a:latin typeface="Roboto"/>
                <a:ea typeface="Roboto"/>
                <a:cs typeface="Roboto"/>
                <a:sym typeface="Roboto"/>
              </a:rPr>
              <a:t>K-NN algorithm can be used for Regression as well as for Classification but mostly it is used for the Classification problems.</a:t>
            </a:r>
            <a:endParaRPr>
              <a:solidFill>
                <a:schemeClr val="dk1"/>
              </a:solidFill>
              <a:highlight>
                <a:srgbClr val="FFFFFF"/>
              </a:highlight>
              <a:latin typeface="Roboto"/>
              <a:ea typeface="Roboto"/>
              <a:cs typeface="Roboto"/>
              <a:sym typeface="Roboto"/>
            </a:endParaRPr>
          </a:p>
          <a:p>
            <a:pPr indent="-317182" lvl="0" marL="457200" rtl="0" algn="l">
              <a:lnSpc>
                <a:spcPct val="115000"/>
              </a:lnSpc>
              <a:spcBef>
                <a:spcPts val="0"/>
              </a:spcBef>
              <a:spcAft>
                <a:spcPts val="0"/>
              </a:spcAft>
              <a:buSzPct val="100000"/>
              <a:buFont typeface="Roboto"/>
              <a:buChar char="●"/>
            </a:pPr>
            <a:r>
              <a:rPr lang="en">
                <a:latin typeface="Roboto"/>
                <a:ea typeface="Roboto"/>
                <a:cs typeface="Roboto"/>
                <a:sym typeface="Roboto"/>
              </a:rPr>
              <a:t>It applies lazy learning</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INTRODUCTION TO K MEANS CLUSTERING</a:t>
            </a:r>
            <a:endParaRPr/>
          </a:p>
        </p:txBody>
      </p:sp>
      <p:sp>
        <p:nvSpPr>
          <p:cNvPr id="88" name="Google Shape;88;p5"/>
          <p:cNvSpPr txBox="1"/>
          <p:nvPr>
            <p:ph idx="1" type="body"/>
          </p:nvPr>
        </p:nvSpPr>
        <p:spPr>
          <a:xfrm>
            <a:off x="311700" y="1468825"/>
            <a:ext cx="4020600" cy="30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sz="1400">
                <a:solidFill>
                  <a:schemeClr val="dk1"/>
                </a:solidFill>
                <a:highlight>
                  <a:srgbClr val="FFFFFF"/>
                </a:highlight>
                <a:latin typeface="Roboto"/>
                <a:ea typeface="Roboto"/>
                <a:cs typeface="Roboto"/>
                <a:sym typeface="Roboto"/>
              </a:rPr>
              <a:t>K</a:t>
            </a:r>
            <a:r>
              <a:rPr lang="en" sz="1400">
                <a:solidFill>
                  <a:schemeClr val="dk1"/>
                </a:solidFill>
                <a:highlight>
                  <a:srgbClr val="FFFFFF"/>
                </a:highlight>
                <a:latin typeface="Roboto"/>
                <a:ea typeface="Roboto"/>
                <a:cs typeface="Roboto"/>
                <a:sym typeface="Roboto"/>
              </a:rPr>
              <a:t>-means clustering is a type of unsupervised learning, which is used when you have unlabeled data i.e., data without defined categories or groups. </a:t>
            </a:r>
            <a:endParaRPr sz="14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400">
                <a:solidFill>
                  <a:srgbClr val="161513"/>
                </a:solidFill>
                <a:highlight>
                  <a:srgbClr val="FFFFFF"/>
                </a:highlight>
                <a:latin typeface="Roboto"/>
                <a:ea typeface="Roboto"/>
                <a:cs typeface="Roboto"/>
                <a:sym typeface="Roboto"/>
              </a:rPr>
              <a:t>The goal is to find groups in the data, with the number of groups represented by the variable </a:t>
            </a:r>
            <a:r>
              <a:rPr i="1" lang="en" sz="1400">
                <a:solidFill>
                  <a:srgbClr val="161513"/>
                </a:solidFill>
                <a:highlight>
                  <a:srgbClr val="FFFFFF"/>
                </a:highlight>
                <a:latin typeface="Roboto"/>
                <a:ea typeface="Roboto"/>
                <a:cs typeface="Roboto"/>
                <a:sym typeface="Roboto"/>
              </a:rPr>
              <a:t>K</a:t>
            </a:r>
            <a:r>
              <a:rPr lang="en" sz="1400">
                <a:solidFill>
                  <a:srgbClr val="161513"/>
                </a:solidFill>
                <a:highlight>
                  <a:srgbClr val="FFFFFF"/>
                </a:highlight>
                <a:latin typeface="Roboto"/>
                <a:ea typeface="Roboto"/>
                <a:cs typeface="Roboto"/>
                <a:sym typeface="Roboto"/>
              </a:rPr>
              <a:t>. </a:t>
            </a:r>
            <a:endParaRPr sz="1400">
              <a:solidFill>
                <a:srgbClr val="161513"/>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rPr lang="en" sz="1400">
                <a:solidFill>
                  <a:srgbClr val="161513"/>
                </a:solidFill>
                <a:highlight>
                  <a:srgbClr val="FFFFFF"/>
                </a:highlight>
                <a:latin typeface="Roboto"/>
                <a:ea typeface="Roboto"/>
                <a:cs typeface="Roboto"/>
                <a:sym typeface="Roboto"/>
              </a:rPr>
              <a:t>The algorithm works iteratively to assign each data point to one of </a:t>
            </a:r>
            <a:r>
              <a:rPr i="1" lang="en" sz="1400">
                <a:solidFill>
                  <a:srgbClr val="161513"/>
                </a:solidFill>
                <a:highlight>
                  <a:srgbClr val="FFFFFF"/>
                </a:highlight>
                <a:latin typeface="Roboto"/>
                <a:ea typeface="Roboto"/>
                <a:cs typeface="Roboto"/>
                <a:sym typeface="Roboto"/>
              </a:rPr>
              <a:t>K</a:t>
            </a:r>
            <a:r>
              <a:rPr lang="en" sz="1400">
                <a:solidFill>
                  <a:srgbClr val="161513"/>
                </a:solidFill>
                <a:highlight>
                  <a:srgbClr val="FFFFFF"/>
                </a:highlight>
                <a:latin typeface="Roboto"/>
                <a:ea typeface="Roboto"/>
                <a:cs typeface="Roboto"/>
                <a:sym typeface="Roboto"/>
              </a:rPr>
              <a:t> groups based on the features that are provided. Data points are clustered based on feature similarity.</a:t>
            </a:r>
            <a:endParaRPr sz="2000">
              <a:highlight>
                <a:srgbClr val="FFFFFF"/>
              </a:highlight>
              <a:latin typeface="Roboto"/>
              <a:ea typeface="Roboto"/>
              <a:cs typeface="Roboto"/>
              <a:sym typeface="Roboto"/>
            </a:endParaRPr>
          </a:p>
        </p:txBody>
      </p:sp>
      <p:sp>
        <p:nvSpPr>
          <p:cNvPr id="89" name="Google Shape;89;p5"/>
          <p:cNvSpPr txBox="1"/>
          <p:nvPr>
            <p:ph idx="4294967295" type="body"/>
          </p:nvPr>
        </p:nvSpPr>
        <p:spPr>
          <a:xfrm>
            <a:off x="4503200" y="1468825"/>
            <a:ext cx="4401300" cy="3093600"/>
          </a:xfrm>
          <a:prstGeom prst="rect">
            <a:avLst/>
          </a:prstGeom>
          <a:noFill/>
          <a:ln>
            <a:noFill/>
          </a:ln>
        </p:spPr>
        <p:txBody>
          <a:bodyPr anchorCtr="0" anchor="ctr" bIns="91425" lIns="91425" spcFirstLastPara="1" rIns="91425" wrap="square" tIns="91425">
            <a:normAutofit/>
          </a:bodyPr>
          <a:lstStyle/>
          <a:p>
            <a:pPr indent="0" lvl="0" marL="0" marR="0" rtl="0" algn="l">
              <a:lnSpc>
                <a:spcPct val="115000"/>
              </a:lnSpc>
              <a:spcBef>
                <a:spcPts val="0"/>
              </a:spcBef>
              <a:spcAft>
                <a:spcPts val="0"/>
              </a:spcAft>
              <a:buSzPts val="1800"/>
              <a:buNone/>
            </a:pPr>
            <a:r>
              <a:rPr lang="en" sz="1400">
                <a:solidFill>
                  <a:srgbClr val="161513"/>
                </a:solidFill>
                <a:highlight>
                  <a:srgbClr val="FFFFFF"/>
                </a:highlight>
                <a:latin typeface="Roboto"/>
                <a:ea typeface="Roboto"/>
                <a:cs typeface="Roboto"/>
                <a:sym typeface="Roboto"/>
              </a:rPr>
              <a:t>How it has been implemented:</a:t>
            </a:r>
            <a:endParaRPr sz="1400">
              <a:solidFill>
                <a:srgbClr val="161513"/>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SzPts val="1800"/>
              <a:buNone/>
            </a:pPr>
            <a:r>
              <a:rPr i="1" lang="en" sz="1400">
                <a:solidFill>
                  <a:schemeClr val="dk1"/>
                </a:solidFill>
                <a:highlight>
                  <a:srgbClr val="FFFFFF"/>
                </a:highlight>
                <a:latin typeface="Roboto"/>
                <a:ea typeface="Roboto"/>
                <a:cs typeface="Roboto"/>
                <a:sym typeface="Roboto"/>
              </a:rPr>
              <a:t>K</a:t>
            </a:r>
            <a:r>
              <a:rPr lang="en" sz="1400">
                <a:solidFill>
                  <a:schemeClr val="dk1"/>
                </a:solidFill>
                <a:highlight>
                  <a:srgbClr val="FFFFFF"/>
                </a:highlight>
                <a:latin typeface="Roboto"/>
                <a:ea typeface="Roboto"/>
                <a:cs typeface="Roboto"/>
                <a:sym typeface="Roboto"/>
              </a:rPr>
              <a:t>-means is usually a centroid-based clustering algorithm, where we calculate the distance between each data point and a centroid to assign it to a cluster. </a:t>
            </a:r>
            <a:endParaRPr sz="1400">
              <a:solidFill>
                <a:schemeClr val="dk1"/>
              </a:solidFill>
              <a:highlight>
                <a:srgbClr val="FFFFFF"/>
              </a:highlight>
              <a:latin typeface="Roboto"/>
              <a:ea typeface="Roboto"/>
              <a:cs typeface="Roboto"/>
              <a:sym typeface="Roboto"/>
            </a:endParaRPr>
          </a:p>
          <a:p>
            <a:pPr indent="0" lvl="0" marL="0" marR="0" rtl="0" algn="l">
              <a:lnSpc>
                <a:spcPct val="115000"/>
              </a:lnSpc>
              <a:spcBef>
                <a:spcPts val="1200"/>
              </a:spcBef>
              <a:spcAft>
                <a:spcPts val="1200"/>
              </a:spcAft>
              <a:buSzPts val="1800"/>
              <a:buNone/>
            </a:pPr>
            <a:r>
              <a:rPr lang="en" sz="1400">
                <a:solidFill>
                  <a:schemeClr val="dk1"/>
                </a:solidFill>
                <a:highlight>
                  <a:srgbClr val="FFFFFF"/>
                </a:highlight>
                <a:latin typeface="Roboto"/>
                <a:ea typeface="Roboto"/>
                <a:cs typeface="Roboto"/>
                <a:sym typeface="Roboto"/>
              </a:rPr>
              <a:t>However this is extremely inefficient for higher dimensions. Instead we will use elkan’s algorithm so that it is more efficient.</a:t>
            </a:r>
            <a:endParaRPr sz="140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idx="1" type="body"/>
          </p:nvPr>
        </p:nvSpPr>
        <p:spPr>
          <a:xfrm>
            <a:off x="139700" y="1468825"/>
            <a:ext cx="3729900" cy="3612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i="1" lang="en" sz="1400">
                <a:solidFill>
                  <a:schemeClr val="dk1"/>
                </a:solidFill>
                <a:highlight>
                  <a:schemeClr val="lt1"/>
                </a:highlight>
                <a:latin typeface="Roboto"/>
                <a:ea typeface="Roboto"/>
                <a:cs typeface="Roboto"/>
                <a:sym typeface="Roboto"/>
              </a:rPr>
              <a:t>Hierarchical</a:t>
            </a:r>
            <a:r>
              <a:rPr lang="en" sz="1400">
                <a:solidFill>
                  <a:schemeClr val="dk1"/>
                </a:solidFill>
                <a:highlight>
                  <a:schemeClr val="lt1"/>
                </a:highlight>
                <a:latin typeface="Roboto"/>
                <a:ea typeface="Roboto"/>
                <a:cs typeface="Roboto"/>
                <a:sym typeface="Roboto"/>
              </a:rPr>
              <a:t> clustering is a type of unsupervised learning, which is used to group data as clusters without pre defining the number of clusters required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400">
                <a:solidFill>
                  <a:srgbClr val="000000"/>
                </a:solidFill>
                <a:highlight>
                  <a:schemeClr val="lt1"/>
                </a:highlight>
                <a:latin typeface="Roboto"/>
                <a:ea typeface="Roboto"/>
                <a:cs typeface="Roboto"/>
                <a:sym typeface="Roboto"/>
              </a:rPr>
              <a:t>Essentially , The Model would use Agglomerative Approach (Bottom - Up) to depict the closely related Clusters among the people who churn</a:t>
            </a:r>
            <a:endParaRPr sz="1400">
              <a:solidFill>
                <a:srgbClr val="000000"/>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400">
              <a:solidFill>
                <a:schemeClr val="dk1"/>
              </a:solidFill>
              <a:highlight>
                <a:schemeClr val="lt1"/>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2100"/>
          </a:p>
        </p:txBody>
      </p:sp>
      <p:sp>
        <p:nvSpPr>
          <p:cNvPr id="95" name="Google Shape;95;p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HIERARCHICAL</a:t>
            </a:r>
            <a:r>
              <a:rPr lang="en" sz="2277">
                <a:solidFill>
                  <a:srgbClr val="202124"/>
                </a:solidFill>
                <a:highlight>
                  <a:srgbClr val="FFFFFF"/>
                </a:highlight>
              </a:rPr>
              <a:t> </a:t>
            </a:r>
            <a:r>
              <a:rPr lang="en"/>
              <a:t>CLUSTERING   </a:t>
            </a:r>
            <a:endParaRPr>
              <a:solidFill>
                <a:srgbClr val="FFFF00"/>
              </a:solidFill>
              <a:highlight>
                <a:srgbClr val="9900FF"/>
              </a:highlight>
            </a:endParaRPr>
          </a:p>
        </p:txBody>
      </p:sp>
      <p:sp>
        <p:nvSpPr>
          <p:cNvPr id="96" name="Google Shape;96;p6"/>
          <p:cNvSpPr txBox="1"/>
          <p:nvPr/>
        </p:nvSpPr>
        <p:spPr>
          <a:xfrm>
            <a:off x="4664825" y="1449800"/>
            <a:ext cx="38184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Implementation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Data is First Scaled to appropriate Range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The number is components required is then selected using the cumulative variance graph.</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The Dendrogram is plotted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Inference is taken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Roboto"/>
                <a:ea typeface="Roboto"/>
                <a:cs typeface="Roboto"/>
                <a:sym typeface="Roboto"/>
              </a:rPr>
              <a:t>We would also use PCA to see the enhancement in data visualisation it has to offer .</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205500" y="232050"/>
            <a:ext cx="25653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FLOW DIAGRAM:</a:t>
            </a:r>
            <a:endParaRPr/>
          </a:p>
        </p:txBody>
      </p:sp>
      <p:sp>
        <p:nvSpPr>
          <p:cNvPr id="102" name="Google Shape;102;p7"/>
          <p:cNvSpPr/>
          <p:nvPr/>
        </p:nvSpPr>
        <p:spPr>
          <a:xfrm>
            <a:off x="71975" y="2448274"/>
            <a:ext cx="813625" cy="6420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Client Company</a:t>
            </a:r>
            <a:endParaRPr sz="1100"/>
          </a:p>
          <a:p>
            <a:pPr indent="0" lvl="0" marL="0" rtl="0" algn="l">
              <a:spcBef>
                <a:spcPts val="0"/>
              </a:spcBef>
              <a:spcAft>
                <a:spcPts val="0"/>
              </a:spcAft>
              <a:buNone/>
            </a:pPr>
            <a:r>
              <a:rPr lang="en" sz="1100"/>
              <a:t>Data</a:t>
            </a:r>
            <a:endParaRPr sz="1100"/>
          </a:p>
        </p:txBody>
      </p:sp>
      <p:sp>
        <p:nvSpPr>
          <p:cNvPr id="103" name="Google Shape;103;p7"/>
          <p:cNvSpPr/>
          <p:nvPr/>
        </p:nvSpPr>
        <p:spPr>
          <a:xfrm>
            <a:off x="1228018" y="2575958"/>
            <a:ext cx="681600" cy="392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Basic data analysis</a:t>
            </a:r>
            <a:endParaRPr sz="900">
              <a:solidFill>
                <a:srgbClr val="FFFFFF"/>
              </a:solidFill>
            </a:endParaRPr>
          </a:p>
        </p:txBody>
      </p:sp>
      <p:cxnSp>
        <p:nvCxnSpPr>
          <p:cNvPr id="104" name="Google Shape;104;p7"/>
          <p:cNvCxnSpPr>
            <a:stCxn id="102" idx="3"/>
            <a:endCxn id="103" idx="1"/>
          </p:cNvCxnSpPr>
          <p:nvPr/>
        </p:nvCxnSpPr>
        <p:spPr>
          <a:xfrm>
            <a:off x="885600" y="2769312"/>
            <a:ext cx="342300" cy="27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7"/>
          <p:cNvSpPr txBox="1"/>
          <p:nvPr/>
        </p:nvSpPr>
        <p:spPr>
          <a:xfrm>
            <a:off x="821400" y="2575950"/>
            <a:ext cx="470700" cy="2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Source Code Pro"/>
              <a:ea typeface="Source Code Pro"/>
              <a:cs typeface="Source Code Pro"/>
              <a:sym typeface="Source Code Pro"/>
            </a:endParaRPr>
          </a:p>
        </p:txBody>
      </p:sp>
      <p:sp>
        <p:nvSpPr>
          <p:cNvPr id="106" name="Google Shape;106;p7"/>
          <p:cNvSpPr/>
          <p:nvPr/>
        </p:nvSpPr>
        <p:spPr>
          <a:xfrm>
            <a:off x="2380245" y="1205147"/>
            <a:ext cx="576000" cy="30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Model 1</a:t>
            </a:r>
            <a:endParaRPr sz="800">
              <a:solidFill>
                <a:srgbClr val="FFFFFF"/>
              </a:solidFill>
            </a:endParaRPr>
          </a:p>
        </p:txBody>
      </p:sp>
      <p:sp>
        <p:nvSpPr>
          <p:cNvPr id="107" name="Google Shape;107;p7"/>
          <p:cNvSpPr/>
          <p:nvPr/>
        </p:nvSpPr>
        <p:spPr>
          <a:xfrm>
            <a:off x="2380245" y="2619459"/>
            <a:ext cx="576000" cy="30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Model 2</a:t>
            </a:r>
            <a:endParaRPr sz="800">
              <a:solidFill>
                <a:srgbClr val="FFFFFF"/>
              </a:solidFill>
            </a:endParaRPr>
          </a:p>
        </p:txBody>
      </p:sp>
      <p:sp>
        <p:nvSpPr>
          <p:cNvPr id="108" name="Google Shape;108;p7"/>
          <p:cNvSpPr/>
          <p:nvPr/>
        </p:nvSpPr>
        <p:spPr>
          <a:xfrm>
            <a:off x="2380245" y="3691095"/>
            <a:ext cx="576000" cy="305400"/>
          </a:xfrm>
          <a:prstGeom prst="flowChartAlternateProcess">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rPr>
              <a:t>Model 3</a:t>
            </a:r>
            <a:endParaRPr sz="800">
              <a:solidFill>
                <a:srgbClr val="FFFFFF"/>
              </a:solidFill>
            </a:endParaRPr>
          </a:p>
        </p:txBody>
      </p:sp>
      <p:cxnSp>
        <p:nvCxnSpPr>
          <p:cNvPr id="109" name="Google Shape;109;p7"/>
          <p:cNvCxnSpPr>
            <a:stCxn id="103" idx="0"/>
            <a:endCxn id="106" idx="1"/>
          </p:cNvCxnSpPr>
          <p:nvPr/>
        </p:nvCxnSpPr>
        <p:spPr>
          <a:xfrm flipH="1" rot="10800000">
            <a:off x="1568818" y="1357958"/>
            <a:ext cx="811500" cy="12180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7"/>
          <p:cNvCxnSpPr>
            <a:stCxn id="103" idx="2"/>
            <a:endCxn id="108" idx="1"/>
          </p:cNvCxnSpPr>
          <p:nvPr/>
        </p:nvCxnSpPr>
        <p:spPr>
          <a:xfrm>
            <a:off x="1568818" y="2968358"/>
            <a:ext cx="811500" cy="8754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7"/>
          <p:cNvCxnSpPr>
            <a:stCxn id="103" idx="3"/>
            <a:endCxn id="107" idx="1"/>
          </p:cNvCxnSpPr>
          <p:nvPr/>
        </p:nvCxnSpPr>
        <p:spPr>
          <a:xfrm>
            <a:off x="1909618" y="2772158"/>
            <a:ext cx="470700" cy="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7"/>
          <p:cNvSpPr/>
          <p:nvPr/>
        </p:nvSpPr>
        <p:spPr>
          <a:xfrm>
            <a:off x="3394260" y="1133500"/>
            <a:ext cx="907500" cy="42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Exploratory Data Analysis</a:t>
            </a:r>
            <a:endParaRPr sz="900">
              <a:solidFill>
                <a:schemeClr val="lt1"/>
              </a:solidFill>
            </a:endParaRPr>
          </a:p>
        </p:txBody>
      </p:sp>
      <p:sp>
        <p:nvSpPr>
          <p:cNvPr id="113" name="Google Shape;113;p7"/>
          <p:cNvSpPr/>
          <p:nvPr/>
        </p:nvSpPr>
        <p:spPr>
          <a:xfrm>
            <a:off x="3426873" y="2558679"/>
            <a:ext cx="907500" cy="42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Exploratory Data Analysis</a:t>
            </a:r>
            <a:endParaRPr sz="900">
              <a:solidFill>
                <a:srgbClr val="FFFFFF"/>
              </a:solidFill>
            </a:endParaRPr>
          </a:p>
        </p:txBody>
      </p:sp>
      <p:sp>
        <p:nvSpPr>
          <p:cNvPr id="114" name="Google Shape;114;p7"/>
          <p:cNvSpPr/>
          <p:nvPr/>
        </p:nvSpPr>
        <p:spPr>
          <a:xfrm>
            <a:off x="3394248" y="3622235"/>
            <a:ext cx="907500" cy="42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Exploratory Data Analysis</a:t>
            </a:r>
            <a:endParaRPr sz="900">
              <a:solidFill>
                <a:srgbClr val="FFFFFF"/>
              </a:solidFill>
            </a:endParaRPr>
          </a:p>
        </p:txBody>
      </p:sp>
      <p:cxnSp>
        <p:nvCxnSpPr>
          <p:cNvPr id="115" name="Google Shape;115;p7"/>
          <p:cNvCxnSpPr>
            <a:stCxn id="107" idx="3"/>
            <a:endCxn id="113" idx="1"/>
          </p:cNvCxnSpPr>
          <p:nvPr/>
        </p:nvCxnSpPr>
        <p:spPr>
          <a:xfrm>
            <a:off x="2956245" y="2772159"/>
            <a:ext cx="470700" cy="9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7"/>
          <p:cNvCxnSpPr>
            <a:stCxn id="112" idx="3"/>
            <a:endCxn id="117" idx="1"/>
          </p:cNvCxnSpPr>
          <p:nvPr/>
        </p:nvCxnSpPr>
        <p:spPr>
          <a:xfrm>
            <a:off x="4301760" y="1348000"/>
            <a:ext cx="161400" cy="99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7"/>
          <p:cNvSpPr/>
          <p:nvPr/>
        </p:nvSpPr>
        <p:spPr>
          <a:xfrm>
            <a:off x="5446463" y="864450"/>
            <a:ext cx="1298325" cy="967125"/>
          </a:xfrm>
          <a:prstGeom prst="flowChartDecision">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Customer likely to churn?</a:t>
            </a:r>
            <a:endParaRPr sz="800">
              <a:solidFill>
                <a:schemeClr val="lt1"/>
              </a:solidFill>
            </a:endParaRPr>
          </a:p>
        </p:txBody>
      </p:sp>
      <p:cxnSp>
        <p:nvCxnSpPr>
          <p:cNvPr id="119" name="Google Shape;119;p7"/>
          <p:cNvCxnSpPr>
            <a:stCxn id="117" idx="3"/>
            <a:endCxn id="118" idx="1"/>
          </p:cNvCxnSpPr>
          <p:nvPr/>
        </p:nvCxnSpPr>
        <p:spPr>
          <a:xfrm flipH="1" rot="10800000">
            <a:off x="5342225" y="1347950"/>
            <a:ext cx="104100" cy="99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7"/>
          <p:cNvCxnSpPr>
            <a:stCxn id="121" idx="4"/>
            <a:endCxn id="118" idx="0"/>
          </p:cNvCxnSpPr>
          <p:nvPr/>
        </p:nvCxnSpPr>
        <p:spPr>
          <a:xfrm flipH="1">
            <a:off x="6095613" y="644400"/>
            <a:ext cx="4200" cy="2202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7"/>
          <p:cNvSpPr/>
          <p:nvPr/>
        </p:nvSpPr>
        <p:spPr>
          <a:xfrm>
            <a:off x="5577700" y="129475"/>
            <a:ext cx="1044225" cy="514925"/>
          </a:xfrm>
          <a:prstGeom prst="flowChartInputOutpu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Customer Data </a:t>
            </a:r>
            <a:endParaRPr sz="800"/>
          </a:p>
        </p:txBody>
      </p:sp>
      <p:sp>
        <p:nvSpPr>
          <p:cNvPr id="117" name="Google Shape;117;p7"/>
          <p:cNvSpPr/>
          <p:nvPr/>
        </p:nvSpPr>
        <p:spPr>
          <a:xfrm>
            <a:off x="4463025" y="1100388"/>
            <a:ext cx="879200" cy="514925"/>
          </a:xfrm>
          <a:prstGeom prst="flowChartPreparation">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Train Model</a:t>
            </a:r>
            <a:endParaRPr sz="1300">
              <a:solidFill>
                <a:srgbClr val="FFFFFF"/>
              </a:solidFill>
            </a:endParaRPr>
          </a:p>
        </p:txBody>
      </p:sp>
      <p:sp>
        <p:nvSpPr>
          <p:cNvPr id="122" name="Google Shape;122;p7"/>
          <p:cNvSpPr/>
          <p:nvPr/>
        </p:nvSpPr>
        <p:spPr>
          <a:xfrm>
            <a:off x="4500125" y="2515725"/>
            <a:ext cx="879200" cy="514925"/>
          </a:xfrm>
          <a:prstGeom prst="flowChartPreparation">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Train Model</a:t>
            </a:r>
            <a:endParaRPr sz="1300">
              <a:solidFill>
                <a:srgbClr val="FFFFFF"/>
              </a:solidFill>
            </a:endParaRPr>
          </a:p>
        </p:txBody>
      </p:sp>
      <p:sp>
        <p:nvSpPr>
          <p:cNvPr id="123" name="Google Shape;123;p7"/>
          <p:cNvSpPr/>
          <p:nvPr/>
        </p:nvSpPr>
        <p:spPr>
          <a:xfrm>
            <a:off x="4500125" y="3579250"/>
            <a:ext cx="879200" cy="514925"/>
          </a:xfrm>
          <a:prstGeom prst="flowChartPreparation">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rPr>
              <a:t>Train Model</a:t>
            </a:r>
            <a:endParaRPr sz="1300">
              <a:solidFill>
                <a:srgbClr val="FFFFFF"/>
              </a:solidFill>
            </a:endParaRPr>
          </a:p>
        </p:txBody>
      </p:sp>
      <p:cxnSp>
        <p:nvCxnSpPr>
          <p:cNvPr id="124" name="Google Shape;124;p7"/>
          <p:cNvCxnSpPr>
            <a:stCxn id="113" idx="3"/>
            <a:endCxn id="122" idx="1"/>
          </p:cNvCxnSpPr>
          <p:nvPr/>
        </p:nvCxnSpPr>
        <p:spPr>
          <a:xfrm>
            <a:off x="4334373" y="2773179"/>
            <a:ext cx="165900" cy="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7"/>
          <p:cNvCxnSpPr>
            <a:stCxn id="114" idx="3"/>
            <a:endCxn id="123" idx="1"/>
          </p:cNvCxnSpPr>
          <p:nvPr/>
        </p:nvCxnSpPr>
        <p:spPr>
          <a:xfrm>
            <a:off x="4301748" y="3836735"/>
            <a:ext cx="198300" cy="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7"/>
          <p:cNvSpPr/>
          <p:nvPr/>
        </p:nvSpPr>
        <p:spPr>
          <a:xfrm>
            <a:off x="5573525" y="2486825"/>
            <a:ext cx="1044225" cy="572700"/>
          </a:xfrm>
          <a:prstGeom prst="flowChartOnlineStorag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Resulting Clusters</a:t>
            </a:r>
            <a:endParaRPr sz="900">
              <a:solidFill>
                <a:schemeClr val="lt1"/>
              </a:solidFill>
            </a:endParaRPr>
          </a:p>
        </p:txBody>
      </p:sp>
      <p:cxnSp>
        <p:nvCxnSpPr>
          <p:cNvPr id="127" name="Google Shape;127;p7"/>
          <p:cNvCxnSpPr>
            <a:stCxn id="122" idx="3"/>
            <a:endCxn id="126" idx="1"/>
          </p:cNvCxnSpPr>
          <p:nvPr/>
        </p:nvCxnSpPr>
        <p:spPr>
          <a:xfrm>
            <a:off x="5379325" y="2773188"/>
            <a:ext cx="194100" cy="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7"/>
          <p:cNvCxnSpPr>
            <a:stCxn id="106" idx="3"/>
            <a:endCxn id="112" idx="1"/>
          </p:cNvCxnSpPr>
          <p:nvPr/>
        </p:nvCxnSpPr>
        <p:spPr>
          <a:xfrm flipH="1" rot="10800000">
            <a:off x="2956245" y="1347947"/>
            <a:ext cx="438000" cy="99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7"/>
          <p:cNvCxnSpPr>
            <a:stCxn id="108" idx="3"/>
            <a:endCxn id="114" idx="1"/>
          </p:cNvCxnSpPr>
          <p:nvPr/>
        </p:nvCxnSpPr>
        <p:spPr>
          <a:xfrm flipH="1" rot="10800000">
            <a:off x="2956245" y="3836595"/>
            <a:ext cx="438000" cy="72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7"/>
          <p:cNvSpPr/>
          <p:nvPr/>
        </p:nvSpPr>
        <p:spPr>
          <a:xfrm>
            <a:off x="5685363" y="1995925"/>
            <a:ext cx="813618" cy="305424"/>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No worry</a:t>
            </a:r>
            <a:endParaRPr sz="1000">
              <a:solidFill>
                <a:schemeClr val="lt1"/>
              </a:solidFill>
            </a:endParaRPr>
          </a:p>
        </p:txBody>
      </p:sp>
      <p:sp>
        <p:nvSpPr>
          <p:cNvPr id="131" name="Google Shape;131;p7"/>
          <p:cNvSpPr txBox="1"/>
          <p:nvPr/>
        </p:nvSpPr>
        <p:spPr>
          <a:xfrm>
            <a:off x="5804650" y="1739000"/>
            <a:ext cx="38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Source Code Pro"/>
                <a:ea typeface="Source Code Pro"/>
                <a:cs typeface="Source Code Pro"/>
                <a:sym typeface="Source Code Pro"/>
              </a:rPr>
              <a:t>No</a:t>
            </a:r>
            <a:endParaRPr sz="900">
              <a:latin typeface="Source Code Pro"/>
              <a:ea typeface="Source Code Pro"/>
              <a:cs typeface="Source Code Pro"/>
              <a:sym typeface="Source Code Pro"/>
            </a:endParaRPr>
          </a:p>
        </p:txBody>
      </p:sp>
      <p:sp>
        <p:nvSpPr>
          <p:cNvPr id="132" name="Google Shape;132;p7"/>
          <p:cNvSpPr/>
          <p:nvPr/>
        </p:nvSpPr>
        <p:spPr>
          <a:xfrm>
            <a:off x="7608500" y="2573088"/>
            <a:ext cx="681600" cy="400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rPr>
              <a:t>Check cluster</a:t>
            </a:r>
            <a:endParaRPr sz="1000">
              <a:solidFill>
                <a:schemeClr val="lt1"/>
              </a:solidFill>
            </a:endParaRPr>
          </a:p>
        </p:txBody>
      </p:sp>
      <p:cxnSp>
        <p:nvCxnSpPr>
          <p:cNvPr id="133" name="Google Shape;133;p7"/>
          <p:cNvCxnSpPr>
            <a:stCxn id="118" idx="3"/>
            <a:endCxn id="132" idx="1"/>
          </p:cNvCxnSpPr>
          <p:nvPr/>
        </p:nvCxnSpPr>
        <p:spPr>
          <a:xfrm>
            <a:off x="6744788" y="1348013"/>
            <a:ext cx="863700" cy="14253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7"/>
          <p:cNvSpPr txBox="1"/>
          <p:nvPr/>
        </p:nvSpPr>
        <p:spPr>
          <a:xfrm>
            <a:off x="6512275" y="1206500"/>
            <a:ext cx="4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35" name="Google Shape;135;p7"/>
          <p:cNvSpPr txBox="1"/>
          <p:nvPr/>
        </p:nvSpPr>
        <p:spPr>
          <a:xfrm>
            <a:off x="7085900" y="1731200"/>
            <a:ext cx="47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Yes</a:t>
            </a:r>
            <a:endParaRPr sz="1000">
              <a:latin typeface="Source Code Pro"/>
              <a:ea typeface="Source Code Pro"/>
              <a:cs typeface="Source Code Pro"/>
              <a:sym typeface="Source Code Pro"/>
            </a:endParaRPr>
          </a:p>
        </p:txBody>
      </p:sp>
      <p:sp>
        <p:nvSpPr>
          <p:cNvPr id="136" name="Google Shape;136;p7"/>
          <p:cNvSpPr/>
          <p:nvPr/>
        </p:nvSpPr>
        <p:spPr>
          <a:xfrm>
            <a:off x="5577700" y="3550375"/>
            <a:ext cx="1044225" cy="572700"/>
          </a:xfrm>
          <a:prstGeom prst="flowChartOnlineStorag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lt1"/>
                </a:solidFill>
              </a:rPr>
              <a:t>Resulting Clusters</a:t>
            </a:r>
            <a:endParaRPr sz="900">
              <a:solidFill>
                <a:schemeClr val="lt1"/>
              </a:solidFill>
            </a:endParaRPr>
          </a:p>
        </p:txBody>
      </p:sp>
      <p:cxnSp>
        <p:nvCxnSpPr>
          <p:cNvPr id="137" name="Google Shape;137;p7"/>
          <p:cNvCxnSpPr>
            <a:stCxn id="123" idx="3"/>
            <a:endCxn id="136" idx="1"/>
          </p:cNvCxnSpPr>
          <p:nvPr/>
        </p:nvCxnSpPr>
        <p:spPr>
          <a:xfrm>
            <a:off x="5379325" y="3836713"/>
            <a:ext cx="198300" cy="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7"/>
          <p:cNvCxnSpPr>
            <a:stCxn id="126" idx="3"/>
            <a:endCxn id="132" idx="1"/>
          </p:cNvCxnSpPr>
          <p:nvPr/>
        </p:nvCxnSpPr>
        <p:spPr>
          <a:xfrm>
            <a:off x="6443713" y="2773175"/>
            <a:ext cx="1164900" cy="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7"/>
          <p:cNvCxnSpPr>
            <a:stCxn id="132" idx="1"/>
            <a:endCxn id="126" idx="3"/>
          </p:cNvCxnSpPr>
          <p:nvPr/>
        </p:nvCxnSpPr>
        <p:spPr>
          <a:xfrm rot="10800000">
            <a:off x="6443600" y="2773188"/>
            <a:ext cx="11649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7"/>
          <p:cNvCxnSpPr>
            <a:stCxn id="136" idx="3"/>
            <a:endCxn id="132" idx="1"/>
          </p:cNvCxnSpPr>
          <p:nvPr/>
        </p:nvCxnSpPr>
        <p:spPr>
          <a:xfrm flipH="1" rot="10800000">
            <a:off x="6447888" y="2773225"/>
            <a:ext cx="1160700" cy="10635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7"/>
          <p:cNvCxnSpPr>
            <a:stCxn id="132" idx="1"/>
            <a:endCxn id="136" idx="3"/>
          </p:cNvCxnSpPr>
          <p:nvPr/>
        </p:nvCxnSpPr>
        <p:spPr>
          <a:xfrm flipH="1">
            <a:off x="6447800" y="2773188"/>
            <a:ext cx="1160700" cy="10635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7"/>
          <p:cNvSpPr/>
          <p:nvPr/>
        </p:nvSpPr>
        <p:spPr>
          <a:xfrm>
            <a:off x="7137899" y="3691100"/>
            <a:ext cx="1622808" cy="450306"/>
          </a:xfrm>
          <a:prstGeom prst="flowChartTerminator">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rPr>
              <a:t>Determine solution</a:t>
            </a:r>
            <a:endParaRPr sz="1200">
              <a:solidFill>
                <a:schemeClr val="lt1"/>
              </a:solidFill>
            </a:endParaRPr>
          </a:p>
        </p:txBody>
      </p:sp>
      <p:cxnSp>
        <p:nvCxnSpPr>
          <p:cNvPr id="143" name="Google Shape;143;p7"/>
          <p:cNvCxnSpPr>
            <a:stCxn id="132" idx="2"/>
            <a:endCxn id="142" idx="0"/>
          </p:cNvCxnSpPr>
          <p:nvPr/>
        </p:nvCxnSpPr>
        <p:spPr>
          <a:xfrm>
            <a:off x="7949300" y="2973288"/>
            <a:ext cx="0" cy="7179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7"/>
          <p:cNvCxnSpPr>
            <a:stCxn id="118" idx="2"/>
            <a:endCxn id="130" idx="0"/>
          </p:cNvCxnSpPr>
          <p:nvPr/>
        </p:nvCxnSpPr>
        <p:spPr>
          <a:xfrm flipH="1">
            <a:off x="6092025" y="1831575"/>
            <a:ext cx="3600" cy="1644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45" name="Google Shape;145;p7"/>
          <p:cNvGraphicFramePr/>
          <p:nvPr/>
        </p:nvGraphicFramePr>
        <p:xfrm>
          <a:off x="797825" y="4462650"/>
          <a:ext cx="3000000" cy="3000000"/>
        </p:xfrm>
        <a:graphic>
          <a:graphicData uri="http://schemas.openxmlformats.org/drawingml/2006/table">
            <a:tbl>
              <a:tblPr>
                <a:noFill/>
                <a:tableStyleId>{24F3321A-20D6-447E-9DB9-66EEDA73914C}</a:tableStyleId>
              </a:tblPr>
              <a:tblGrid>
                <a:gridCol w="1169900"/>
                <a:gridCol w="1169900"/>
                <a:gridCol w="1169900"/>
                <a:gridCol w="1169900"/>
                <a:gridCol w="1169900"/>
                <a:gridCol w="1258500"/>
              </a:tblGrid>
              <a:tr h="400200">
                <a:tc>
                  <a:txBody>
                    <a:bodyPr/>
                    <a:lstStyle/>
                    <a:p>
                      <a:pPr indent="0" lvl="0" marL="0" rtl="0" algn="l">
                        <a:spcBef>
                          <a:spcPts val="0"/>
                        </a:spcBef>
                        <a:spcAft>
                          <a:spcPts val="0"/>
                        </a:spcAft>
                        <a:buNone/>
                      </a:pPr>
                      <a:r>
                        <a:rPr lang="en" sz="1000"/>
                        <a:t>This is data from the client</a:t>
                      </a:r>
                      <a:endParaRPr sz="1000"/>
                    </a:p>
                  </a:txBody>
                  <a:tcPr marT="91425" marB="91425" marR="91425" marL="91425"/>
                </a:tc>
                <a:tc>
                  <a:txBody>
                    <a:bodyPr/>
                    <a:lstStyle/>
                    <a:p>
                      <a:pPr indent="0" lvl="0" marL="0" marR="0" rtl="0" algn="l">
                        <a:lnSpc>
                          <a:spcPct val="100000"/>
                        </a:lnSpc>
                        <a:spcBef>
                          <a:spcPts val="0"/>
                        </a:spcBef>
                        <a:spcAft>
                          <a:spcPts val="0"/>
                        </a:spcAft>
                        <a:buNone/>
                      </a:pPr>
                      <a:r>
                        <a:rPr lang="en" sz="1000">
                          <a:solidFill>
                            <a:schemeClr val="lt1"/>
                          </a:solidFill>
                        </a:rPr>
                        <a:t>This is any type of data analysis</a:t>
                      </a:r>
                      <a:endParaRPr sz="1000">
                        <a:solidFill>
                          <a:schemeClr val="lt1"/>
                        </a:solidFill>
                      </a:endParaRPr>
                    </a:p>
                  </a:txBody>
                  <a:tcPr marT="91425" marB="91425" marR="91425" marL="91425">
                    <a:solidFill>
                      <a:schemeClr val="lt2"/>
                    </a:solidFill>
                  </a:tcPr>
                </a:tc>
                <a:tc>
                  <a:txBody>
                    <a:bodyPr/>
                    <a:lstStyle/>
                    <a:p>
                      <a:pPr indent="0" lvl="0" marL="0" marR="0" rtl="0" algn="l">
                        <a:lnSpc>
                          <a:spcPct val="100000"/>
                        </a:lnSpc>
                        <a:spcBef>
                          <a:spcPts val="0"/>
                        </a:spcBef>
                        <a:spcAft>
                          <a:spcPts val="0"/>
                        </a:spcAft>
                        <a:buNone/>
                      </a:pPr>
                      <a:r>
                        <a:rPr lang="en" sz="1000">
                          <a:solidFill>
                            <a:schemeClr val="lt1"/>
                          </a:solidFill>
                        </a:rPr>
                        <a:t>This is the selected model</a:t>
                      </a:r>
                      <a:endParaRPr sz="1000">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None/>
                      </a:pPr>
                      <a:r>
                        <a:rPr lang="en" sz="1000">
                          <a:solidFill>
                            <a:schemeClr val="lt1"/>
                          </a:solidFill>
                        </a:rPr>
                        <a:t>This is any major computation</a:t>
                      </a:r>
                      <a:endParaRPr sz="1000">
                        <a:solidFill>
                          <a:schemeClr val="lt1"/>
                        </a:solidFill>
                      </a:endParaRPr>
                    </a:p>
                  </a:txBody>
                  <a:tcPr marT="91425" marB="91425" marR="91425" marL="91425">
                    <a:solidFill>
                      <a:schemeClr val="dk2"/>
                    </a:solidFill>
                  </a:tcPr>
                </a:tc>
                <a:tc>
                  <a:txBody>
                    <a:bodyPr/>
                    <a:lstStyle/>
                    <a:p>
                      <a:pPr indent="0" lvl="0" marL="0" marR="0" rtl="0" algn="l">
                        <a:lnSpc>
                          <a:spcPct val="100000"/>
                        </a:lnSpc>
                        <a:spcBef>
                          <a:spcPts val="0"/>
                        </a:spcBef>
                        <a:spcAft>
                          <a:spcPts val="0"/>
                        </a:spcAft>
                        <a:buNone/>
                      </a:pPr>
                      <a:r>
                        <a:rPr lang="en" sz="1000">
                          <a:solidFill>
                            <a:srgbClr val="FFFFFF"/>
                          </a:solidFill>
                        </a:rPr>
                        <a:t>This is any resulting clusters</a:t>
                      </a:r>
                      <a:endParaRPr sz="1000">
                        <a:solidFill>
                          <a:srgbClr val="FFFFFF"/>
                        </a:solidFil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None/>
                      </a:pPr>
                      <a:r>
                        <a:rPr lang="en" sz="1000">
                          <a:solidFill>
                            <a:schemeClr val="lt1"/>
                          </a:solidFill>
                        </a:rPr>
                        <a:t>This is any endpoint</a:t>
                      </a:r>
                      <a:endParaRPr sz="1000">
                        <a:solidFill>
                          <a:schemeClr val="lt1"/>
                        </a:solidFill>
                      </a:endParaRPr>
                    </a:p>
                  </a:txBody>
                  <a:tcPr marT="91425" marB="91425" marR="91425" marL="91425">
                    <a:solidFill>
                      <a:schemeClr val="accent5"/>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0" y="243725"/>
            <a:ext cx="1880700" cy="58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1520"/>
              <a:t>LITERATURE SURVEY</a:t>
            </a:r>
            <a:endParaRPr sz="520"/>
          </a:p>
        </p:txBody>
      </p:sp>
      <p:sp>
        <p:nvSpPr>
          <p:cNvPr id="151" name="Google Shape;151;p8"/>
          <p:cNvSpPr txBox="1"/>
          <p:nvPr>
            <p:ph idx="2" type="body"/>
          </p:nvPr>
        </p:nvSpPr>
        <p:spPr>
          <a:xfrm>
            <a:off x="1880700" y="125"/>
            <a:ext cx="7263300" cy="5143500"/>
          </a:xfrm>
          <a:prstGeom prst="rect">
            <a:avLst/>
          </a:prstGeom>
          <a:noFill/>
          <a:ln>
            <a:noFill/>
          </a:ln>
        </p:spPr>
        <p:txBody>
          <a:bodyPr anchorCtr="0" anchor="ctr" bIns="0" lIns="0" spcFirstLastPara="1" rIns="0" wrap="square" tIns="91425">
            <a:normAutofit fontScale="92500" lnSpcReduction="20000"/>
          </a:bodyPr>
          <a:lstStyle/>
          <a:p>
            <a:pPr indent="-304989" lvl="0" marL="457200" rtl="0" algn="l">
              <a:lnSpc>
                <a:spcPct val="100000"/>
              </a:lnSpc>
              <a:spcBef>
                <a:spcPts val="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Customer churn prediction by hybrid neural networks </a:t>
            </a:r>
            <a:endParaRPr sz="1300">
              <a:latin typeface="Source Code Pro Medium"/>
              <a:ea typeface="Source Code Pro Medium"/>
              <a:cs typeface="Source Code Pro Medium"/>
              <a:sym typeface="Source Code Pro Medium"/>
            </a:endParaRPr>
          </a:p>
          <a:p>
            <a:pPr indent="0" lvl="0" marL="457200" rtl="0" algn="l">
              <a:lnSpc>
                <a:spcPct val="100000"/>
              </a:lnSpc>
              <a:spcBef>
                <a:spcPts val="800"/>
              </a:spcBef>
              <a:spcAft>
                <a:spcPts val="0"/>
              </a:spcAft>
              <a:buSzPct val="228934"/>
              <a:buNone/>
            </a:pPr>
            <a:r>
              <a:rPr lang="en" sz="850" u="sng">
                <a:solidFill>
                  <a:schemeClr val="dk1"/>
                </a:solidFill>
                <a:highlight>
                  <a:srgbClr val="FFFFFF"/>
                </a:highlight>
                <a:latin typeface="Source Code Pro Medium"/>
                <a:ea typeface="Source Code Pro Medium"/>
                <a:cs typeface="Source Code Pro Medium"/>
                <a:sym typeface="Source Code Pro Medium"/>
                <a:hlinkClick r:id="rId3">
                  <a:extLst>
                    <a:ext uri="{A12FA001-AC4F-418D-AE19-62706E023703}">
                      <ahyp:hlinkClr val="tx"/>
                    </a:ext>
                  </a:extLst>
                </a:hlinkClick>
              </a:rPr>
              <a:t>ELSEVIER Expert Systems with Applications Volume 36, Issue 10, December 2009, Pages 12547-12553</a:t>
            </a:r>
            <a:endParaRPr sz="850">
              <a:solidFill>
                <a:schemeClr val="dk1"/>
              </a:solidFill>
              <a:highlight>
                <a:srgbClr val="FFFFFF"/>
              </a:highlight>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Customer churn prediction system: A machine learning approach</a:t>
            </a:r>
            <a:endParaRPr sz="1300">
              <a:latin typeface="Source Code Pro Medium"/>
              <a:ea typeface="Source Code Pro Medium"/>
              <a:cs typeface="Source Code Pro Medium"/>
              <a:sym typeface="Source Code Pro Medium"/>
            </a:endParaRPr>
          </a:p>
          <a:p>
            <a:pPr indent="0" lvl="0" marL="457200" marR="0" rtl="0" algn="l">
              <a:lnSpc>
                <a:spcPct val="100000"/>
              </a:lnSpc>
              <a:spcBef>
                <a:spcPts val="800"/>
              </a:spcBef>
              <a:spcAft>
                <a:spcPts val="0"/>
              </a:spcAft>
              <a:buSzPct val="228934"/>
              <a:buNone/>
            </a:pPr>
            <a:r>
              <a:rPr lang="en" sz="850" u="sng">
                <a:solidFill>
                  <a:schemeClr val="dk1"/>
                </a:solidFill>
                <a:highlight>
                  <a:srgbClr val="FFFFFF"/>
                </a:highlight>
                <a:latin typeface="Source Code Pro Medium"/>
                <a:ea typeface="Source Code Pro Medium"/>
                <a:cs typeface="Source Code Pro Medium"/>
                <a:sym typeface="Source Code Pro Medium"/>
                <a:hlinkClick r:id="rId4">
                  <a:extLst>
                    <a:ext uri="{A12FA001-AC4F-418D-AE19-62706E023703}">
                      <ahyp:hlinkClr val="tx"/>
                    </a:ext>
                  </a:extLst>
                </a:hlinkClick>
              </a:rPr>
              <a:t>Springer</a:t>
            </a:r>
            <a:r>
              <a:rPr lang="en" sz="850" u="sng">
                <a:solidFill>
                  <a:schemeClr val="dk1"/>
                </a:solidFill>
                <a:highlight>
                  <a:schemeClr val="lt1"/>
                </a:highlight>
                <a:latin typeface="Source Code Pro Medium"/>
                <a:ea typeface="Source Code Pro Medium"/>
                <a:cs typeface="Source Code Pro Medium"/>
                <a:sym typeface="Source Code Pro Medium"/>
                <a:hlinkClick r:id="rId5">
                  <a:extLst>
                    <a:ext uri="{A12FA001-AC4F-418D-AE19-62706E023703}">
                      <ahyp:hlinkClr val="tx"/>
                    </a:ext>
                  </a:extLst>
                </a:hlinkClick>
              </a:rPr>
              <a:t>(2022) </a:t>
            </a:r>
            <a:r>
              <a:rPr lang="en" sz="850" u="sng">
                <a:solidFill>
                  <a:schemeClr val="dk1"/>
                </a:solidFill>
                <a:highlight>
                  <a:srgbClr val="FFFFFF"/>
                </a:highlight>
                <a:latin typeface="Source Code Pro Medium"/>
                <a:ea typeface="Source Code Pro Medium"/>
                <a:cs typeface="Source Code Pro Medium"/>
                <a:sym typeface="Source Code Pro Medium"/>
                <a:hlinkClick r:id="rId6">
                  <a:extLst>
                    <a:ext uri="{A12FA001-AC4F-418D-AE19-62706E023703}">
                      <ahyp:hlinkClr val="tx"/>
                    </a:ext>
                  </a:extLst>
                </a:hlinkClick>
              </a:rPr>
              <a:t>271–294 </a:t>
            </a:r>
            <a:endParaRPr sz="1300">
              <a:solidFill>
                <a:schemeClr val="dk1"/>
              </a:solidFill>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Comparison of supervised machine learning techniques for customer churn prediction based on analysis of customer behaviour</a:t>
            </a:r>
            <a:endParaRPr sz="1300">
              <a:latin typeface="Source Code Pro Medium"/>
              <a:ea typeface="Source Code Pro Medium"/>
              <a:cs typeface="Source Code Pro Medium"/>
              <a:sym typeface="Source Code Pro Medium"/>
            </a:endParaRPr>
          </a:p>
          <a:p>
            <a:pPr indent="0" lvl="0" marL="457200" rtl="0" algn="l">
              <a:lnSpc>
                <a:spcPct val="100000"/>
              </a:lnSpc>
              <a:spcBef>
                <a:spcPts val="800"/>
              </a:spcBef>
              <a:spcAft>
                <a:spcPts val="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7">
                  <a:extLst>
                    <a:ext uri="{A12FA001-AC4F-418D-AE19-62706E023703}">
                      <ahyp:hlinkClr val="tx"/>
                    </a:ext>
                  </a:extLst>
                </a:hlinkClick>
              </a:rPr>
              <a:t>Researchgate (2017) 1328-7265</a:t>
            </a:r>
            <a:endParaRPr sz="1300">
              <a:solidFill>
                <a:schemeClr val="dk1"/>
              </a:solidFill>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A Survey on Customer Churn Prediction using Machine Learning Technique</a:t>
            </a:r>
            <a:endParaRPr sz="1300">
              <a:latin typeface="Source Code Pro Medium"/>
              <a:ea typeface="Source Code Pro Medium"/>
              <a:cs typeface="Source Code Pro Medium"/>
              <a:sym typeface="Source Code Pro Medium"/>
            </a:endParaRPr>
          </a:p>
          <a:p>
            <a:pPr indent="0" lvl="0" marL="457200" rtl="0" algn="l">
              <a:lnSpc>
                <a:spcPct val="100000"/>
              </a:lnSpc>
              <a:spcBef>
                <a:spcPts val="800"/>
              </a:spcBef>
              <a:spcAft>
                <a:spcPts val="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8">
                  <a:extLst>
                    <a:ext uri="{A12FA001-AC4F-418D-AE19-62706E023703}">
                      <ahyp:hlinkClr val="tx"/>
                    </a:ext>
                  </a:extLst>
                </a:hlinkClick>
              </a:rPr>
              <a:t>International Journal of Computer Applications (0975 – 8887) Volume 154 – No.10, November 2016</a:t>
            </a:r>
            <a:endParaRPr sz="1300">
              <a:solidFill>
                <a:schemeClr val="dk1"/>
              </a:solidFill>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Optimal Customer Churn Prediction System using Boosted Support Vector Machine</a:t>
            </a:r>
            <a:endParaRPr sz="1300">
              <a:latin typeface="Source Code Pro Medium"/>
              <a:ea typeface="Source Code Pro Medium"/>
              <a:cs typeface="Source Code Pro Medium"/>
              <a:sym typeface="Source Code Pro Medium"/>
            </a:endParaRPr>
          </a:p>
          <a:p>
            <a:pPr indent="0" lvl="0" marL="457200" rtl="0" algn="l">
              <a:lnSpc>
                <a:spcPct val="100000"/>
              </a:lnSpc>
              <a:spcBef>
                <a:spcPts val="800"/>
              </a:spcBef>
              <a:spcAft>
                <a:spcPts val="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9">
                  <a:extLst>
                    <a:ext uri="{A12FA001-AC4F-418D-AE19-62706E023703}">
                      <ahyp:hlinkClr val="tx"/>
                    </a:ext>
                  </a:extLst>
                </a:hlinkClick>
              </a:rPr>
              <a:t>International Journal of Pure and Applied Mathematics Volume 119 No. 12 2018, 1217-1231</a:t>
            </a:r>
            <a:endParaRPr sz="1300">
              <a:solidFill>
                <a:schemeClr val="dk1"/>
              </a:solidFill>
              <a:latin typeface="Source Code Pro Medium"/>
              <a:ea typeface="Source Code Pro Medium"/>
              <a:cs typeface="Source Code Pro Medium"/>
              <a:sym typeface="Source Code Pro Medium"/>
            </a:endParaRPr>
          </a:p>
          <a:p>
            <a:pPr indent="-302036" lvl="0" marL="457200" rtl="0" algn="l">
              <a:lnSpc>
                <a:spcPct val="100000"/>
              </a:lnSpc>
              <a:spcBef>
                <a:spcPts val="800"/>
              </a:spcBef>
              <a:spcAft>
                <a:spcPts val="0"/>
              </a:spcAft>
              <a:buSzPct val="100000"/>
              <a:buChar char="●"/>
            </a:pPr>
            <a:r>
              <a:rPr lang="en" sz="1250">
                <a:solidFill>
                  <a:srgbClr val="000000"/>
                </a:solidFill>
              </a:rPr>
              <a:t>Incorporating K-means, Hierarchical Clustering and PCA in Customer Segmentation</a:t>
            </a:r>
            <a:endParaRPr sz="1250"/>
          </a:p>
          <a:p>
            <a:pPr indent="0" lvl="0" marL="457200" rtl="0" algn="l">
              <a:lnSpc>
                <a:spcPct val="100000"/>
              </a:lnSpc>
              <a:spcBef>
                <a:spcPts val="800"/>
              </a:spcBef>
              <a:spcAft>
                <a:spcPts val="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10">
                  <a:extLst>
                    <a:ext uri="{A12FA001-AC4F-418D-AE19-62706E023703}">
                      <ahyp:hlinkClr val="tx"/>
                    </a:ext>
                  </a:extLst>
                </a:hlinkClick>
              </a:rPr>
              <a:t>Hierarchical Clustering and PC</a:t>
            </a:r>
            <a:r>
              <a:rPr lang="en" sz="850" u="sng">
                <a:solidFill>
                  <a:schemeClr val="dk1"/>
                </a:solidFill>
                <a:latin typeface="Source Code Pro Medium"/>
                <a:ea typeface="Source Code Pro Medium"/>
                <a:cs typeface="Source Code Pro Medium"/>
                <a:sym typeface="Source Code Pro Medium"/>
                <a:hlinkClick r:id="rId11">
                  <a:extLst>
                    <a:ext uri="{A12FA001-AC4F-418D-AE19-62706E023703}">
                      <ahyp:hlinkClr val="tx"/>
                    </a:ext>
                  </a:extLst>
                </a:hlinkClick>
              </a:rPr>
              <a:t>A(</a:t>
            </a:r>
            <a:r>
              <a:rPr lang="en" sz="850" u="sng">
                <a:solidFill>
                  <a:schemeClr val="dk1"/>
                </a:solidFill>
                <a:latin typeface="Times New Roman"/>
                <a:ea typeface="Times New Roman"/>
                <a:cs typeface="Times New Roman"/>
                <a:sym typeface="Times New Roman"/>
                <a:hlinkClick r:id="rId12">
                  <a:extLst>
                    <a:ext uri="{A12FA001-AC4F-418D-AE19-62706E023703}">
                      <ahyp:hlinkClr val="tx"/>
                    </a:ext>
                  </a:extLst>
                </a:hlinkClick>
              </a:rPr>
              <a:t>University of Missouri, USA)</a:t>
            </a:r>
            <a:endParaRPr sz="1300">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Defection Detection: Measuring and Understanding the Predictive Accuracy of Customer Churn Models</a:t>
            </a:r>
            <a:endParaRPr sz="1300">
              <a:latin typeface="Source Code Pro Medium"/>
              <a:ea typeface="Source Code Pro Medium"/>
              <a:cs typeface="Source Code Pro Medium"/>
              <a:sym typeface="Source Code Pro Medium"/>
            </a:endParaRPr>
          </a:p>
          <a:p>
            <a:pPr indent="0" lvl="0" marL="457200" marR="0" rtl="0" algn="l">
              <a:lnSpc>
                <a:spcPct val="100000"/>
              </a:lnSpc>
              <a:spcBef>
                <a:spcPts val="800"/>
              </a:spcBef>
              <a:spcAft>
                <a:spcPts val="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13">
                  <a:extLst>
                    <a:ext uri="{A12FA001-AC4F-418D-AE19-62706E023703}">
                      <ahyp:hlinkClr val="tx"/>
                    </a:ext>
                  </a:extLst>
                </a:hlinkClick>
              </a:rPr>
              <a:t>SAGE journals (2006) Volume 43, Issue 2</a:t>
            </a:r>
            <a:endParaRPr sz="850">
              <a:solidFill>
                <a:schemeClr val="dk1"/>
              </a:solidFill>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Customer churn prediction using improved balanced random forests</a:t>
            </a:r>
            <a:endParaRPr sz="1300">
              <a:latin typeface="Source Code Pro Medium"/>
              <a:ea typeface="Source Code Pro Medium"/>
              <a:cs typeface="Source Code Pro Medium"/>
              <a:sym typeface="Source Code Pro Medium"/>
            </a:endParaRPr>
          </a:p>
          <a:p>
            <a:pPr indent="0" lvl="0" marL="457200" rtl="0" algn="l">
              <a:lnSpc>
                <a:spcPct val="100000"/>
              </a:lnSpc>
              <a:spcBef>
                <a:spcPts val="800"/>
              </a:spcBef>
              <a:spcAft>
                <a:spcPts val="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14">
                  <a:extLst>
                    <a:ext uri="{A12FA001-AC4F-418D-AE19-62706E023703}">
                      <ahyp:hlinkClr val="tx"/>
                    </a:ext>
                  </a:extLst>
                </a:hlinkClick>
              </a:rPr>
              <a:t>ELSEVIER Volume 36, Issue 3, Part 1, April 2009, Pages 5445-5449</a:t>
            </a:r>
            <a:endParaRPr sz="1300">
              <a:latin typeface="Source Code Pro Medium"/>
              <a:ea typeface="Source Code Pro Medium"/>
              <a:cs typeface="Source Code Pro Medium"/>
              <a:sym typeface="Source Code Pro Medium"/>
            </a:endParaRPr>
          </a:p>
          <a:p>
            <a:pPr indent="-304989" lvl="0" marL="457200" rtl="0" algn="l">
              <a:lnSpc>
                <a:spcPct val="100000"/>
              </a:lnSpc>
              <a:spcBef>
                <a:spcPts val="800"/>
              </a:spcBef>
              <a:spcAft>
                <a:spcPts val="0"/>
              </a:spcAft>
              <a:buSzPct val="100000"/>
              <a:buFont typeface="Source Code Pro Medium"/>
              <a:buChar char="●"/>
            </a:pPr>
            <a:r>
              <a:rPr lang="en" sz="1300">
                <a:latin typeface="Source Code Pro Medium"/>
                <a:ea typeface="Source Code Pro Medium"/>
                <a:cs typeface="Source Code Pro Medium"/>
                <a:sym typeface="Source Code Pro Medium"/>
              </a:rPr>
              <a:t>Applying Data Mining to Customer Churn Prediction in an Internet Service Provider</a:t>
            </a:r>
            <a:endParaRPr sz="1300">
              <a:latin typeface="Source Code Pro Medium"/>
              <a:ea typeface="Source Code Pro Medium"/>
              <a:cs typeface="Source Code Pro Medium"/>
              <a:sym typeface="Source Code Pro Medium"/>
            </a:endParaRPr>
          </a:p>
          <a:p>
            <a:pPr indent="0" lvl="0" marL="457200" rtl="0" algn="l">
              <a:lnSpc>
                <a:spcPct val="100000"/>
              </a:lnSpc>
              <a:spcBef>
                <a:spcPts val="800"/>
              </a:spcBef>
              <a:spcAft>
                <a:spcPts val="800"/>
              </a:spcAft>
              <a:buSzPct val="228934"/>
              <a:buNone/>
            </a:pPr>
            <a:r>
              <a:rPr lang="en" sz="850" u="sng">
                <a:solidFill>
                  <a:schemeClr val="dk1"/>
                </a:solidFill>
                <a:highlight>
                  <a:schemeClr val="lt1"/>
                </a:highlight>
                <a:latin typeface="Source Code Pro Medium"/>
                <a:ea typeface="Source Code Pro Medium"/>
                <a:cs typeface="Source Code Pro Medium"/>
                <a:sym typeface="Source Code Pro Medium"/>
                <a:hlinkClick r:id="rId15">
                  <a:extLst>
                    <a:ext uri="{A12FA001-AC4F-418D-AE19-62706E023703}">
                      <ahyp:hlinkClr val="tx"/>
                    </a:ext>
                  </a:extLst>
                </a:hlinkClick>
              </a:rPr>
              <a:t>International Journal of Computer Applications (0975–8887)Volume 9 No.7, November 2010</a:t>
            </a:r>
            <a:endParaRPr sz="1300">
              <a:solidFill>
                <a:schemeClr val="dk1"/>
              </a:solidFill>
              <a:latin typeface="Source Code Pro Medium"/>
              <a:ea typeface="Source Code Pro Medium"/>
              <a:cs typeface="Source Code Pro Medium"/>
              <a:sym typeface="Source Code Pro Medium"/>
            </a:endParaRPr>
          </a:p>
        </p:txBody>
      </p:sp>
      <p:sp>
        <p:nvSpPr>
          <p:cNvPr id="152" name="Google Shape;152;p8"/>
          <p:cNvSpPr txBox="1"/>
          <p:nvPr>
            <p:ph idx="1" type="subTitle"/>
          </p:nvPr>
        </p:nvSpPr>
        <p:spPr>
          <a:xfrm>
            <a:off x="265500" y="4252326"/>
            <a:ext cx="8100" cy="14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ts val="1900"/>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224550" y="884100"/>
            <a:ext cx="8694000" cy="42594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47142"/>
              <a:buNone/>
            </a:pPr>
            <a:r>
              <a:rPr lang="en" sz="2100">
                <a:solidFill>
                  <a:schemeClr val="dk1"/>
                </a:solidFill>
              </a:rPr>
              <a:t>Model 1:</a:t>
            </a:r>
            <a:r>
              <a:rPr lang="en" sz="1800">
                <a:solidFill>
                  <a:schemeClr val="dk1"/>
                </a:solidFill>
              </a:rPr>
              <a:t> </a:t>
            </a:r>
            <a:r>
              <a:rPr lang="en" sz="1800">
                <a:solidFill>
                  <a:schemeClr val="dk2"/>
                </a:solidFill>
              </a:rPr>
              <a:t>Predicts the probability of a customer churning.</a:t>
            </a:r>
            <a:endParaRPr sz="1800">
              <a:solidFill>
                <a:schemeClr val="dk2"/>
              </a:solidFill>
            </a:endParaRPr>
          </a:p>
          <a:p>
            <a:pPr indent="0" lvl="0" marL="0" rtl="0" algn="l">
              <a:lnSpc>
                <a:spcPct val="100000"/>
              </a:lnSpc>
              <a:spcBef>
                <a:spcPts val="0"/>
              </a:spcBef>
              <a:spcAft>
                <a:spcPts val="0"/>
              </a:spcAft>
              <a:buSzPct val="47142"/>
              <a:buNone/>
            </a:pPr>
            <a:r>
              <a:rPr lang="en" sz="2100">
                <a:solidFill>
                  <a:schemeClr val="dk1"/>
                </a:solidFill>
              </a:rPr>
              <a:t>Model 2:</a:t>
            </a:r>
            <a:r>
              <a:rPr lang="en" sz="1800">
                <a:solidFill>
                  <a:schemeClr val="dk1"/>
                </a:solidFill>
              </a:rPr>
              <a:t> </a:t>
            </a:r>
            <a:r>
              <a:rPr lang="en" sz="1800">
                <a:solidFill>
                  <a:schemeClr val="dk2"/>
                </a:solidFill>
              </a:rPr>
              <a:t>Divides the customers into 4 clusters and lets them concentrate on specific sectors.</a:t>
            </a:r>
            <a:endParaRPr sz="1800">
              <a:solidFill>
                <a:schemeClr val="dk2"/>
              </a:solidFill>
            </a:endParaRPr>
          </a:p>
          <a:p>
            <a:pPr indent="0" lvl="0" marL="0" rtl="0" algn="l">
              <a:lnSpc>
                <a:spcPct val="100000"/>
              </a:lnSpc>
              <a:spcBef>
                <a:spcPts val="0"/>
              </a:spcBef>
              <a:spcAft>
                <a:spcPts val="0"/>
              </a:spcAft>
              <a:buSzPct val="47142"/>
              <a:buNone/>
            </a:pPr>
            <a:r>
              <a:rPr lang="en" sz="2100">
                <a:solidFill>
                  <a:schemeClr val="dk1"/>
                </a:solidFill>
              </a:rPr>
              <a:t>Model 3:</a:t>
            </a:r>
            <a:r>
              <a:rPr lang="en" sz="1800">
                <a:solidFill>
                  <a:schemeClr val="dk1"/>
                </a:solidFill>
              </a:rPr>
              <a:t> </a:t>
            </a:r>
            <a:r>
              <a:rPr lang="en" sz="1800">
                <a:solidFill>
                  <a:srgbClr val="333333"/>
                </a:solidFill>
              </a:rPr>
              <a:t>Understanding the key aspects of people who churn to prioritize on the groups yielding maximum profit</a:t>
            </a:r>
            <a:endParaRPr sz="1800">
              <a:solidFill>
                <a:srgbClr val="333333"/>
              </a:solidFill>
              <a:highlight>
                <a:srgbClr val="9900FF"/>
              </a:highlight>
            </a:endParaRPr>
          </a:p>
          <a:p>
            <a:pPr indent="0" lvl="0" marL="0" rtl="0" algn="l">
              <a:lnSpc>
                <a:spcPct val="100000"/>
              </a:lnSpc>
              <a:spcBef>
                <a:spcPts val="0"/>
              </a:spcBef>
              <a:spcAft>
                <a:spcPts val="0"/>
              </a:spcAft>
              <a:buSzPct val="47142"/>
              <a:buNone/>
            </a:pPr>
            <a:r>
              <a:rPr lang="en" sz="2100">
                <a:solidFill>
                  <a:schemeClr val="dk1"/>
                </a:solidFill>
              </a:rPr>
              <a:t>How we can pitch this project as a product to companies:</a:t>
            </a:r>
            <a:endParaRPr sz="2100">
              <a:solidFill>
                <a:schemeClr val="dk1"/>
              </a:solidFill>
            </a:endParaRPr>
          </a:p>
          <a:p>
            <a:pPr indent="-320040" lvl="0" marL="457200" rtl="0" algn="l">
              <a:lnSpc>
                <a:spcPct val="100000"/>
              </a:lnSpc>
              <a:spcBef>
                <a:spcPts val="1000"/>
              </a:spcBef>
              <a:spcAft>
                <a:spcPts val="0"/>
              </a:spcAft>
              <a:buClr>
                <a:schemeClr val="dk2"/>
              </a:buClr>
              <a:buSzPct val="100000"/>
              <a:buFont typeface="Oswald Light"/>
              <a:buChar char="●"/>
            </a:pPr>
            <a:r>
              <a:rPr lang="en" sz="1600">
                <a:solidFill>
                  <a:schemeClr val="dk2"/>
                </a:solidFill>
                <a:latin typeface="Oswald Light"/>
                <a:ea typeface="Oswald Light"/>
                <a:cs typeface="Oswald Light"/>
                <a:sym typeface="Oswald Light"/>
              </a:rPr>
              <a:t>Model 1 ie KNN can be used to identify customers that are likely churn. It will enable a clerk or bank teller to immediately provide offers or products specific to that customer. Moreover the teller will be armed with the probability of churn and can reliably know how seriously they should deal with the customer and push the new policies or products.</a:t>
            </a:r>
            <a:endParaRPr sz="1600">
              <a:solidFill>
                <a:schemeClr val="dk2"/>
              </a:solidFill>
              <a:latin typeface="Oswald Light"/>
              <a:ea typeface="Oswald Light"/>
              <a:cs typeface="Oswald Light"/>
              <a:sym typeface="Oswald Light"/>
            </a:endParaRPr>
          </a:p>
          <a:p>
            <a:pPr indent="-320040" lvl="0" marL="457200" rtl="0" algn="l">
              <a:lnSpc>
                <a:spcPct val="100000"/>
              </a:lnSpc>
              <a:spcBef>
                <a:spcPts val="1000"/>
              </a:spcBef>
              <a:spcAft>
                <a:spcPts val="0"/>
              </a:spcAft>
              <a:buClr>
                <a:schemeClr val="dk2"/>
              </a:buClr>
              <a:buSzPct val="100000"/>
              <a:buFont typeface="Oswald Light"/>
              <a:buChar char="●"/>
            </a:pPr>
            <a:r>
              <a:rPr lang="en" sz="1600">
                <a:solidFill>
                  <a:schemeClr val="dk2"/>
                </a:solidFill>
                <a:latin typeface="Oswald Light"/>
                <a:ea typeface="Oswald Light"/>
                <a:cs typeface="Oswald Light"/>
                <a:sym typeface="Oswald Light"/>
              </a:rPr>
              <a:t>Model 2 ie K-Means clustering can be used to identify what sector of customers are churning. This can allow the organization to develop solutions for these sectors specifically. This is how the organization can start developing general policy changes. These changes are the policies that the teller can speak about. The new policies can also be used in the marketing</a:t>
            </a:r>
            <a:endParaRPr sz="1600">
              <a:solidFill>
                <a:schemeClr val="dk2"/>
              </a:solidFill>
              <a:latin typeface="Oswald Light"/>
              <a:ea typeface="Oswald Light"/>
              <a:cs typeface="Oswald Light"/>
              <a:sym typeface="Oswald Light"/>
            </a:endParaRPr>
          </a:p>
          <a:p>
            <a:pPr indent="-320040" lvl="0" marL="457200" rtl="0" algn="l">
              <a:lnSpc>
                <a:spcPct val="100000"/>
              </a:lnSpc>
              <a:spcBef>
                <a:spcPts val="1000"/>
              </a:spcBef>
              <a:spcAft>
                <a:spcPts val="1000"/>
              </a:spcAft>
              <a:buClr>
                <a:schemeClr val="dk2"/>
              </a:buClr>
              <a:buSzPct val="100000"/>
              <a:buFont typeface="Oswald Light"/>
              <a:buChar char="●"/>
            </a:pPr>
            <a:r>
              <a:rPr lang="en" sz="1600">
                <a:solidFill>
                  <a:schemeClr val="dk2"/>
                </a:solidFill>
                <a:latin typeface="Oswald Light"/>
                <a:ea typeface="Oswald Light"/>
                <a:cs typeface="Oswald Light"/>
                <a:sym typeface="Oswald Light"/>
              </a:rPr>
              <a:t>Model 3 ie Hierarchical clustering can be used to further divide these sectors and allow the organization to develop intricate and very targeted policies or products. These solutions are the new “products” the teller can present.</a:t>
            </a:r>
            <a:endParaRPr sz="1600">
              <a:solidFill>
                <a:schemeClr val="dk2"/>
              </a:solidFill>
              <a:latin typeface="Oswald Light"/>
              <a:ea typeface="Oswald Light"/>
              <a:cs typeface="Oswald Light"/>
              <a:sym typeface="Oswald Light"/>
            </a:endParaRPr>
          </a:p>
        </p:txBody>
      </p:sp>
      <p:sp>
        <p:nvSpPr>
          <p:cNvPr id="158" name="Google Shape;158;p9"/>
          <p:cNvSpPr txBox="1"/>
          <p:nvPr/>
        </p:nvSpPr>
        <p:spPr>
          <a:xfrm>
            <a:off x="2070025" y="0"/>
            <a:ext cx="4420800" cy="884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0" lang="en" sz="3100" u="none" cap="none" strike="noStrike">
                <a:solidFill>
                  <a:schemeClr val="lt1"/>
                </a:solidFill>
                <a:latin typeface="Oswald"/>
                <a:ea typeface="Oswald"/>
                <a:cs typeface="Oswald"/>
                <a:sym typeface="Oswald"/>
              </a:rPr>
              <a:t>Novelty</a:t>
            </a:r>
            <a:endParaRPr b="0" i="0" sz="3100" u="none" cap="none" strike="noStrike">
              <a:solidFill>
                <a:schemeClr val="lt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