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66" r:id="rId4"/>
    <p:sldId id="282" r:id="rId5"/>
    <p:sldId id="283" r:id="rId6"/>
    <p:sldId id="277" r:id="rId7"/>
    <p:sldId id="284" r:id="rId8"/>
    <p:sldId id="280" r:id="rId9"/>
    <p:sldId id="285" r:id="rId10"/>
    <p:sldId id="267" r:id="rId11"/>
    <p:sldId id="27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0" autoAdjust="0"/>
  </p:normalViewPr>
  <p:slideViewPr>
    <p:cSldViewPr>
      <p:cViewPr varScale="1">
        <p:scale>
          <a:sx n="102" d="100"/>
          <a:sy n="102" d="100"/>
        </p:scale>
        <p:origin x="-18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26117-AC00-4FD6-AF98-D6DF1EAFE6F9}" type="datetimeFigureOut">
              <a:rPr lang="en-US" smtClean="0"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3FF8-4BA4-40A3-9A18-5D0575F30B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3FF8-4BA4-40A3-9A18-5D0575F30B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3BD6-5D3F-493E-BB89-8E0578A68304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CCE-1E6E-4A9B-82B3-61EED32DD2F8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6DAC-5B7C-4925-8EB9-569C38608691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41F9-5D13-4AE9-BA6A-04D99B2C45B4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A115-639D-47DE-A078-553A04EE96F7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5D8C-BB63-4FFA-B8F2-180F3290800D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0B-4161-4ABF-B7D4-3D64B8E56613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B60-29D6-460E-A1AF-5554EE0350BC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E1F6-3965-4345-B705-982DC35E9116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1CB4-0AC1-431C-812F-20272F3B20F3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26A6-E61D-46BA-B4B3-B27CE2026462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D58A-E720-4D8B-924F-D95CF9A97414}" type="datetime1">
              <a:rPr lang="en-US" smtClean="0"/>
              <a:t>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asce.org/conferences/ewri2014/index.html" TargetMode="External"/><Relationship Id="rId2" Type="http://schemas.openxmlformats.org/officeDocument/2006/relationships/hyperlink" Target="http://www.awra.org/meetings/SnowBird201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://www.iemss.org/sites/iemss201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696200" cy="2209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Data Model and High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Computing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Tools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to Advance Water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Resources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Management and Modeling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COEhorizonta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5632491"/>
            <a:ext cx="3505200" cy="94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77920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4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Adel M. </a:t>
            </a:r>
            <a:r>
              <a:rPr lang="en-US" sz="45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Abdallah</a:t>
            </a:r>
            <a:r>
              <a:rPr lang="en-US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David </a:t>
            </a:r>
            <a:r>
              <a:rPr lang="en-US" sz="4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 Rosenberg </a:t>
            </a:r>
            <a:endParaRPr lang="en-US" sz="45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#2  meeting Feb 6, 2014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4737910"/>
            <a:ext cx="3916037" cy="1367053"/>
          </a:xfrm>
          <a:prstGeom prst="rect">
            <a:avLst/>
          </a:prstGeom>
        </p:spPr>
      </p:pic>
      <p:pic>
        <p:nvPicPr>
          <p:cNvPr id="5" name="Picture 5" descr="uwrl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781800" y="4713836"/>
            <a:ext cx="1492250" cy="107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9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Deliverables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4042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WaM-DaM: 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Universal Standard to Communicate Water Systems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WaM-DaM: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AWRA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Spring Specialty Conference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".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Snowbird.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May 12-14,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Water and Energy Conservation Model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EWRI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ASCE.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Portland, Oregon. June 1-5,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WaM-DaM: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iEMSs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San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Diego.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June 15-19, 2014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eet with the Hydra developers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s://encrypted-tbn0.gstatic.com/images?q=tbn:ANd9GcTzv5xEYLH3x8QdO13ZYhafr2uMWUi_zRkkSIe-oMyjEFzrKgzNYZ1Yn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23" y="1384042"/>
            <a:ext cx="1371600" cy="3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Thanks!</a:t>
            </a:r>
          </a:p>
          <a:p>
            <a:pPr marL="0" indent="0" algn="ctr">
              <a:buNone/>
            </a:pPr>
            <a:r>
              <a:rPr lang="en-US" sz="4800" dirty="0" smtClean="0"/>
              <a:t>Questions?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WaM-DaM Core Concepts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40794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Discover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existing water management data</a:t>
            </a:r>
          </a:p>
          <a:p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Introduce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standards of controlled vocabularies to publish, share data and allow models interoperability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relational data storage format to help access, query and move data across models. 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Support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metadata documentation like sources, collections methods, units, and sites.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Build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networks from customizable objects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nodes and links.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Motivation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6206"/>
            <a:ext cx="8229600" cy="468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“How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best structure data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models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address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scientiﬁc problems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through the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high-performance and data-intensive computing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discipline scientists coming to this problem without extensive computational knowledge and algorithmic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experience?”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Contribution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ter 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anagement 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ta </a:t>
            </a:r>
            <a:r>
              <a:rPr lang="en-US" sz="2800" u="sng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odel (WaM-DaM)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0010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AdelAbdallah\PhD\CI-Water\WaM-DaM\Conceptual plots\Figures\WaM-DaM Hydra concept.em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7" b="40820"/>
          <a:stretch/>
        </p:blipFill>
        <p:spPr bwMode="auto">
          <a:xfrm>
            <a:off x="6400800" y="1752600"/>
            <a:ext cx="2209800" cy="2576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WaM-DaM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a Workflow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C:\AdelAbdallah\PhD\CI-Water\WaM-DaM\Conceptual plots\Figures\WaM-DaM Hydra concept.em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6" b="33963"/>
          <a:stretch/>
        </p:blipFill>
        <p:spPr bwMode="auto">
          <a:xfrm>
            <a:off x="457200" y="1752599"/>
            <a:ext cx="2509935" cy="287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AdelAbdallah\PhD\CI-Water\WaM-DaM\Conceptual plots\Figures\WaM-DaM Hydra concept.em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r="27216" b="56035"/>
          <a:stretch/>
        </p:blipFill>
        <p:spPr bwMode="auto">
          <a:xfrm>
            <a:off x="2976465" y="1752600"/>
            <a:ext cx="3424335" cy="191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324600" y="3810000"/>
            <a:ext cx="1083907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AdelAbdallah\PhD\CI-Water\WaM-DaM\Conceptual plots\Figures\WaM-DaM Hydra concept.em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43965" r="14857" b="-4395"/>
          <a:stretch/>
        </p:blipFill>
        <p:spPr bwMode="auto">
          <a:xfrm>
            <a:off x="3200400" y="3666931"/>
            <a:ext cx="4208107" cy="2631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4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Research Contribution #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A </a:t>
            </a:r>
            <a:r>
              <a:rPr lang="en-US" sz="4000" b="1" dirty="0"/>
              <a:t>Relational Model for Water Resources Management Data (</a:t>
            </a:r>
            <a:r>
              <a:rPr lang="en-US" sz="4000" b="1" dirty="0" smtClean="0"/>
              <a:t>WaM-DaM)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 so far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on WaM-DaM features (structure, metadata, etc.)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Drafted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UML design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WaM-DaM and </a:t>
            </a:r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re-engineered</a:t>
            </a: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several models (WEAP, HydroPlatform, and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ResSim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ahead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WaM-DaM design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specifications plus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controlled vocabularies</a:t>
            </a:r>
          </a:p>
          <a:p>
            <a:pPr lv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logical model and implement the physical relational model of WaM-DaM  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the capabilities of WaM-DaM and data analysis that can be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0348" y="2834310"/>
            <a:ext cx="1726406" cy="1066800"/>
            <a:chOff x="6858000" y="2211354"/>
            <a:chExt cx="1981200" cy="122868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86" b="870"/>
            <a:stretch/>
          </p:blipFill>
          <p:spPr bwMode="auto">
            <a:xfrm>
              <a:off x="6858000" y="2211354"/>
              <a:ext cx="1981200" cy="1228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4406" y="2755106"/>
              <a:ext cx="228600" cy="152400"/>
            </a:xfrm>
            <a:prstGeom prst="rect">
              <a:avLst/>
            </a:prstGeom>
            <a:solidFill>
              <a:srgbClr val="8D74A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9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Heterogeneous syntactic and semantic data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0" name="Picture 6" descr="C:\AdelAbdallah\PhD\CI-Water\DataSources\Data sources metadata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72474" cy="116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Research Contribution #2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6206"/>
            <a:ext cx="8229600" cy="4764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A </a:t>
            </a:r>
            <a:r>
              <a:rPr lang="en-US" sz="2400" b="1" dirty="0"/>
              <a:t>New Integrated Method to </a:t>
            </a:r>
            <a:r>
              <a:rPr lang="en-US" sz="2400" b="1" dirty="0" smtClean="0"/>
              <a:t>Discover, </a:t>
            </a:r>
            <a:r>
              <a:rPr lang="en-US" sz="2400" b="1" dirty="0"/>
              <a:t>Transform, and Deliver Data to Water Management and Hydrologic Models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Developed a conceptual schematic of 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0" indent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automated procedure</a:t>
            </a: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ahead </a:t>
            </a:r>
            <a:endParaRPr lang="en-US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components of the automated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procedure</a:t>
            </a:r>
          </a:p>
          <a:p>
            <a:pPr marL="0" indent="0"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Map out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model’s native vocabulary to the WaM-DaM controlled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vocabulary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 </a:t>
            </a:r>
            <a:r>
              <a:rPr lang="en-US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up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stored procedures to search, transform, and deliver data for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GoldSim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WEAP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models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19177" y="2362190"/>
            <a:ext cx="2920023" cy="1639841"/>
            <a:chOff x="3657600" y="2163146"/>
            <a:chExt cx="5129771" cy="3714752"/>
          </a:xfrm>
        </p:grpSpPr>
        <p:grpSp>
          <p:nvGrpSpPr>
            <p:cNvPr id="6" name="Group 5"/>
            <p:cNvGrpSpPr/>
            <p:nvPr/>
          </p:nvGrpSpPr>
          <p:grpSpPr>
            <a:xfrm>
              <a:off x="3657600" y="2163146"/>
              <a:ext cx="4953000" cy="3714752"/>
              <a:chOff x="3657600" y="2163146"/>
              <a:chExt cx="4953000" cy="3714752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163146"/>
                <a:ext cx="4953000" cy="371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5976208" y="2335785"/>
                <a:ext cx="535459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759357" y="2163169"/>
              <a:ext cx="1028014" cy="3047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Start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34370" y="5105399"/>
              <a:ext cx="96623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End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6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WaM-DaM to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GoldSim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3596" y="1676400"/>
            <a:ext cx="8229600" cy="476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me all the available data that are needed to set up 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GoldSim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water management model for Parleys Canyon Watershed? 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08" y="4267200"/>
            <a:ext cx="3066984" cy="127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3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Research Contributions #3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13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smtClean="0"/>
              <a:t>High </a:t>
            </a:r>
            <a:r>
              <a:rPr lang="en-US" sz="2400" b="1" dirty="0"/>
              <a:t>Performance Computing </a:t>
            </a:r>
            <a:r>
              <a:rPr lang="en-US" sz="2400" b="1" dirty="0" smtClean="0"/>
              <a:t>to </a:t>
            </a:r>
            <a:r>
              <a:rPr lang="en-US" sz="2400" b="1" dirty="0"/>
              <a:t>Enhance Water Resources </a:t>
            </a:r>
            <a:r>
              <a:rPr lang="en-US" sz="2400" b="1" dirty="0" smtClean="0"/>
              <a:t>Management and Modeling </a:t>
            </a:r>
          </a:p>
          <a:p>
            <a:pPr marL="0" indent="0">
              <a:buNone/>
            </a:pPr>
            <a:endParaRPr lang="en-US" sz="105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Installed</a:t>
            </a:r>
            <a:r>
              <a:rPr lang="en-US" sz="2000" dirty="0" smtClean="0"/>
              <a:t> the General </a:t>
            </a:r>
            <a:r>
              <a:rPr lang="en-US" sz="2000" dirty="0"/>
              <a:t>Algebraic Modeling System (GAMS) </a:t>
            </a:r>
            <a:r>
              <a:rPr lang="en-US" sz="2000" dirty="0" smtClean="0"/>
              <a:t>at Mount Moran cluster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ahead 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Implement </a:t>
            </a:r>
            <a:r>
              <a:rPr lang="en-US" sz="2000" dirty="0" smtClean="0"/>
              <a:t>parallel computing in GAMS for an example optimization model (Water and Energy Conservation Model)</a:t>
            </a:r>
          </a:p>
          <a:p>
            <a:endParaRPr lang="en-US" sz="1200" dirty="0" smtClean="0"/>
          </a:p>
          <a:p>
            <a:r>
              <a:rPr lang="en-US" sz="2000" dirty="0" smtClean="0">
                <a:solidFill>
                  <a:srgbClr val="7030A0"/>
                </a:solidFill>
              </a:rPr>
              <a:t>Use</a:t>
            </a:r>
            <a:r>
              <a:rPr lang="en-US" sz="2000" dirty="0" smtClean="0"/>
              <a:t> </a:t>
            </a:r>
            <a:r>
              <a:rPr lang="en-US" sz="2000" dirty="0" err="1" smtClean="0"/>
              <a:t>HydroGate</a:t>
            </a:r>
            <a:r>
              <a:rPr lang="en-US" sz="2000" dirty="0" smtClean="0"/>
              <a:t> to interact with Mount Moran</a:t>
            </a:r>
            <a:endParaRPr lang="en-US" sz="2000" dirty="0"/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" b="-16977"/>
          <a:stretch/>
        </p:blipFill>
        <p:spPr bwMode="auto">
          <a:xfrm>
            <a:off x="457200" y="5687008"/>
            <a:ext cx="420810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mpg.de/713589/zoo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13928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953000" y="6019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WaM-DaM-Hydra to GAMS to HPC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1357"/>
          </a:xfrm>
        </p:spPr>
        <p:txBody>
          <a:bodyPr>
            <a:normAutofit/>
          </a:bodyPr>
          <a:lstStyle/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514725" cy="297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3429000" cy="2188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49" y="4453837"/>
            <a:ext cx="3638550" cy="213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ircular Arrow 13"/>
          <p:cNvSpPr/>
          <p:nvPr/>
        </p:nvSpPr>
        <p:spPr>
          <a:xfrm>
            <a:off x="3895725" y="1761165"/>
            <a:ext cx="1051249" cy="99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00152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>
            <a:off x="6612099" y="3684995"/>
            <a:ext cx="1051249" cy="99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300152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2804402">
            <a:off x="1908014" y="4979815"/>
            <a:ext cx="3041974" cy="838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6118</TotalTime>
  <Words>387</Words>
  <Application>Microsoft Office PowerPoint</Application>
  <PresentationFormat>On-screen Show (4:3)</PresentationFormat>
  <Paragraphs>104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Model and High Performance Computing Tools to Advance Water Resources Management and Modeling</vt:lpstr>
      <vt:lpstr>Motivation</vt:lpstr>
      <vt:lpstr>WaM-DaM in a Workflow </vt:lpstr>
      <vt:lpstr>Research Contribution #1</vt:lpstr>
      <vt:lpstr>Heterogeneous syntactic and semantic data</vt:lpstr>
      <vt:lpstr>Research Contribution #2</vt:lpstr>
      <vt:lpstr>WaM-DaM to GoldSim </vt:lpstr>
      <vt:lpstr>Research Contributions #3</vt:lpstr>
      <vt:lpstr>WaM-DaM-Hydra to GAMS to HPC</vt:lpstr>
      <vt:lpstr>Deliverables </vt:lpstr>
      <vt:lpstr>PowerPoint Presentation</vt:lpstr>
      <vt:lpstr>WaM-DaM Core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AdelMAbdallah</dc:creator>
  <cp:lastModifiedBy>Adel Abdallah</cp:lastModifiedBy>
  <cp:revision>487</cp:revision>
  <dcterms:created xsi:type="dcterms:W3CDTF">2006-08-16T00:00:00Z</dcterms:created>
  <dcterms:modified xsi:type="dcterms:W3CDTF">2014-02-06T06:09:25Z</dcterms:modified>
</cp:coreProperties>
</file>