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6576000" cy="27432000"/>
  <p:notesSz cx="9144000" cy="6858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78C"/>
    <a:srgbClr val="40A5D8"/>
    <a:srgbClr val="2178A3"/>
    <a:srgbClr val="3FA0FF"/>
    <a:srgbClr val="D98D47"/>
    <a:srgbClr val="D73939"/>
    <a:srgbClr val="E57E7E"/>
    <a:srgbClr val="7EC3E5"/>
    <a:srgbClr val="264DFF"/>
    <a:srgbClr val="D82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576" autoAdjust="0"/>
    <p:restoredTop sz="94692" autoAdjust="0"/>
  </p:normalViewPr>
  <p:slideViewPr>
    <p:cSldViewPr snapToGrid="0">
      <p:cViewPr varScale="1">
        <p:scale>
          <a:sx n="29" d="100"/>
          <a:sy n="29" d="100"/>
        </p:scale>
        <p:origin x="2040" y="90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5A9D7-0F08-4E28-A43B-82A6D9D7F56E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FBBA0-BA0E-4948-A60A-8CF63CB5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BBA0-BA0E-4948-A60A-8CF63CB5D6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5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112D-8149-402A-870F-98290FE187A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3CFF-975C-4CBE-97DA-AA962027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3" Type="http://schemas.openxmlformats.org/officeDocument/2006/relationships/image" Target="../media/image1.emf"/><Relationship Id="rId21" Type="http://schemas.openxmlformats.org/officeDocument/2006/relationships/image" Target="../media/image17.png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7.png"/><Relationship Id="rId24" Type="http://schemas.openxmlformats.org/officeDocument/2006/relationships/image" Target="../media/image20.tif"/><Relationship Id="rId5" Type="http://schemas.openxmlformats.org/officeDocument/2006/relationships/image" Target="../media/image3.png"/><Relationship Id="rId15" Type="http://schemas.openxmlformats.org/officeDocument/2006/relationships/image" Target="../media/image11.gif"/><Relationship Id="rId23" Type="http://schemas.openxmlformats.org/officeDocument/2006/relationships/image" Target="../media/image19.png"/><Relationship Id="rId10" Type="http://schemas.openxmlformats.org/officeDocument/2006/relationships/image" Target="../media/image6.jpeg"/><Relationship Id="rId19" Type="http://schemas.openxmlformats.org/officeDocument/2006/relationships/image" Target="../media/image15.gif"/><Relationship Id="rId4" Type="http://schemas.openxmlformats.org/officeDocument/2006/relationships/image" Target="../media/image2.emf"/><Relationship Id="rId9" Type="http://schemas.openxmlformats.org/officeDocument/2006/relationships/hyperlink" Target="https://github.com/amabdallah/WaMDaM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203" y="12301550"/>
            <a:ext cx="16693711" cy="21019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9" y="17124837"/>
            <a:ext cx="19736490" cy="7607557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9712344" y="4937253"/>
            <a:ext cx="19763210" cy="57786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98995"/>
              </p:ext>
            </p:extLst>
          </p:nvPr>
        </p:nvGraphicFramePr>
        <p:xfrm>
          <a:off x="9825919" y="5215556"/>
          <a:ext cx="19501111" cy="50406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37407"/>
                <a:gridCol w="7609262"/>
                <a:gridCol w="1146083"/>
                <a:gridCol w="1197610"/>
                <a:gridCol w="2010410"/>
                <a:gridCol w="1423035"/>
                <a:gridCol w="1509776"/>
                <a:gridCol w="1509776"/>
                <a:gridCol w="2657752"/>
              </a:tblGrid>
              <a:tr h="900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 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HEC-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ODM</a:t>
                      </a:r>
                    </a:p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Platform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</a:t>
                      </a:r>
                      <a:endParaRPr lang="en-US" sz="3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WEAP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River-Ware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1C678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WaM-DaM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rgbClr val="1C678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5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Flexible and extensible modular design</a:t>
                      </a:r>
                      <a:endParaRPr lang="en-US" sz="32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1C678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rgbClr val="1C678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57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Networks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1C678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rgbClr val="1C678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2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Scenarios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1C678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rgbClr val="1C678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Conditional query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1C678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rgbClr val="1C678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19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controlled vocabulary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1C678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rgbClr val="1C678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85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Reusable descriptive &amp; explicit metadata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1C678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rgbClr val="1C678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7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Multiple data formats for systems models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1C678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rgbClr val="1C678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45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Open-source environment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36576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 smtClean="0">
                          <a:solidFill>
                            <a:srgbClr val="1C678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  <a:endParaRPr lang="en-US" sz="3200" b="1" kern="1200" dirty="0">
                        <a:solidFill>
                          <a:srgbClr val="1C678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29" name="Straight Connector 1028"/>
          <p:cNvCxnSpPr/>
          <p:nvPr/>
        </p:nvCxnSpPr>
        <p:spPr>
          <a:xfrm flipV="1">
            <a:off x="448532" y="10700856"/>
            <a:ext cx="35661600" cy="2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5205" y="507089"/>
            <a:ext cx="35661600" cy="3657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1C6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WaM-DaM</a:t>
            </a:r>
            <a:r>
              <a:rPr lang="en-US" sz="5400" b="1" dirty="0">
                <a:solidFill>
                  <a:srgbClr val="1C6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Relational Model to Organize and </a:t>
            </a:r>
            <a:r>
              <a:rPr lang="en-US" sz="5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Discover Systems </a:t>
            </a:r>
            <a:r>
              <a:rPr lang="en-US" sz="5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Water Management </a:t>
            </a:r>
            <a:r>
              <a:rPr lang="en-US" sz="5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Adel M. Abdallah and David E. Rosenberg</a:t>
            </a:r>
          </a:p>
          <a:p>
            <a:pPr algn="ctr"/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 Water Research Laboratory, Utah State University - Logan, Utah, USA</a:t>
            </a:r>
          </a:p>
          <a:p>
            <a:pPr algn="ctr"/>
            <a:r>
              <a:rPr lang="en-US" sz="2400" b="1" dirty="0">
                <a:solidFill>
                  <a:srgbClr val="1C6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 CUAHSI Conference on Hydroinformatics</a:t>
            </a:r>
          </a:p>
          <a:p>
            <a:pPr algn="ctr"/>
            <a:r>
              <a:rPr lang="en-US" sz="2400" b="1" dirty="0">
                <a:solidFill>
                  <a:srgbClr val="1C6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and Data Interoperability: From Theory to Practice, July 15-17, 2015 Tuscaloosa, AL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5376" y="2122170"/>
            <a:ext cx="3011534" cy="153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usu.edu/prm/identity/logos/vertical_logo_blu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00" y="2032537"/>
            <a:ext cx="2366871" cy="15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uwrl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37930" y="2015635"/>
            <a:ext cx="2085613" cy="150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23181470" y="26392904"/>
            <a:ext cx="12924907" cy="543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Follow 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participate in WaM-DaM development</a:t>
            </a:r>
            <a:r>
              <a:rPr lang="en-US" sz="2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github.com/amabdallah/WaM-DaM</a:t>
            </a:r>
            <a:r>
              <a:rPr lang="en-US" sz="21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1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1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9" r="23891"/>
          <a:stretch/>
        </p:blipFill>
        <p:spPr bwMode="auto">
          <a:xfrm>
            <a:off x="35031641" y="26422784"/>
            <a:ext cx="403630" cy="4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86633" y="26392904"/>
            <a:ext cx="22678168" cy="543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GB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opinions, findings, and conclusions or recommendations expressed in this material are those of the author(s) and do not necessarily reflect the views of the National Science </a:t>
            </a:r>
            <a:r>
              <a:rPr lang="en-GB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201" y="4925038"/>
            <a:ext cx="8983600" cy="553997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 persistent Water Management Data Model (WaM-DaM)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synthesize systems water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management data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multiple data formats like time series, text, multi-column, and parameters from different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marL="571500" indent="-407988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Overcome</a:t>
            </a:r>
            <a:r>
              <a:rPr lang="en-US" sz="3200" dirty="0" smtClean="0">
                <a:solidFill>
                  <a:srgbClr val="E669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semantic and syntactic heterogeneity in water management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571500" indent="-407988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water management data for models </a:t>
            </a:r>
            <a:endParaRPr lang="en-US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0376" y="4133473"/>
            <a:ext cx="9251968" cy="803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Contributions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35988" y="4927725"/>
            <a:ext cx="6690813" cy="57708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to discover data for models </a:t>
            </a:r>
          </a:p>
          <a:p>
            <a:pPr marL="571500" indent="-407988">
              <a:spcBef>
                <a:spcPts val="5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web-services to </a:t>
            </a:r>
            <a:r>
              <a:rPr lang="en-US" sz="3200" dirty="0">
                <a:solidFill>
                  <a:srgbClr val="007E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water management data</a:t>
            </a:r>
          </a:p>
          <a:p>
            <a:pPr marL="571500" indent="-407988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WaM-DaM as a Resource in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HydroShare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spcBef>
                <a:spcPts val="5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07988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WaM-DaM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to organize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serve your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water management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model data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35992" y="4133473"/>
            <a:ext cx="6684437" cy="803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Further Work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825772" y="20680168"/>
            <a:ext cx="85911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upper (un-modeled) part of the Basin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825772" y="23598230"/>
            <a:ext cx="912128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No data present in upper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Basin for: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5698"/>
              </p:ext>
            </p:extLst>
          </p:nvPr>
        </p:nvGraphicFramePr>
        <p:xfrm>
          <a:off x="20903191" y="21183912"/>
          <a:ext cx="9304252" cy="1554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46605"/>
                <a:gridCol w="1849755"/>
                <a:gridCol w="1872234"/>
                <a:gridCol w="3535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Name</a:t>
                      </a:r>
                      <a:endParaRPr lang="en-US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Instances</a:t>
                      </a:r>
                      <a:endParaRPr lang="en-US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23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ttributes</a:t>
                      </a:r>
                      <a:endParaRPr lang="en-US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  <a:endParaRPr lang="en-US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Gage Station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CUAHSI Sites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Reservoir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Dams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</a:t>
                      </a:r>
                      <a:r>
                        <a:rPr lang="en-US" sz="23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Streams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00616"/>
              </p:ext>
            </p:extLst>
          </p:nvPr>
        </p:nvGraphicFramePr>
        <p:xfrm>
          <a:off x="20891402" y="24101144"/>
          <a:ext cx="2391939" cy="1925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919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Name</a:t>
                      </a:r>
                      <a:endParaRPr lang="en-US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Demand Site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Groundwater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Transmission Link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Diversion</a:t>
                      </a:r>
                      <a:endParaRPr lang="en-US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0" name="AutoShape 2" descr="Scan m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utoShape 8" descr="Scan me!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5201" y="4104510"/>
            <a:ext cx="35661600" cy="22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69160" y="24857517"/>
            <a:ext cx="103004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98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did the data </a:t>
            </a:r>
            <a:r>
              <a:rPr lang="en-US" sz="2800" b="1" dirty="0" smtClean="0">
                <a:solidFill>
                  <a:srgbClr val="D98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 from </a:t>
            </a:r>
            <a:r>
              <a:rPr lang="en-US" sz="2800" b="1" dirty="0">
                <a:solidFill>
                  <a:srgbClr val="D98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 attribute, who reported them, and using what method?</a:t>
            </a:r>
          </a:p>
        </p:txBody>
      </p:sp>
      <p:sp>
        <p:nvSpPr>
          <p:cNvPr id="9" name="Rectangle 8"/>
          <p:cNvSpPr/>
          <p:nvPr/>
        </p:nvSpPr>
        <p:spPr>
          <a:xfrm>
            <a:off x="802278" y="22255486"/>
            <a:ext cx="41547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C6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available networks and scenarios and spatial reference?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902213" y="24631175"/>
            <a:ext cx="52815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7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data value(s) of an attribute of a system component?</a:t>
            </a:r>
          </a:p>
        </p:txBody>
      </p:sp>
      <p:pic>
        <p:nvPicPr>
          <p:cNvPr id="1026" name="Picture 2" descr="QR Cod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32" y="1409173"/>
            <a:ext cx="1872485" cy="187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33107"/>
              </p:ext>
            </p:extLst>
          </p:nvPr>
        </p:nvGraphicFramePr>
        <p:xfrm>
          <a:off x="20844820" y="17487463"/>
          <a:ext cx="14777967" cy="245364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929455"/>
                <a:gridCol w="2181225"/>
                <a:gridCol w="2343150"/>
                <a:gridCol w="2344538"/>
                <a:gridCol w="1885950"/>
                <a:gridCol w="1638300"/>
                <a:gridCol w="2455349"/>
              </a:tblGrid>
              <a:tr h="4297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Controlled 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Name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Object 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Controlled Attribute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attribute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Name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 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Reservoir</a:t>
                      </a:r>
                      <a:r>
                        <a:rPr lang="en-US" sz="23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Body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urface 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Area_mi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quare 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Water bodies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Reservoir</a:t>
                      </a:r>
                      <a:endParaRPr lang="en-US" sz="23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3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urface 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SURF_AREA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National Dams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Demand Site</a:t>
                      </a:r>
                      <a:endParaRPr lang="en-US" sz="23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Reservoir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Priority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Priority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WEAP model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Site</a:t>
                      </a:r>
                      <a:endParaRPr lang="en-US" sz="23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NWIS CUAHSI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Precipitation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Precipitation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inch/year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20.5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CUAHSI HIS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River</a:t>
                      </a:r>
                      <a:endParaRPr lang="en-US" sz="23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Stream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mile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10.5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Streams Network</a:t>
                      </a:r>
                      <a:endParaRPr lang="en-US" sz="23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20825772" y="16994143"/>
            <a:ext cx="81683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Common data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lower (modeled) part of the Basin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62156" y="11637289"/>
            <a:ext cx="30068696" cy="4220351"/>
            <a:chOff x="2517138" y="21922781"/>
            <a:chExt cx="30068696" cy="4220351"/>
          </a:xfrm>
        </p:grpSpPr>
        <p:pic>
          <p:nvPicPr>
            <p:cNvPr id="38" name="Picture 6" descr="http://files.softicons.com/download/system-icons/lozengue-filetype-icons-by-gurato/png/256/CSV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1652" y="24802339"/>
              <a:ext cx="1285987" cy="1285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http://www.fil.ion.ucl.ac.uk/spm/images/matlab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0459" y="24807103"/>
              <a:ext cx="1216574" cy="1216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upload.wikimedia.org/wikipedia/commons/thumb/3/38/SQLite370.svg/200px-SQLite370.svg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628" y="24912241"/>
              <a:ext cx="2591347" cy="123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2517138" y="21922781"/>
              <a:ext cx="8512756" cy="4185713"/>
              <a:chOff x="2517138" y="21922781"/>
              <a:chExt cx="8512756" cy="4185713"/>
            </a:xfrm>
          </p:grpSpPr>
          <p:pic>
            <p:nvPicPr>
              <p:cNvPr id="50" name="Picture 2" descr="Sample map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3085" y="24111051"/>
                <a:ext cx="2260679" cy="14060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8888" y="24145239"/>
                <a:ext cx="1556409" cy="1441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80899" y="21922781"/>
                <a:ext cx="2426867" cy="1454670"/>
              </a:xfrm>
              <a:prstGeom prst="rect">
                <a:avLst/>
              </a:prstGeom>
            </p:spPr>
          </p:pic>
          <p:pic>
            <p:nvPicPr>
              <p:cNvPr id="54" name="Picture 2" descr="http://www.mapcruzin.com/images/water-body-shapefile-300x200.jp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3086" y="21927170"/>
                <a:ext cx="2260679" cy="15071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8316135" y="23405644"/>
                <a:ext cx="27137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WEAP Model for Lower Bear River, Utah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265190" y="23445312"/>
                <a:ext cx="25205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National Streams Network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475730" y="25462163"/>
                <a:ext cx="21280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National Dams Dataset 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669614" y="25544359"/>
                <a:ext cx="19071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CUAHSI </a:t>
                </a: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sites</a:t>
                </a:r>
              </a:p>
            </p:txBody>
          </p:sp>
          <p:pic>
            <p:nvPicPr>
              <p:cNvPr id="91" name="Picture 4" descr="Sample map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527" y="23034647"/>
                <a:ext cx="2190750" cy="1400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2517138" y="24362131"/>
                <a:ext cx="25335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National Waterbodies Dataset 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1" name="Picture 6" descr="http://upload.wikimedia.org/wikipedia/en/thumb/d/d2/WEAPLogo.png/300px-WEAPLogo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2375" y="22412693"/>
              <a:ext cx="3713459" cy="86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8933368" y="23614183"/>
              <a:ext cx="3585884" cy="857494"/>
            </a:xfrm>
            <a:prstGeom prst="rect">
              <a:avLst/>
            </a:prstGeom>
          </p:spPr>
        </p:pic>
        <p:sp>
          <p:nvSpPr>
            <p:cNvPr id="84" name="Rectangle 83"/>
            <p:cNvSpPr/>
            <p:nvPr/>
          </p:nvSpPr>
          <p:spPr>
            <a:xfrm>
              <a:off x="29326781" y="24802929"/>
              <a:ext cx="2876663" cy="664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Your Model?</a:t>
              </a:r>
              <a:endParaRPr lang="en-US" sz="3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486633" y="15945683"/>
            <a:ext cx="20153438" cy="803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0"/>
            <a:r>
              <a:rPr lang="en-US" sz="5000" b="1" dirty="0">
                <a:latin typeface="Arial" panose="020B0604020202020204" pitchFamily="34" charset="0"/>
                <a:cs typeface="Arial" pitchFamily="34" charset="0"/>
              </a:rPr>
              <a:t>WaM-DaM </a:t>
            </a:r>
            <a:r>
              <a:rPr lang="en-US" sz="5000" b="1" dirty="0" smtClean="0">
                <a:latin typeface="Arial" panose="020B0604020202020204" pitchFamily="34" charset="0"/>
                <a:cs typeface="Arial" pitchFamily="34" charset="0"/>
              </a:rPr>
              <a:t>Logical </a:t>
            </a:r>
            <a:r>
              <a:rPr lang="en-US" sz="5000" b="1" dirty="0">
                <a:latin typeface="Arial" panose="020B0604020202020204" pitchFamily="34" charset="0"/>
                <a:cs typeface="Arial" pitchFamily="34" charset="0"/>
              </a:rPr>
              <a:t>Data Model and Key Design Questions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0640072" y="15921536"/>
            <a:ext cx="15470832" cy="82886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57600"/>
            <a:r>
              <a:rPr lang="en-US" sz="5000" b="1" dirty="0">
                <a:latin typeface="Arial" panose="020B0604020202020204" pitchFamily="34" charset="0"/>
                <a:cs typeface="Arial" pitchFamily="34" charset="0"/>
              </a:rPr>
              <a:t>Discover </a:t>
            </a:r>
            <a:r>
              <a:rPr lang="en-US" sz="5000" b="1" dirty="0" smtClean="0">
                <a:latin typeface="Arial" panose="020B0604020202020204" pitchFamily="34" charset="0"/>
                <a:cs typeface="Arial" pitchFamily="34" charset="0"/>
              </a:rPr>
              <a:t>Data </a:t>
            </a:r>
            <a:r>
              <a:rPr lang="en-US" sz="5000" b="1" dirty="0">
                <a:latin typeface="Arial" panose="020B0604020202020204" pitchFamily="34" charset="0"/>
                <a:cs typeface="Arial" pitchFamily="34" charset="0"/>
              </a:rPr>
              <a:t>to </a:t>
            </a:r>
            <a:r>
              <a:rPr lang="en-US" sz="5000" b="1" dirty="0" smtClean="0">
                <a:latin typeface="Arial" panose="020B0604020202020204" pitchFamily="34" charset="0"/>
                <a:cs typeface="Arial" pitchFamily="34" charset="0"/>
              </a:rPr>
              <a:t>Expand Bear River WEAP Model</a:t>
            </a:r>
            <a:endParaRPr lang="en-US" sz="5000" b="1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65197" y="15925642"/>
            <a:ext cx="35656712" cy="104672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0A5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0349616" y="20347818"/>
            <a:ext cx="5636728" cy="5907966"/>
            <a:chOff x="30233866" y="16925659"/>
            <a:chExt cx="5636728" cy="59079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0233869" y="16925659"/>
              <a:ext cx="5636716" cy="590796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66" name="Group 65"/>
            <p:cNvGrpSpPr/>
            <p:nvPr/>
          </p:nvGrpSpPr>
          <p:grpSpPr>
            <a:xfrm>
              <a:off x="33028782" y="17258009"/>
              <a:ext cx="2841812" cy="4423422"/>
              <a:chOff x="33341171" y="12345460"/>
              <a:chExt cx="2492527" cy="3814073"/>
            </a:xfrm>
            <a:solidFill>
              <a:schemeClr val="bg1"/>
            </a:solidFill>
          </p:grpSpPr>
          <p:sp>
            <p:nvSpPr>
              <p:cNvPr id="65" name="TextBox 64"/>
              <p:cNvSpPr txBox="1"/>
              <p:nvPr/>
            </p:nvSpPr>
            <p:spPr>
              <a:xfrm>
                <a:off x="33341171" y="15814540"/>
                <a:ext cx="826968" cy="34499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Utah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3361749" y="12345460"/>
                <a:ext cx="863907" cy="40011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Idaho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4605390" y="14764896"/>
                <a:ext cx="1228308" cy="34499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Wyoming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233866" y="20991753"/>
              <a:ext cx="2588921" cy="184131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73" name="Rectangle 72"/>
          <p:cNvSpPr/>
          <p:nvPr/>
        </p:nvSpPr>
        <p:spPr>
          <a:xfrm>
            <a:off x="20640071" y="16753826"/>
            <a:ext cx="15466305" cy="9625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12348" y="4133473"/>
            <a:ext cx="19763206" cy="803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 Approaches and WaM-DaM Principles  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867" y="1856740"/>
            <a:ext cx="1801368" cy="1811781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465197" y="10705834"/>
            <a:ext cx="35641179" cy="803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WaM-DaM </a:t>
            </a:r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Workflow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5193" y="10716857"/>
            <a:ext cx="35655236" cy="5211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0A5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3646</TotalTime>
  <Words>476</Words>
  <Application>Microsoft Office PowerPoint</Application>
  <PresentationFormat>Custom</PresentationFormat>
  <Paragraphs>167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Abdallah</dc:creator>
  <cp:lastModifiedBy>Adel M. Abdallah</cp:lastModifiedBy>
  <cp:revision>509</cp:revision>
  <dcterms:created xsi:type="dcterms:W3CDTF">2014-06-03T19:47:08Z</dcterms:created>
  <dcterms:modified xsi:type="dcterms:W3CDTF">2015-10-18T21:22:37Z</dcterms:modified>
</cp:coreProperties>
</file>