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9" r:id="rId3"/>
    <p:sldId id="312" r:id="rId4"/>
    <p:sldId id="313" r:id="rId5"/>
    <p:sldId id="296" r:id="rId6"/>
    <p:sldId id="295" r:id="rId7"/>
    <p:sldId id="283" r:id="rId8"/>
    <p:sldId id="285" r:id="rId9"/>
    <p:sldId id="284" r:id="rId10"/>
    <p:sldId id="314" r:id="rId11"/>
    <p:sldId id="292" r:id="rId12"/>
    <p:sldId id="303" r:id="rId13"/>
    <p:sldId id="310" r:id="rId14"/>
    <p:sldId id="304" r:id="rId15"/>
    <p:sldId id="301" r:id="rId16"/>
    <p:sldId id="31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7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731" autoAdjust="0"/>
  </p:normalViewPr>
  <p:slideViewPr>
    <p:cSldViewPr>
      <p:cViewPr>
        <p:scale>
          <a:sx n="50" d="100"/>
          <a:sy n="50" d="100"/>
        </p:scale>
        <p:origin x="2898" y="1074"/>
      </p:cViewPr>
      <p:guideLst>
        <p:guide orient="horz" pos="2160"/>
        <p:guide pos="2880"/>
      </p:guideLst>
    </p:cSldViewPr>
  </p:slideViewPr>
  <p:outlineViewPr>
    <p:cViewPr>
      <p:scale>
        <a:sx n="33" d="100"/>
        <a:sy n="33" d="100"/>
      </p:scale>
      <p:origin x="0" y="4206"/>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26117-AC00-4FD6-AF98-D6DF1EAFE6F9}" type="datetimeFigureOut">
              <a:rPr lang="en-US" smtClean="0"/>
              <a:t>4/10/2015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63FF8-4BA4-40A3-9A18-5D0575F30BD9}" type="slidenum">
              <a:rPr lang="en-US" smtClean="0"/>
              <a:t>‹#›</a:t>
            </a:fld>
            <a:endParaRPr lang="en-US" dirty="0"/>
          </a:p>
        </p:txBody>
      </p:sp>
    </p:spTree>
    <p:extLst>
      <p:ext uri="{BB962C8B-B14F-4D97-AF65-F5344CB8AC3E}">
        <p14:creationId xmlns:p14="http://schemas.microsoft.com/office/powerpoint/2010/main" val="163566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everyone for attending the meeting </a:t>
            </a:r>
          </a:p>
          <a:p>
            <a:endParaRPr lang="en-US" dirty="0" smtClean="0"/>
          </a:p>
          <a:p>
            <a:r>
              <a:rPr lang="en-US" dirty="0" smtClean="0"/>
              <a:t>I will present the</a:t>
            </a:r>
            <a:r>
              <a:rPr lang="en-US" baseline="0" dirty="0" smtClean="0"/>
              <a:t> Water Management Data Model (WaM-DaM)</a:t>
            </a:r>
          </a:p>
          <a:p>
            <a:endParaRPr lang="en-US" baseline="0" dirty="0" smtClean="0"/>
          </a:p>
          <a:p>
            <a:r>
              <a:rPr lang="en-US" baseline="0" dirty="0" smtClean="0"/>
              <a:t>WaM-DaM is funded by the National Science Foundation through the CI-Water Project : </a:t>
            </a:r>
            <a:r>
              <a:rPr lang="en-US" baseline="0" dirty="0" err="1" smtClean="0"/>
              <a:t>Cyberinftastrcuture</a:t>
            </a:r>
            <a:r>
              <a:rPr lang="en-US" baseline="0" dirty="0" smtClean="0"/>
              <a:t> to Advance Water Resources Modeling.</a:t>
            </a:r>
          </a:p>
          <a:p>
            <a:endParaRPr lang="en-US" baseline="0" dirty="0" smtClean="0"/>
          </a:p>
          <a:p>
            <a:r>
              <a:rPr lang="en-US" baseline="0" dirty="0" smtClean="0"/>
              <a:t>My advisor David Rosenberg and he is on his sabbatical in Italy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a:t>
            </a:fld>
            <a:endParaRPr lang="en-US" dirty="0"/>
          </a:p>
        </p:txBody>
      </p:sp>
    </p:spTree>
    <p:extLst>
      <p:ext uri="{BB962C8B-B14F-4D97-AF65-F5344CB8AC3E}">
        <p14:creationId xmlns:p14="http://schemas.microsoft.com/office/powerpoint/2010/main" val="3694931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important questions for researchers is like: </a:t>
            </a:r>
            <a:r>
              <a:rPr lang="en-US" sz="1200" dirty="0" smtClean="0"/>
              <a:t>What are the water management </a:t>
            </a:r>
            <a:r>
              <a:rPr lang="en-US" sz="1200" dirty="0" smtClean="0">
                <a:solidFill>
                  <a:srgbClr val="0070C0"/>
                </a:solidFill>
              </a:rPr>
              <a:t>instances</a:t>
            </a:r>
            <a:r>
              <a:rPr lang="en-US" sz="1200" dirty="0" smtClean="0"/>
              <a:t> in the Bear River Watershed, Utah?</a:t>
            </a:r>
          </a:p>
          <a:p>
            <a:r>
              <a:rPr lang="en-US" sz="1200" dirty="0" smtClean="0"/>
              <a:t>Here is part</a:t>
            </a:r>
            <a:r>
              <a:rPr lang="en-US" sz="1200" baseline="0" dirty="0" smtClean="0"/>
              <a:t> of the </a:t>
            </a:r>
            <a:r>
              <a:rPr lang="en-US" sz="1200" dirty="0" smtClean="0"/>
              <a:t>query result where we find out</a:t>
            </a:r>
            <a:r>
              <a:rPr lang="en-US" sz="1200" baseline="0" dirty="0" smtClean="0"/>
              <a:t> the instances and their object types and which data source they come from. In this case, we found ten instances that are located in four data sources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12</a:t>
            </a:fld>
            <a:endParaRPr lang="en-US" dirty="0"/>
          </a:p>
        </p:txBody>
      </p:sp>
    </p:spTree>
    <p:extLst>
      <p:ext uri="{BB962C8B-B14F-4D97-AF65-F5344CB8AC3E}">
        <p14:creationId xmlns:p14="http://schemas.microsoft.com/office/powerpoint/2010/main" val="265713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important question is What is the "surface area" of an object type "Reservoir" within a boundary of lat. and long. ? </a:t>
            </a:r>
          </a:p>
          <a:p>
            <a:r>
              <a:rPr lang="en-US" baseline="0" dirty="0" smtClean="0"/>
              <a:t>The table shows the results of the query. There are three instances of Hyrum Reservoir that come from three difference data sources. The use of common vocabulary and registering native vocabulary against them allows us to search different terms like surface area by using the common name. </a:t>
            </a:r>
          </a:p>
          <a:p>
            <a:endParaRPr lang="en-US" baseline="0" dirty="0" smtClean="0"/>
          </a:p>
          <a:p>
            <a:r>
              <a:rPr lang="en-US" baseline="0" dirty="0" smtClean="0"/>
              <a:t>The user can identify discrepancies among the data sources and incorporate them in their model </a:t>
            </a:r>
            <a:r>
              <a:rPr lang="en-US" baseline="0" dirty="0" err="1" smtClean="0"/>
              <a:t>uncertainity</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13</a:t>
            </a:fld>
            <a:endParaRPr lang="en-US" dirty="0"/>
          </a:p>
        </p:txBody>
      </p:sp>
    </p:spTree>
    <p:extLst>
      <p:ext uri="{BB962C8B-B14F-4D97-AF65-F5344CB8AC3E}">
        <p14:creationId xmlns:p14="http://schemas.microsoft.com/office/powerpoint/2010/main" val="28966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question here is like: </a:t>
            </a:r>
            <a:r>
              <a:rPr lang="en-US" sz="1200" dirty="0" smtClean="0">
                <a:latin typeface="Arial" panose="020B0604020202020204" pitchFamily="34" charset="0"/>
                <a:cs typeface="Arial" panose="020B0604020202020204" pitchFamily="34" charset="0"/>
              </a:rPr>
              <a:t>What are the supply and discharge links for “</a:t>
            </a:r>
            <a:r>
              <a:rPr lang="en-US" sz="1200" dirty="0" smtClean="0">
                <a:solidFill>
                  <a:srgbClr val="00B050"/>
                </a:solidFill>
                <a:latin typeface="Arial" panose="020B0604020202020204" pitchFamily="34" charset="0"/>
                <a:cs typeface="Arial" panose="020B0604020202020204" pitchFamily="34" charset="0"/>
              </a:rPr>
              <a:t>Box Elder County Urban</a:t>
            </a:r>
            <a:r>
              <a:rPr lang="en-US" sz="1200" dirty="0" smtClean="0">
                <a:latin typeface="Arial" panose="020B0604020202020204" pitchFamily="34" charset="0"/>
                <a:cs typeface="Arial" panose="020B0604020202020204" pitchFamily="34" charset="0"/>
              </a:rPr>
              <a:t>” Demand Site Object?</a:t>
            </a:r>
            <a:r>
              <a:rPr lang="en-US" sz="1200" baseline="0" dirty="0">
                <a:latin typeface="+mn-lt"/>
                <a:cs typeface="+mn-cs"/>
              </a:rPr>
              <a:t> </a:t>
            </a:r>
            <a:r>
              <a:rPr lang="en-US" sz="1200" baseline="0" dirty="0" smtClean="0">
                <a:latin typeface="+mn-lt"/>
                <a:cs typeface="+mn-cs"/>
              </a:rPr>
              <a:t>The Table below shows the query result but I plot it in a schematic. Here Box Elder County </a:t>
            </a:r>
            <a:r>
              <a:rPr lang="en-US" sz="1200" baseline="0" dirty="0" err="1" smtClean="0">
                <a:latin typeface="+mn-lt"/>
                <a:cs typeface="+mn-cs"/>
              </a:rPr>
              <a:t>recives</a:t>
            </a:r>
            <a:r>
              <a:rPr lang="en-US" sz="1200" baseline="0" dirty="0" smtClean="0">
                <a:latin typeface="+mn-lt"/>
                <a:cs typeface="+mn-cs"/>
              </a:rPr>
              <a:t> water from four sources that have a transition link Object Type. The County discharges water as a return flow</a:t>
            </a:r>
            <a:endParaRPr lang="en-US" sz="12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14</a:t>
            </a:fld>
            <a:endParaRPr lang="en-US" dirty="0"/>
          </a:p>
        </p:txBody>
      </p:sp>
    </p:spTree>
    <p:extLst>
      <p:ext uri="{BB962C8B-B14F-4D97-AF65-F5344CB8AC3E}">
        <p14:creationId xmlns:p14="http://schemas.microsoft.com/office/powerpoint/2010/main" val="399185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latin typeface="Arial" panose="020B0604020202020204" pitchFamily="34" charset="0"/>
                <a:cs typeface="Arial" panose="020B0604020202020204" pitchFamily="34" charset="0"/>
              </a:rPr>
              <a:t> To conclude</a:t>
            </a:r>
            <a:r>
              <a:rPr lang="en-US" sz="2800" baseline="0" dirty="0" smtClean="0">
                <a:latin typeface="Arial" panose="020B0604020202020204" pitchFamily="34" charset="0"/>
                <a:cs typeface="Arial" panose="020B0604020202020204" pitchFamily="34" charset="0"/>
              </a:rPr>
              <a:t>, here the benefits that WaM-DaM brings to us</a:t>
            </a:r>
          </a:p>
          <a:p>
            <a:endParaRPr lang="en-US" sz="2800" dirty="0"/>
          </a:p>
        </p:txBody>
      </p:sp>
      <p:sp>
        <p:nvSpPr>
          <p:cNvPr id="4" name="Slide Number Placeholder 3"/>
          <p:cNvSpPr>
            <a:spLocks noGrp="1"/>
          </p:cNvSpPr>
          <p:nvPr>
            <p:ph type="sldNum" sz="quarter" idx="10"/>
          </p:nvPr>
        </p:nvSpPr>
        <p:spPr/>
        <p:txBody>
          <a:bodyPr/>
          <a:lstStyle/>
          <a:p>
            <a:fld id="{60F63FF8-4BA4-40A3-9A18-5D0575F30BD9}" type="slidenum">
              <a:rPr lang="en-US" smtClean="0"/>
              <a:t>15</a:t>
            </a:fld>
            <a:endParaRPr lang="en-US" dirty="0"/>
          </a:p>
        </p:txBody>
      </p:sp>
    </p:spTree>
    <p:extLst>
      <p:ext uri="{BB962C8B-B14F-4D97-AF65-F5344CB8AC3E}">
        <p14:creationId xmlns:p14="http://schemas.microsoft.com/office/powerpoint/2010/main" val="405610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overarching contribution is:</a:t>
            </a:r>
            <a:r>
              <a:rPr lang="en-US" baseline="0" dirty="0" smtClean="0"/>
              <a:t> a New method to organize and synthesize network-based water management data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F63FF8-4BA4-40A3-9A18-5D0575F30BD9}" type="slidenum">
              <a:rPr lang="en-US" smtClean="0"/>
              <a:t>2</a:t>
            </a:fld>
            <a:endParaRPr lang="en-US" dirty="0"/>
          </a:p>
        </p:txBody>
      </p:sp>
    </p:spTree>
    <p:extLst>
      <p:ext uri="{BB962C8B-B14F-4D97-AF65-F5344CB8AC3E}">
        <p14:creationId xmlns:p14="http://schemas.microsoft.com/office/powerpoint/2010/main" val="301421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Craig Miller a senior water</a:t>
            </a:r>
            <a:r>
              <a:rPr lang="en-US" baseline="0" dirty="0" smtClean="0"/>
              <a:t> resources engineer at the Utah Division of Water Resources shared his story about managing his water data, with his permission </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4</a:t>
            </a:fld>
            <a:endParaRPr lang="en-US" dirty="0"/>
          </a:p>
        </p:txBody>
      </p:sp>
    </p:spTree>
    <p:extLst>
      <p:ext uri="{BB962C8B-B14F-4D97-AF65-F5344CB8AC3E}">
        <p14:creationId xmlns:p14="http://schemas.microsoft.com/office/powerpoint/2010/main" val="83584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itchFamily="34" charset="0"/>
              </a:rPr>
              <a:t>Water management data resides in different </a:t>
            </a:r>
            <a:r>
              <a:rPr lang="en-US" sz="1200" dirty="0" smtClean="0">
                <a:solidFill>
                  <a:srgbClr val="FF0000"/>
                </a:solidFill>
                <a:latin typeface="Arial" pitchFamily="34" charset="0"/>
                <a:cs typeface="Arial" pitchFamily="34" charset="0"/>
              </a:rPr>
              <a:t>data sources</a:t>
            </a:r>
            <a:r>
              <a:rPr lang="en-US" sz="1200" dirty="0" smtClean="0">
                <a:latin typeface="Arial" pitchFamily="34" charset="0"/>
                <a:cs typeface="Arial" pitchFamily="34" charset="0"/>
              </a:rPr>
              <a:t>, uses different </a:t>
            </a:r>
            <a:r>
              <a:rPr lang="en-US" sz="1200" dirty="0" smtClean="0">
                <a:solidFill>
                  <a:srgbClr val="0070C0"/>
                </a:solidFill>
                <a:latin typeface="Arial" pitchFamily="34" charset="0"/>
                <a:cs typeface="Arial" pitchFamily="34" charset="0"/>
              </a:rPr>
              <a:t>firmware</a:t>
            </a:r>
            <a:r>
              <a:rPr lang="en-US" sz="1200" dirty="0" smtClean="0">
                <a:latin typeface="Arial" pitchFamily="34" charset="0"/>
                <a:cs typeface="Arial" pitchFamily="34" charset="0"/>
              </a:rPr>
              <a:t>, </a:t>
            </a:r>
            <a:r>
              <a:rPr lang="en-US" sz="1200" dirty="0" smtClean="0">
                <a:solidFill>
                  <a:schemeClr val="accent6">
                    <a:lumMod val="75000"/>
                  </a:schemeClr>
                </a:solidFill>
                <a:latin typeface="Arial" pitchFamily="34" charset="0"/>
                <a:cs typeface="Arial" pitchFamily="34" charset="0"/>
              </a:rPr>
              <a:t>formats</a:t>
            </a:r>
            <a:r>
              <a:rPr lang="en-US" sz="1200" dirty="0" smtClean="0">
                <a:latin typeface="Arial" pitchFamily="34" charset="0"/>
                <a:cs typeface="Arial" pitchFamily="34" charset="0"/>
              </a:rPr>
              <a:t>, </a:t>
            </a:r>
            <a:r>
              <a:rPr lang="en-US" sz="1200" dirty="0" smtClean="0">
                <a:solidFill>
                  <a:srgbClr val="7030A0"/>
                </a:solidFill>
                <a:latin typeface="Arial" pitchFamily="34" charset="0"/>
                <a:cs typeface="Arial" pitchFamily="34" charset="0"/>
              </a:rPr>
              <a:t>terminology</a:t>
            </a:r>
            <a:r>
              <a:rPr lang="en-US" sz="1200" dirty="0" smtClean="0">
                <a:latin typeface="Arial" pitchFamily="34" charset="0"/>
                <a:cs typeface="Arial" pitchFamily="34" charset="0"/>
              </a:rPr>
              <a:t>, and applies to various domains and contexts with various available </a:t>
            </a:r>
            <a:r>
              <a:rPr lang="en-US" sz="1200" dirty="0" smtClean="0">
                <a:solidFill>
                  <a:srgbClr val="00B050"/>
                </a:solidFill>
                <a:latin typeface="Arial" pitchFamily="34" charset="0"/>
                <a:cs typeface="Arial" pitchFamily="34" charset="0"/>
              </a:rPr>
              <a:t>metadata</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 management data is</a:t>
            </a:r>
            <a:r>
              <a:rPr lang="en-US" baseline="0" dirty="0" smtClean="0"/>
              <a:t> heterogeneous and resides in different places with different formats, terminology, and available metadata. These are example sources of data that are used in water management models. They come with different and overlapping attributes over various spatial scales.</a:t>
            </a:r>
          </a:p>
          <a:p>
            <a:pPr marL="0" indent="0">
              <a:buNone/>
            </a:pPr>
            <a:endParaRPr lang="en-US" sz="1200" dirty="0" smtClean="0">
              <a:latin typeface="Arial" panose="020B0604020202020204"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organize all of them in a data model, we need to use c</a:t>
            </a:r>
            <a:r>
              <a:rPr lang="en-US" dirty="0" smtClean="0">
                <a:solidFill>
                  <a:schemeClr val="tx1"/>
                </a:solidFill>
              </a:rPr>
              <a:t>onsistent semantic and syntactic structure that</a:t>
            </a:r>
            <a:r>
              <a:rPr lang="en-US" baseline="0" dirty="0" smtClean="0">
                <a:solidFill>
                  <a:schemeClr val="tx1"/>
                </a:solidFill>
              </a:rPr>
              <a:t> is generic to accommodate all of these data sources. We also need a s</a:t>
            </a:r>
            <a:r>
              <a:rPr lang="en-US" dirty="0" smtClean="0">
                <a:solidFill>
                  <a:schemeClr val="tx1"/>
                </a:solidFill>
              </a:rPr>
              <a:t>upportive metadata to trace the lineage of data values,</a:t>
            </a:r>
            <a:r>
              <a:rPr lang="en-US" baseline="0" dirty="0" smtClean="0">
                <a:solidFill>
                  <a:schemeClr val="tx1"/>
                </a:solidFill>
              </a:rPr>
              <a:t> where they come from, how, and by whom  </a:t>
            </a:r>
            <a:r>
              <a:rPr lang="en-US" dirty="0" smtClean="0">
                <a:solidFill>
                  <a:schemeClr val="tx1"/>
                </a:solidFill>
              </a:rPr>
              <a:t>   </a:t>
            </a:r>
          </a:p>
          <a:p>
            <a:pPr marL="0" indent="0">
              <a:buNone/>
            </a:pPr>
            <a:endParaRPr lang="en-US" sz="1200" dirty="0" smtClean="0">
              <a:latin typeface="Arial" panose="020B0604020202020204" pitchFamily="34" charset="0"/>
              <a:cs typeface="Arial" pitchFamily="34" charset="0"/>
            </a:endParaRPr>
          </a:p>
          <a:p>
            <a:pPr marL="0" indent="0">
              <a:buNone/>
            </a:pPr>
            <a:r>
              <a:rPr lang="en-US" sz="1200" dirty="0" smtClean="0">
                <a:latin typeface="Arial" panose="020B0604020202020204" pitchFamily="34" charset="0"/>
                <a:cs typeface="Arial" pitchFamily="34" charset="0"/>
              </a:rPr>
              <a:t>Organizing all this data together in a consistent</a:t>
            </a:r>
            <a:r>
              <a:rPr lang="en-US" sz="1200" baseline="0" dirty="0" smtClean="0">
                <a:latin typeface="Arial" panose="020B0604020202020204" pitchFamily="34" charset="0"/>
                <a:cs typeface="Arial" pitchFamily="34" charset="0"/>
              </a:rPr>
              <a:t> way allows us to </a:t>
            </a:r>
            <a:r>
              <a:rPr lang="en-US" sz="1200" dirty="0" smtClean="0">
                <a:latin typeface="Arial" panose="020B0604020202020204" pitchFamily="34" charset="0"/>
                <a:cs typeface="Arial" pitchFamily="34" charset="0"/>
              </a:rPr>
              <a:t>answer</a:t>
            </a:r>
            <a:r>
              <a:rPr lang="en-US" sz="1200" baseline="0" dirty="0" smtClean="0">
                <a:latin typeface="Arial" panose="020B0604020202020204" pitchFamily="34" charset="0"/>
                <a:cs typeface="Arial" pitchFamily="34" charset="0"/>
              </a:rPr>
              <a:t> these key questions</a:t>
            </a:r>
            <a:endParaRPr lang="en-US" sz="1200" dirty="0" smtClean="0">
              <a:latin typeface="Arial" panose="020B0604020202020204" pitchFamily="34" charset="0"/>
              <a:cs typeface="Arial" pitchFamily="34" charset="0"/>
            </a:endParaRPr>
          </a:p>
          <a:p>
            <a:endParaRPr lang="en-US" sz="1200" dirty="0" smtClean="0">
              <a:latin typeface="Arial" panose="020B0604020202020204" pitchFamily="34" charset="0"/>
              <a:cs typeface="Arial" pitchFamily="34" charset="0"/>
            </a:endParaRPr>
          </a:p>
          <a:p>
            <a:r>
              <a:rPr lang="en-US" sz="1200" dirty="0" smtClean="0">
                <a:latin typeface="Arial" panose="020B0604020202020204" pitchFamily="34" charset="0"/>
                <a:cs typeface="Arial" pitchFamily="34" charset="0"/>
              </a:rPr>
              <a:t>What are the water system components and attributes in a geographic and domain area of interest? </a:t>
            </a:r>
          </a:p>
          <a:p>
            <a:endParaRPr lang="en-US" sz="1200" dirty="0" smtClean="0">
              <a:latin typeface="Arial" panose="020B0604020202020204" pitchFamily="34" charset="0"/>
              <a:cs typeface="Arial" pitchFamily="34" charset="0"/>
            </a:endParaRPr>
          </a:p>
          <a:p>
            <a:r>
              <a:rPr lang="en-US" sz="1200" dirty="0" smtClean="0">
                <a:latin typeface="Arial" panose="020B0604020202020204" pitchFamily="34" charset="0"/>
                <a:cs typeface="Arial" pitchFamily="34" charset="0"/>
              </a:rPr>
              <a:t>How are these components physically connected to each other? </a:t>
            </a:r>
          </a:p>
          <a:p>
            <a:pPr marL="0" indent="0">
              <a:buNone/>
            </a:pPr>
            <a:r>
              <a:rPr lang="en-US" sz="1200" dirty="0" smtClean="0">
                <a:latin typeface="Arial" panose="020B0604020202020204" pitchFamily="34" charset="0"/>
                <a:cs typeface="Arial" pitchFamily="34" charset="0"/>
              </a:rPr>
              <a:t>	</a:t>
            </a:r>
          </a:p>
          <a:p>
            <a:r>
              <a:rPr lang="en-US" sz="1200" dirty="0" smtClean="0">
                <a:latin typeface="Arial" panose="020B0604020202020204" pitchFamily="34" charset="0"/>
                <a:cs typeface="Arial" pitchFamily="34" charset="0"/>
              </a:rPr>
              <a:t>What data is available to run a particular model in a particular place?</a:t>
            </a:r>
          </a:p>
          <a:p>
            <a:endParaRPr lang="en-US" dirty="0" smtClean="0"/>
          </a:p>
          <a:p>
            <a:endParaRPr lang="en-US" dirty="0" smtClean="0"/>
          </a:p>
          <a:p>
            <a:r>
              <a:rPr lang="en-US" baseline="0"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5</a:t>
            </a:fld>
            <a:endParaRPr lang="en-US" dirty="0"/>
          </a:p>
        </p:txBody>
      </p:sp>
    </p:spTree>
    <p:extLst>
      <p:ext uri="{BB962C8B-B14F-4D97-AF65-F5344CB8AC3E}">
        <p14:creationId xmlns:p14="http://schemas.microsoft.com/office/powerpoint/2010/main" val="1510237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These are fifteen example</a:t>
            </a:r>
            <a:r>
              <a:rPr lang="en-US" sz="1200" b="0" i="0" u="none" strike="noStrike" kern="1200" baseline="0" dirty="0" smtClean="0">
                <a:solidFill>
                  <a:schemeClr val="tx1"/>
                </a:solidFill>
                <a:effectLst/>
                <a:latin typeface="+mn-lt"/>
                <a:ea typeface="+mn-ea"/>
                <a:cs typeface="+mn-cs"/>
              </a:rPr>
              <a:t> data management systems that support different organizing features of data. We found eight common features </a:t>
            </a:r>
            <a:r>
              <a:rPr lang="en-US" sz="1200" b="0" i="0" u="none" strike="noStrike" kern="1200" dirty="0" smtClean="0">
                <a:solidFill>
                  <a:schemeClr val="tx1"/>
                </a:solidFill>
                <a:effectLst/>
                <a:latin typeface="+mn-lt"/>
                <a:ea typeface="+mn-ea"/>
                <a:cs typeface="+mn-cs"/>
              </a:rPr>
              <a:t>across these systems</a:t>
            </a:r>
          </a:p>
          <a:p>
            <a:r>
              <a:rPr lang="en-US" sz="1200" b="0" i="0" u="none" strike="noStrike" kern="1200" dirty="0" smtClean="0">
                <a:solidFill>
                  <a:schemeClr val="tx1"/>
                </a:solidFill>
                <a:effectLst/>
                <a:latin typeface="+mn-lt"/>
                <a:ea typeface="+mn-ea"/>
                <a:cs typeface="+mn-cs"/>
              </a:rPr>
              <a:t>1. Flexible and extensible:</a:t>
            </a:r>
            <a:r>
              <a:rPr lang="en-US" dirty="0" smtClean="0"/>
              <a:t> </a:t>
            </a:r>
            <a:r>
              <a:rPr lang="en-US" sz="1200" b="0" i="0" u="none" strike="noStrike" kern="1200" dirty="0" smtClean="0">
                <a:solidFill>
                  <a:schemeClr val="tx1"/>
                </a:solidFill>
                <a:effectLst/>
                <a:latin typeface="+mn-lt"/>
                <a:ea typeface="+mn-ea"/>
                <a:cs typeface="+mn-cs"/>
              </a:rPr>
              <a:t>allows users to define new user customized objects and then create instances</a:t>
            </a:r>
          </a:p>
          <a:p>
            <a:r>
              <a:rPr lang="en-US" sz="1200" b="0" i="0" u="none" strike="noStrike" kern="1200" dirty="0" smtClean="0">
                <a:solidFill>
                  <a:schemeClr val="tx1"/>
                </a:solidFill>
                <a:effectLst/>
                <a:latin typeface="+mn-lt"/>
                <a:ea typeface="+mn-ea"/>
                <a:cs typeface="+mn-cs"/>
              </a:rPr>
              <a:t>2. Networks:</a:t>
            </a:r>
            <a:r>
              <a:rPr lang="en-US" dirty="0" smtClean="0"/>
              <a:t> </a:t>
            </a:r>
            <a:r>
              <a:rPr lang="en-US" sz="1200" b="0" i="0" u="none" strike="noStrike" kern="1200" dirty="0" smtClean="0">
                <a:solidFill>
                  <a:schemeClr val="tx1"/>
                </a:solidFill>
                <a:effectLst/>
                <a:latin typeface="+mn-lt"/>
                <a:ea typeface="+mn-ea"/>
                <a:cs typeface="+mn-cs"/>
              </a:rPr>
              <a:t>represents connectivity between water system components</a:t>
            </a:r>
          </a:p>
          <a:p>
            <a:r>
              <a:rPr lang="en-US" sz="1200" b="0" i="0" u="none" strike="noStrike" kern="1200" dirty="0" smtClean="0">
                <a:solidFill>
                  <a:schemeClr val="tx1"/>
                </a:solidFill>
                <a:effectLst/>
                <a:latin typeface="+mn-lt"/>
                <a:ea typeface="+mn-ea"/>
                <a:cs typeface="+mn-cs"/>
              </a:rPr>
              <a:t>3. Scenarios:</a:t>
            </a:r>
            <a:r>
              <a:rPr lang="en-US" dirty="0" smtClean="0"/>
              <a:t> </a:t>
            </a:r>
            <a:r>
              <a:rPr lang="en-US" sz="1200" b="0" i="0" u="none" strike="noStrike" kern="1200" dirty="0" smtClean="0">
                <a:solidFill>
                  <a:schemeClr val="tx1"/>
                </a:solidFill>
                <a:effectLst/>
                <a:latin typeface="+mn-lt"/>
                <a:ea typeface="+mn-ea"/>
                <a:cs typeface="+mn-cs"/>
              </a:rPr>
              <a:t>supports data changes in networks due to management alternatives</a:t>
            </a:r>
          </a:p>
          <a:p>
            <a:r>
              <a:rPr lang="en-US" sz="1200" b="0" i="0" u="none" strike="noStrike" kern="1200" dirty="0" smtClean="0">
                <a:solidFill>
                  <a:schemeClr val="tx1"/>
                </a:solidFill>
                <a:effectLst/>
                <a:latin typeface="+mn-lt"/>
                <a:ea typeface="+mn-ea"/>
                <a:cs typeface="+mn-cs"/>
              </a:rPr>
              <a:t>4. Relational and conditional query</a:t>
            </a:r>
            <a:r>
              <a:rPr lang="en-US" dirty="0" smtClean="0"/>
              <a:t> </a:t>
            </a:r>
            <a:r>
              <a:rPr lang="en-US" sz="1200" b="0" i="0" u="none" strike="noStrike" kern="1200" dirty="0" smtClean="0">
                <a:solidFill>
                  <a:schemeClr val="tx1"/>
                </a:solidFill>
                <a:effectLst/>
                <a:latin typeface="+mn-lt"/>
                <a:ea typeface="+mn-ea"/>
                <a:cs typeface="+mn-cs"/>
              </a:rPr>
              <a:t>supports conditional data queries. Conditional queries are important</a:t>
            </a:r>
            <a:r>
              <a:rPr lang="en-US" sz="1200" b="0" i="0" u="none" strike="noStrike" kern="1200" baseline="0" dirty="0" smtClean="0">
                <a:solidFill>
                  <a:schemeClr val="tx1"/>
                </a:solidFill>
                <a:effectLst/>
                <a:latin typeface="+mn-lt"/>
                <a:ea typeface="+mn-ea"/>
                <a:cs typeface="+mn-cs"/>
              </a:rPr>
              <a:t> to export pieces of data to others models </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5. Dynamic controlled vocabulary:</a:t>
            </a:r>
            <a:r>
              <a:rPr lang="en-US" dirty="0" smtClean="0"/>
              <a:t> </a:t>
            </a:r>
            <a:r>
              <a:rPr lang="en-US" sz="1200" b="0" i="0" u="none" strike="noStrike" kern="1200" dirty="0" smtClean="0">
                <a:solidFill>
                  <a:schemeClr val="tx1"/>
                </a:solidFill>
                <a:effectLst/>
                <a:latin typeface="+mn-lt"/>
                <a:ea typeface="+mn-ea"/>
                <a:cs typeface="+mn-cs"/>
              </a:rPr>
              <a:t>allows users to define vocabulary to control descriptive terms used</a:t>
            </a:r>
          </a:p>
          <a:p>
            <a:r>
              <a:rPr lang="en-US" sz="1200" b="0" i="0" u="none" strike="noStrike" kern="1200" dirty="0" smtClean="0">
                <a:solidFill>
                  <a:schemeClr val="tx1"/>
                </a:solidFill>
                <a:effectLst/>
                <a:latin typeface="+mn-lt"/>
                <a:ea typeface="+mn-ea"/>
                <a:cs typeface="+mn-cs"/>
              </a:rPr>
              <a:t>6. Descriptive and explicit metadata:</a:t>
            </a:r>
            <a:r>
              <a:rPr lang="en-US" dirty="0" smtClean="0"/>
              <a:t> </a:t>
            </a:r>
            <a:r>
              <a:rPr lang="en-US" sz="1200" b="0" i="0" u="none" strike="noStrike" kern="1200" dirty="0" smtClean="0">
                <a:solidFill>
                  <a:schemeClr val="tx1"/>
                </a:solidFill>
                <a:effectLst/>
                <a:latin typeface="+mn-lt"/>
                <a:ea typeface="+mn-ea"/>
                <a:cs typeface="+mn-cs"/>
              </a:rPr>
              <a:t>uses descriptive and explicit metadata as methods, sources, and units</a:t>
            </a:r>
          </a:p>
          <a:p>
            <a:r>
              <a:rPr lang="en-US" sz="1200" b="0" i="0" u="none" strike="noStrike" kern="1200" dirty="0" smtClean="0">
                <a:solidFill>
                  <a:schemeClr val="tx1"/>
                </a:solidFill>
                <a:effectLst/>
                <a:latin typeface="+mn-lt"/>
                <a:ea typeface="+mn-ea"/>
                <a:cs typeface="+mn-cs"/>
              </a:rPr>
              <a:t>7. Multiple data types:</a:t>
            </a:r>
            <a:r>
              <a:rPr lang="en-US" dirty="0" smtClean="0"/>
              <a:t> </a:t>
            </a:r>
            <a:r>
              <a:rPr lang="en-US" sz="1200" b="0" i="0" u="none" strike="noStrike" kern="1200" dirty="0" smtClean="0">
                <a:solidFill>
                  <a:schemeClr val="tx1"/>
                </a:solidFill>
                <a:effectLst/>
                <a:latin typeface="+mn-lt"/>
                <a:ea typeface="+mn-ea"/>
                <a:cs typeface="+mn-cs"/>
              </a:rPr>
              <a:t>accommodates multiple data formats like time series, multi-columns, parameters, and functions</a:t>
            </a:r>
          </a:p>
          <a:p>
            <a:r>
              <a:rPr lang="en-US" sz="1200" b="0" i="0" u="none" strike="noStrike" kern="1200" dirty="0" smtClean="0">
                <a:solidFill>
                  <a:schemeClr val="tx1"/>
                </a:solidFill>
                <a:effectLst/>
                <a:latin typeface="+mn-lt"/>
                <a:ea typeface="+mn-ea"/>
                <a:cs typeface="+mn-cs"/>
              </a:rPr>
              <a:t>8. Open source environment:</a:t>
            </a:r>
            <a:r>
              <a:rPr lang="en-US" dirty="0" smtClean="0"/>
              <a:t> </a:t>
            </a:r>
            <a:r>
              <a:rPr lang="en-US" sz="1200" b="0" i="0" u="none" strike="noStrike" kern="1200" dirty="0" smtClean="0">
                <a:solidFill>
                  <a:schemeClr val="tx1"/>
                </a:solidFill>
                <a:effectLst/>
                <a:latin typeface="+mn-lt"/>
                <a:ea typeface="+mn-ea"/>
                <a:cs typeface="+mn-cs"/>
              </a:rPr>
              <a:t>has the data management system as an open source and non-proprietary, source code and schema are available to the public and uses free software environment.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Its important to note</a:t>
            </a:r>
            <a:r>
              <a:rPr lang="en-US" sz="1200" b="0" i="0" u="none" strike="noStrike" kern="1200" baseline="0" dirty="0" smtClean="0">
                <a:solidFill>
                  <a:schemeClr val="tx1"/>
                </a:solidFill>
                <a:effectLst/>
                <a:latin typeface="+mn-lt"/>
                <a:ea typeface="+mn-ea"/>
                <a:cs typeface="+mn-cs"/>
              </a:rPr>
              <a:t> that many of these features may interact and WaM-DaM supports this interaction.  For example, Arc Hydro separately supports conditional queries and metadata. But users cannot define metadata and share it in a relational way across different components.  </a:t>
            </a:r>
            <a:r>
              <a:rPr lang="en-US" dirty="0" smtClean="0"/>
              <a:t> </a:t>
            </a:r>
          </a:p>
          <a:p>
            <a:endParaRPr lang="en-US" dirty="0" smtClean="0"/>
          </a:p>
          <a:p>
            <a:r>
              <a:rPr lang="en-US" dirty="0" smtClean="0"/>
              <a:t>So a generic data management</a:t>
            </a:r>
            <a:r>
              <a:rPr lang="en-US" baseline="0" dirty="0" smtClean="0"/>
              <a:t> system should support all these features to meet the diverse needs of water management systems.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6</a:t>
            </a:fld>
            <a:endParaRPr lang="en-US" dirty="0"/>
          </a:p>
        </p:txBody>
      </p:sp>
    </p:spTree>
    <p:extLst>
      <p:ext uri="{BB962C8B-B14F-4D97-AF65-F5344CB8AC3E}">
        <p14:creationId xmlns:p14="http://schemas.microsoft.com/office/powerpoint/2010/main" val="429243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CI-Water Project is overcoming these challenges by developing a generic Water Management Data Model (</a:t>
            </a:r>
            <a:r>
              <a:rPr lang="en-US" baseline="0" dirty="0" err="1" smtClean="0"/>
              <a:t>WaM-DaM</a:t>
            </a:r>
            <a:r>
              <a:rPr lang="en-US" baseline="0" dirty="0" smtClean="0"/>
              <a:t>) to reduce the amount of time and effort water managers spend to find and organize the data required to execute water management models including on HPC resources.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40000"/>
                  <a:lumOff val="60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tx2">
                    <a:lumMod val="40000"/>
                    <a:lumOff val="60000"/>
                  </a:schemeClr>
                </a:solidFill>
                <a:latin typeface="Arial" pitchFamily="34" charset="0"/>
                <a:cs typeface="Arial" pitchFamily="34" charset="0"/>
              </a:rPr>
              <a:t>WaM-DaM</a:t>
            </a:r>
            <a:r>
              <a:rPr lang="en-US" sz="1200" dirty="0" smtClean="0">
                <a:solidFill>
                  <a:schemeClr val="tx2">
                    <a:lumMod val="40000"/>
                    <a:lumOff val="60000"/>
                  </a:schemeClr>
                </a:solidFill>
                <a:latin typeface="Arial" pitchFamily="34" charset="0"/>
                <a:cs typeface="Arial" pitchFamily="34" charset="0"/>
              </a:rPr>
              <a:t> will…</a:t>
            </a:r>
          </a:p>
          <a:p>
            <a:endParaRPr lang="en-US" baseline="0" dirty="0" smtClean="0"/>
          </a:p>
          <a:p>
            <a:r>
              <a:rPr lang="en-US" baseline="0" dirty="0" smtClean="0"/>
              <a:t>Organize data into a work flow to help water managers and modelers focus on model use rather than data preparation.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7</a:t>
            </a:fld>
            <a:endParaRPr lang="en-US" dirty="0"/>
          </a:p>
        </p:txBody>
      </p:sp>
    </p:spTree>
    <p:extLst>
      <p:ext uri="{BB962C8B-B14F-4D97-AF65-F5344CB8AC3E}">
        <p14:creationId xmlns:p14="http://schemas.microsoft.com/office/powerpoint/2010/main" val="302291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developing WaM-DaM, we reviewed the 22 existing systems shown in the table on slide 4 to see how the systems organize their data in time, space, and data formats</a:t>
            </a:r>
          </a:p>
          <a:p>
            <a:endParaRPr lang="en-US" baseline="0" dirty="0" smtClean="0"/>
          </a:p>
          <a:p>
            <a:r>
              <a:rPr lang="en-US" baseline="0" dirty="0" smtClean="0"/>
              <a:t>Second, they listed the most important questions that water resources managers and modelers need WaM-DaM to answer. These questions include:</a:t>
            </a:r>
          </a:p>
          <a:p>
            <a:r>
              <a:rPr lang="en-US" baseline="0" dirty="0" smtClean="0"/>
              <a:t>	1) What are the water management instances and attributes in a geographic and domain area of interest? </a:t>
            </a:r>
          </a:p>
          <a:p>
            <a:r>
              <a:rPr lang="en-US" baseline="0" dirty="0" smtClean="0"/>
              <a:t>	2) How are these instances physically connected to each other? 	</a:t>
            </a:r>
          </a:p>
          <a:p>
            <a:r>
              <a:rPr lang="en-US" baseline="0" dirty="0" smtClean="0"/>
              <a:t>	3) What are the differences between the input data for two model scenarios?	</a:t>
            </a:r>
          </a:p>
          <a:p>
            <a:r>
              <a:rPr lang="en-US" baseline="0" dirty="0" smtClean="0"/>
              <a:t>	4) What data is available to run a particular model in a particular place?</a:t>
            </a:r>
          </a:p>
          <a:p>
            <a:r>
              <a:rPr lang="en-US" baseline="0" dirty="0" smtClean="0"/>
              <a:t> </a:t>
            </a:r>
          </a:p>
          <a:p>
            <a:r>
              <a:rPr lang="en-US" baseline="0" dirty="0" smtClean="0"/>
              <a:t>The design was made to efficiently answer these and several other key questions. The design proceeded iteratively as feedback from colleagues and testing through the use cases raised several issues.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8</a:t>
            </a:fld>
            <a:endParaRPr lang="en-US" dirty="0"/>
          </a:p>
        </p:txBody>
      </p:sp>
    </p:spTree>
    <p:extLst>
      <p:ext uri="{BB962C8B-B14F-4D97-AF65-F5344CB8AC3E}">
        <p14:creationId xmlns:p14="http://schemas.microsoft.com/office/powerpoint/2010/main" val="141192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WaM-DaM</a:t>
            </a:r>
            <a:r>
              <a:rPr lang="en-US" baseline="0" dirty="0" smtClean="0">
                <a:solidFill>
                  <a:schemeClr val="tx1"/>
                </a:solidFill>
              </a:rPr>
              <a:t> is set of related tables divided into four components: (45 tables)</a:t>
            </a:r>
          </a:p>
          <a:p>
            <a:r>
              <a:rPr lang="en-US" baseline="0" dirty="0" smtClean="0">
                <a:solidFill>
                  <a:schemeClr val="tx1"/>
                </a:solidFill>
              </a:rPr>
              <a:t> </a:t>
            </a:r>
          </a:p>
          <a:p>
            <a:pPr marL="228600" indent="-228600">
              <a:buAutoNum type="arabicParenR"/>
            </a:pPr>
            <a:r>
              <a:rPr lang="en-US" sz="1200" b="0" i="0" kern="1200" dirty="0" smtClean="0">
                <a:solidFill>
                  <a:schemeClr val="tx1"/>
                </a:solidFill>
                <a:effectLst/>
                <a:latin typeface="+mn-lt"/>
                <a:ea typeface="+mn-ea"/>
                <a:cs typeface="+mn-cs"/>
              </a:rPr>
              <a:t>A core structure shown in light blue allows users to define custom data</a:t>
            </a:r>
            <a:r>
              <a:rPr lang="en-US" sz="1200" b="0" i="0" kern="1200" baseline="0" dirty="0" smtClean="0">
                <a:solidFill>
                  <a:schemeClr val="tx1"/>
                </a:solidFill>
                <a:effectLst/>
                <a:latin typeface="+mn-lt"/>
                <a:ea typeface="+mn-ea"/>
                <a:cs typeface="+mn-cs"/>
              </a:rPr>
              <a:t> structures, </a:t>
            </a:r>
            <a:r>
              <a:rPr lang="en-US" sz="1200" b="0" i="0" kern="1200" dirty="0" smtClean="0">
                <a:solidFill>
                  <a:schemeClr val="tx1"/>
                </a:solidFill>
                <a:effectLst/>
                <a:latin typeface="+mn-lt"/>
                <a:ea typeface="+mn-ea"/>
                <a:cs typeface="+mn-cs"/>
              </a:rPr>
              <a:t>object types, and properties for </a:t>
            </a:r>
            <a:r>
              <a:rPr lang="en-US" sz="1200" b="0" i="0"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model and it’s components. The user can also</a:t>
            </a:r>
            <a:r>
              <a:rPr lang="en-US" sz="1200" b="0" i="0" kern="1200" baseline="0" dirty="0" smtClean="0">
                <a:solidFill>
                  <a:schemeClr val="tx1"/>
                </a:solidFill>
                <a:effectLst/>
                <a:latin typeface="+mn-lt"/>
                <a:ea typeface="+mn-ea"/>
                <a:cs typeface="+mn-cs"/>
              </a:rPr>
              <a:t> create </a:t>
            </a:r>
            <a:r>
              <a:rPr lang="en-US" sz="1200" b="0" i="0" kern="1200" dirty="0" smtClean="0">
                <a:solidFill>
                  <a:schemeClr val="tx1"/>
                </a:solidFill>
                <a:effectLst/>
                <a:latin typeface="+mn-lt"/>
                <a:ea typeface="+mn-ea"/>
                <a:cs typeface="+mn-cs"/>
              </a:rPr>
              <a:t>instances</a:t>
            </a:r>
            <a:r>
              <a:rPr lang="en-US" sz="1200" b="0" i="0" kern="1200" baseline="0" dirty="0" smtClean="0">
                <a:solidFill>
                  <a:schemeClr val="tx1"/>
                </a:solidFill>
                <a:effectLst/>
                <a:latin typeface="+mn-lt"/>
                <a:ea typeface="+mn-ea"/>
                <a:cs typeface="+mn-cs"/>
              </a:rPr>
              <a:t> and populate the instances with data for specific networks and scenarios.</a:t>
            </a:r>
            <a:r>
              <a:rPr lang="en-US" sz="1200" b="0" i="0" kern="1200" dirty="0" smtClean="0">
                <a:solidFill>
                  <a:schemeClr val="tx1"/>
                </a:solidFill>
                <a:effectLst/>
                <a:latin typeface="+mn-lt"/>
                <a:ea typeface="+mn-ea"/>
                <a:cs typeface="+mn-cs"/>
              </a:rPr>
              <a:t> </a:t>
            </a: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a:t>
            </a:r>
            <a:r>
              <a:rPr lang="en-US" sz="1200" b="0" i="0" kern="1200" baseline="0" dirty="0" smtClean="0">
                <a:solidFill>
                  <a:schemeClr val="tx1"/>
                </a:solidFill>
                <a:effectLst/>
                <a:latin typeface="+mn-lt"/>
                <a:ea typeface="+mn-ea"/>
                <a:cs typeface="+mn-cs"/>
              </a:rPr>
              <a:t>Metadata shown in orange </a:t>
            </a:r>
            <a:r>
              <a:rPr lang="en-US" baseline="0" dirty="0" smtClean="0">
                <a:solidFill>
                  <a:schemeClr val="tx1"/>
                </a:solidFill>
              </a:rPr>
              <a:t>provide information to correctly interpret the attributes, instances, and stored data values. </a:t>
            </a:r>
          </a:p>
          <a:p>
            <a:endParaRPr lang="en-US" baseline="0" dirty="0" smtClean="0">
              <a:solidFill>
                <a:schemeClr val="tx1"/>
              </a:solidFill>
            </a:endParaRPr>
          </a:p>
          <a:p>
            <a:r>
              <a:rPr lang="en-US" baseline="0" dirty="0" smtClean="0">
                <a:solidFill>
                  <a:schemeClr val="tx1"/>
                </a:solidFill>
              </a:rPr>
              <a:t>3) Controlled Vocabulary in purple imposes consistency in the terms used. Users must use terms to describe their data from a pre-defined list of vocabularies if they choose to share or publish their data. The controlled vocabulary table is connected to tables like </a:t>
            </a:r>
            <a:r>
              <a:rPr lang="en-US" sz="1200" b="0" i="0" kern="1200" dirty="0" smtClean="0">
                <a:solidFill>
                  <a:schemeClr val="tx1"/>
                </a:solidFill>
                <a:effectLst/>
                <a:latin typeface="+mn-lt"/>
                <a:ea typeface="+mn-ea"/>
                <a:cs typeface="+mn-cs"/>
              </a:rPr>
              <a:t>Object </a:t>
            </a:r>
            <a:r>
              <a:rPr lang="en-US" baseline="0" dirty="0" smtClean="0">
                <a:solidFill>
                  <a:schemeClr val="tx1"/>
                </a:solidFill>
              </a:rPr>
              <a:t>Types, Attributes, and units (connections are not shown for simplicity). </a:t>
            </a:r>
          </a:p>
          <a:p>
            <a:endParaRPr lang="en-US" baseline="0" dirty="0" smtClean="0">
              <a:solidFill>
                <a:schemeClr val="tx1"/>
              </a:solidFill>
            </a:endParaRPr>
          </a:p>
          <a:p>
            <a:r>
              <a:rPr lang="en-US" baseline="0" dirty="0" smtClean="0">
                <a:solidFill>
                  <a:schemeClr val="tx1"/>
                </a:solidFill>
              </a:rPr>
              <a:t>4) Data Values in light red allow users to store data values in the multiple data formats that water resources managers and modes use.</a:t>
            </a:r>
          </a:p>
          <a:p>
            <a:endParaRPr lang="en-US" baseline="0" dirty="0" smtClean="0">
              <a:solidFill>
                <a:schemeClr val="tx1"/>
              </a:solidFill>
            </a:endParaRPr>
          </a:p>
          <a:p>
            <a:r>
              <a:rPr lang="en-US" baseline="0" dirty="0" smtClean="0">
                <a:solidFill>
                  <a:schemeClr val="tx1"/>
                </a:solidFill>
              </a:rPr>
              <a:t>This design has been implemented both as a logical data model (shown in the last slide) and as a physical </a:t>
            </a:r>
            <a:r>
              <a:rPr lang="en-US" baseline="0" dirty="0" err="1" smtClean="0">
                <a:solidFill>
                  <a:schemeClr val="tx1"/>
                </a:solidFill>
              </a:rPr>
              <a:t>MySql</a:t>
            </a:r>
            <a:r>
              <a:rPr lang="en-US" baseline="0" dirty="0" smtClean="0">
                <a:solidFill>
                  <a:schemeClr val="tx1"/>
                </a:solidFill>
              </a:rPr>
              <a:t> database. </a:t>
            </a:r>
          </a:p>
          <a:p>
            <a:r>
              <a:rPr lang="en-US" baseline="0"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9</a:t>
            </a:fld>
            <a:endParaRPr lang="en-US" dirty="0"/>
          </a:p>
        </p:txBody>
      </p:sp>
    </p:spTree>
    <p:extLst>
      <p:ext uri="{BB962C8B-B14F-4D97-AF65-F5344CB8AC3E}">
        <p14:creationId xmlns:p14="http://schemas.microsoft.com/office/powerpoint/2010/main" val="111902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use </a:t>
            </a:r>
            <a:r>
              <a:rPr lang="en-US" baseline="0" dirty="0" smtClean="0"/>
              <a:t>cases are verifying and demonstrating </a:t>
            </a:r>
            <a:r>
              <a:rPr lang="en-US" baseline="0" dirty="0" err="1" smtClean="0"/>
              <a:t>WaM-DaM</a:t>
            </a:r>
            <a:r>
              <a:rPr lang="en-US" baseline="0" dirty="0" smtClean="0"/>
              <a:t>.</a:t>
            </a:r>
          </a:p>
          <a:p>
            <a:endParaRPr lang="en-US" dirty="0" smtClean="0"/>
          </a:p>
          <a:p>
            <a:r>
              <a:rPr lang="en-US" baseline="0" dirty="0" smtClean="0"/>
              <a:t>1. The first use case is integrating data for the Bear River Watershed from multiple providers including the CUAHSI HIS network, National Atlas of Lakes, National Atlas of Major Dams, and an existing WEAP model for the lower Bear River to give a synthetic view of the data available within the watershed as well as still needed to run a water management model.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11</a:t>
            </a:fld>
            <a:endParaRPr lang="en-US" dirty="0"/>
          </a:p>
        </p:txBody>
      </p:sp>
    </p:spTree>
    <p:extLst>
      <p:ext uri="{BB962C8B-B14F-4D97-AF65-F5344CB8AC3E}">
        <p14:creationId xmlns:p14="http://schemas.microsoft.com/office/powerpoint/2010/main" val="154241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43BD6-5D3F-493E-BB89-8E0578A68304}" type="datetime1">
              <a:rPr lang="en-US" smtClean="0"/>
              <a:t>4/10/2015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98CCE-1E6E-4A9B-82B3-61EED32DD2F8}" type="datetime1">
              <a:rPr lang="en-US" smtClean="0"/>
              <a:t>4/10/2015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B6DAC-5B7C-4925-8EB9-569C38608691}" type="datetime1">
              <a:rPr lang="en-US" smtClean="0"/>
              <a:t>4/10/2015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F41F9-5D13-4AE9-BA6A-04D99B2C45B4}" type="datetime1">
              <a:rPr lang="en-US" smtClean="0"/>
              <a:t>4/10/2015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8A115-639D-47DE-A078-553A04EE96F7}" type="datetime1">
              <a:rPr lang="en-US" smtClean="0"/>
              <a:t>4/10/2015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BF5D8C-BB63-4FFA-B8F2-180F3290800D}" type="datetime1">
              <a:rPr lang="en-US" smtClean="0"/>
              <a:t>4/10/2015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5BF0B-4161-4ABF-B7D4-3D64B8E56613}" type="datetime1">
              <a:rPr lang="en-US" smtClean="0"/>
              <a:t>4/10/2015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18B60-29D6-460E-A1AF-5554EE0350BC}" type="datetime1">
              <a:rPr lang="en-US" smtClean="0"/>
              <a:t>4/10/2015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7E1F6-3965-4345-B705-982DC35E9116}" type="datetime1">
              <a:rPr lang="en-US" smtClean="0"/>
              <a:t>4/10/2015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B1CB4-0AC1-431C-812F-20272F3B20F3}" type="datetime1">
              <a:rPr lang="en-US" smtClean="0"/>
              <a:t>4/10/2015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D26A6-E61D-46BA-B4B3-B27CE2026462}" type="datetime1">
              <a:rPr lang="en-US" smtClean="0"/>
              <a:t>4/10/2015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D58A-E720-4D8B-924F-D95CF9A97414}" type="datetime1">
              <a:rPr lang="en-US" smtClean="0"/>
              <a:t>4/10/2015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Visio_Drawing1.vsd"/><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 Id="rId9"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655" y="326330"/>
            <a:ext cx="8159496" cy="1850909"/>
          </a:xfrm>
        </p:spPr>
        <p:txBody>
          <a:bodyPr>
            <a:noAutofit/>
          </a:bodyPr>
          <a:lstStyle/>
          <a:p>
            <a:r>
              <a:rPr lang="en-US" sz="2800" b="1" dirty="0">
                <a:latin typeface="Arial" pitchFamily="34" charset="0"/>
                <a:cs typeface="Arial" pitchFamily="34" charset="0"/>
              </a:rPr>
              <a:t>A Relational Method to Synthesize and Integrate Fragmented and Inconsistent Water Resources Management </a:t>
            </a:r>
            <a:r>
              <a:rPr lang="en-US" sz="2800" b="1" dirty="0" smtClean="0">
                <a:latin typeface="Arial" pitchFamily="34" charset="0"/>
                <a:cs typeface="Arial" pitchFamily="34" charset="0"/>
              </a:rPr>
              <a:t>Data</a:t>
            </a:r>
            <a:endParaRPr lang="en-US" sz="2800" dirty="0">
              <a:latin typeface="Arial" pitchFamily="34" charset="0"/>
              <a:cs typeface="Arial" pitchFamily="34" charset="0"/>
            </a:endParaRPr>
          </a:p>
        </p:txBody>
      </p:sp>
      <p:pic>
        <p:nvPicPr>
          <p:cNvPr id="6" name="Picture 4" descr="COEhorizontalogo"/>
          <p:cNvPicPr>
            <a:picLocks noChangeAspect="1" noChangeArrowheads="1"/>
          </p:cNvPicPr>
          <p:nvPr/>
        </p:nvPicPr>
        <p:blipFill>
          <a:blip r:embed="rId3" cstate="print"/>
          <a:srcRect/>
          <a:stretch>
            <a:fillRect/>
          </a:stretch>
        </p:blipFill>
        <p:spPr bwMode="auto">
          <a:xfrm>
            <a:off x="5372715" y="5105400"/>
            <a:ext cx="3539402" cy="954166"/>
          </a:xfrm>
          <a:prstGeom prst="rect">
            <a:avLst/>
          </a:prstGeom>
          <a:noFill/>
          <a:ln w="9525">
            <a:noFill/>
            <a:miter lim="800000"/>
            <a:headEnd/>
            <a:tailEnd/>
          </a:ln>
        </p:spPr>
      </p:pic>
      <p:sp>
        <p:nvSpPr>
          <p:cNvPr id="9" name="Subtitle 2"/>
          <p:cNvSpPr>
            <a:spLocks noGrp="1"/>
          </p:cNvSpPr>
          <p:nvPr>
            <p:ph type="subTitle" idx="1"/>
          </p:nvPr>
        </p:nvSpPr>
        <p:spPr>
          <a:xfrm>
            <a:off x="609600" y="2667000"/>
            <a:ext cx="7854696" cy="2362200"/>
          </a:xfrm>
        </p:spPr>
        <p:txBody>
          <a:bodyPr anchor="ctr">
            <a:normAutofit fontScale="92500" lnSpcReduction="10000"/>
          </a:bodyPr>
          <a:lstStyle/>
          <a:p>
            <a:r>
              <a:rPr lang="en-US" sz="3000" dirty="0" smtClean="0">
                <a:solidFill>
                  <a:srgbClr val="0070C0"/>
                </a:solidFill>
                <a:latin typeface="Arial" pitchFamily="34" charset="0"/>
                <a:cs typeface="Arial" pitchFamily="34" charset="0"/>
              </a:rPr>
              <a:t>Adel M. Abdallah</a:t>
            </a:r>
          </a:p>
          <a:p>
            <a:r>
              <a:rPr lang="en-US" sz="3000" dirty="0" smtClean="0">
                <a:solidFill>
                  <a:srgbClr val="0070C0"/>
                </a:solidFill>
                <a:latin typeface="Arial" pitchFamily="34" charset="0"/>
                <a:cs typeface="Arial" pitchFamily="34" charset="0"/>
              </a:rPr>
              <a:t> </a:t>
            </a:r>
          </a:p>
          <a:p>
            <a:r>
              <a:rPr lang="en-US" sz="3000" dirty="0" smtClean="0">
                <a:solidFill>
                  <a:schemeClr val="tx1"/>
                </a:solidFill>
                <a:latin typeface="Arial" pitchFamily="34" charset="0"/>
                <a:cs typeface="Arial" pitchFamily="34" charset="0"/>
              </a:rPr>
              <a:t>2015 </a:t>
            </a:r>
            <a:r>
              <a:rPr lang="en-US" sz="3000" dirty="0">
                <a:solidFill>
                  <a:schemeClr val="tx1"/>
                </a:solidFill>
                <a:latin typeface="Arial" pitchFamily="34" charset="0"/>
                <a:cs typeface="Arial" pitchFamily="34" charset="0"/>
              </a:rPr>
              <a:t>J. Paul Riley </a:t>
            </a:r>
            <a:r>
              <a:rPr lang="en-US" sz="3000" dirty="0" err="1">
                <a:solidFill>
                  <a:schemeClr val="tx1"/>
                </a:solidFill>
                <a:latin typeface="Arial" pitchFamily="34" charset="0"/>
                <a:cs typeface="Arial" pitchFamily="34" charset="0"/>
              </a:rPr>
              <a:t>AWRA</a:t>
            </a:r>
            <a:r>
              <a:rPr lang="en-US" sz="3000" dirty="0">
                <a:solidFill>
                  <a:schemeClr val="tx1"/>
                </a:solidFill>
                <a:latin typeface="Arial" pitchFamily="34" charset="0"/>
                <a:cs typeface="Arial" pitchFamily="34" charset="0"/>
              </a:rPr>
              <a:t> Utah Section</a:t>
            </a:r>
          </a:p>
          <a:p>
            <a:r>
              <a:rPr lang="en-US" sz="3000" dirty="0">
                <a:solidFill>
                  <a:schemeClr val="tx1"/>
                </a:solidFill>
                <a:latin typeface="Arial" pitchFamily="34" charset="0"/>
                <a:cs typeface="Arial" pitchFamily="34" charset="0"/>
              </a:rPr>
              <a:t>Student Paper </a:t>
            </a:r>
            <a:r>
              <a:rPr lang="en-US" sz="3000" dirty="0" smtClean="0">
                <a:solidFill>
                  <a:schemeClr val="tx1"/>
                </a:solidFill>
                <a:latin typeface="Arial" pitchFamily="34" charset="0"/>
                <a:cs typeface="Arial" pitchFamily="34" charset="0"/>
              </a:rPr>
              <a:t>Competition</a:t>
            </a:r>
          </a:p>
          <a:p>
            <a:r>
              <a:rPr lang="en-US" sz="3000" dirty="0" smtClean="0">
                <a:solidFill>
                  <a:schemeClr val="tx1"/>
                </a:solidFill>
                <a:latin typeface="Arial" pitchFamily="34" charset="0"/>
                <a:cs typeface="Arial" pitchFamily="34" charset="0"/>
              </a:rPr>
              <a:t>April 13, 2015 </a:t>
            </a:r>
          </a:p>
          <a:p>
            <a:pPr algn="ctr"/>
            <a:endParaRPr lang="en-US" sz="2000" dirty="0">
              <a:solidFill>
                <a:schemeClr val="tx1"/>
              </a:solidFill>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p:cNvPicPr>
            <a:picLocks noChangeAspect="1"/>
          </p:cNvPicPr>
          <p:nvPr/>
        </p:nvPicPr>
        <p:blipFill>
          <a:blip r:embed="rId4"/>
          <a:stretch>
            <a:fillRect/>
          </a:stretch>
        </p:blipFill>
        <p:spPr>
          <a:xfrm>
            <a:off x="489130" y="5105400"/>
            <a:ext cx="3244670" cy="1132686"/>
          </a:xfrm>
          <a:prstGeom prst="rect">
            <a:avLst/>
          </a:prstGeom>
        </p:spPr>
      </p:pic>
      <p:pic>
        <p:nvPicPr>
          <p:cNvPr id="5" name="Picture 5" descr="uwrllogo"/>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Lst>
          </a:blip>
          <a:srcRect/>
          <a:stretch>
            <a:fillRect/>
          </a:stretch>
        </p:blipFill>
        <p:spPr bwMode="auto">
          <a:xfrm>
            <a:off x="3889172" y="5130408"/>
            <a:ext cx="1393177" cy="1005835"/>
          </a:xfrm>
          <a:prstGeom prst="rect">
            <a:avLst/>
          </a:prstGeom>
          <a:noFill/>
          <a:ln>
            <a:noFill/>
          </a:ln>
        </p:spPr>
      </p:pic>
    </p:spTree>
    <p:extLst>
      <p:ext uri="{BB962C8B-B14F-4D97-AF65-F5344CB8AC3E}">
        <p14:creationId xmlns:p14="http://schemas.microsoft.com/office/powerpoint/2010/main" val="300495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5848" y="376651"/>
            <a:ext cx="8552303" cy="6172200"/>
          </a:xfr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879663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5302"/>
            <a:ext cx="8229600" cy="1143000"/>
          </a:xfrm>
        </p:spPr>
        <p:txBody>
          <a:bodyPr>
            <a:normAutofit fontScale="90000"/>
          </a:bodyPr>
          <a:lstStyle/>
          <a:p>
            <a:r>
              <a:rPr lang="en-US" dirty="0">
                <a:latin typeface="Arial" pitchFamily="34" charset="0"/>
                <a:cs typeface="Arial" pitchFamily="34" charset="0"/>
              </a:rPr>
              <a:t>Integrate disparate water management data for the Bear River Basin, Utah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5" name="Content Placeholder 6"/>
          <p:cNvPicPr>
            <a:picLocks noChangeAspect="1"/>
          </p:cNvPicPr>
          <p:nvPr/>
        </p:nvPicPr>
        <p:blipFill rotWithShape="1">
          <a:blip r:embed="rId3" cstate="print">
            <a:extLst>
              <a:ext uri="{28A0092B-C50C-407E-A947-70E740481C1C}">
                <a14:useLocalDpi xmlns:a14="http://schemas.microsoft.com/office/drawing/2010/main" val="0"/>
              </a:ext>
            </a:extLst>
          </a:blip>
          <a:srcRect l="3904" t="16837" r="38853" b="7403"/>
          <a:stretch/>
        </p:blipFill>
        <p:spPr>
          <a:xfrm>
            <a:off x="342557" y="3515239"/>
            <a:ext cx="2476843" cy="2533135"/>
          </a:xfrm>
          <a:prstGeom prst="rect">
            <a:avLst/>
          </a:prstGeom>
        </p:spPr>
      </p:pic>
      <p:cxnSp>
        <p:nvCxnSpPr>
          <p:cNvPr id="7" name="Straight Connector 6"/>
          <p:cNvCxnSpPr/>
          <p:nvPr/>
        </p:nvCxnSpPr>
        <p:spPr>
          <a:xfrm flipV="1">
            <a:off x="1828800" y="2614926"/>
            <a:ext cx="1737864" cy="192532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828800" y="4540250"/>
            <a:ext cx="1737864" cy="2181225"/>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778" t="5556" r="5354" b="5556"/>
          <a:stretch/>
        </p:blipFill>
        <p:spPr>
          <a:xfrm>
            <a:off x="3566664" y="2614926"/>
            <a:ext cx="5492510" cy="4106549"/>
          </a:xfrm>
          <a:prstGeom prst="rect">
            <a:avLst/>
          </a:prstGeom>
        </p:spPr>
      </p:pic>
    </p:spTree>
    <p:extLst>
      <p:ext uri="{BB962C8B-B14F-4D97-AF65-F5344CB8AC3E}">
        <p14:creationId xmlns:p14="http://schemas.microsoft.com/office/powerpoint/2010/main" val="2312732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19556" cy="1143000"/>
          </a:xfrm>
        </p:spPr>
        <p:txBody>
          <a:bodyPr>
            <a:noAutofit/>
          </a:bodyPr>
          <a:lstStyle/>
          <a:p>
            <a:r>
              <a:rPr lang="en-US" sz="3200" dirty="0"/>
              <a:t>What are the water management </a:t>
            </a:r>
            <a:r>
              <a:rPr lang="en-US" sz="3200" dirty="0" smtClean="0">
                <a:solidFill>
                  <a:srgbClr val="0070C0"/>
                </a:solidFill>
              </a:rPr>
              <a:t>infrastructure </a:t>
            </a:r>
            <a:r>
              <a:rPr lang="en-US" sz="3200" dirty="0" smtClean="0"/>
              <a:t>in </a:t>
            </a:r>
            <a:r>
              <a:rPr lang="en-US" sz="3200" dirty="0" smtClean="0"/>
              <a:t>the Bear River Watershed, Utah?</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84226332"/>
              </p:ext>
            </p:extLst>
          </p:nvPr>
        </p:nvGraphicFramePr>
        <p:xfrm>
          <a:off x="838200" y="2209800"/>
          <a:ext cx="7518591" cy="3762375"/>
        </p:xfrm>
        <a:graphic>
          <a:graphicData uri="http://schemas.openxmlformats.org/drawingml/2006/table">
            <a:tbl>
              <a:tblPr>
                <a:tableStyleId>{5C22544A-7EE6-4342-B048-85BDC9FD1C3A}</a:tableStyleId>
              </a:tblPr>
              <a:tblGrid>
                <a:gridCol w="2565591"/>
                <a:gridCol w="2895600"/>
                <a:gridCol w="2057400"/>
              </a:tblGrid>
              <a:tr h="200025">
                <a:tc>
                  <a:txBody>
                    <a:bodyPr/>
                    <a:lstStyle/>
                    <a:p>
                      <a:pPr algn="l" fontAlgn="b"/>
                      <a:r>
                        <a:rPr lang="en-US" sz="2000" b="1" u="none" strike="noStrike" dirty="0" smtClean="0">
                          <a:effectLst/>
                          <a:latin typeface="Arial" panose="020B0604020202020204" pitchFamily="34" charset="0"/>
                          <a:cs typeface="Arial" panose="020B0604020202020204" pitchFamily="34" charset="0"/>
                        </a:rPr>
                        <a:t>Native Object Types </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smtClean="0">
                          <a:effectLst/>
                          <a:latin typeface="Arial" panose="020B0604020202020204" pitchFamily="34" charset="0"/>
                          <a:cs typeface="Arial" panose="020B0604020202020204" pitchFamily="34" charset="0"/>
                        </a:rPr>
                        <a:t>Instances </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smtClean="0">
                          <a:effectLst/>
                          <a:latin typeface="Arial" panose="020B0604020202020204" pitchFamily="34" charset="0"/>
                          <a:cs typeface="Arial" panose="020B0604020202020204" pitchFamily="34" charset="0"/>
                        </a:rPr>
                        <a:t>Source Name</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PORCUPINE</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endParaRPr lang="en-US" sz="2000" b="0" i="0" u="none" strike="noStrike" dirty="0">
                        <a:solidFill>
                          <a:srgbClr val="0070C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Cutler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Hyrum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Body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Arial" panose="020B0604020202020204" pitchFamily="34" charset="0"/>
                          <a:cs typeface="Arial" panose="020B0604020202020204" pitchFamily="34" charset="0"/>
                        </a:rPr>
                        <a:t>Bear Lake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FF0000"/>
                          </a:solidFill>
                          <a:effectLst/>
                          <a:latin typeface="Arial" panose="020B0604020202020204" pitchFamily="34" charset="0"/>
                          <a:cs typeface="Arial" panose="020B0604020202020204" pitchFamily="34" charset="0"/>
                        </a:rPr>
                        <a:t>Water Bodies</a:t>
                      </a:r>
                      <a:endParaRPr lang="en-US" sz="20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Arial" panose="020B0604020202020204" pitchFamily="34" charset="0"/>
                          <a:cs typeface="Arial" panose="020B0604020202020204" pitchFamily="34" charset="0"/>
                        </a:rPr>
                        <a:t>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Body </a:t>
                      </a:r>
                      <a:endParaRPr lang="en-US" sz="2000" b="0" i="0" u="none" strike="noStrike" dirty="0" smtClean="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Mantua Reservoir</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FF0000"/>
                          </a:solidFill>
                          <a:effectLst/>
                          <a:latin typeface="Arial" panose="020B0604020202020204" pitchFamily="34" charset="0"/>
                          <a:cs typeface="Arial" panose="020B0604020202020204" pitchFamily="34" charset="0"/>
                        </a:rPr>
                        <a:t>Water Bodies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9080">
                <a:tc>
                  <a:txBody>
                    <a:bodyPr/>
                    <a:lstStyle/>
                    <a:p>
                      <a:pPr algn="l" fontAlgn="b"/>
                      <a:r>
                        <a:rPr lang="en-US" sz="2000" u="none" strike="noStrike" dirty="0" smtClean="0">
                          <a:effectLst/>
                          <a:latin typeface="Arial" panose="020B0604020202020204" pitchFamily="34" charset="0"/>
                          <a:cs typeface="Arial" panose="020B0604020202020204" pitchFamily="34" charset="0"/>
                        </a:rPr>
                        <a:t>Reservoir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err="1" smtClean="0">
                          <a:effectLst/>
                          <a:latin typeface="Arial" panose="020B0604020202020204" pitchFamily="34" charset="0"/>
                          <a:cs typeface="Arial" panose="020B0604020202020204" pitchFamily="34" charset="0"/>
                        </a:rPr>
                        <a:t>Mainstem</a:t>
                      </a:r>
                      <a:endParaRPr lang="en-US" sz="2000" u="none" strike="noStrike" dirty="0" smtClean="0">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Demand</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Site</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Bird Refuge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Groundwater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Box</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Elder </a:t>
                      </a:r>
                      <a:r>
                        <a:rPr lang="en-US" sz="2000" b="0" i="0" u="none" strike="noStrike" baseline="0" dirty="0" err="1" smtClean="0">
                          <a:solidFill>
                            <a:srgbClr val="000000"/>
                          </a:solidFill>
                          <a:effectLst/>
                          <a:latin typeface="Arial" panose="020B0604020202020204" pitchFamily="34" charset="0"/>
                          <a:cs typeface="Arial" panose="020B0604020202020204" pitchFamily="34" charset="0"/>
                        </a:rPr>
                        <a:t>GW</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Imports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Site</a:t>
                      </a:r>
                    </a:p>
                    <a:p>
                      <a:pPr algn="l"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Little Bear River at Paradise, UT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chemeClr val="accent6">
                              <a:lumMod val="75000"/>
                            </a:schemeClr>
                          </a:solidFill>
                          <a:effectLst/>
                          <a:latin typeface="Arial" panose="020B0604020202020204" pitchFamily="34" charset="0"/>
                          <a:cs typeface="Arial" panose="020B0604020202020204" pitchFamily="34" charset="0"/>
                        </a:rPr>
                        <a:t>CUAHSI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Atmosphere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Logan Cache AP, UT</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chemeClr val="accent6">
                              <a:lumMod val="75000"/>
                            </a:schemeClr>
                          </a:solidFill>
                          <a:effectLst/>
                          <a:latin typeface="Arial" panose="020B0604020202020204" pitchFamily="34" charset="0"/>
                          <a:cs typeface="Arial" panose="020B0604020202020204" pitchFamily="34" charset="0"/>
                        </a:rPr>
                        <a:t>CUAHSI</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6810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51950960"/>
              </p:ext>
            </p:extLst>
          </p:nvPr>
        </p:nvGraphicFramePr>
        <p:xfrm>
          <a:off x="283029" y="2842850"/>
          <a:ext cx="8465127" cy="2481511"/>
        </p:xfrm>
        <a:graphic>
          <a:graphicData uri="http://schemas.openxmlformats.org/drawingml/2006/table">
            <a:tbl>
              <a:tblPr>
                <a:tableStyleId>{5C22544A-7EE6-4342-B048-85BDC9FD1C3A}</a:tableStyleId>
              </a:tblPr>
              <a:tblGrid>
                <a:gridCol w="1531062"/>
                <a:gridCol w="1142866"/>
                <a:gridCol w="913300"/>
                <a:gridCol w="1028083"/>
                <a:gridCol w="1028083"/>
                <a:gridCol w="1138493"/>
                <a:gridCol w="641234"/>
                <a:gridCol w="1042006"/>
              </a:tblGrid>
              <a:tr h="713630">
                <a:tc>
                  <a:txBody>
                    <a:bodyPr/>
                    <a:lstStyle/>
                    <a:p>
                      <a:pPr algn="l" rtl="0" fontAlgn="b"/>
                      <a:r>
                        <a:rPr lang="en-US" sz="1600" b="1" u="none" strike="noStrike" dirty="0">
                          <a:effectLst/>
                        </a:rPr>
                        <a:t>Instance </a:t>
                      </a:r>
                      <a:r>
                        <a:rPr lang="en-US" sz="1600" b="1" u="none" strike="noStrike" dirty="0" smtClean="0">
                          <a:effectLst/>
                        </a:rPr>
                        <a:t>Name</a:t>
                      </a:r>
                    </a:p>
                    <a:p>
                      <a:pPr algn="l" rtl="0" fontAlgn="b"/>
                      <a:endParaRPr lang="en-US" sz="1600" b="1" i="0" u="none" strike="noStrike" dirty="0" smtClean="0">
                        <a:solidFill>
                          <a:srgbClr val="000000"/>
                        </a:solidFill>
                        <a:effectLst/>
                        <a:latin typeface="Arial" panose="020B0604020202020204" pitchFamily="34" charset="0"/>
                      </a:endParaRP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a:effectLst/>
                        </a:rPr>
                        <a:t>Source Name </a:t>
                      </a:r>
                      <a:endParaRPr lang="en-US" sz="1600" b="1" u="none" strike="noStrike" dirty="0" smtClean="0">
                        <a:effectLst/>
                      </a:endParaRP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Common Object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Native Object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Common Attribute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Native Attribute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Unit Name</a:t>
                      </a: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Parameter Value</a:t>
                      </a: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123">
                <a:tc>
                  <a:txBody>
                    <a:bodyPr/>
                    <a:lstStyle/>
                    <a:p>
                      <a:pPr algn="l" rtl="0" fontAlgn="b"/>
                      <a:r>
                        <a:rPr lang="en-US" sz="1600" u="none" strike="noStrike" dirty="0" smtClean="0">
                          <a:effectLst/>
                        </a:rPr>
                        <a:t>Hyrum Reservoir</a:t>
                      </a:r>
                    </a:p>
                    <a:p>
                      <a:pPr algn="l" rtl="0" fontAlgn="b"/>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Water </a:t>
                      </a:r>
                      <a:r>
                        <a:rPr lang="en-US" sz="1600" u="none" strike="noStrike" dirty="0">
                          <a:effectLst/>
                        </a:rPr>
                        <a:t>Bodies Dataset </a:t>
                      </a:r>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Water Body</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err="1" smtClean="0">
                          <a:effectLst/>
                        </a:rPr>
                        <a:t>Area_mi</a:t>
                      </a:r>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square mile</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600" u="none" strike="noStrike" dirty="0" smtClean="0">
                          <a:effectLst/>
                        </a:rPr>
                        <a:t>0.705559 </a:t>
                      </a:r>
                      <a:r>
                        <a:rPr lang="en-US" sz="1600" u="none" strike="noStrike" dirty="0">
                          <a:solidFill>
                            <a:srgbClr val="FF0000"/>
                          </a:solidFill>
                          <a:effectLst/>
                        </a:rPr>
                        <a:t>~452 </a:t>
                      </a:r>
                      <a:r>
                        <a:rPr lang="en-US" sz="1600" u="none" strike="noStrike" dirty="0" smtClean="0">
                          <a:solidFill>
                            <a:srgbClr val="FF0000"/>
                          </a:solidFill>
                          <a:effectLst/>
                        </a:rPr>
                        <a:t>acre</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2346">
                <a:tc>
                  <a:txBody>
                    <a:bodyPr/>
                    <a:lstStyle/>
                    <a:p>
                      <a:pPr algn="l" rtl="0" fontAlgn="b"/>
                      <a:r>
                        <a:rPr lang="en-US" sz="1600" u="none" strike="noStrike" dirty="0">
                          <a:effectLst/>
                        </a:rPr>
                        <a:t>Hyrum (10</a:t>
                      </a:r>
                      <a:r>
                        <a:rPr lang="en-US" sz="1600" u="none" strike="noStrike" dirty="0" smtClean="0">
                          <a:effectLst/>
                        </a:rPr>
                        <a:t>)</a:t>
                      </a:r>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a:effectLst/>
                        </a:rPr>
                        <a:t>WEAP/Lower Bear River Network</a:t>
                      </a:r>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Area</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Acre</a:t>
                      </a:r>
                    </a:p>
                    <a:p>
                      <a:pPr algn="l" rtl="0" fontAlgn="b"/>
                      <a:endParaRPr lang="en-US" sz="1600" u="none" strike="noStrike" dirty="0" smtClean="0">
                        <a:effectLst/>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u="none" strike="noStrike" dirty="0">
                          <a:effectLst/>
                        </a:rPr>
                        <a:t> </a:t>
                      </a:r>
                      <a:r>
                        <a:rPr lang="en-US" sz="1600" u="none" strike="noStrike" kern="1200" dirty="0" smtClean="0">
                          <a:solidFill>
                            <a:schemeClr val="dk1"/>
                          </a:solidFill>
                          <a:effectLst/>
                          <a:latin typeface="+mn-lt"/>
                          <a:ea typeface="+mn-ea"/>
                          <a:cs typeface="+mn-cs"/>
                        </a:rPr>
                        <a:t>480</a:t>
                      </a:r>
                      <a:endParaRPr lang="en-US" sz="1600" u="none" strike="noStrike" kern="1200" dirty="0">
                        <a:solidFill>
                          <a:schemeClr val="dk1"/>
                        </a:solidFill>
                        <a:effectLst/>
                        <a:latin typeface="+mn-lt"/>
                        <a:ea typeface="+mn-ea"/>
                        <a:cs typeface="+mn-cs"/>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09101">
                <a:tc>
                  <a:txBody>
                    <a:bodyPr/>
                    <a:lstStyle/>
                    <a:p>
                      <a:pPr algn="l" rtl="0" fontAlgn="b"/>
                      <a:r>
                        <a:rPr lang="en-US" sz="1600" u="none" strike="noStrike" dirty="0" smtClean="0">
                          <a:effectLst/>
                        </a:rPr>
                        <a:t>HYRUM</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a:effectLst/>
                        </a:rPr>
                        <a:t>Dams </a:t>
                      </a:r>
                      <a:r>
                        <a:rPr lang="en-US" sz="1600" u="none" strike="noStrike" dirty="0" smtClean="0">
                          <a:effectLst/>
                        </a:rPr>
                        <a:t>Dataset</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Dam</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err="1" smtClean="0">
                          <a:effectLst/>
                        </a:rPr>
                        <a:t>SURF_AREA</a:t>
                      </a:r>
                      <a:endParaRPr lang="en-US" sz="1600" u="none" strike="noStrike" dirty="0" smtClean="0">
                        <a:effectLst/>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Acre</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600" u="none" strike="noStrike" dirty="0" smtClean="0">
                          <a:effectLst/>
                        </a:rPr>
                        <a:t>480</a:t>
                      </a:r>
                    </a:p>
                    <a:p>
                      <a:pPr algn="ctr"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a:xfrm>
            <a:off x="228600" y="685800"/>
            <a:ext cx="8519556" cy="1143000"/>
          </a:xfrm>
        </p:spPr>
        <p:txBody>
          <a:bodyPr>
            <a:noAutofit/>
          </a:bodyPr>
          <a:lstStyle/>
          <a:p>
            <a:r>
              <a:rPr lang="en-US" sz="3200" dirty="0" smtClean="0"/>
              <a:t>What </a:t>
            </a:r>
            <a:r>
              <a:rPr lang="en-US" sz="3200" dirty="0"/>
              <a:t>is the "</a:t>
            </a:r>
            <a:r>
              <a:rPr lang="en-US" sz="3200" dirty="0">
                <a:solidFill>
                  <a:srgbClr val="0070C0"/>
                </a:solidFill>
              </a:rPr>
              <a:t>surface area</a:t>
            </a:r>
            <a:r>
              <a:rPr lang="en-US" sz="3200" dirty="0"/>
              <a:t>" of an object type "</a:t>
            </a:r>
            <a:r>
              <a:rPr lang="en-US" sz="3200" dirty="0">
                <a:solidFill>
                  <a:srgbClr val="00B050"/>
                </a:solidFill>
              </a:rPr>
              <a:t>Reservoir</a:t>
            </a:r>
            <a:r>
              <a:rPr lang="en-US" sz="3200" dirty="0"/>
              <a:t>" within a boundary of lat. and long.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Rectangle 7"/>
          <p:cNvSpPr/>
          <p:nvPr/>
        </p:nvSpPr>
        <p:spPr>
          <a:xfrm>
            <a:off x="4876800" y="2819400"/>
            <a:ext cx="1066800" cy="2514600"/>
          </a:xfrm>
          <a:prstGeom prst="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2835275"/>
            <a:ext cx="914400" cy="25146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096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64"/>
            <a:ext cx="8229600" cy="1143000"/>
          </a:xfrm>
        </p:spPr>
        <p:txBody>
          <a:bodyPr>
            <a:noAutofit/>
          </a:bodyPr>
          <a:lstStyle/>
          <a:p>
            <a:r>
              <a:rPr lang="en-US" sz="3200" dirty="0" smtClean="0">
                <a:latin typeface="Arial" panose="020B0604020202020204" pitchFamily="34" charset="0"/>
                <a:cs typeface="Arial" panose="020B0604020202020204" pitchFamily="34" charset="0"/>
              </a:rPr>
              <a:t>What </a:t>
            </a:r>
            <a:r>
              <a:rPr lang="en-US" sz="3200" dirty="0">
                <a:latin typeface="Arial" panose="020B0604020202020204" pitchFamily="34" charset="0"/>
                <a:cs typeface="Arial" panose="020B0604020202020204" pitchFamily="34" charset="0"/>
              </a:rPr>
              <a:t>are the supply and discharge links for “</a:t>
            </a:r>
            <a:r>
              <a:rPr lang="en-US" sz="3200" dirty="0">
                <a:solidFill>
                  <a:srgbClr val="00B050"/>
                </a:solidFill>
                <a:latin typeface="Arial" panose="020B0604020202020204" pitchFamily="34" charset="0"/>
                <a:cs typeface="Arial" panose="020B0604020202020204" pitchFamily="34" charset="0"/>
              </a:rPr>
              <a:t>Box Elder County Urban</a:t>
            </a:r>
            <a:r>
              <a:rPr lang="en-US" sz="3200" dirty="0">
                <a:latin typeface="Arial" panose="020B0604020202020204" pitchFamily="34" charset="0"/>
                <a:cs typeface="Arial" panose="020B0604020202020204" pitchFamily="34" charset="0"/>
              </a:rPr>
              <a:t>” Demand Site Object</a:t>
            </a:r>
            <a:r>
              <a:rPr lang="en-US" sz="3200" dirty="0" smtClean="0">
                <a:latin typeface="Arial" panose="020B0604020202020204" pitchFamily="34" charset="0"/>
                <a:cs typeface="Arial" panose="020B0604020202020204" pitchFamily="34" charset="0"/>
              </a:rPr>
              <a:t>?</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49279360"/>
              </p:ext>
            </p:extLst>
          </p:nvPr>
        </p:nvGraphicFramePr>
        <p:xfrm>
          <a:off x="782433" y="4369435"/>
          <a:ext cx="7910305" cy="1986915"/>
        </p:xfrm>
        <a:graphic>
          <a:graphicData uri="http://schemas.openxmlformats.org/drawingml/2006/table">
            <a:tbl>
              <a:tblPr>
                <a:tableStyleId>{D7AC3CCA-C797-4891-BE02-D94E43425B78}</a:tableStyleId>
              </a:tblPr>
              <a:tblGrid>
                <a:gridCol w="2343150"/>
                <a:gridCol w="2228850"/>
                <a:gridCol w="3338305"/>
              </a:tblGrid>
              <a:tr h="200025">
                <a:tc>
                  <a:txBody>
                    <a:bodyPr/>
                    <a:lstStyle/>
                    <a:p>
                      <a:pPr algn="l" fontAlgn="b"/>
                      <a:r>
                        <a:rPr lang="en-US" sz="1800" b="1" u="none" strike="noStrike" dirty="0" smtClean="0">
                          <a:effectLst/>
                          <a:latin typeface="Arial" panose="020B0604020202020204" pitchFamily="34" charset="0"/>
                          <a:cs typeface="Arial" panose="020B0604020202020204" pitchFamily="34" charset="0"/>
                        </a:rPr>
                        <a:t>Data Structure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Native Object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a:effectLst/>
                          <a:latin typeface="Arial" panose="020B0604020202020204" pitchFamily="34" charset="0"/>
                          <a:cs typeface="Arial" panose="020B0604020202020204" pitchFamily="34" charset="0"/>
                        </a:rPr>
                        <a:t>Supply Link Instances</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WEAP</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Washakie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a:t>
                      </a:r>
                      <a:r>
                        <a:rPr lang="en-US" sz="1800" u="none" strike="noStrike" dirty="0" err="1">
                          <a:effectLst/>
                          <a:latin typeface="Arial" panose="020B0604020202020204" pitchFamily="34" charset="0"/>
                          <a:cs typeface="Arial" panose="020B0604020202020204" pitchFamily="34" charset="0"/>
                        </a:rPr>
                        <a:t>Mainstem</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WEAP</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withdrawal Node 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smtClean="0">
                          <a:effectLst/>
                          <a:latin typeface="Arial" panose="020B0604020202020204" pitchFamily="34" charset="0"/>
                          <a:cs typeface="Arial" panose="020B0604020202020204" pitchFamily="34" charset="0"/>
                        </a:rPr>
                        <a:t>from Box Elder </a:t>
                      </a:r>
                      <a:r>
                        <a:rPr lang="en-US" sz="1800" u="none" strike="noStrike" dirty="0" err="1" smtClean="0">
                          <a:effectLst/>
                          <a:latin typeface="Arial" panose="020B0604020202020204" pitchFamily="34" charset="0"/>
                          <a:cs typeface="Arial" panose="020B0604020202020204" pitchFamily="34" charset="0"/>
                        </a:rPr>
                        <a:t>GW</a:t>
                      </a:r>
                      <a:r>
                        <a:rPr lang="en-US" sz="1800" u="none" strike="noStrike" dirty="0" smtClean="0">
                          <a:effectLst/>
                          <a:latin typeface="Arial" panose="020B0604020202020204" pitchFamily="34" charset="0"/>
                          <a:cs typeface="Arial" panose="020B0604020202020204" pitchFamily="34" charset="0"/>
                        </a:rPr>
                        <a:t> Imports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a:effectLst/>
                          <a:latin typeface="Arial" panose="020B0604020202020204" pitchFamily="34" charset="0"/>
                          <a:cs typeface="Arial" panose="020B0604020202020204" pitchFamily="34" charset="0"/>
                        </a:rPr>
                        <a:t>Discharge Link Instances</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Return Flow</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to Withdrawal Node 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bl>
          </a:graphicData>
        </a:graphic>
      </p:graphicFrame>
      <p:sp>
        <p:nvSpPr>
          <p:cNvPr id="5" name="Oval 4"/>
          <p:cNvSpPr/>
          <p:nvPr/>
        </p:nvSpPr>
        <p:spPr>
          <a:xfrm>
            <a:off x="4419600" y="2819400"/>
            <a:ext cx="3048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0"/>
          </p:cNvCxnSpPr>
          <p:nvPr/>
        </p:nvCxnSpPr>
        <p:spPr>
          <a:xfrm>
            <a:off x="3200400" y="2236181"/>
            <a:ext cx="1371600" cy="583219"/>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724400" y="2965450"/>
            <a:ext cx="1600200" cy="0"/>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endCxn id="5" idx="1"/>
          </p:cNvCxnSpPr>
          <p:nvPr/>
        </p:nvCxnSpPr>
        <p:spPr>
          <a:xfrm>
            <a:off x="2895600" y="2760430"/>
            <a:ext cx="1568637" cy="101747"/>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5" idx="2"/>
          </p:cNvCxnSpPr>
          <p:nvPr/>
        </p:nvCxnSpPr>
        <p:spPr>
          <a:xfrm flipV="1">
            <a:off x="2895600" y="2965450"/>
            <a:ext cx="1524000" cy="179528"/>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a:endCxn id="5" idx="3"/>
          </p:cNvCxnSpPr>
          <p:nvPr/>
        </p:nvCxnSpPr>
        <p:spPr>
          <a:xfrm flipV="1">
            <a:off x="3048000" y="3068723"/>
            <a:ext cx="1416237" cy="689498"/>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48" name="Rectangle 47"/>
          <p:cNvSpPr/>
          <p:nvPr/>
        </p:nvSpPr>
        <p:spPr>
          <a:xfrm>
            <a:off x="1327105" y="1982875"/>
            <a:ext cx="1714957"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Washakie</a:t>
            </a:r>
            <a:endParaRPr lang="en-US" dirty="0">
              <a:solidFill>
                <a:srgbClr val="000000"/>
              </a:solidFill>
              <a:latin typeface="Arial" panose="020B0604020202020204" pitchFamily="34" charset="0"/>
              <a:cs typeface="Arial" panose="020B0604020202020204" pitchFamily="34" charset="0"/>
            </a:endParaRPr>
          </a:p>
        </p:txBody>
      </p:sp>
      <p:sp>
        <p:nvSpPr>
          <p:cNvPr id="49" name="Rectangle 48"/>
          <p:cNvSpPr/>
          <p:nvPr/>
        </p:nvSpPr>
        <p:spPr>
          <a:xfrm>
            <a:off x="1229512" y="2492845"/>
            <a:ext cx="1710725"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a:t>
            </a:r>
            <a:r>
              <a:rPr lang="en-US" dirty="0" err="1">
                <a:latin typeface="Arial" panose="020B0604020202020204" pitchFamily="34" charset="0"/>
                <a:cs typeface="Arial" panose="020B0604020202020204" pitchFamily="34" charset="0"/>
              </a:rPr>
              <a:t>Mainstem</a:t>
            </a:r>
            <a:endParaRPr lang="en-US" dirty="0">
              <a:solidFill>
                <a:srgbClr val="000000"/>
              </a:solidFill>
              <a:latin typeface="Arial" panose="020B0604020202020204" pitchFamily="34" charset="0"/>
              <a:cs typeface="Arial" panose="020B0604020202020204" pitchFamily="34" charset="0"/>
            </a:endParaRPr>
          </a:p>
        </p:txBody>
      </p:sp>
      <p:sp>
        <p:nvSpPr>
          <p:cNvPr id="50" name="Rectangle 49"/>
          <p:cNvSpPr/>
          <p:nvPr/>
        </p:nvSpPr>
        <p:spPr>
          <a:xfrm>
            <a:off x="287194" y="2973475"/>
            <a:ext cx="2608406"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withdrawal Node 3</a:t>
            </a:r>
            <a:endParaRPr lang="en-US" dirty="0">
              <a:solidFill>
                <a:srgbClr val="000000"/>
              </a:solidFill>
              <a:latin typeface="Arial" panose="020B0604020202020204" pitchFamily="34" charset="0"/>
              <a:cs typeface="Arial" panose="020B0604020202020204" pitchFamily="34" charset="0"/>
            </a:endParaRPr>
          </a:p>
        </p:txBody>
      </p:sp>
      <p:sp>
        <p:nvSpPr>
          <p:cNvPr id="51" name="Rectangle 50"/>
          <p:cNvSpPr/>
          <p:nvPr/>
        </p:nvSpPr>
        <p:spPr>
          <a:xfrm>
            <a:off x="38585" y="3516961"/>
            <a:ext cx="3005951"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Box Elder </a:t>
            </a:r>
            <a:r>
              <a:rPr lang="en-US" dirty="0" err="1">
                <a:latin typeface="Arial" panose="020B0604020202020204" pitchFamily="34" charset="0"/>
                <a:cs typeface="Arial" panose="020B0604020202020204" pitchFamily="34" charset="0"/>
              </a:rPr>
              <a:t>GW</a:t>
            </a:r>
            <a:r>
              <a:rPr lang="en-US" dirty="0">
                <a:latin typeface="Arial" panose="020B0604020202020204" pitchFamily="34" charset="0"/>
                <a:cs typeface="Arial" panose="020B0604020202020204" pitchFamily="34" charset="0"/>
              </a:rPr>
              <a:t> Imports</a:t>
            </a:r>
            <a:endParaRPr lang="en-US" dirty="0">
              <a:solidFill>
                <a:srgbClr val="000000"/>
              </a:solidFill>
              <a:latin typeface="Arial" panose="020B0604020202020204" pitchFamily="34" charset="0"/>
              <a:cs typeface="Arial" panose="020B0604020202020204" pitchFamily="34" charset="0"/>
            </a:endParaRPr>
          </a:p>
        </p:txBody>
      </p:sp>
      <p:sp>
        <p:nvSpPr>
          <p:cNvPr id="52" name="Rectangle 51"/>
          <p:cNvSpPr/>
          <p:nvPr/>
        </p:nvSpPr>
        <p:spPr>
          <a:xfrm>
            <a:off x="6342413" y="2788809"/>
            <a:ext cx="2390398"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to Withdrawal Node 4</a:t>
            </a:r>
            <a:endParaRPr lang="en-US" dirty="0">
              <a:solidFill>
                <a:srgbClr val="000000"/>
              </a:solidFill>
              <a:latin typeface="Arial" panose="020B0604020202020204" pitchFamily="34" charset="0"/>
              <a:cs typeface="Arial" panose="020B0604020202020204" pitchFamily="34" charset="0"/>
            </a:endParaRPr>
          </a:p>
        </p:txBody>
      </p:sp>
      <p:sp>
        <p:nvSpPr>
          <p:cNvPr id="53" name="Rectangle 52"/>
          <p:cNvSpPr/>
          <p:nvPr/>
        </p:nvSpPr>
        <p:spPr>
          <a:xfrm>
            <a:off x="5333715" y="3801008"/>
            <a:ext cx="1428596" cy="369332"/>
          </a:xfrm>
          <a:prstGeom prst="rect">
            <a:avLst/>
          </a:prstGeom>
        </p:spPr>
        <p:txBody>
          <a:bodyPr wrap="none">
            <a:spAutoFit/>
          </a:bodyPr>
          <a:lstStyle/>
          <a:p>
            <a:pPr fontAlgn="b"/>
            <a:r>
              <a:rPr lang="en-US" dirty="0">
                <a:solidFill>
                  <a:schemeClr val="accent2"/>
                </a:solidFill>
                <a:latin typeface="Arial" panose="020B0604020202020204" pitchFamily="34" charset="0"/>
                <a:cs typeface="Arial" panose="020B0604020202020204" pitchFamily="34" charset="0"/>
              </a:rPr>
              <a:t>Return Flow</a:t>
            </a:r>
          </a:p>
        </p:txBody>
      </p:sp>
      <p:sp>
        <p:nvSpPr>
          <p:cNvPr id="54" name="Rectangle 53"/>
          <p:cNvSpPr/>
          <p:nvPr/>
        </p:nvSpPr>
        <p:spPr>
          <a:xfrm>
            <a:off x="3042062" y="3804720"/>
            <a:ext cx="2035557" cy="369332"/>
          </a:xfrm>
          <a:prstGeom prst="rect">
            <a:avLst/>
          </a:prstGeom>
        </p:spPr>
        <p:txBody>
          <a:bodyPr wrap="none">
            <a:spAutoFit/>
          </a:bodyPr>
          <a:lstStyle/>
          <a:p>
            <a:pPr fontAlgn="b"/>
            <a:r>
              <a:rPr lang="en-US" dirty="0">
                <a:solidFill>
                  <a:srgbClr val="7030A0"/>
                </a:solidFill>
                <a:latin typeface="Arial" panose="020B0604020202020204" pitchFamily="34" charset="0"/>
                <a:cs typeface="Arial" panose="020B0604020202020204" pitchFamily="34" charset="0"/>
              </a:rPr>
              <a:t>Transmission Link</a:t>
            </a:r>
          </a:p>
        </p:txBody>
      </p:sp>
    </p:spTree>
    <p:extLst>
      <p:ext uri="{BB962C8B-B14F-4D97-AF65-F5344CB8AC3E}">
        <p14:creationId xmlns:p14="http://schemas.microsoft.com/office/powerpoint/2010/main" val="1396834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Benefits of WaM-DaM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7638"/>
            <a:ext cx="8229600" cy="4525963"/>
          </a:xfrm>
        </p:spPr>
        <p:txBody>
          <a:bodyPr>
            <a:noAutofit/>
          </a:bodyPr>
          <a:lstStyle/>
          <a:p>
            <a:r>
              <a:rPr lang="en-US" sz="2400" dirty="0" smtClean="0">
                <a:latin typeface="Arial" panose="020B0604020202020204" pitchFamily="34" charset="0"/>
                <a:cs typeface="Arial" panose="020B0604020202020204" pitchFamily="34" charset="0"/>
              </a:rPr>
              <a:t>Provide a </a:t>
            </a:r>
            <a:r>
              <a:rPr lang="en-US" sz="2400" dirty="0">
                <a:solidFill>
                  <a:srgbClr val="FF0000"/>
                </a:solidFill>
                <a:latin typeface="Arial" panose="020B0604020202020204" pitchFamily="34" charset="0"/>
                <a:cs typeface="Arial" panose="020B0604020202020204" pitchFamily="34" charset="0"/>
              </a:rPr>
              <a:t>synthetic view </a:t>
            </a:r>
            <a:r>
              <a:rPr lang="en-US" sz="2400" dirty="0">
                <a:latin typeface="Arial" panose="020B0604020202020204" pitchFamily="34" charset="0"/>
                <a:cs typeface="Arial" panose="020B0604020202020204" pitchFamily="34" charset="0"/>
              </a:rPr>
              <a:t>of the data available within </a:t>
            </a:r>
            <a:r>
              <a:rPr lang="en-US" sz="2400" dirty="0" smtClean="0">
                <a:latin typeface="Arial" panose="020B0604020202020204" pitchFamily="34" charset="0"/>
                <a:cs typeface="Arial" panose="020B0604020202020204" pitchFamily="34" charset="0"/>
              </a:rPr>
              <a:t>a watershed</a:t>
            </a:r>
            <a:endParaRPr lang="en-US" sz="2400" dirty="0" smtClean="0">
              <a:solidFill>
                <a:srgbClr val="FF0000"/>
              </a:solidFill>
              <a:latin typeface="Arial" panose="020B0604020202020204" pitchFamily="34" charset="0"/>
              <a:cs typeface="Arial" panose="020B0604020202020204" pitchFamily="34" charset="0"/>
            </a:endParaRPr>
          </a:p>
          <a:p>
            <a:endParaRPr lang="en-US" sz="2400" dirty="0" smtClean="0">
              <a:solidFill>
                <a:srgbClr val="0070C0"/>
              </a:solidFill>
            </a:endParaRPr>
          </a:p>
          <a:p>
            <a:r>
              <a:rPr lang="en-US" sz="2400" dirty="0" smtClean="0">
                <a:solidFill>
                  <a:schemeClr val="accent6">
                    <a:lumMod val="75000"/>
                  </a:schemeClr>
                </a:solidFill>
                <a:latin typeface="Arial" panose="020B0604020202020204" pitchFamily="34" charset="0"/>
                <a:cs typeface="Arial" panose="020B0604020202020204" pitchFamily="34" charset="0"/>
              </a:rPr>
              <a:t>Overcome</a:t>
            </a:r>
            <a:r>
              <a:rPr lang="en-US" sz="2400" dirty="0" smtClean="0">
                <a:latin typeface="Arial" panose="020B0604020202020204" pitchFamily="34" charset="0"/>
                <a:cs typeface="Arial" panose="020B0604020202020204" pitchFamily="34" charset="0"/>
              </a:rPr>
              <a:t> sematic heterogeneity of water management data </a:t>
            </a:r>
          </a:p>
          <a:p>
            <a:endParaRPr lang="en-US" sz="2400" dirty="0">
              <a:latin typeface="Arial" panose="020B0604020202020204" pitchFamily="34" charset="0"/>
              <a:cs typeface="Arial" panose="020B0604020202020204" pitchFamily="34" charset="0"/>
            </a:endParaRPr>
          </a:p>
          <a:p>
            <a:r>
              <a:rPr lang="en-US" sz="2400" dirty="0">
                <a:solidFill>
                  <a:srgbClr val="00B050"/>
                </a:solidFill>
                <a:latin typeface="Arial" panose="020B0604020202020204" pitchFamily="34" charset="0"/>
                <a:cs typeface="Arial" panose="020B0604020202020204" pitchFamily="34" charset="0"/>
              </a:rPr>
              <a:t>Compare datasets</a:t>
            </a:r>
            <a:r>
              <a:rPr lang="en-US" sz="2400" dirty="0">
                <a:latin typeface="Arial" panose="020B0604020202020204" pitchFamily="34" charset="0"/>
                <a:cs typeface="Arial" panose="020B0604020202020204" pitchFamily="34" charset="0"/>
              </a:rPr>
              <a:t>, identify discrepancies and uncertainties, and include uncertainties in preparing model input </a:t>
            </a:r>
            <a:r>
              <a:rPr lang="en-US" sz="2400" dirty="0" smtClean="0">
                <a:latin typeface="Arial" panose="020B0604020202020204" pitchFamily="34" charset="0"/>
                <a:cs typeface="Arial" panose="020B0604020202020204" pitchFamily="34" charset="0"/>
              </a:rPr>
              <a:t>data</a:t>
            </a:r>
          </a:p>
          <a:p>
            <a:endParaRPr lang="en-US" sz="2400" dirty="0">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rPr>
              <a:t>A</a:t>
            </a:r>
            <a:r>
              <a:rPr lang="en-US" sz="2400" dirty="0" smtClean="0">
                <a:solidFill>
                  <a:srgbClr val="0070C0"/>
                </a:solidFill>
                <a:latin typeface="Arial" panose="020B0604020202020204" pitchFamily="34" charset="0"/>
                <a:cs typeface="Arial" panose="020B0604020202020204" pitchFamily="34" charset="0"/>
              </a:rPr>
              <a:t>nswer </a:t>
            </a:r>
            <a:r>
              <a:rPr lang="en-US" sz="2400" dirty="0">
                <a:solidFill>
                  <a:srgbClr val="0070C0"/>
                </a:solidFill>
                <a:latin typeface="Arial" panose="020B0604020202020204" pitchFamily="34" charset="0"/>
                <a:cs typeface="Arial" panose="020B0604020202020204" pitchFamily="34" charset="0"/>
              </a:rPr>
              <a:t>questions </a:t>
            </a:r>
            <a:r>
              <a:rPr lang="en-US" sz="2400" dirty="0">
                <a:latin typeface="Arial" panose="020B0604020202020204" pitchFamily="34" charset="0"/>
                <a:cs typeface="Arial" panose="020B0604020202020204" pitchFamily="34" charset="0"/>
              </a:rPr>
              <a:t>that previously required significant effort and manipulations among multiple data sets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105849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600780" cy="2087563"/>
          </a:xfrm>
        </p:spPr>
        <p:txBody>
          <a:bodyPr>
            <a:normAutofit/>
          </a:bodyPr>
          <a:lstStyle/>
          <a:p>
            <a:pPr marL="0" indent="0" algn="ctr">
              <a:buNone/>
            </a:pPr>
            <a:r>
              <a:rPr lang="en-US" sz="5400" dirty="0" smtClean="0"/>
              <a:t>Thank you!</a:t>
            </a:r>
          </a:p>
          <a:p>
            <a:pPr marL="0" indent="0" algn="ctr">
              <a:buNone/>
            </a:pPr>
            <a:r>
              <a:rPr lang="en-US" sz="5400" dirty="0" smtClean="0"/>
              <a:t>Questions?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grpSp>
        <p:nvGrpSpPr>
          <p:cNvPr id="8" name="Group 7"/>
          <p:cNvGrpSpPr/>
          <p:nvPr/>
        </p:nvGrpSpPr>
        <p:grpSpPr>
          <a:xfrm>
            <a:off x="1691628" y="4094480"/>
            <a:ext cx="5463588" cy="1828800"/>
            <a:chOff x="3505200" y="4343400"/>
            <a:chExt cx="5463588" cy="1828800"/>
          </a:xfrm>
        </p:grpSpPr>
        <p:grpSp>
          <p:nvGrpSpPr>
            <p:cNvPr id="9" name="Group 8"/>
            <p:cNvGrpSpPr/>
            <p:nvPr/>
          </p:nvGrpSpPr>
          <p:grpSpPr>
            <a:xfrm>
              <a:off x="3505200" y="4343400"/>
              <a:ext cx="4884444" cy="1828800"/>
              <a:chOff x="1981200" y="4759404"/>
              <a:chExt cx="4884444" cy="1828800"/>
            </a:xfrm>
          </p:grpSpPr>
          <p:sp>
            <p:nvSpPr>
              <p:cNvPr id="11" name="TextBox 10"/>
              <p:cNvSpPr txBox="1"/>
              <p:nvPr/>
            </p:nvSpPr>
            <p:spPr>
              <a:xfrm>
                <a:off x="1981200" y="4759404"/>
                <a:ext cx="4884444" cy="1200329"/>
              </a:xfrm>
              <a:prstGeom prst="rect">
                <a:avLst/>
              </a:prstGeom>
              <a:solidFill>
                <a:schemeClr val="bg1"/>
              </a:solidFill>
            </p:spPr>
            <p:txBody>
              <a:bodyPr wrap="square" rtlCol="0">
                <a:spAutoFit/>
              </a:bodyPr>
              <a:lstStyle/>
              <a:p>
                <a:r>
                  <a:rPr lang="en-US" sz="7200" b="1" dirty="0" smtClean="0">
                    <a:solidFill>
                      <a:srgbClr val="0070C0"/>
                    </a:solidFill>
                    <a:effectLst>
                      <a:outerShdw blurRad="38100" dist="38100" dir="2700000" algn="tl">
                        <a:srgbClr val="000000">
                          <a:alpha val="43137"/>
                        </a:srgbClr>
                      </a:outerShdw>
                    </a:effectLst>
                  </a:rPr>
                  <a:t>WaM-DaM</a:t>
                </a:r>
                <a:endParaRPr lang="en-US" sz="2400" b="1" dirty="0" smtClean="0">
                  <a:solidFill>
                    <a:srgbClr val="0070C0"/>
                  </a:solidFill>
                  <a:effectLst>
                    <a:outerShdw blurRad="38100" dist="38100" dir="2700000" algn="tl">
                      <a:srgbClr val="000000">
                        <a:alpha val="43137"/>
                      </a:srgbClr>
                    </a:outerShdw>
                  </a:effectLst>
                </a:endParaRPr>
              </a:p>
            </p:txBody>
          </p:sp>
          <p:sp>
            <p:nvSpPr>
              <p:cNvPr id="16" name="TextBox 15"/>
              <p:cNvSpPr txBox="1"/>
              <p:nvPr/>
            </p:nvSpPr>
            <p:spPr>
              <a:xfrm>
                <a:off x="2110728" y="5757207"/>
                <a:ext cx="4312944" cy="830997"/>
              </a:xfrm>
              <a:prstGeom prst="rect">
                <a:avLst/>
              </a:prstGeom>
              <a:solidFill>
                <a:schemeClr val="bg1"/>
              </a:solidFill>
            </p:spPr>
            <p:txBody>
              <a:bodyPr wrap="square" rtlCol="0">
                <a:spAutoFit/>
              </a:bodyPr>
              <a:lstStyle/>
              <a:p>
                <a:r>
                  <a:rPr lang="en-US" sz="265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 name="Picture 6" descr="http://thumbs.dreamstime.com/m/cartoon-star-running-illustration-321936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788" y="4572000"/>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89487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7"/>
            <a:ext cx="8229600" cy="4525963"/>
          </a:xfrm>
        </p:spPr>
        <p:txBody>
          <a:bodyPr>
            <a:normAutofit fontScale="92500" lnSpcReduction="20000"/>
          </a:bodyPr>
          <a:lstStyle/>
          <a:p>
            <a:pPr marL="514350" indent="-514350">
              <a:buFont typeface="+mj-lt"/>
              <a:buAutoNum type="arabicPeriod"/>
            </a:pPr>
            <a:r>
              <a:rPr lang="en-US" dirty="0">
                <a:latin typeface="Arial" panose="020B0604020202020204" pitchFamily="34" charset="0"/>
                <a:cs typeface="Arial" panose="020B0604020202020204" pitchFamily="34" charset="0"/>
              </a:rPr>
              <a:t>Why Do We Need WaM-DaM?</a:t>
            </a: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Design Methods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WaM-DaM Schema</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Results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Conclusions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u="sng" dirty="0">
                <a:latin typeface="Arial" pitchFamily="34" charset="0"/>
                <a:cs typeface="Arial" pitchFamily="34" charset="0"/>
              </a:rPr>
              <a:t>Wa</a:t>
            </a:r>
            <a:r>
              <a:rPr lang="en-US" dirty="0">
                <a:latin typeface="Arial" pitchFamily="34" charset="0"/>
                <a:cs typeface="Arial" pitchFamily="34" charset="0"/>
              </a:rPr>
              <a:t>ter </a:t>
            </a:r>
            <a:r>
              <a:rPr lang="en-US" u="sng" dirty="0">
                <a:latin typeface="Arial" pitchFamily="34" charset="0"/>
                <a:cs typeface="Arial" pitchFamily="34" charset="0"/>
              </a:rPr>
              <a:t>M</a:t>
            </a:r>
            <a:r>
              <a:rPr lang="en-US" dirty="0">
                <a:latin typeface="Arial" pitchFamily="34" charset="0"/>
                <a:cs typeface="Arial" pitchFamily="34" charset="0"/>
              </a:rPr>
              <a:t>anagement </a:t>
            </a:r>
            <a:r>
              <a:rPr lang="en-US" u="sng" dirty="0">
                <a:latin typeface="Arial" pitchFamily="34" charset="0"/>
                <a:cs typeface="Arial" pitchFamily="34" charset="0"/>
              </a:rPr>
              <a:t>Da</a:t>
            </a:r>
            <a:r>
              <a:rPr lang="en-US" dirty="0">
                <a:latin typeface="Arial" pitchFamily="34" charset="0"/>
                <a:cs typeface="Arial" pitchFamily="34" charset="0"/>
              </a:rPr>
              <a:t>ta </a:t>
            </a:r>
            <a:r>
              <a:rPr lang="en-US" u="sng" dirty="0">
                <a:latin typeface="Arial" pitchFamily="34" charset="0"/>
                <a:cs typeface="Arial" pitchFamily="34" charset="0"/>
              </a:rPr>
              <a:t>M</a:t>
            </a:r>
            <a:r>
              <a:rPr lang="en-US" dirty="0">
                <a:latin typeface="Arial" pitchFamily="34" charset="0"/>
                <a:cs typeface="Arial" pitchFamily="34" charset="0"/>
              </a:rPr>
              <a:t>odel</a:t>
            </a:r>
            <a:br>
              <a:rPr lang="en-US" dirty="0">
                <a:latin typeface="Arial" pitchFamily="34" charset="0"/>
                <a:cs typeface="Arial" pitchFamily="34" charset="0"/>
              </a:rPr>
            </a:br>
            <a:r>
              <a:rPr lang="en-US" dirty="0">
                <a:latin typeface="Arial" pitchFamily="34" charset="0"/>
                <a:cs typeface="Arial" pitchFamily="34" charset="0"/>
              </a:rPr>
              <a:t> (WaM-DaM)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grpSp>
        <p:nvGrpSpPr>
          <p:cNvPr id="5" name="Group 4"/>
          <p:cNvGrpSpPr/>
          <p:nvPr/>
        </p:nvGrpSpPr>
        <p:grpSpPr>
          <a:xfrm>
            <a:off x="3739515" y="4713367"/>
            <a:ext cx="5114925" cy="1642983"/>
            <a:chOff x="3505200" y="4343400"/>
            <a:chExt cx="5114925" cy="1642983"/>
          </a:xfrm>
        </p:grpSpPr>
        <p:grpSp>
          <p:nvGrpSpPr>
            <p:cNvPr id="9" name="Group 8"/>
            <p:cNvGrpSpPr/>
            <p:nvPr/>
          </p:nvGrpSpPr>
          <p:grpSpPr>
            <a:xfrm>
              <a:off x="3505200" y="4343400"/>
              <a:ext cx="4038600" cy="1642983"/>
              <a:chOff x="1981200" y="4759404"/>
              <a:chExt cx="4038600" cy="1642983"/>
            </a:xfrm>
          </p:grpSpPr>
          <p:sp>
            <p:nvSpPr>
              <p:cNvPr id="12" name="TextBox 11"/>
              <p:cNvSpPr txBox="1"/>
              <p:nvPr/>
            </p:nvSpPr>
            <p:spPr>
              <a:xfrm>
                <a:off x="1981200" y="4759404"/>
                <a:ext cx="4038600" cy="1107996"/>
              </a:xfrm>
              <a:prstGeom prst="rect">
                <a:avLst/>
              </a:prstGeom>
              <a:solidFill>
                <a:schemeClr val="bg1"/>
              </a:solidFill>
            </p:spPr>
            <p:txBody>
              <a:bodyPr wrap="square" rtlCol="0">
                <a:spAutoFit/>
              </a:bodyPr>
              <a:lstStyle/>
              <a:p>
                <a:r>
                  <a:rPr lang="en-US" sz="6600" b="1" dirty="0" smtClean="0">
                    <a:solidFill>
                      <a:srgbClr val="0070C0"/>
                    </a:solidFill>
                    <a:effectLst>
                      <a:outerShdw blurRad="38100" dist="38100" dir="2700000" algn="tl">
                        <a:srgbClr val="000000">
                          <a:alpha val="43137"/>
                        </a:srgbClr>
                      </a:outerShdw>
                    </a:effectLst>
                  </a:rPr>
                  <a:t>WaM-DaM</a:t>
                </a:r>
                <a:endParaRPr lang="en-US" sz="2000" b="1" dirty="0" smtClean="0">
                  <a:solidFill>
                    <a:srgbClr val="0070C0"/>
                  </a:solidFill>
                  <a:effectLst>
                    <a:outerShdw blurRad="38100" dist="38100" dir="2700000" algn="tl">
                      <a:srgbClr val="000000">
                        <a:alpha val="43137"/>
                      </a:srgbClr>
                    </a:outerShdw>
                  </a:effectLst>
                </a:endParaRPr>
              </a:p>
            </p:txBody>
          </p:sp>
          <p:sp>
            <p:nvSpPr>
              <p:cNvPr id="13" name="TextBox 12"/>
              <p:cNvSpPr txBox="1"/>
              <p:nvPr/>
            </p:nvSpPr>
            <p:spPr>
              <a:xfrm>
                <a:off x="2057400" y="5632946"/>
                <a:ext cx="3962400" cy="769441"/>
              </a:xfrm>
              <a:prstGeom prst="rect">
                <a:avLst/>
              </a:prstGeom>
              <a:solidFill>
                <a:schemeClr val="bg1"/>
              </a:solidFill>
            </p:spPr>
            <p:txBody>
              <a:bodyPr wrap="square" rtlCol="0">
                <a:spAutoFit/>
              </a:bodyPr>
              <a:lstStyle/>
              <a:p>
                <a:r>
                  <a:rPr lang="en-US" sz="240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30" name="Picture 6" descr="http://thumbs.dreamstime.com/m/cartoon-star-running-illustration-321936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4449136"/>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12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Years of Water Research</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6359" y="3871912"/>
            <a:ext cx="4675241" cy="2849563"/>
          </a:xfrm>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1026" name="Picture 2" descr="http://uwrlweb.uwrl.usu.edu/timeline/hybrid_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2284" y="1498278"/>
            <a:ext cx="2669316" cy="2164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uwrlweb.uwrl.usu.edu/timeline/paul_riley_60s_comput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52" y="1524000"/>
            <a:ext cx="5867401" cy="21727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914400" y="39867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519793466"/>
              </p:ext>
            </p:extLst>
          </p:nvPr>
        </p:nvGraphicFramePr>
        <p:xfrm>
          <a:off x="106309" y="4296434"/>
          <a:ext cx="4210050" cy="2095500"/>
        </p:xfrm>
        <a:graphic>
          <a:graphicData uri="http://schemas.openxmlformats.org/presentationml/2006/ole">
            <mc:AlternateContent xmlns:mc="http://schemas.openxmlformats.org/markup-compatibility/2006">
              <mc:Choice xmlns:v="urn:schemas-microsoft-com:vml" Requires="v">
                <p:oleObj spid="_x0000_s1043" name="Visio" r:id="rId6" imgW="7010490" imgH="3486240" progId="Visio.Drawing.11">
                  <p:embed/>
                </p:oleObj>
              </mc:Choice>
              <mc:Fallback>
                <p:oleObj name="Visio" r:id="rId6" imgW="7010490" imgH="3486240"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09" y="4296434"/>
                        <a:ext cx="421005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9202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Challenges with Water Data</a:t>
            </a:r>
            <a:endParaRPr lang="en-US" dirty="0"/>
          </a:p>
        </p:txBody>
      </p:sp>
      <p:sp>
        <p:nvSpPr>
          <p:cNvPr id="3" name="Content Placeholder 2"/>
          <p:cNvSpPr>
            <a:spLocks noGrp="1"/>
          </p:cNvSpPr>
          <p:nvPr>
            <p:ph idx="1"/>
          </p:nvPr>
        </p:nvSpPr>
        <p:spPr>
          <a:xfrm>
            <a:off x="457200" y="1830387"/>
            <a:ext cx="8229600" cy="4525963"/>
          </a:xfrm>
        </p:spPr>
        <p:txBody>
          <a:bodyPr>
            <a:normAutofit/>
          </a:bodyPr>
          <a:lstStyle/>
          <a:p>
            <a:r>
              <a:rPr lang="en-US" dirty="0" smtClean="0"/>
              <a:t>“Keeping track of our water data in </a:t>
            </a:r>
            <a:r>
              <a:rPr lang="en-US" dirty="0" smtClean="0">
                <a:solidFill>
                  <a:srgbClr val="00B050"/>
                </a:solidFill>
              </a:rPr>
              <a:t>text </a:t>
            </a:r>
            <a:r>
              <a:rPr lang="en-US" dirty="0">
                <a:solidFill>
                  <a:srgbClr val="00B050"/>
                </a:solidFill>
              </a:rPr>
              <a:t>files </a:t>
            </a:r>
            <a:r>
              <a:rPr lang="en-US" dirty="0" smtClean="0"/>
              <a:t>is </a:t>
            </a:r>
            <a:r>
              <a:rPr lang="en-US" dirty="0">
                <a:solidFill>
                  <a:srgbClr val="FF0000"/>
                </a:solidFill>
              </a:rPr>
              <a:t>a royal </a:t>
            </a:r>
            <a:r>
              <a:rPr lang="en-US" dirty="0" smtClean="0">
                <a:solidFill>
                  <a:srgbClr val="FF0000"/>
                </a:solidFill>
              </a:rPr>
              <a:t>headache</a:t>
            </a:r>
            <a:r>
              <a:rPr lang="en-US" dirty="0" smtClean="0"/>
              <a:t>” </a:t>
            </a:r>
          </a:p>
          <a:p>
            <a:endParaRPr lang="en-US" dirty="0"/>
          </a:p>
          <a:p>
            <a:r>
              <a:rPr lang="en-US" dirty="0" smtClean="0"/>
              <a:t>“We want to access data from </a:t>
            </a:r>
            <a:r>
              <a:rPr lang="en-US" dirty="0" smtClean="0">
                <a:solidFill>
                  <a:srgbClr val="0070C0"/>
                </a:solidFill>
              </a:rPr>
              <a:t>d</a:t>
            </a:r>
            <a:r>
              <a:rPr lang="en-US" dirty="0" smtClean="0">
                <a:solidFill>
                  <a:srgbClr val="0070C0"/>
                </a:solidFill>
              </a:rPr>
              <a:t>ifferent </a:t>
            </a:r>
            <a:r>
              <a:rPr lang="en-US" dirty="0">
                <a:solidFill>
                  <a:srgbClr val="0070C0"/>
                </a:solidFill>
              </a:rPr>
              <a:t>sources</a:t>
            </a:r>
            <a:r>
              <a:rPr lang="en-US" dirty="0"/>
              <a:t> through </a:t>
            </a:r>
            <a:r>
              <a:rPr lang="en-US" dirty="0">
                <a:solidFill>
                  <a:schemeClr val="accent6">
                    <a:lumMod val="75000"/>
                  </a:schemeClr>
                </a:solidFill>
              </a:rPr>
              <a:t>one standardize </a:t>
            </a:r>
            <a:r>
              <a:rPr lang="en-US" dirty="0" smtClean="0">
                <a:solidFill>
                  <a:schemeClr val="accent6">
                    <a:lumMod val="75000"/>
                  </a:schemeClr>
                </a:solidFill>
              </a:rPr>
              <a:t>data hub</a:t>
            </a:r>
            <a:r>
              <a:rPr lang="en-US" dirty="0"/>
              <a:t>”</a:t>
            </a:r>
            <a:endParaRPr lang="en-US" dirty="0"/>
          </a:p>
          <a:p>
            <a:endParaRPr lang="en-US" dirty="0"/>
          </a:p>
          <a:p>
            <a:r>
              <a:rPr lang="en-US" dirty="0" smtClean="0"/>
              <a:t>“We want to query </a:t>
            </a:r>
            <a:r>
              <a:rPr lang="en-US" dirty="0"/>
              <a:t>our data for </a:t>
            </a:r>
            <a:r>
              <a:rPr lang="en-US" dirty="0">
                <a:solidFill>
                  <a:srgbClr val="00B050"/>
                </a:solidFill>
              </a:rPr>
              <a:t>quick </a:t>
            </a:r>
            <a:r>
              <a:rPr lang="en-US" dirty="0" smtClean="0">
                <a:solidFill>
                  <a:srgbClr val="00B050"/>
                </a:solidFill>
              </a:rPr>
              <a:t>analysis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01734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050" y="-1059"/>
            <a:ext cx="7772400" cy="1470025"/>
          </a:xfrm>
        </p:spPr>
        <p:txBody>
          <a:bodyPr>
            <a:normAutofit/>
          </a:bodyPr>
          <a:lstStyle/>
          <a:p>
            <a:r>
              <a:rPr lang="en-US" dirty="0" smtClean="0">
                <a:latin typeface="Arial" panose="020B0604020202020204" pitchFamily="34" charset="0"/>
                <a:cs typeface="Arial" panose="020B0604020202020204" pitchFamily="34" charset="0"/>
              </a:rPr>
              <a:t>How to organize all these together?</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9" name="Picture 4"/>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1606383" y="4258603"/>
            <a:ext cx="1828800" cy="169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15883" y="6000703"/>
            <a:ext cx="2019300" cy="552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 Series Data</a:t>
            </a:r>
          </a:p>
          <a:p>
            <a:pPr algn="ctr"/>
            <a:r>
              <a:rPr lang="en-US" b="1" dirty="0" smtClean="0">
                <a:solidFill>
                  <a:srgbClr val="00B050"/>
                </a:solidFill>
              </a:rPr>
              <a:t>32 attributes  </a:t>
            </a:r>
            <a:endParaRPr lang="en-US" b="1" dirty="0">
              <a:solidFill>
                <a:srgbClr val="00B050"/>
              </a:solidFill>
            </a:endParaRPr>
          </a:p>
        </p:txBody>
      </p:sp>
      <p:grpSp>
        <p:nvGrpSpPr>
          <p:cNvPr id="8" name="Group 7"/>
          <p:cNvGrpSpPr/>
          <p:nvPr/>
        </p:nvGrpSpPr>
        <p:grpSpPr>
          <a:xfrm>
            <a:off x="5880103" y="1595930"/>
            <a:ext cx="2419349" cy="2530952"/>
            <a:chOff x="3446395" y="1389357"/>
            <a:chExt cx="3260862" cy="3633048"/>
          </a:xfrm>
        </p:grpSpPr>
        <p:grpSp>
          <p:nvGrpSpPr>
            <p:cNvPr id="5" name="Group 4"/>
            <p:cNvGrpSpPr/>
            <p:nvPr/>
          </p:nvGrpSpPr>
          <p:grpSpPr>
            <a:xfrm>
              <a:off x="3600450" y="1389357"/>
              <a:ext cx="2952750" cy="2009775"/>
              <a:chOff x="5181600" y="2863054"/>
              <a:chExt cx="2952750" cy="2009775"/>
            </a:xfrm>
          </p:grpSpPr>
          <p:pic>
            <p:nvPicPr>
              <p:cNvPr id="3076" name="Picture 4" descr="Sample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63054"/>
                <a:ext cx="29527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pens the U.S. Geological Survey home p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913469"/>
                <a:ext cx="952499" cy="2667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p:cNvSpPr/>
            <p:nvPr/>
          </p:nvSpPr>
          <p:spPr>
            <a:xfrm>
              <a:off x="3446395" y="3399131"/>
              <a:ext cx="3260862" cy="1623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Water Bodies and Wetlands Dataset</a:t>
              </a:r>
            </a:p>
            <a:p>
              <a:pPr algn="ctr"/>
              <a:r>
                <a:rPr lang="en-US" b="1" dirty="0">
                  <a:solidFill>
                    <a:srgbClr val="00B050"/>
                  </a:solidFill>
                </a:rPr>
                <a:t>15 </a:t>
              </a:r>
              <a:r>
                <a:rPr lang="en-US" b="1" dirty="0" smtClean="0">
                  <a:solidFill>
                    <a:srgbClr val="00B050"/>
                  </a:solidFill>
                </a:rPr>
                <a:t>attributes </a:t>
              </a:r>
            </a:p>
            <a:p>
              <a:pPr algn="ctr"/>
              <a:r>
                <a:rPr lang="en-US" b="1" dirty="0" smtClean="0">
                  <a:solidFill>
                    <a:srgbClr val="00B050"/>
                  </a:solidFill>
                </a:rPr>
                <a:t>26,872 instances </a:t>
              </a:r>
            </a:p>
          </p:txBody>
        </p:sp>
      </p:grpSp>
      <p:grpSp>
        <p:nvGrpSpPr>
          <p:cNvPr id="10" name="Group 9"/>
          <p:cNvGrpSpPr/>
          <p:nvPr/>
        </p:nvGrpSpPr>
        <p:grpSpPr>
          <a:xfrm>
            <a:off x="599055" y="1658262"/>
            <a:ext cx="2388389" cy="2304137"/>
            <a:chOff x="156915" y="1849671"/>
            <a:chExt cx="2954706" cy="3094669"/>
          </a:xfrm>
        </p:grpSpPr>
        <p:grpSp>
          <p:nvGrpSpPr>
            <p:cNvPr id="6" name="Group 5"/>
            <p:cNvGrpSpPr/>
            <p:nvPr/>
          </p:nvGrpSpPr>
          <p:grpSpPr>
            <a:xfrm>
              <a:off x="156915" y="1849671"/>
              <a:ext cx="2954706" cy="1995141"/>
              <a:chOff x="609353" y="3339816"/>
              <a:chExt cx="2954706" cy="1995141"/>
            </a:xfrm>
          </p:grpSpPr>
          <p:pic>
            <p:nvPicPr>
              <p:cNvPr id="3074" name="Picture 2" descr="Sample m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353" y="3339816"/>
                <a:ext cx="2954706" cy="19951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s the US Army Corps of Engineers home 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896174"/>
                <a:ext cx="952500" cy="7239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156915" y="3844811"/>
              <a:ext cx="2839412" cy="1099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Dams dataset</a:t>
              </a:r>
            </a:p>
            <a:p>
              <a:pPr algn="ctr"/>
              <a:r>
                <a:rPr lang="en-US" b="1" dirty="0">
                  <a:solidFill>
                    <a:srgbClr val="00B050"/>
                  </a:solidFill>
                </a:rPr>
                <a:t>23 attributes  </a:t>
              </a:r>
            </a:p>
            <a:p>
              <a:pPr algn="ctr"/>
              <a:r>
                <a:rPr lang="en-US" b="1" dirty="0" smtClean="0">
                  <a:solidFill>
                    <a:srgbClr val="00B050"/>
                  </a:solidFill>
                </a:rPr>
                <a:t>8,121 instances</a:t>
              </a:r>
            </a:p>
          </p:txBody>
        </p:sp>
      </p:grpSp>
      <p:grpSp>
        <p:nvGrpSpPr>
          <p:cNvPr id="12" name="Group 11"/>
          <p:cNvGrpSpPr/>
          <p:nvPr/>
        </p:nvGrpSpPr>
        <p:grpSpPr>
          <a:xfrm>
            <a:off x="4617142" y="4214891"/>
            <a:ext cx="2754517" cy="2506584"/>
            <a:chOff x="5872265" y="4177226"/>
            <a:chExt cx="2754517" cy="2506584"/>
          </a:xfrm>
        </p:grpSpPr>
        <p:pic>
          <p:nvPicPr>
            <p:cNvPr id="11" name="Picture 10"/>
            <p:cNvPicPr>
              <a:picLocks noChangeAspect="1"/>
            </p:cNvPicPr>
            <p:nvPr/>
          </p:nvPicPr>
          <p:blipFill>
            <a:blip r:embed="rId8"/>
            <a:stretch>
              <a:fillRect/>
            </a:stretch>
          </p:blipFill>
          <p:spPr>
            <a:xfrm>
              <a:off x="5872265" y="4177226"/>
              <a:ext cx="2754517" cy="1651065"/>
            </a:xfrm>
            <a:prstGeom prst="rect">
              <a:avLst/>
            </a:prstGeom>
          </p:spPr>
        </p:pic>
        <p:sp>
          <p:nvSpPr>
            <p:cNvPr id="18" name="Rectangle 17"/>
            <p:cNvSpPr/>
            <p:nvPr/>
          </p:nvSpPr>
          <p:spPr>
            <a:xfrm>
              <a:off x="6131923" y="5857720"/>
              <a:ext cx="2209800" cy="826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WEAP Model  </a:t>
              </a:r>
            </a:p>
            <a:p>
              <a:pPr algn="ctr"/>
              <a:r>
                <a:rPr lang="en-US" b="1" dirty="0" smtClean="0">
                  <a:solidFill>
                    <a:schemeClr val="tx1"/>
                  </a:solidFill>
                </a:rPr>
                <a:t>Lower Bear River, UT</a:t>
              </a:r>
            </a:p>
            <a:p>
              <a:pPr algn="ctr"/>
              <a:r>
                <a:rPr lang="en-US" b="1" dirty="0" smtClean="0">
                  <a:solidFill>
                    <a:srgbClr val="00B050"/>
                  </a:solidFill>
                </a:rPr>
                <a:t>111 instances </a:t>
              </a:r>
              <a:endParaRPr lang="en-US" b="1" dirty="0">
                <a:solidFill>
                  <a:srgbClr val="00B050"/>
                </a:solidFill>
              </a:endParaRPr>
            </a:p>
          </p:txBody>
        </p:sp>
      </p:grpSp>
      <p:grpSp>
        <p:nvGrpSpPr>
          <p:cNvPr id="15" name="Group 14"/>
          <p:cNvGrpSpPr/>
          <p:nvPr/>
        </p:nvGrpSpPr>
        <p:grpSpPr>
          <a:xfrm>
            <a:off x="3245783" y="1694422"/>
            <a:ext cx="2271558" cy="2432459"/>
            <a:chOff x="2957146" y="4605897"/>
            <a:chExt cx="2271558" cy="2432459"/>
          </a:xfrm>
        </p:grpSpPr>
        <p:pic>
          <p:nvPicPr>
            <p:cNvPr id="2050" name="Picture 2" descr="http://www.mapcruzin.com/images/water-body-shapefile-300x20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8025" y="4605897"/>
              <a:ext cx="2260679" cy="1507119"/>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2957146" y="6169393"/>
              <a:ext cx="2209800" cy="868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Streams Network</a:t>
              </a:r>
            </a:p>
            <a:p>
              <a:pPr algn="ctr"/>
              <a:r>
                <a:rPr lang="en-US" b="1" dirty="0" smtClean="0">
                  <a:solidFill>
                    <a:srgbClr val="00B050"/>
                  </a:solidFill>
                </a:rPr>
                <a:t>22 attributes </a:t>
              </a:r>
            </a:p>
            <a:p>
              <a:pPr algn="ctr"/>
              <a:r>
                <a:rPr lang="en-US" b="1" dirty="0">
                  <a:solidFill>
                    <a:srgbClr val="00B050"/>
                  </a:solidFill>
                </a:rPr>
                <a:t> </a:t>
              </a:r>
              <a:r>
                <a:rPr lang="en-US" b="1" dirty="0" smtClean="0">
                  <a:solidFill>
                    <a:srgbClr val="00B050"/>
                  </a:solidFill>
                </a:rPr>
                <a:t>76,976 instances</a:t>
              </a:r>
              <a:endParaRPr lang="en-US" b="1" dirty="0">
                <a:solidFill>
                  <a:srgbClr val="00B050"/>
                </a:solidFill>
              </a:endParaRPr>
            </a:p>
          </p:txBody>
        </p:sp>
      </p:grpSp>
    </p:spTree>
    <p:extLst>
      <p:ext uri="{BB962C8B-B14F-4D97-AF65-F5344CB8AC3E}">
        <p14:creationId xmlns:p14="http://schemas.microsoft.com/office/powerpoint/2010/main" val="2325748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a data model to support all these common features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3796697"/>
              </p:ext>
            </p:extLst>
          </p:nvPr>
        </p:nvGraphicFramePr>
        <p:xfrm>
          <a:off x="430696" y="2362200"/>
          <a:ext cx="8458046" cy="3209923"/>
        </p:xfrm>
        <a:graphic>
          <a:graphicData uri="http://schemas.openxmlformats.org/drawingml/2006/table">
            <a:tbl>
              <a:tblPr/>
              <a:tblGrid>
                <a:gridCol w="1273712"/>
                <a:gridCol w="895086"/>
                <a:gridCol w="822290"/>
                <a:gridCol w="812511"/>
                <a:gridCol w="944380"/>
                <a:gridCol w="975514"/>
                <a:gridCol w="957353"/>
                <a:gridCol w="819847"/>
                <a:gridCol w="957353"/>
              </a:tblGrid>
              <a:tr h="662420">
                <a:tc>
                  <a:txBody>
                    <a:bodyPr/>
                    <a:lstStyle/>
                    <a:p>
                      <a:pPr algn="ctr" rtl="0" fontAlgn="ctr"/>
                      <a:r>
                        <a:rPr lang="en-US" sz="1500" b="1" i="0" u="none" strike="noStrike" dirty="0">
                          <a:solidFill>
                            <a:srgbClr val="000000"/>
                          </a:solidFill>
                          <a:effectLst/>
                          <a:latin typeface="Calibri" panose="020F0502020204030204" pitchFamily="34" charset="0"/>
                        </a:rPr>
                        <a:t>Model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Flexible and extensible</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Networks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dirty="0">
                          <a:solidFill>
                            <a:srgbClr val="000000"/>
                          </a:solidFill>
                          <a:effectLst/>
                          <a:latin typeface="Calibri" panose="020F0502020204030204" pitchFamily="34" charset="0"/>
                        </a:rPr>
                        <a:t>Scenarios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Conditional query</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Dynamic controlled vocabulary</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Descriptive and explicit metadata</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Multiple data formats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dirty="0">
                          <a:solidFill>
                            <a:srgbClr val="000000"/>
                          </a:solidFill>
                          <a:effectLst/>
                          <a:latin typeface="Calibri" panose="020F0502020204030204" pitchFamily="34" charset="0"/>
                        </a:rPr>
                        <a:t>Open source </a:t>
                      </a:r>
                      <a:r>
                        <a:rPr lang="en-US" sz="1500" b="1" i="0" u="none" strike="noStrike" dirty="0" err="1">
                          <a:solidFill>
                            <a:srgbClr val="000000"/>
                          </a:solidFill>
                          <a:effectLst/>
                          <a:latin typeface="Calibri" panose="020F0502020204030204" pitchFamily="34" charset="0"/>
                        </a:rPr>
                        <a:t>envir</a:t>
                      </a:r>
                      <a:r>
                        <a:rPr lang="en-US" sz="1500" b="1" i="0" u="none" strike="noStrike" dirty="0">
                          <a:solidFill>
                            <a:srgbClr val="000000"/>
                          </a:solidFill>
                          <a:effectLst/>
                          <a:latin typeface="Calibri" panose="020F0502020204030204" pitchFamily="34" charset="0"/>
                        </a:rPr>
                        <a:t>.</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0070C0"/>
                          </a:solidFill>
                          <a:effectLst/>
                          <a:latin typeface="Calibri" panose="020F0502020204030204" pitchFamily="34" charset="0"/>
                        </a:rPr>
                        <a:t>WaDE</a:t>
                      </a:r>
                      <a:r>
                        <a:rPr lang="en-US" sz="1600" b="0" i="0" u="none" strike="noStrike" dirty="0">
                          <a:solidFill>
                            <a:srgbClr val="0070C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a:solidFill>
                            <a:srgbClr val="0070C0"/>
                          </a:solidFill>
                          <a:effectLst/>
                          <a:latin typeface="Calibri" panose="020F0502020204030204" pitchFamily="34" charset="0"/>
                        </a:rPr>
                        <a:t>ODM-CUAHSI</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a:solidFill>
                            <a:srgbClr val="FF0000"/>
                          </a:solidFill>
                          <a:effectLst/>
                          <a:latin typeface="Calibri" panose="020F0502020204030204" pitchFamily="34" charset="0"/>
                        </a:rPr>
                        <a:t>WEAP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FF0000"/>
                          </a:solidFill>
                          <a:effectLst/>
                          <a:latin typeface="Calibri" panose="020F0502020204030204" pitchFamily="34" charset="0"/>
                        </a:rPr>
                        <a:t>RiverWare</a:t>
                      </a:r>
                      <a:endParaRPr lang="en-US" sz="1600" b="0" i="0" u="none" strike="noStrike" dirty="0">
                        <a:solidFill>
                          <a:srgbClr val="FF0000"/>
                        </a:solidFill>
                        <a:effectLst/>
                        <a:latin typeface="Calibri" panose="020F0502020204030204" pitchFamily="34" charset="0"/>
                      </a:endParaRP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dirty="0">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dirty="0">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9382">
                <a:tc>
                  <a:txBody>
                    <a:bodyPr/>
                    <a:lstStyle/>
                    <a:p>
                      <a:pPr algn="l" rtl="0" fontAlgn="ctr"/>
                      <a:r>
                        <a:rPr lang="en-US" sz="1600" b="0" i="0" u="none" strike="noStrike" dirty="0">
                          <a:solidFill>
                            <a:srgbClr val="00B050"/>
                          </a:solidFill>
                          <a:effectLst/>
                          <a:latin typeface="Calibri" panose="020F0502020204030204" pitchFamily="34" charset="0"/>
                        </a:rPr>
                        <a:t>GSSHA</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00B050"/>
                          </a:solidFill>
                          <a:effectLst/>
                          <a:latin typeface="Calibri" panose="020F0502020204030204" pitchFamily="34" charset="0"/>
                        </a:rPr>
                        <a:t>HEC-DSS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00B050"/>
                          </a:solidFill>
                          <a:effectLst/>
                          <a:latin typeface="Calibri" panose="020F0502020204030204" pitchFamily="34" charset="0"/>
                        </a:rPr>
                        <a:t>ArcSWAT</a:t>
                      </a:r>
                      <a:endParaRPr lang="en-US" sz="1600" b="0" i="0" u="none" strike="noStrike" dirty="0">
                        <a:solidFill>
                          <a:srgbClr val="00B050"/>
                        </a:solidFill>
                        <a:effectLst/>
                        <a:latin typeface="Calibri" panose="020F0502020204030204" pitchFamily="34" charset="0"/>
                      </a:endParaRP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00B050"/>
                          </a:solidFill>
                          <a:effectLst/>
                          <a:latin typeface="Calibri" panose="020F0502020204030204" pitchFamily="34" charset="0"/>
                        </a:rPr>
                        <a:t>Arc Hydro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7030A0"/>
                          </a:solidFill>
                          <a:effectLst/>
                          <a:latin typeface="Calibri" panose="020F0502020204030204" pitchFamily="34" charset="0"/>
                        </a:rPr>
                        <a:t>CALVIN</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a:solidFill>
                            <a:srgbClr val="7030A0"/>
                          </a:solidFill>
                          <a:effectLst/>
                          <a:latin typeface="Calibri" panose="020F0502020204030204" pitchFamily="34" charset="0"/>
                        </a:rPr>
                        <a:t>HydroPlatform</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fontAlgn="ctr"/>
                      <a:r>
                        <a:rPr lang="en-US" sz="1500" b="0" i="0" u="none" strike="noStrike" dirty="0">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bl>
          </a:graphicData>
        </a:graphic>
      </p:graphicFrame>
    </p:spTree>
    <p:extLst>
      <p:ext uri="{BB962C8B-B14F-4D97-AF65-F5344CB8AC3E}">
        <p14:creationId xmlns:p14="http://schemas.microsoft.com/office/powerpoint/2010/main" val="1885395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4000" dirty="0" smtClean="0">
                <a:latin typeface="Arial" pitchFamily="34" charset="0"/>
                <a:cs typeface="Arial" pitchFamily="34" charset="0"/>
              </a:rPr>
              <a:t>Water Management Data Model </a:t>
            </a:r>
            <a:br>
              <a:rPr lang="en-US" sz="4000" dirty="0" smtClean="0">
                <a:latin typeface="Arial" pitchFamily="34" charset="0"/>
                <a:cs typeface="Arial" pitchFamily="34" charset="0"/>
              </a:rPr>
            </a:br>
            <a:r>
              <a:rPr lang="en-US" sz="4000" dirty="0" smtClean="0">
                <a:latin typeface="Arial" pitchFamily="34" charset="0"/>
                <a:cs typeface="Arial" pitchFamily="34" charset="0"/>
              </a:rPr>
              <a:t>(</a:t>
            </a:r>
            <a:r>
              <a:rPr lang="en-US" sz="4000" dirty="0" err="1" smtClean="0">
                <a:latin typeface="Arial" pitchFamily="34" charset="0"/>
                <a:cs typeface="Arial" pitchFamily="34" charset="0"/>
              </a:rPr>
              <a:t>WaM-DaM</a:t>
            </a: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Content Placeholder 2"/>
          <p:cNvSpPr>
            <a:spLocks noGrp="1"/>
          </p:cNvSpPr>
          <p:nvPr>
            <p:ph idx="1"/>
          </p:nvPr>
        </p:nvSpPr>
        <p:spPr>
          <a:xfrm>
            <a:off x="457200" y="1828800"/>
            <a:ext cx="8229600" cy="2895600"/>
          </a:xfrm>
        </p:spPr>
        <p:txBody>
          <a:bodyPr>
            <a:normAutofit lnSpcReduction="10000"/>
          </a:bodyPr>
          <a:lstStyle/>
          <a:p>
            <a:pPr marL="457200" indent="-457200">
              <a:buAutoNum type="arabicPeriod"/>
            </a:pPr>
            <a:r>
              <a:rPr lang="en-US" sz="2400" dirty="0" smtClean="0">
                <a:solidFill>
                  <a:schemeClr val="tx2">
                    <a:lumMod val="40000"/>
                    <a:lumOff val="60000"/>
                  </a:schemeClr>
                </a:solidFill>
                <a:latin typeface="Arial" pitchFamily="34" charset="0"/>
                <a:cs typeface="Arial" pitchFamily="34" charset="0"/>
              </a:rPr>
              <a:t>Organize</a:t>
            </a:r>
            <a:r>
              <a:rPr lang="en-US" sz="2400" dirty="0" smtClean="0">
                <a:latin typeface="Arial" pitchFamily="34" charset="0"/>
                <a:cs typeface="Arial" pitchFamily="34" charset="0"/>
              </a:rPr>
              <a:t> </a:t>
            </a:r>
            <a:r>
              <a:rPr lang="en-US" sz="2400" dirty="0">
                <a:latin typeface="Arial" pitchFamily="34" charset="0"/>
                <a:cs typeface="Arial" pitchFamily="34" charset="0"/>
              </a:rPr>
              <a:t>water management </a:t>
            </a:r>
            <a:r>
              <a:rPr lang="en-US" sz="2400" dirty="0" smtClean="0">
                <a:latin typeface="Arial" pitchFamily="34" charset="0"/>
                <a:cs typeface="Arial" pitchFamily="34" charset="0"/>
              </a:rPr>
              <a:t>data</a:t>
            </a:r>
          </a:p>
          <a:p>
            <a:pPr marL="457200" indent="-457200">
              <a:buAutoNum type="arabicPeriod"/>
            </a:pPr>
            <a:endParaRPr lang="en-US" sz="2400" dirty="0" smtClean="0">
              <a:latin typeface="Arial" pitchFamily="34" charset="0"/>
              <a:cs typeface="Arial" pitchFamily="34" charset="0"/>
            </a:endParaRPr>
          </a:p>
          <a:p>
            <a:pPr marL="457200" indent="-457200">
              <a:buAutoNum type="arabicPeriod"/>
            </a:pPr>
            <a:r>
              <a:rPr lang="en-US" sz="2400" dirty="0" smtClean="0">
                <a:solidFill>
                  <a:schemeClr val="tx2">
                    <a:lumMod val="60000"/>
                    <a:lumOff val="40000"/>
                  </a:schemeClr>
                </a:solidFill>
                <a:latin typeface="Arial" pitchFamily="34" charset="0"/>
                <a:cs typeface="Arial" pitchFamily="34" charset="0"/>
              </a:rPr>
              <a:t>Synthesize</a:t>
            </a:r>
            <a:r>
              <a:rPr lang="en-US" sz="2400" dirty="0" smtClean="0">
                <a:latin typeface="Arial" pitchFamily="34" charset="0"/>
                <a:cs typeface="Arial" pitchFamily="34" charset="0"/>
              </a:rPr>
              <a:t> data across domains and sources</a:t>
            </a:r>
          </a:p>
          <a:p>
            <a:pPr marL="457200" indent="-457200">
              <a:buAutoNum type="arabicPeriod"/>
            </a:pPr>
            <a:endParaRPr lang="en-US" sz="2400" dirty="0" smtClean="0">
              <a:latin typeface="Arial" pitchFamily="34" charset="0"/>
              <a:cs typeface="Arial" pitchFamily="34" charset="0"/>
            </a:endParaRPr>
          </a:p>
          <a:p>
            <a:pPr marL="457200" indent="-457200">
              <a:buAutoNum type="arabicPeriod"/>
            </a:pPr>
            <a:r>
              <a:rPr lang="en-US" sz="2400" dirty="0" smtClean="0">
                <a:solidFill>
                  <a:schemeClr val="tx2">
                    <a:lumMod val="75000"/>
                  </a:schemeClr>
                </a:solidFill>
                <a:latin typeface="Arial" pitchFamily="34" charset="0"/>
                <a:cs typeface="Arial" pitchFamily="34" charset="0"/>
              </a:rPr>
              <a:t>Compare</a:t>
            </a:r>
            <a:r>
              <a:rPr lang="en-US" sz="2400" dirty="0" smtClean="0">
                <a:latin typeface="Arial" pitchFamily="34" charset="0"/>
                <a:cs typeface="Arial" pitchFamily="34" charset="0"/>
              </a:rPr>
              <a:t> </a:t>
            </a:r>
            <a:r>
              <a:rPr lang="en-US" sz="2400" dirty="0">
                <a:latin typeface="Arial" pitchFamily="34" charset="0"/>
                <a:cs typeface="Arial" pitchFamily="34" charset="0"/>
              </a:rPr>
              <a:t>data from different </a:t>
            </a:r>
            <a:r>
              <a:rPr lang="en-US" sz="2400" dirty="0" smtClean="0">
                <a:latin typeface="Arial" pitchFamily="34" charset="0"/>
                <a:cs typeface="Arial" pitchFamily="34" charset="0"/>
              </a:rPr>
              <a:t>scenarios</a:t>
            </a:r>
          </a:p>
          <a:p>
            <a:pPr marL="457200" indent="-457200">
              <a:buAutoNum type="arabicPeriod"/>
            </a:pPr>
            <a:endParaRPr lang="en-US" sz="2400" dirty="0">
              <a:latin typeface="Arial" pitchFamily="34" charset="0"/>
              <a:cs typeface="Arial" pitchFamily="34" charset="0"/>
            </a:endParaRPr>
          </a:p>
          <a:p>
            <a:pPr marL="457200" indent="-457200">
              <a:buAutoNum type="arabicPeriod"/>
            </a:pPr>
            <a:r>
              <a:rPr lang="en-US" sz="2400" dirty="0" smtClean="0">
                <a:solidFill>
                  <a:schemeClr val="tx2">
                    <a:lumMod val="75000"/>
                  </a:schemeClr>
                </a:solidFill>
                <a:latin typeface="Arial" pitchFamily="34" charset="0"/>
                <a:cs typeface="Arial" pitchFamily="34" charset="0"/>
              </a:rPr>
              <a:t>Serve</a:t>
            </a:r>
            <a:r>
              <a:rPr lang="en-US" sz="2400" dirty="0" smtClean="0">
                <a:latin typeface="Arial" pitchFamily="34" charset="0"/>
                <a:cs typeface="Arial" pitchFamily="34" charset="0"/>
              </a:rPr>
              <a:t> </a:t>
            </a:r>
            <a:r>
              <a:rPr lang="en-US" sz="2400" dirty="0">
                <a:latin typeface="Arial" pitchFamily="34" charset="0"/>
                <a:cs typeface="Arial" pitchFamily="34" charset="0"/>
              </a:rPr>
              <a:t>data </a:t>
            </a:r>
            <a:r>
              <a:rPr lang="en-US" sz="2400" dirty="0" smtClean="0">
                <a:latin typeface="Arial" pitchFamily="34" charset="0"/>
                <a:cs typeface="Arial" pitchFamily="34" charset="0"/>
              </a:rPr>
              <a:t>to run models</a:t>
            </a:r>
          </a:p>
          <a:p>
            <a:pPr marL="457200" indent="-457200">
              <a:buFont typeface="Arial" pitchFamily="34" charset="0"/>
              <a:buAutoNum type="arabicPeriod"/>
            </a:pPr>
            <a:endParaRPr lang="en-US" sz="2400" dirty="0" smtClean="0">
              <a:latin typeface="Arial" pitchFamily="34" charset="0"/>
              <a:cs typeface="Arial" pitchFamily="34" charset="0"/>
            </a:endParaRPr>
          </a:p>
          <a:p>
            <a:pPr marL="457200" indent="-457200">
              <a:buAutoNum type="arabicPeriod"/>
            </a:pPr>
            <a:endParaRPr lang="en-US" sz="2000" dirty="0">
              <a:latin typeface="Arial" pitchFamily="34" charset="0"/>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724400"/>
            <a:ext cx="8686800" cy="1067282"/>
          </a:xfrm>
          <a:prstGeom prst="rect">
            <a:avLst/>
          </a:prstGeom>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 y="5785332"/>
            <a:ext cx="762000" cy="705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2017" y="5917932"/>
            <a:ext cx="1903383" cy="44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595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itchFamily="34" charset="0"/>
                <a:cs typeface="Arial" pitchFamily="34" charset="0"/>
              </a:rPr>
              <a:t>Methods </a:t>
            </a:r>
            <a:endParaRPr lang="en-US" sz="4000" dirty="0">
              <a:latin typeface="Arial" pitchFamily="34" charset="0"/>
              <a:cs typeface="Arial" pitchFamily="34" charset="0"/>
            </a:endParaRPr>
          </a:p>
        </p:txBody>
      </p:sp>
      <p:sp>
        <p:nvSpPr>
          <p:cNvPr id="5" name="Content Placeholder 4"/>
          <p:cNvSpPr>
            <a:spLocks noGrp="1"/>
          </p:cNvSpPr>
          <p:nvPr>
            <p:ph idx="1"/>
          </p:nvPr>
        </p:nvSpPr>
        <p:spPr>
          <a:xfrm>
            <a:off x="457200" y="1808162"/>
            <a:ext cx="8458200" cy="4756150"/>
          </a:xfrm>
        </p:spPr>
        <p:txBody>
          <a:bodyPr>
            <a:normAutofit/>
          </a:bodyPr>
          <a:lstStyle/>
          <a:p>
            <a:pPr marL="457200" indent="-457200">
              <a:buFont typeface="+mj-lt"/>
              <a:buAutoNum type="arabicPeriod"/>
            </a:pPr>
            <a:r>
              <a:rPr lang="en-US" sz="2400" dirty="0" smtClean="0">
                <a:solidFill>
                  <a:srgbClr val="FF0000"/>
                </a:solidFill>
                <a:latin typeface="Arial" panose="020B0604020202020204" pitchFamily="34" charset="0"/>
                <a:cs typeface="Arial" panose="020B0604020202020204" pitchFamily="34" charset="0"/>
              </a:rPr>
              <a:t>Review</a:t>
            </a:r>
            <a:r>
              <a:rPr lang="en-US" sz="2400" dirty="0" smtClean="0">
                <a:latin typeface="Arial" panose="020B0604020202020204" pitchFamily="34" charset="0"/>
                <a:cs typeface="Arial" panose="020B0604020202020204" pitchFamily="34" charset="0"/>
              </a:rPr>
              <a:t> data management systems for 22 existing water management models</a:t>
            </a:r>
          </a:p>
          <a:p>
            <a:pPr marL="228600" indent="-228600">
              <a:buFont typeface="+mj-lt"/>
              <a:buAutoNum type="arabicPeriod"/>
            </a:pPr>
            <a:endParaRPr lang="en-US" sz="1000" dirty="0" smtClean="0">
              <a:latin typeface="Arial" panose="020B0604020202020204" pitchFamily="34" charset="0"/>
              <a:cs typeface="Arial" panose="020B0604020202020204" pitchFamily="34" charset="0"/>
            </a:endParaRPr>
          </a:p>
          <a:p>
            <a:pPr marL="228600" indent="-228600">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rgbClr val="0070C0"/>
                </a:solidFill>
                <a:latin typeface="Arial" panose="020B0604020202020204" pitchFamily="34" charset="0"/>
                <a:cs typeface="Arial" panose="020B0604020202020204" pitchFamily="34" charset="0"/>
              </a:rPr>
              <a:t>Identify</a:t>
            </a:r>
            <a:r>
              <a:rPr lang="en-US" sz="2400" dirty="0" smtClean="0">
                <a:latin typeface="Arial" panose="020B0604020202020204" pitchFamily="34" charset="0"/>
                <a:cs typeface="Arial" panose="020B0604020202020204" pitchFamily="34" charset="0"/>
              </a:rPr>
              <a:t> most important user questions  </a:t>
            </a:r>
          </a:p>
          <a:p>
            <a:pPr>
              <a:buFont typeface="+mj-lt"/>
              <a:buAutoNum type="arabicPeriod"/>
            </a:pPr>
            <a:endParaRPr lang="en-US" sz="1000" dirty="0" smtClean="0">
              <a:latin typeface="Arial" panose="020B0604020202020204" pitchFamily="34" charset="0"/>
              <a:cs typeface="Arial" panose="020B0604020202020204" pitchFamily="34" charset="0"/>
            </a:endParaRPr>
          </a:p>
          <a:p>
            <a:pPr>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rgbClr val="7030A0"/>
                </a:solidFill>
                <a:latin typeface="Arial" panose="020B0604020202020204" pitchFamily="34" charset="0"/>
                <a:cs typeface="Arial" panose="020B0604020202020204" pitchFamily="34" charset="0"/>
              </a:rPr>
              <a:t>Design</a:t>
            </a:r>
            <a:r>
              <a:rPr lang="en-US" sz="2400" dirty="0" smtClean="0">
                <a:latin typeface="Arial" panose="020B0604020202020204" pitchFamily="34" charset="0"/>
                <a:cs typeface="Arial" panose="020B0604020202020204" pitchFamily="34" charset="0"/>
              </a:rPr>
              <a:t> a generic relational data model to answer user questions</a:t>
            </a:r>
          </a:p>
          <a:p>
            <a:pPr>
              <a:buFont typeface="+mj-lt"/>
              <a:buAutoNum type="arabicPeriod"/>
            </a:pPr>
            <a:endParaRPr lang="en-US" sz="1000" dirty="0" smtClean="0">
              <a:latin typeface="Arial" panose="020B0604020202020204" pitchFamily="34" charset="0"/>
              <a:cs typeface="Arial" panose="020B0604020202020204" pitchFamily="34" charset="0"/>
            </a:endParaRPr>
          </a:p>
          <a:p>
            <a:pPr>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chemeClr val="accent6">
                    <a:lumMod val="75000"/>
                  </a:schemeClr>
                </a:solidFill>
                <a:latin typeface="Arial" panose="020B0604020202020204" pitchFamily="34" charset="0"/>
                <a:cs typeface="Arial" panose="020B0604020202020204" pitchFamily="34" charset="0"/>
              </a:rPr>
              <a:t>Verify</a:t>
            </a:r>
            <a:r>
              <a:rPr lang="en-US" sz="2400" dirty="0" smtClean="0">
                <a:latin typeface="Arial" panose="020B0604020202020204" pitchFamily="34" charset="0"/>
                <a:cs typeface="Arial" panose="020B0604020202020204" pitchFamily="34" charset="0"/>
              </a:rPr>
              <a:t> functionality with use cases </a:t>
            </a:r>
            <a:endParaRPr lang="en-US"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89795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WaM-DaM Conceptual Design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Picture 6"/>
          <p:cNvPicPr>
            <a:picLocks noChangeAspect="1"/>
          </p:cNvPicPr>
          <p:nvPr/>
        </p:nvPicPr>
        <p:blipFill>
          <a:blip r:embed="rId3"/>
          <a:stretch>
            <a:fillRect/>
          </a:stretch>
        </p:blipFill>
        <p:spPr>
          <a:xfrm>
            <a:off x="76200" y="2096639"/>
            <a:ext cx="8994648" cy="3618361"/>
          </a:xfrm>
          <a:prstGeom prst="rect">
            <a:avLst/>
          </a:prstGeom>
        </p:spPr>
      </p:pic>
    </p:spTree>
    <p:extLst>
      <p:ext uri="{BB962C8B-B14F-4D97-AF65-F5344CB8AC3E}">
        <p14:creationId xmlns:p14="http://schemas.microsoft.com/office/powerpoint/2010/main" val="1111845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12646</TotalTime>
  <Words>1674</Words>
  <Application>Microsoft Office PowerPoint</Application>
  <PresentationFormat>On-screen Show (4:3)</PresentationFormat>
  <Paragraphs>379</Paragraphs>
  <Slides>16</Slides>
  <Notes>13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0" baseType="lpstr">
      <vt:lpstr>Arial</vt:lpstr>
      <vt:lpstr>Calibri</vt:lpstr>
      <vt:lpstr>Office Theme</vt:lpstr>
      <vt:lpstr>Microsoft Visio Drawing</vt:lpstr>
      <vt:lpstr>A Relational Method to Synthesize and Integrate Fragmented and Inconsistent Water Resources Management Data</vt:lpstr>
      <vt:lpstr>Water Management Data Model  (WaM-DaM)</vt:lpstr>
      <vt:lpstr>50 Years of Water Research</vt:lpstr>
      <vt:lpstr>Real Challenges with Water Data</vt:lpstr>
      <vt:lpstr>How to organize all these together?</vt:lpstr>
      <vt:lpstr>We need a data model to support all these common features </vt:lpstr>
      <vt:lpstr>Water Management Data Model  (WaM-DaM)</vt:lpstr>
      <vt:lpstr>Methods </vt:lpstr>
      <vt:lpstr>WaM-DaM Conceptual Design</vt:lpstr>
      <vt:lpstr>PowerPoint Presentation</vt:lpstr>
      <vt:lpstr>Integrate disparate water management data for the Bear River Basin, Utah</vt:lpstr>
      <vt:lpstr>What are the water management infrastructure in the Bear River Watershed, Utah?</vt:lpstr>
      <vt:lpstr>What is the "surface area" of an object type "Reservoir" within a boundary of lat. and long. ? </vt:lpstr>
      <vt:lpstr>What are the supply and discharge links for “Box Elder County Urban” Demand Site Object?</vt:lpstr>
      <vt:lpstr>Benefits of WaM-DaM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AdelMAbdallah</dc:creator>
  <cp:lastModifiedBy>Adel Abdallah</cp:lastModifiedBy>
  <cp:revision>1020</cp:revision>
  <dcterms:created xsi:type="dcterms:W3CDTF">2006-08-16T00:00:00Z</dcterms:created>
  <dcterms:modified xsi:type="dcterms:W3CDTF">2015-04-11T01:01:22Z</dcterms:modified>
</cp:coreProperties>
</file>