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7" r:id="rId3"/>
    <p:sldId id="287" r:id="rId4"/>
    <p:sldId id="286" r:id="rId5"/>
    <p:sldId id="322" r:id="rId6"/>
    <p:sldId id="317" r:id="rId7"/>
    <p:sldId id="316" r:id="rId8"/>
    <p:sldId id="325" r:id="rId9"/>
    <p:sldId id="310" r:id="rId10"/>
    <p:sldId id="290" r:id="rId11"/>
    <p:sldId id="288" r:id="rId12"/>
    <p:sldId id="303" r:id="rId13"/>
    <p:sldId id="302" r:id="rId14"/>
    <p:sldId id="300" r:id="rId15"/>
    <p:sldId id="326" r:id="rId16"/>
    <p:sldId id="301" r:id="rId17"/>
    <p:sldId id="32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C96B69"/>
    <a:srgbClr val="8D7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78" autoAdjust="0"/>
    <p:restoredTop sz="83774" autoAdjust="0"/>
  </p:normalViewPr>
  <p:slideViewPr>
    <p:cSldViewPr>
      <p:cViewPr varScale="1">
        <p:scale>
          <a:sx n="73" d="100"/>
          <a:sy n="73" d="100"/>
        </p:scale>
        <p:origin x="786" y="78"/>
      </p:cViewPr>
      <p:guideLst>
        <p:guide orient="horz" pos="2160"/>
        <p:guide pos="2880"/>
      </p:guideLst>
    </p:cSldViewPr>
  </p:slideViewPr>
  <p:outlineViewPr>
    <p:cViewPr>
      <p:scale>
        <a:sx n="33" d="100"/>
        <a:sy n="33" d="100"/>
      </p:scale>
      <p:origin x="0" y="4206"/>
    </p:cViewPr>
  </p:outlin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26117-AC00-4FD6-AF98-D6DF1EAFE6F9}" type="datetimeFigureOut">
              <a:rPr lang="en-US" smtClean="0"/>
              <a:t>6/3/2014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63FF8-4BA4-40A3-9A18-5D0575F30BD9}" type="slidenum">
              <a:rPr lang="en-US" smtClean="0"/>
              <a:t>‹#›</a:t>
            </a:fld>
            <a:endParaRPr lang="en-US" dirty="0"/>
          </a:p>
        </p:txBody>
      </p:sp>
    </p:spTree>
    <p:extLst>
      <p:ext uri="{BB962C8B-B14F-4D97-AF65-F5344CB8AC3E}">
        <p14:creationId xmlns:p14="http://schemas.microsoft.com/office/powerpoint/2010/main" val="163566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a:t>
            </a:fld>
            <a:endParaRPr lang="en-US" dirty="0"/>
          </a:p>
        </p:txBody>
      </p:sp>
    </p:spTree>
    <p:extLst>
      <p:ext uri="{BB962C8B-B14F-4D97-AF65-F5344CB8AC3E}">
        <p14:creationId xmlns:p14="http://schemas.microsoft.com/office/powerpoint/2010/main" val="16667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Object name enforces a controlled vocabulary</a:t>
            </a:r>
            <a:r>
              <a:rPr lang="en-US" sz="1200" baseline="0" dirty="0" smtClean="0">
                <a:solidFill>
                  <a:schemeClr val="tx1"/>
                </a:solidFill>
              </a:rPr>
              <a:t> on original terms dam, reservoir, water body, lake</a:t>
            </a:r>
            <a:r>
              <a:rPr lang="en-US" sz="1200" dirty="0" smtClean="0">
                <a:solidFill>
                  <a:schemeClr val="tx1"/>
                </a:solidFill>
              </a:rPr>
              <a:t> from multiple data</a:t>
            </a:r>
            <a:r>
              <a:rPr lang="en-US" sz="1200" baseline="0" dirty="0" smtClean="0">
                <a:solidFill>
                  <a:schemeClr val="tx1"/>
                </a:solidFill>
              </a:rPr>
              <a:t> sources</a:t>
            </a:r>
            <a:endParaRPr lang="en-US" sz="120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11</a:t>
            </a:fld>
            <a:endParaRPr lang="en-US" dirty="0"/>
          </a:p>
        </p:txBody>
      </p:sp>
    </p:spTree>
    <p:extLst>
      <p:ext uri="{BB962C8B-B14F-4D97-AF65-F5344CB8AC3E}">
        <p14:creationId xmlns:p14="http://schemas.microsoft.com/office/powerpoint/2010/main" val="228083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t>MAX_STOR</a:t>
            </a:r>
            <a:r>
              <a:rPr lang="en-US" sz="3200" baseline="0" dirty="0" smtClean="0"/>
              <a:t> and Total Capacity</a:t>
            </a:r>
            <a:endParaRPr lang="en-US" sz="3200" dirty="0"/>
          </a:p>
        </p:txBody>
      </p:sp>
      <p:sp>
        <p:nvSpPr>
          <p:cNvPr id="4" name="Slide Number Placeholder 3"/>
          <p:cNvSpPr>
            <a:spLocks noGrp="1"/>
          </p:cNvSpPr>
          <p:nvPr>
            <p:ph type="sldNum" sz="quarter" idx="10"/>
          </p:nvPr>
        </p:nvSpPr>
        <p:spPr/>
        <p:txBody>
          <a:bodyPr/>
          <a:lstStyle/>
          <a:p>
            <a:fld id="{60F63FF8-4BA4-40A3-9A18-5D0575F30BD9}" type="slidenum">
              <a:rPr lang="en-US" smtClean="0"/>
              <a:t>12</a:t>
            </a:fld>
            <a:endParaRPr lang="en-US" dirty="0"/>
          </a:p>
        </p:txBody>
      </p:sp>
    </p:spTree>
    <p:extLst>
      <p:ext uri="{BB962C8B-B14F-4D97-AF65-F5344CB8AC3E}">
        <p14:creationId xmlns:p14="http://schemas.microsoft.com/office/powerpoint/2010/main" val="113064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a bit of time on</a:t>
            </a:r>
            <a:r>
              <a:rPr lang="en-US" baseline="0" dirty="0" smtClean="0"/>
              <a:t> this figure and mention my recommendation of implementing this with </a:t>
            </a:r>
            <a:r>
              <a:rPr lang="en-US" baseline="0" dirty="0" err="1" smtClean="0"/>
              <a:t>CUHASI</a:t>
            </a: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13</a:t>
            </a:fld>
            <a:endParaRPr lang="en-US" dirty="0"/>
          </a:p>
        </p:txBody>
      </p:sp>
    </p:spTree>
    <p:extLst>
      <p:ext uri="{BB962C8B-B14F-4D97-AF65-F5344CB8AC3E}">
        <p14:creationId xmlns:p14="http://schemas.microsoft.com/office/powerpoint/2010/main" val="61830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overarching contribution is:</a:t>
            </a:r>
            <a:r>
              <a:rPr lang="en-US" baseline="0" dirty="0" smtClean="0"/>
              <a:t> a New standard/method to organize network-based water management data</a:t>
            </a:r>
            <a:endParaRPr lang="en-US" dirty="0" smtClean="0"/>
          </a:p>
          <a:p>
            <a:endParaRPr lang="en-US" dirty="0" smtClean="0"/>
          </a:p>
          <a:p>
            <a:r>
              <a:rPr lang="en-US" dirty="0" smtClean="0"/>
              <a:t>I’m keeping the logo </a:t>
            </a:r>
            <a:r>
              <a:rPr lang="en-US" baseline="0" dirty="0" smtClean="0"/>
              <a:t>but I’m not </a:t>
            </a:r>
            <a:r>
              <a:rPr lang="en-US" dirty="0" smtClean="0"/>
              <a:t>going to talk about the Walmart joke</a:t>
            </a:r>
            <a:br>
              <a:rPr lang="en-US" dirty="0" smtClean="0"/>
            </a:b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2</a:t>
            </a:fld>
            <a:endParaRPr lang="en-US" dirty="0"/>
          </a:p>
        </p:txBody>
      </p:sp>
    </p:spTree>
    <p:extLst>
      <p:ext uri="{BB962C8B-B14F-4D97-AF65-F5344CB8AC3E}">
        <p14:creationId xmlns:p14="http://schemas.microsoft.com/office/powerpoint/2010/main" val="165523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30 seconds on this slide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3</a:t>
            </a:fld>
            <a:endParaRPr lang="en-US" dirty="0"/>
          </a:p>
        </p:txBody>
      </p:sp>
    </p:spTree>
    <p:extLst>
      <p:ext uri="{BB962C8B-B14F-4D97-AF65-F5344CB8AC3E}">
        <p14:creationId xmlns:p14="http://schemas.microsoft.com/office/powerpoint/2010/main" val="2339572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4</a:t>
            </a:fld>
            <a:endParaRPr lang="en-US" dirty="0"/>
          </a:p>
        </p:txBody>
      </p:sp>
    </p:spTree>
    <p:extLst>
      <p:ext uri="{BB962C8B-B14F-4D97-AF65-F5344CB8AC3E}">
        <p14:creationId xmlns:p14="http://schemas.microsoft.com/office/powerpoint/2010/main" val="246839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5</a:t>
            </a:fld>
            <a:endParaRPr lang="en-US" dirty="0"/>
          </a:p>
        </p:txBody>
      </p:sp>
    </p:spTree>
    <p:extLst>
      <p:ext uri="{BB962C8B-B14F-4D97-AF65-F5344CB8AC3E}">
        <p14:creationId xmlns:p14="http://schemas.microsoft.com/office/powerpoint/2010/main" val="377496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7</a:t>
            </a:fld>
            <a:endParaRPr lang="en-US" dirty="0"/>
          </a:p>
        </p:txBody>
      </p:sp>
    </p:spTree>
    <p:extLst>
      <p:ext uri="{BB962C8B-B14F-4D97-AF65-F5344CB8AC3E}">
        <p14:creationId xmlns:p14="http://schemas.microsoft.com/office/powerpoint/2010/main" val="16818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figures shows</a:t>
            </a:r>
            <a:r>
              <a:rPr lang="en-US" baseline="0" dirty="0" smtClean="0"/>
              <a:t> how the 184 columns are represented in 58 tables (boxes) grouped into five themes: Project metadata, network metadata, </a:t>
            </a:r>
          </a:p>
          <a:p>
            <a:r>
              <a:rPr lang="en-US" baseline="0" dirty="0" smtClean="0"/>
              <a:t>Controlled vocabulary, attribute metadata and data values storage. I will give a high level walk-through to show how the data model works. First the user creates objects in the Project metadata, then the user creates instances of their objects, choose metadata, and finally populate their attributes with data. In the meanwhile, values for some attributes have controlled vocabulary</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8</a:t>
            </a:fld>
            <a:endParaRPr lang="en-US" dirty="0"/>
          </a:p>
        </p:txBody>
      </p:sp>
    </p:spTree>
    <p:extLst>
      <p:ext uri="{BB962C8B-B14F-4D97-AF65-F5344CB8AC3E}">
        <p14:creationId xmlns:p14="http://schemas.microsoft.com/office/powerpoint/2010/main" val="322280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a:t>
            </a:r>
            <a:r>
              <a:rPr lang="en-US" baseline="0" dirty="0" smtClean="0"/>
              <a:t> more on </a:t>
            </a:r>
            <a:r>
              <a:rPr lang="en-US" baseline="0" dirty="0" err="1" smtClean="0"/>
              <a:t>WEAP</a:t>
            </a:r>
            <a:r>
              <a:rPr lang="en-US" baseline="0" dirty="0" smtClean="0"/>
              <a:t> model as a data source of networks for WaM-DaM</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9</a:t>
            </a:fld>
            <a:endParaRPr lang="en-US" dirty="0"/>
          </a:p>
        </p:txBody>
      </p:sp>
    </p:spTree>
    <p:extLst>
      <p:ext uri="{BB962C8B-B14F-4D97-AF65-F5344CB8AC3E}">
        <p14:creationId xmlns:p14="http://schemas.microsoft.com/office/powerpoint/2010/main" val="24512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show how</a:t>
            </a:r>
            <a:r>
              <a:rPr lang="en-US" baseline="0" dirty="0" smtClean="0"/>
              <a:t> we used the node and link objects to create instances of them. Also I want to show the different data sources for each instance  </a:t>
            </a:r>
            <a:endParaRPr lang="en-US" dirty="0"/>
          </a:p>
        </p:txBody>
      </p:sp>
      <p:sp>
        <p:nvSpPr>
          <p:cNvPr id="4" name="Slide Number Placeholder 3"/>
          <p:cNvSpPr>
            <a:spLocks noGrp="1"/>
          </p:cNvSpPr>
          <p:nvPr>
            <p:ph type="sldNum" sz="quarter" idx="10"/>
          </p:nvPr>
        </p:nvSpPr>
        <p:spPr/>
        <p:txBody>
          <a:bodyPr/>
          <a:lstStyle/>
          <a:p>
            <a:fld id="{60F63FF8-4BA4-40A3-9A18-5D0575F30BD9}" type="slidenum">
              <a:rPr lang="en-US" smtClean="0"/>
              <a:t>10</a:t>
            </a:fld>
            <a:endParaRPr lang="en-US" dirty="0"/>
          </a:p>
        </p:txBody>
      </p:sp>
    </p:spTree>
    <p:extLst>
      <p:ext uri="{BB962C8B-B14F-4D97-AF65-F5344CB8AC3E}">
        <p14:creationId xmlns:p14="http://schemas.microsoft.com/office/powerpoint/2010/main" val="22219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43BD6-5D3F-493E-BB89-8E0578A68304}" type="datetime1">
              <a:rPr lang="en-US" smtClean="0"/>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98CCE-1E6E-4A9B-82B3-61EED32DD2F8}" type="datetime1">
              <a:rPr lang="en-US" smtClean="0"/>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B6DAC-5B7C-4925-8EB9-569C38608691}" type="datetime1">
              <a:rPr lang="en-US" smtClean="0"/>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F41F9-5D13-4AE9-BA6A-04D99B2C45B4}" type="datetime1">
              <a:rPr lang="en-US" smtClean="0"/>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8A115-639D-47DE-A078-553A04EE96F7}" type="datetime1">
              <a:rPr lang="en-US" smtClean="0"/>
              <a:t>6/3/2014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BF5D8C-BB63-4FFA-B8F2-180F3290800D}" type="datetime1">
              <a:rPr lang="en-US" smtClean="0"/>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5BF0B-4161-4ABF-B7D4-3D64B8E56613}" type="datetime1">
              <a:rPr lang="en-US" smtClean="0"/>
              <a:t>6/3/2014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18B60-29D6-460E-A1AF-5554EE0350BC}" type="datetime1">
              <a:rPr lang="en-US" smtClean="0"/>
              <a:t>6/3/2014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7E1F6-3965-4345-B705-982DC35E9116}" type="datetime1">
              <a:rPr lang="en-US" smtClean="0"/>
              <a:t>6/3/2014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B1CB4-0AC1-431C-812F-20272F3B20F3}" type="datetime1">
              <a:rPr lang="en-US" smtClean="0"/>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D26A6-E61D-46BA-B4B3-B27CE2026462}" type="datetime1">
              <a:rPr lang="en-US" smtClean="0"/>
              <a:t>6/3/2014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D58A-E720-4D8B-924F-D95CF9A97414}" type="datetime1">
              <a:rPr lang="en-US" smtClean="0"/>
              <a:t>6/3/2014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ci-water.or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amabdallah@aggiemail.usu.edu"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www.engr.usu.edu/cee/faculty/derosenberg/students.ht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10" Type="http://schemas.openxmlformats.org/officeDocument/2006/relationships/image" Target="../media/image20.png"/><Relationship Id="rId4" Type="http://schemas.openxmlformats.org/officeDocument/2006/relationships/image" Target="../media/image14.gif"/><Relationship Id="rId9"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3732"/>
            <a:ext cx="7696200" cy="2209800"/>
          </a:xfrm>
        </p:spPr>
        <p:txBody>
          <a:bodyPr>
            <a:noAutofit/>
          </a:bodyPr>
          <a:lstStyle/>
          <a:p>
            <a:r>
              <a:rPr lang="en-US" sz="3600" b="1" dirty="0">
                <a:solidFill>
                  <a:srgbClr val="0070C0"/>
                </a:solidFill>
                <a:latin typeface="Arial" pitchFamily="34" charset="0"/>
                <a:cs typeface="Arial" pitchFamily="34" charset="0"/>
              </a:rPr>
              <a:t>WaM-DaM</a:t>
            </a:r>
            <a:r>
              <a:rPr lang="en-US" sz="3600" b="1" dirty="0">
                <a:latin typeface="Arial" pitchFamily="34" charset="0"/>
                <a:cs typeface="Arial" pitchFamily="34" charset="0"/>
              </a:rPr>
              <a:t>: A Data Model to </a:t>
            </a:r>
            <a:r>
              <a:rPr lang="en-US" sz="3600" b="1" dirty="0" smtClean="0">
                <a:latin typeface="Arial" pitchFamily="34" charset="0"/>
                <a:cs typeface="Arial" pitchFamily="34" charset="0"/>
              </a:rPr>
              <a:t>Synthesize and Organize Water </a:t>
            </a:r>
            <a:r>
              <a:rPr lang="en-US" sz="3600" b="1" dirty="0">
                <a:latin typeface="Arial" pitchFamily="34" charset="0"/>
                <a:cs typeface="Arial" pitchFamily="34" charset="0"/>
              </a:rPr>
              <a:t>Management Data</a:t>
            </a:r>
            <a:endParaRPr lang="en-US" sz="3600" dirty="0">
              <a:latin typeface="Arial" pitchFamily="34" charset="0"/>
              <a:cs typeface="Arial" pitchFamily="34" charset="0"/>
            </a:endParaRPr>
          </a:p>
        </p:txBody>
      </p:sp>
      <p:pic>
        <p:nvPicPr>
          <p:cNvPr id="6" name="Picture 4" descr="COEhorizontalogo"/>
          <p:cNvPicPr>
            <a:picLocks noChangeAspect="1" noChangeArrowheads="1"/>
          </p:cNvPicPr>
          <p:nvPr/>
        </p:nvPicPr>
        <p:blipFill>
          <a:blip r:embed="rId3" cstate="print"/>
          <a:srcRect/>
          <a:stretch>
            <a:fillRect/>
          </a:stretch>
        </p:blipFill>
        <p:spPr bwMode="auto">
          <a:xfrm>
            <a:off x="228600" y="4474265"/>
            <a:ext cx="3505200" cy="94494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p:cNvPicPr>
            <a:picLocks noChangeAspect="1"/>
          </p:cNvPicPr>
          <p:nvPr/>
        </p:nvPicPr>
        <p:blipFill>
          <a:blip r:embed="rId4"/>
          <a:stretch>
            <a:fillRect/>
          </a:stretch>
        </p:blipFill>
        <p:spPr>
          <a:xfrm>
            <a:off x="533400" y="5694772"/>
            <a:ext cx="2895600" cy="1010828"/>
          </a:xfrm>
          <a:prstGeom prst="rect">
            <a:avLst/>
          </a:prstGeom>
        </p:spPr>
      </p:pic>
      <p:pic>
        <p:nvPicPr>
          <p:cNvPr id="5" name="Picture 5" descr="uwrllogo"/>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Lst>
          </a:blip>
          <a:srcRect/>
          <a:stretch>
            <a:fillRect/>
          </a:stretch>
        </p:blipFill>
        <p:spPr bwMode="auto">
          <a:xfrm>
            <a:off x="1044575" y="3002306"/>
            <a:ext cx="1873250" cy="1352436"/>
          </a:xfrm>
          <a:prstGeom prst="rect">
            <a:avLst/>
          </a:prstGeom>
          <a:noFill/>
          <a:ln>
            <a:noFill/>
          </a:ln>
        </p:spPr>
      </p:pic>
      <p:sp>
        <p:nvSpPr>
          <p:cNvPr id="11" name="Rectangle 3"/>
          <p:cNvSpPr>
            <a:spLocks noChangeArrowheads="1"/>
          </p:cNvSpPr>
          <p:nvPr/>
        </p:nvSpPr>
        <p:spPr bwMode="auto">
          <a:xfrm>
            <a:off x="4648200" y="3475888"/>
            <a:ext cx="3469696"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ctr" eaLnBrk="1" hangingPunct="1">
              <a:spcBef>
                <a:spcPct val="20000"/>
              </a:spcBef>
              <a:buClr>
                <a:srgbClr val="0070C0"/>
              </a:buClr>
              <a:buSzPct val="95000"/>
            </a:pPr>
            <a:r>
              <a:rPr lang="en-US" altLang="en-US" sz="2400" dirty="0">
                <a:latin typeface="Arial" panose="020B0604020202020204" pitchFamily="34" charset="0"/>
              </a:rPr>
              <a:t> </a:t>
            </a:r>
            <a:r>
              <a:rPr lang="en-US" altLang="en-US" sz="2400" dirty="0" err="1">
                <a:latin typeface="Arial" panose="020B0604020202020204" pitchFamily="34" charset="0"/>
              </a:rPr>
              <a:t>EWRI</a:t>
            </a:r>
            <a:r>
              <a:rPr lang="en-US" altLang="en-US" sz="2400" dirty="0">
                <a:latin typeface="Arial" panose="020B0604020202020204" pitchFamily="34" charset="0"/>
              </a:rPr>
              <a:t> CONGRESS </a:t>
            </a:r>
          </a:p>
          <a:p>
            <a:pPr algn="ctr" eaLnBrk="1" hangingPunct="1">
              <a:spcBef>
                <a:spcPct val="20000"/>
              </a:spcBef>
              <a:buClr>
                <a:srgbClr val="0070C0"/>
              </a:buClr>
              <a:buSzPct val="95000"/>
            </a:pPr>
            <a:r>
              <a:rPr lang="en-US" altLang="en-US" sz="2400" dirty="0" smtClean="0">
                <a:latin typeface="Arial" panose="020B0604020202020204" pitchFamily="34" charset="0"/>
              </a:rPr>
              <a:t>June 4, 2014</a:t>
            </a:r>
            <a:endParaRPr lang="en-US" altLang="en-US" sz="2400" dirty="0">
              <a:latin typeface="Arial" panose="020B0604020202020204" pitchFamily="34" charset="0"/>
            </a:endParaRPr>
          </a:p>
        </p:txBody>
      </p:sp>
      <p:sp>
        <p:nvSpPr>
          <p:cNvPr id="12" name="Subtitle 2"/>
          <p:cNvSpPr txBox="1">
            <a:spLocks/>
          </p:cNvSpPr>
          <p:nvPr/>
        </p:nvSpPr>
        <p:spPr>
          <a:xfrm>
            <a:off x="4235161" y="4561695"/>
            <a:ext cx="4295775" cy="7723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en-US" b="1" dirty="0" smtClean="0">
                <a:solidFill>
                  <a:schemeClr val="tx1"/>
                </a:solidFill>
                <a:latin typeface="Arial" panose="020B0604020202020204" pitchFamily="34" charset="0"/>
                <a:cs typeface="Arial" panose="020B0604020202020204" pitchFamily="34" charset="0"/>
              </a:rPr>
              <a:t>Adel M. Abdallah </a:t>
            </a:r>
          </a:p>
          <a:p>
            <a:r>
              <a:rPr lang="en-US" altLang="en-US" b="1" dirty="0" smtClean="0">
                <a:solidFill>
                  <a:schemeClr val="tx1"/>
                </a:solidFill>
                <a:latin typeface="Arial" panose="020B0604020202020204" pitchFamily="34" charset="0"/>
                <a:cs typeface="Arial" panose="020B0604020202020204" pitchFamily="34" charset="0"/>
              </a:rPr>
              <a:t>David E. Rosenberg</a:t>
            </a:r>
          </a:p>
        </p:txBody>
      </p:sp>
    </p:spTree>
    <p:extLst>
      <p:ext uri="{BB962C8B-B14F-4D97-AF65-F5344CB8AC3E}">
        <p14:creationId xmlns:p14="http://schemas.microsoft.com/office/powerpoint/2010/main" val="300495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Users\AdelMAbdallah\Desktop\Little Bear River in Utah.jpg"/>
          <p:cNvPicPr/>
          <p:nvPr/>
        </p:nvPicPr>
        <p:blipFill rotWithShape="1">
          <a:blip r:embed="rId3" cstate="print">
            <a:extLst>
              <a:ext uri="{28A0092B-C50C-407E-A947-70E740481C1C}">
                <a14:useLocalDpi xmlns:a14="http://schemas.microsoft.com/office/drawing/2010/main" val="0"/>
              </a:ext>
            </a:extLst>
          </a:blip>
          <a:srcRect/>
          <a:stretch/>
        </p:blipFill>
        <p:spPr bwMode="auto">
          <a:xfrm>
            <a:off x="6934200" y="1586774"/>
            <a:ext cx="2057400" cy="2297632"/>
          </a:xfrm>
          <a:prstGeom prst="rect">
            <a:avLst/>
          </a:prstGeom>
          <a:noFill/>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fontScale="90000"/>
          </a:bodyPr>
          <a:lstStyle/>
          <a:p>
            <a:r>
              <a:rPr lang="en-GB" sz="4000" dirty="0" smtClean="0">
                <a:latin typeface="Arial" panose="020B0604020202020204" pitchFamily="34" charset="0"/>
                <a:cs typeface="Arial" panose="020B0604020202020204" pitchFamily="34" charset="0"/>
              </a:rPr>
              <a:t>Represent the Little </a:t>
            </a:r>
            <a:r>
              <a:rPr lang="en-GB" sz="4000" dirty="0">
                <a:latin typeface="Arial" panose="020B0604020202020204" pitchFamily="34" charset="0"/>
                <a:cs typeface="Arial" panose="020B0604020202020204" pitchFamily="34" charset="0"/>
              </a:rPr>
              <a:t>Bear River </a:t>
            </a:r>
            <a:r>
              <a:rPr lang="en-GB" sz="4000" dirty="0" smtClean="0">
                <a:latin typeface="Arial" panose="020B0604020202020204" pitchFamily="34" charset="0"/>
                <a:cs typeface="Arial" panose="020B0604020202020204" pitchFamily="34" charset="0"/>
              </a:rPr>
              <a:t>Network, Utah in WaM-DaM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5" name="Group 4"/>
          <p:cNvGrpSpPr/>
          <p:nvPr/>
        </p:nvGrpSpPr>
        <p:grpSpPr>
          <a:xfrm>
            <a:off x="586556" y="1586774"/>
            <a:ext cx="7299589" cy="5134701"/>
            <a:chOff x="1821804" y="1586774"/>
            <a:chExt cx="7299589" cy="5134701"/>
          </a:xfrm>
        </p:grpSpPr>
        <p:pic>
          <p:nvPicPr>
            <p:cNvPr id="8" name="Picture 7"/>
            <p:cNvPicPr>
              <a:picLocks noChangeAspect="1"/>
            </p:cNvPicPr>
            <p:nvPr/>
          </p:nvPicPr>
          <p:blipFill>
            <a:blip r:embed="rId4"/>
            <a:stretch>
              <a:fillRect/>
            </a:stretch>
          </p:blipFill>
          <p:spPr>
            <a:xfrm>
              <a:off x="1821804" y="1626582"/>
              <a:ext cx="5500391" cy="5094893"/>
            </a:xfrm>
            <a:prstGeom prst="rect">
              <a:avLst/>
            </a:prstGeom>
          </p:spPr>
        </p:pic>
        <p:sp>
          <p:nvSpPr>
            <p:cNvPr id="3" name="Rectangle 2"/>
            <p:cNvSpPr/>
            <p:nvPr/>
          </p:nvSpPr>
          <p:spPr>
            <a:xfrm>
              <a:off x="2832210" y="1586774"/>
              <a:ext cx="1638300" cy="76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Site </a:t>
              </a:r>
            </a:p>
            <a:p>
              <a:pPr algn="ctr"/>
              <a:r>
                <a:rPr lang="en-US" b="1" dirty="0" smtClean="0">
                  <a:latin typeface="Arial" panose="020B0604020202020204" pitchFamily="34" charset="0"/>
                  <a:cs typeface="Arial" panose="020B0604020202020204" pitchFamily="34" charset="0"/>
                </a:rPr>
                <a:t>(node object)</a:t>
              </a:r>
              <a:endParaRPr lang="en-US" b="1"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362200" y="1752600"/>
              <a:ext cx="470010" cy="129800"/>
            </a:xfrm>
            <a:prstGeom prst="straightConnector1">
              <a:avLst/>
            </a:prstGeom>
            <a:ln w="57150">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flipV="1">
              <a:off x="6064746" y="5835966"/>
              <a:ext cx="1472079" cy="333374"/>
            </a:xfrm>
            <a:prstGeom prst="straightConnector1">
              <a:avLst/>
            </a:prstGeom>
            <a:ln w="5715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7483093" y="4935075"/>
              <a:ext cx="1628091" cy="91440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River Reach</a:t>
              </a:r>
              <a:endParaRPr lang="en-US" b="1" dirty="0" smtClean="0">
                <a:latin typeface="Arial" panose="020B0604020202020204" pitchFamily="34" charset="0"/>
                <a:cs typeface="Arial" panose="020B0604020202020204" pitchFamily="34" charset="0"/>
              </a:endParaRPr>
            </a:p>
            <a:p>
              <a:pPr algn="ctr"/>
              <a:r>
                <a:rPr lang="en-US" b="1" dirty="0" smtClean="0">
                  <a:latin typeface="Arial" panose="020B0604020202020204" pitchFamily="34" charset="0"/>
                  <a:cs typeface="Arial" panose="020B0604020202020204" pitchFamily="34" charset="0"/>
                </a:rPr>
                <a:t>(link object)</a:t>
              </a:r>
              <a:endParaRPr lang="en-US" b="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flipV="1">
              <a:off x="6064746" y="4095698"/>
              <a:ext cx="1418348" cy="1129077"/>
            </a:xfrm>
            <a:prstGeom prst="straightConnector1">
              <a:avLst/>
            </a:prstGeom>
            <a:ln w="5715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7483093" y="3933826"/>
              <a:ext cx="1638300" cy="914400"/>
            </a:xfrm>
            <a:prstGeom prst="rect">
              <a:avLst/>
            </a:prstGeom>
            <a:ln>
              <a:solidFill>
                <a:srgbClr val="00823B"/>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Reservoir </a:t>
              </a:r>
              <a:r>
                <a:rPr lang="en-US" b="1" dirty="0" smtClean="0">
                  <a:latin typeface="Arial" panose="020B0604020202020204" pitchFamily="34" charset="0"/>
                  <a:cs typeface="Arial" panose="020B0604020202020204" pitchFamily="34" charset="0"/>
                </a:rPr>
                <a:t>(node object)</a:t>
              </a:r>
              <a:endParaRPr lang="en-US" b="1" dirty="0">
                <a:latin typeface="Arial" panose="020B0604020202020204" pitchFamily="34" charset="0"/>
                <a:cs typeface="Arial" panose="020B0604020202020204" pitchFamily="34" charset="0"/>
              </a:endParaRPr>
            </a:p>
          </p:txBody>
        </p:sp>
      </p:grpSp>
      <p:sp>
        <p:nvSpPr>
          <p:cNvPr id="33" name="Text Box 8"/>
          <p:cNvSpPr txBox="1"/>
          <p:nvPr/>
        </p:nvSpPr>
        <p:spPr>
          <a:xfrm>
            <a:off x="7737715" y="2845969"/>
            <a:ext cx="1071040" cy="4514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800" b="1" dirty="0" smtClean="0">
                <a:effectLst/>
                <a:latin typeface="Arial" panose="020B0604020202020204" pitchFamily="34" charset="0"/>
                <a:ea typeface="Times New Roman" panose="02020603050405020304" pitchFamily="18" charset="0"/>
                <a:cs typeface="Times New Roman" panose="02020603050405020304" pitchFamily="18" charset="0"/>
              </a:rPr>
              <a:t>Utah</a:t>
            </a:r>
            <a:endParaRPr lang="en-US" sz="1600" b="1" dirty="0">
              <a:effectLst/>
              <a:latin typeface="Palatino"/>
              <a:ea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H="1" flipV="1">
            <a:off x="4419600" y="3352800"/>
            <a:ext cx="1828245" cy="914400"/>
          </a:xfrm>
          <a:prstGeom prst="straightConnector1">
            <a:avLst/>
          </a:prstGeom>
          <a:ln w="57150">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6247845" y="5946108"/>
            <a:ext cx="1638300" cy="76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Arial" panose="020B0604020202020204" pitchFamily="34" charset="0"/>
                <a:cs typeface="Arial" panose="020B0604020202020204" pitchFamily="34" charset="0"/>
              </a:rPr>
              <a:t>Site </a:t>
            </a:r>
          </a:p>
          <a:p>
            <a:pPr algn="ctr"/>
            <a:r>
              <a:rPr lang="en-US" b="1" dirty="0" smtClean="0">
                <a:latin typeface="Arial" panose="020B0604020202020204" pitchFamily="34" charset="0"/>
                <a:cs typeface="Arial" panose="020B0604020202020204" pitchFamily="34" charset="0"/>
              </a:rPr>
              <a:t>(node object)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234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grpSp>
        <p:nvGrpSpPr>
          <p:cNvPr id="3" name="Group 2"/>
          <p:cNvGrpSpPr/>
          <p:nvPr/>
        </p:nvGrpSpPr>
        <p:grpSpPr>
          <a:xfrm>
            <a:off x="114300" y="2174179"/>
            <a:ext cx="8915400" cy="1836420"/>
            <a:chOff x="152399" y="3954780"/>
            <a:chExt cx="8915400" cy="1836420"/>
          </a:xfrm>
        </p:grpSpPr>
        <p:grpSp>
          <p:nvGrpSpPr>
            <p:cNvPr id="19" name="Group 18"/>
            <p:cNvGrpSpPr/>
            <p:nvPr/>
          </p:nvGrpSpPr>
          <p:grpSpPr>
            <a:xfrm>
              <a:off x="152399" y="3954780"/>
              <a:ext cx="8915400" cy="1836420"/>
              <a:chOff x="0" y="0"/>
              <a:chExt cx="5962219" cy="953138"/>
            </a:xfrm>
          </p:grpSpPr>
          <p:grpSp>
            <p:nvGrpSpPr>
              <p:cNvPr id="20" name="Group 19"/>
              <p:cNvGrpSpPr/>
              <p:nvPr/>
            </p:nvGrpSpPr>
            <p:grpSpPr>
              <a:xfrm>
                <a:off x="0" y="0"/>
                <a:ext cx="5947103" cy="953138"/>
                <a:chOff x="0" y="0"/>
                <a:chExt cx="5947103" cy="953138"/>
              </a:xfrm>
            </p:grpSpPr>
            <p:grpSp>
              <p:nvGrpSpPr>
                <p:cNvPr id="22" name="Group 21"/>
                <p:cNvGrpSpPr/>
                <p:nvPr/>
              </p:nvGrpSpPr>
              <p:grpSpPr>
                <a:xfrm>
                  <a:off x="0" y="0"/>
                  <a:ext cx="5946775" cy="953138"/>
                  <a:chOff x="0" y="0"/>
                  <a:chExt cx="5949348" cy="954517"/>
                </a:xfrm>
              </p:grpSpPr>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t="32784" b="58432"/>
                  <a:stretch/>
                </p:blipFill>
                <p:spPr bwMode="auto">
                  <a:xfrm>
                    <a:off x="4138" y="373032"/>
                    <a:ext cx="5940425" cy="201295"/>
                  </a:xfrm>
                  <a:prstGeom prst="rect">
                    <a:avLst/>
                  </a:prstGeom>
                  <a:ln w="9525" cap="flat" cmpd="sng" algn="ctr">
                    <a:noFill/>
                    <a:prstDash val="solid"/>
                    <a:round/>
                    <a:headEnd type="none" w="med" len="med"/>
                    <a:tailEnd type="none" w="med" len="med"/>
                  </a:ln>
                  <a:extLst>
                    <a:ext uri="{53640926-AAD7-44D8-BBD7-CCE9431645EC}">
                      <a14:shadowObscured xmlns:a14="http://schemas.microsoft.com/office/drawing/2010/main"/>
                    </a:ext>
                  </a:extLst>
                </p:spPr>
              </p:pic>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b="83617"/>
                  <a:stretch/>
                </p:blipFill>
                <p:spPr bwMode="auto">
                  <a:xfrm>
                    <a:off x="0" y="0"/>
                    <a:ext cx="5943600" cy="375285"/>
                  </a:xfrm>
                  <a:prstGeom prst="rect">
                    <a:avLst/>
                  </a:prstGeom>
                  <a:ln w="9525" cap="flat" cmpd="sng" algn="ctr">
                    <a:noFill/>
                    <a:prstDash val="solid"/>
                    <a:round/>
                    <a:headEnd type="none" w="med" len="med"/>
                    <a:tailEnd type="none" w="med" len="med"/>
                  </a:ln>
                  <a:extLst>
                    <a:ext uri="{53640926-AAD7-44D8-BBD7-CCE9431645EC}">
                      <a14:shadowObscured xmlns:a14="http://schemas.microsoft.com/office/drawing/2010/main"/>
                    </a:ext>
                  </a:extLst>
                </p:spPr>
              </p:pic>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t="74108" b="17169"/>
                  <a:stretch/>
                </p:blipFill>
                <p:spPr bwMode="auto">
                  <a:xfrm>
                    <a:off x="6383" y="754492"/>
                    <a:ext cx="5942965" cy="200025"/>
                  </a:xfrm>
                  <a:prstGeom prst="rect">
                    <a:avLst/>
                  </a:prstGeom>
                  <a:ln w="9525" cap="flat" cmpd="sng" algn="ctr">
                    <a:noFill/>
                    <a:prstDash val="solid"/>
                    <a:round/>
                    <a:headEnd type="none" w="med" len="med"/>
                    <a:tailEnd type="none" w="med" len="med"/>
                  </a:ln>
                  <a:extLst>
                    <a:ext uri="{53640926-AAD7-44D8-BBD7-CCE9431645EC}">
                      <a14:shadowObscured xmlns:a14="http://schemas.microsoft.com/office/drawing/2010/main"/>
                    </a:ext>
                  </a:extLst>
                </p:spPr>
              </p:pic>
            </p:grp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49262" b="41969"/>
                <a:stretch/>
              </p:blipFill>
              <p:spPr bwMode="auto">
                <a:xfrm>
                  <a:off x="4138" y="562708"/>
                  <a:ext cx="5942965" cy="200660"/>
                </a:xfrm>
                <a:prstGeom prst="rect">
                  <a:avLst/>
                </a:prstGeom>
                <a:ln w="9525" cap="flat" cmpd="sng" algn="ctr">
                  <a:noFill/>
                  <a:prstDash val="solid"/>
                  <a:round/>
                  <a:headEnd type="none" w="med" len="med"/>
                  <a:tailEnd type="none" w="med" len="med"/>
                </a:ln>
                <a:extLst>
                  <a:ext uri="{53640926-AAD7-44D8-BBD7-CCE9431645EC}">
                    <a14:shadowObscured xmlns:a14="http://schemas.microsoft.com/office/drawing/2010/main"/>
                  </a:ext>
                </a:extLst>
              </p:spPr>
            </p:pic>
          </p:grpSp>
          <p:sp>
            <p:nvSpPr>
              <p:cNvPr id="21" name="Rectangle 20"/>
              <p:cNvSpPr/>
              <p:nvPr/>
            </p:nvSpPr>
            <p:spPr>
              <a:xfrm>
                <a:off x="12413" y="24825"/>
                <a:ext cx="5949806" cy="9226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5" name="TextBox 4"/>
            <p:cNvSpPr txBox="1"/>
            <p:nvPr/>
          </p:nvSpPr>
          <p:spPr>
            <a:xfrm>
              <a:off x="152400" y="3996220"/>
              <a:ext cx="1378467"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Object name</a:t>
              </a:r>
              <a:endParaRPr lang="en-US" sz="1600" b="1" dirty="0"/>
            </a:p>
          </p:txBody>
        </p:sp>
        <p:sp>
          <p:nvSpPr>
            <p:cNvPr id="15" name="TextBox 14"/>
            <p:cNvSpPr txBox="1"/>
            <p:nvPr/>
          </p:nvSpPr>
          <p:spPr>
            <a:xfrm>
              <a:off x="3423611" y="3994564"/>
              <a:ext cx="1673935"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Attribute format </a:t>
              </a:r>
              <a:endParaRPr lang="en-US" sz="1600" b="1" dirty="0"/>
            </a:p>
          </p:txBody>
        </p:sp>
        <p:sp>
          <p:nvSpPr>
            <p:cNvPr id="16" name="TextBox 15"/>
            <p:cNvSpPr txBox="1"/>
            <p:nvPr/>
          </p:nvSpPr>
          <p:spPr>
            <a:xfrm>
              <a:off x="5095852" y="4000588"/>
              <a:ext cx="2283815"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Attribute name</a:t>
              </a:r>
              <a:endParaRPr lang="en-US" sz="1600" b="1" dirty="0"/>
            </a:p>
          </p:txBody>
        </p:sp>
        <p:sp>
          <p:nvSpPr>
            <p:cNvPr id="17" name="TextBox 16"/>
            <p:cNvSpPr txBox="1"/>
            <p:nvPr/>
          </p:nvSpPr>
          <p:spPr>
            <a:xfrm>
              <a:off x="7394557" y="4000031"/>
              <a:ext cx="166764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Unit name</a:t>
              </a:r>
              <a:endParaRPr lang="en-US" sz="1600" b="1" dirty="0"/>
            </a:p>
          </p:txBody>
        </p:sp>
        <p:sp>
          <p:nvSpPr>
            <p:cNvPr id="18" name="TextBox 17"/>
            <p:cNvSpPr txBox="1"/>
            <p:nvPr/>
          </p:nvSpPr>
          <p:spPr>
            <a:xfrm>
              <a:off x="1516089" y="3993741"/>
              <a:ext cx="191812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Node instance name</a:t>
              </a:r>
              <a:endParaRPr lang="en-US" sz="1600" b="1" dirty="0"/>
            </a:p>
          </p:txBody>
        </p:sp>
      </p:grpSp>
      <p:sp>
        <p:nvSpPr>
          <p:cNvPr id="27" name="Content Placeholder 2"/>
          <p:cNvSpPr>
            <a:spLocks noGrp="1"/>
          </p:cNvSpPr>
          <p:nvPr>
            <p:ph idx="1"/>
          </p:nvPr>
        </p:nvSpPr>
        <p:spPr>
          <a:xfrm>
            <a:off x="401826" y="4715721"/>
            <a:ext cx="8358907" cy="887424"/>
          </a:xfrm>
        </p:spPr>
        <p:txBody>
          <a:bodyPr>
            <a:normAutofit/>
          </a:bodyPr>
          <a:lstStyle/>
          <a:p>
            <a:pPr>
              <a:lnSpc>
                <a:spcPct val="80000"/>
              </a:lnSpc>
              <a:buFont typeface="Symbol" panose="05050102010706020507" pitchFamily="18" charset="2"/>
              <a:buChar char="Þ"/>
            </a:pPr>
            <a:r>
              <a:rPr lang="en-US" sz="2800" dirty="0">
                <a:solidFill>
                  <a:srgbClr val="00823B"/>
                </a:solidFill>
                <a:latin typeface="Arial" pitchFamily="34" charset="0"/>
                <a:cs typeface="Arial" pitchFamily="34" charset="0"/>
              </a:rPr>
              <a:t>Organize</a:t>
            </a:r>
            <a:r>
              <a:rPr lang="en-US" sz="2800" dirty="0">
                <a:latin typeface="Arial" pitchFamily="34" charset="0"/>
                <a:cs typeface="Arial" pitchFamily="34" charset="0"/>
              </a:rPr>
              <a:t> multiple data formats and maintain </a:t>
            </a:r>
            <a:r>
              <a:rPr lang="en-US" sz="2800" dirty="0" smtClean="0">
                <a:latin typeface="Arial" pitchFamily="34" charset="0"/>
                <a:cs typeface="Arial" pitchFamily="34" charset="0"/>
              </a:rPr>
              <a:t>consistent metadata</a:t>
            </a:r>
          </a:p>
        </p:txBody>
      </p:sp>
      <p:sp>
        <p:nvSpPr>
          <p:cNvPr id="28" name="Title 1"/>
          <p:cNvSpPr txBox="1">
            <a:spLocks/>
          </p:cNvSpPr>
          <p:nvPr/>
        </p:nvSpPr>
        <p:spPr>
          <a:xfrm>
            <a:off x="457200" y="545225"/>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What are the attributes for Hyrum Reservoir and their units?</a:t>
            </a:r>
          </a:p>
        </p:txBody>
      </p:sp>
    </p:spTree>
    <p:extLst>
      <p:ext uri="{BB962C8B-B14F-4D97-AF65-F5344CB8AC3E}">
        <p14:creationId xmlns:p14="http://schemas.microsoft.com/office/powerpoint/2010/main" val="40964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grpSp>
        <p:nvGrpSpPr>
          <p:cNvPr id="3" name="Group 2"/>
          <p:cNvGrpSpPr/>
          <p:nvPr/>
        </p:nvGrpSpPr>
        <p:grpSpPr>
          <a:xfrm>
            <a:off x="149542" y="2059147"/>
            <a:ext cx="8844915" cy="1902863"/>
            <a:chOff x="146685" y="3467222"/>
            <a:chExt cx="8844915" cy="1902863"/>
          </a:xfrm>
        </p:grpSpPr>
        <p:pic>
          <p:nvPicPr>
            <p:cNvPr id="6" name="Picture 5"/>
            <p:cNvPicPr/>
            <p:nvPr/>
          </p:nvPicPr>
          <p:blipFill rotWithShape="1">
            <a:blip r:embed="rId3" cstate="screen">
              <a:extLst>
                <a:ext uri="{28A0092B-C50C-407E-A947-70E740481C1C}">
                  <a14:useLocalDpi xmlns:a14="http://schemas.microsoft.com/office/drawing/2010/main"/>
                </a:ext>
              </a:extLst>
            </a:blip>
            <a:srcRect r="21139" b="16211"/>
            <a:stretch/>
          </p:blipFill>
          <p:spPr bwMode="auto">
            <a:xfrm>
              <a:off x="152400" y="3499218"/>
              <a:ext cx="8839200" cy="1870867"/>
            </a:xfrm>
            <a:prstGeom prst="rect">
              <a:avLst/>
            </a:prstGeom>
            <a:ln w="19050">
              <a:solidFill>
                <a:schemeClr val="tx1"/>
              </a:solidFill>
            </a:ln>
            <a:extLst>
              <a:ext uri="{53640926-AAD7-44D8-BBD7-CCE9431645EC}">
                <a14:shadowObscured xmlns:a14="http://schemas.microsoft.com/office/drawing/2010/main"/>
              </a:ext>
            </a:extLst>
          </p:spPr>
        </p:pic>
        <p:sp>
          <p:nvSpPr>
            <p:cNvPr id="8" name="TextBox 7"/>
            <p:cNvSpPr txBox="1"/>
            <p:nvPr/>
          </p:nvSpPr>
          <p:spPr>
            <a:xfrm>
              <a:off x="146685" y="3467222"/>
              <a:ext cx="198120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Node instance name</a:t>
              </a:r>
              <a:endParaRPr lang="en-US" sz="1600" b="1" dirty="0"/>
            </a:p>
          </p:txBody>
        </p:sp>
        <p:sp>
          <p:nvSpPr>
            <p:cNvPr id="9" name="TextBox 8"/>
            <p:cNvSpPr txBox="1"/>
            <p:nvPr/>
          </p:nvSpPr>
          <p:spPr>
            <a:xfrm>
              <a:off x="2134076" y="3467222"/>
              <a:ext cx="152400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b="1" dirty="0" smtClean="0"/>
                <a:t>Attribute name</a:t>
              </a:r>
              <a:endParaRPr lang="en-US" sz="1600" b="1" dirty="0"/>
            </a:p>
          </p:txBody>
        </p:sp>
        <p:sp>
          <p:nvSpPr>
            <p:cNvPr id="10" name="TextBox 9"/>
            <p:cNvSpPr txBox="1"/>
            <p:nvPr/>
          </p:nvSpPr>
          <p:spPr>
            <a:xfrm>
              <a:off x="3648075" y="3467222"/>
              <a:ext cx="923925"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600" b="1" dirty="0" smtClean="0"/>
                <a:t>Value</a:t>
              </a:r>
              <a:endParaRPr lang="en-US" sz="1600" b="1" dirty="0"/>
            </a:p>
          </p:txBody>
        </p:sp>
        <p:sp>
          <p:nvSpPr>
            <p:cNvPr id="11" name="TextBox 10"/>
            <p:cNvSpPr txBox="1"/>
            <p:nvPr/>
          </p:nvSpPr>
          <p:spPr>
            <a:xfrm>
              <a:off x="4572000" y="3467222"/>
              <a:ext cx="175260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600" b="1" dirty="0" smtClean="0"/>
                <a:t>Unit name</a:t>
              </a:r>
              <a:endParaRPr lang="en-US" sz="1600" b="1" dirty="0"/>
            </a:p>
          </p:txBody>
        </p:sp>
        <p:sp>
          <p:nvSpPr>
            <p:cNvPr id="12" name="TextBox 11"/>
            <p:cNvSpPr txBox="1"/>
            <p:nvPr/>
          </p:nvSpPr>
          <p:spPr>
            <a:xfrm>
              <a:off x="6336030" y="3467222"/>
              <a:ext cx="2655570"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600" b="1" dirty="0" smtClean="0"/>
                <a:t>Source</a:t>
              </a:r>
              <a:endParaRPr lang="en-US" sz="1600" b="1" dirty="0"/>
            </a:p>
          </p:txBody>
        </p:sp>
      </p:grpSp>
      <p:sp>
        <p:nvSpPr>
          <p:cNvPr id="19" name="Content Placeholder 2"/>
          <p:cNvSpPr>
            <a:spLocks noGrp="1"/>
          </p:cNvSpPr>
          <p:nvPr>
            <p:ph idx="1"/>
          </p:nvPr>
        </p:nvSpPr>
        <p:spPr>
          <a:xfrm>
            <a:off x="647700" y="4388273"/>
            <a:ext cx="7848600" cy="1929433"/>
          </a:xfrm>
        </p:spPr>
        <p:txBody>
          <a:bodyPr>
            <a:noAutofit/>
          </a:bodyPr>
          <a:lstStyle/>
          <a:p>
            <a:pPr>
              <a:buFont typeface="Symbol" panose="05050102010706020507" pitchFamily="18" charset="2"/>
              <a:buChar char="Þ"/>
            </a:pPr>
            <a:r>
              <a:rPr lang="en-US" sz="2400" dirty="0" smtClean="0">
                <a:solidFill>
                  <a:srgbClr val="7030A0"/>
                </a:solidFill>
                <a:latin typeface="Arial" pitchFamily="34" charset="0"/>
                <a:cs typeface="Arial" pitchFamily="34" charset="0"/>
              </a:rPr>
              <a:t>Controlled vocabulary</a:t>
            </a:r>
            <a:r>
              <a:rPr lang="en-US" sz="2400" dirty="0" smtClean="0">
                <a:solidFill>
                  <a:schemeClr val="accent6">
                    <a:lumMod val="75000"/>
                  </a:schemeClr>
                </a:solidFill>
                <a:latin typeface="Arial" pitchFamily="34" charset="0"/>
                <a:cs typeface="Arial" pitchFamily="34" charset="0"/>
              </a:rPr>
              <a:t> </a:t>
            </a:r>
            <a:r>
              <a:rPr lang="en-US" sz="2400" dirty="0" smtClean="0">
                <a:latin typeface="Arial" pitchFamily="34" charset="0"/>
                <a:cs typeface="Arial" pitchFamily="34" charset="0"/>
              </a:rPr>
              <a:t>=&gt; MAX_STOR, Total Capacity</a:t>
            </a:r>
            <a:endParaRPr lang="en-US" sz="2400" dirty="0" smtClean="0">
              <a:solidFill>
                <a:schemeClr val="accent6">
                  <a:lumMod val="75000"/>
                </a:schemeClr>
              </a:solidFill>
              <a:latin typeface="Arial" pitchFamily="34" charset="0"/>
              <a:cs typeface="Arial" pitchFamily="34" charset="0"/>
            </a:endParaRPr>
          </a:p>
          <a:p>
            <a:pPr>
              <a:buFont typeface="Symbol" panose="05050102010706020507" pitchFamily="18" charset="2"/>
              <a:buChar char="Þ"/>
            </a:pPr>
            <a:r>
              <a:rPr lang="en-US" sz="2400" dirty="0" smtClean="0">
                <a:solidFill>
                  <a:schemeClr val="accent6">
                    <a:lumMod val="75000"/>
                  </a:schemeClr>
                </a:solidFill>
                <a:latin typeface="Arial" pitchFamily="34" charset="0"/>
                <a:cs typeface="Arial" pitchFamily="34" charset="0"/>
              </a:rPr>
              <a:t>Integrate</a:t>
            </a:r>
            <a:r>
              <a:rPr lang="en-US" sz="2400" dirty="0" smtClean="0">
                <a:latin typeface="Arial" pitchFamily="34" charset="0"/>
                <a:cs typeface="Arial" pitchFamily="34" charset="0"/>
              </a:rPr>
              <a:t> </a:t>
            </a:r>
            <a:r>
              <a:rPr lang="en-US" sz="2400" dirty="0" smtClean="0">
                <a:latin typeface="Arial" pitchFamily="34" charset="0"/>
                <a:cs typeface="Arial" pitchFamily="34" charset="0"/>
              </a:rPr>
              <a:t>data sources and support explicit descriptive metadata</a:t>
            </a:r>
          </a:p>
          <a:p>
            <a:pPr>
              <a:buFont typeface="Symbol" panose="05050102010706020507" pitchFamily="18" charset="2"/>
              <a:buChar char="Þ"/>
            </a:pPr>
            <a:r>
              <a:rPr lang="en-US" sz="2400" dirty="0">
                <a:solidFill>
                  <a:srgbClr val="FF0000"/>
                </a:solidFill>
                <a:latin typeface="Arial" pitchFamily="34" charset="0"/>
                <a:cs typeface="Arial" pitchFamily="34" charset="0"/>
              </a:rPr>
              <a:t>Incorporate </a:t>
            </a:r>
            <a:r>
              <a:rPr lang="en-US" sz="2400" dirty="0">
                <a:latin typeface="Arial" pitchFamily="34" charset="0"/>
                <a:cs typeface="Arial" pitchFamily="34" charset="0"/>
              </a:rPr>
              <a:t>uncertainty in models    </a:t>
            </a:r>
            <a:endParaRPr lang="en-US" sz="2400" dirty="0"/>
          </a:p>
          <a:p>
            <a:pPr>
              <a:buFont typeface="Symbol" panose="05050102010706020507" pitchFamily="18" charset="2"/>
              <a:buChar char="Þ"/>
            </a:pPr>
            <a:r>
              <a:rPr lang="en-US" sz="2400" dirty="0" smtClean="0">
                <a:solidFill>
                  <a:srgbClr val="00823B"/>
                </a:solidFill>
                <a:latin typeface="Arial" pitchFamily="34" charset="0"/>
                <a:cs typeface="Arial" pitchFamily="34" charset="0"/>
              </a:rPr>
              <a:t>Foster</a:t>
            </a:r>
            <a:r>
              <a:rPr lang="en-US" sz="2400" dirty="0" smtClean="0">
                <a:latin typeface="Arial" pitchFamily="34" charset="0"/>
                <a:cs typeface="Arial" pitchFamily="34" charset="0"/>
              </a:rPr>
              <a:t> integrated understanding of systems data </a:t>
            </a:r>
          </a:p>
        </p:txBody>
      </p:sp>
      <p:sp>
        <p:nvSpPr>
          <p:cNvPr id="16" name="Title 1"/>
          <p:cNvSpPr txBox="1">
            <a:spLocks/>
          </p:cNvSpPr>
          <p:nvPr/>
        </p:nvSpPr>
        <p:spPr>
          <a:xfrm>
            <a:off x="457200" y="484869"/>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What are the reservoir </a:t>
            </a:r>
            <a:r>
              <a:rPr lang="en-US" sz="3600" dirty="0" smtClean="0">
                <a:latin typeface="Arial" panose="020B0604020202020204" pitchFamily="34" charset="0"/>
                <a:cs typeface="Arial" panose="020B0604020202020204" pitchFamily="34" charset="0"/>
              </a:rPr>
              <a:t>attributes and their </a:t>
            </a:r>
            <a:r>
              <a:rPr lang="en-US" sz="3600" dirty="0">
                <a:latin typeface="Arial" panose="020B0604020202020204" pitchFamily="34" charset="0"/>
                <a:cs typeface="Arial" panose="020B0604020202020204" pitchFamily="34" charset="0"/>
              </a:rPr>
              <a:t>values, units, and sources?</a:t>
            </a:r>
          </a:p>
        </p:txBody>
      </p:sp>
    </p:spTree>
    <p:extLst>
      <p:ext uri="{BB962C8B-B14F-4D97-AF65-F5344CB8AC3E}">
        <p14:creationId xmlns:p14="http://schemas.microsoft.com/office/powerpoint/2010/main" val="2088356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272" y="3934741"/>
            <a:ext cx="7992512" cy="2895600"/>
          </a:xfrm>
          <a:prstGeom prst="rect">
            <a:avLst/>
          </a:prstGeom>
        </p:spPr>
      </p:pic>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Ongoing </a:t>
            </a:r>
            <a:r>
              <a:rPr lang="en-US" dirty="0" smtClean="0">
                <a:latin typeface="Arial" pitchFamily="34" charset="0"/>
                <a:cs typeface="Arial" pitchFamily="34" charset="0"/>
              </a:rPr>
              <a:t>Work </a:t>
            </a:r>
            <a:endParaRPr lang="en-US" dirty="0" smtClean="0">
              <a:solidFill>
                <a:srgbClr val="FF000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Content Placeholder 2"/>
          <p:cNvSpPr>
            <a:spLocks noGrp="1"/>
          </p:cNvSpPr>
          <p:nvPr>
            <p:ph idx="1"/>
          </p:nvPr>
        </p:nvSpPr>
        <p:spPr>
          <a:xfrm>
            <a:off x="548985" y="1295400"/>
            <a:ext cx="8229600" cy="4525963"/>
          </a:xfrm>
        </p:spPr>
        <p:txBody>
          <a:bodyPr/>
          <a:lstStyle/>
          <a:p>
            <a:r>
              <a:rPr lang="en-US" sz="2400" dirty="0" smtClean="0">
                <a:solidFill>
                  <a:srgbClr val="00B050"/>
                </a:solidFill>
                <a:latin typeface="Arial" pitchFamily="34" charset="0"/>
                <a:cs typeface="Arial" pitchFamily="34" charset="0"/>
              </a:rPr>
              <a:t>Finalize </a:t>
            </a:r>
            <a:r>
              <a:rPr lang="en-US" sz="2400" dirty="0" smtClean="0">
                <a:latin typeface="Arial" pitchFamily="34" charset="0"/>
                <a:cs typeface="Arial" pitchFamily="34" charset="0"/>
              </a:rPr>
              <a:t>the data model design and </a:t>
            </a:r>
            <a:r>
              <a:rPr lang="en-US" sz="2400" dirty="0" smtClean="0">
                <a:solidFill>
                  <a:schemeClr val="accent6">
                    <a:lumMod val="75000"/>
                  </a:schemeClr>
                </a:solidFill>
                <a:latin typeface="Arial" pitchFamily="34" charset="0"/>
                <a:cs typeface="Arial" pitchFamily="34" charset="0"/>
              </a:rPr>
              <a:t>test</a:t>
            </a:r>
            <a:r>
              <a:rPr lang="en-US" sz="2400" dirty="0" smtClean="0">
                <a:latin typeface="Arial" pitchFamily="34" charset="0"/>
                <a:cs typeface="Arial" pitchFamily="34" charset="0"/>
              </a:rPr>
              <a:t> it with </a:t>
            </a:r>
            <a:r>
              <a:rPr lang="en-US" sz="2400" dirty="0">
                <a:latin typeface="Arial" pitchFamily="34" charset="0"/>
                <a:cs typeface="Arial" pitchFamily="34" charset="0"/>
              </a:rPr>
              <a:t>larger networks and national datasets </a:t>
            </a:r>
          </a:p>
          <a:p>
            <a:r>
              <a:rPr lang="en-US" sz="2400" dirty="0" smtClean="0">
                <a:solidFill>
                  <a:srgbClr val="0070C0"/>
                </a:solidFill>
                <a:latin typeface="Arial" pitchFamily="34" charset="0"/>
                <a:cs typeface="Arial" pitchFamily="34" charset="0"/>
              </a:rPr>
              <a:t>Automate</a:t>
            </a:r>
            <a:r>
              <a:rPr lang="en-US" sz="2400" dirty="0" smtClean="0">
                <a:latin typeface="Arial" pitchFamily="34" charset="0"/>
                <a:cs typeface="Arial" pitchFamily="34" charset="0"/>
              </a:rPr>
              <a:t> </a:t>
            </a:r>
            <a:r>
              <a:rPr lang="en-US" sz="2400" dirty="0" smtClean="0">
                <a:latin typeface="Arial" pitchFamily="34" charset="0"/>
                <a:cs typeface="Arial" pitchFamily="34" charset="0"/>
              </a:rPr>
              <a:t>data loading, retrieval, and </a:t>
            </a:r>
            <a:r>
              <a:rPr lang="en-US" sz="2400" dirty="0" smtClean="0">
                <a:solidFill>
                  <a:srgbClr val="FF0000"/>
                </a:solidFill>
                <a:latin typeface="Arial" pitchFamily="34" charset="0"/>
                <a:cs typeface="Arial" pitchFamily="34" charset="0"/>
              </a:rPr>
              <a:t>use</a:t>
            </a:r>
            <a:r>
              <a:rPr lang="en-US" sz="2400" dirty="0" smtClean="0">
                <a:latin typeface="Arial" pitchFamily="34" charset="0"/>
                <a:cs typeface="Arial" pitchFamily="34" charset="0"/>
              </a:rPr>
              <a:t> </a:t>
            </a:r>
            <a:r>
              <a:rPr lang="en-US" sz="2400" dirty="0">
                <a:latin typeface="Arial" pitchFamily="34" charset="0"/>
                <a:cs typeface="Arial" pitchFamily="34" charset="0"/>
              </a:rPr>
              <a:t>WaM-DaM to populate and run </a:t>
            </a:r>
            <a:r>
              <a:rPr lang="en-US" sz="2400" dirty="0" smtClean="0">
                <a:latin typeface="Arial" pitchFamily="34" charset="0"/>
                <a:cs typeface="Arial" pitchFamily="34" charset="0"/>
              </a:rPr>
              <a:t>models</a:t>
            </a:r>
          </a:p>
          <a:p>
            <a:r>
              <a:rPr lang="en-US" sz="2400" dirty="0">
                <a:solidFill>
                  <a:srgbClr val="7030A0"/>
                </a:solidFill>
                <a:latin typeface="Arial" pitchFamily="34" charset="0"/>
                <a:cs typeface="Arial" pitchFamily="34" charset="0"/>
              </a:rPr>
              <a:t>Integrate</a:t>
            </a:r>
            <a:r>
              <a:rPr lang="en-US" sz="2400" dirty="0">
                <a:latin typeface="Arial" pitchFamily="34" charset="0"/>
                <a:cs typeface="Arial" pitchFamily="34" charset="0"/>
              </a:rPr>
              <a:t> </a:t>
            </a:r>
            <a:r>
              <a:rPr lang="en-US" sz="2400" dirty="0" err="1">
                <a:latin typeface="Arial" pitchFamily="34" charset="0"/>
                <a:cs typeface="Arial" pitchFamily="34" charset="0"/>
              </a:rPr>
              <a:t>WaM-DaM</a:t>
            </a:r>
            <a:r>
              <a:rPr lang="en-US" sz="2400" dirty="0">
                <a:latin typeface="Arial" pitchFamily="34" charset="0"/>
                <a:cs typeface="Arial" pitchFamily="34" charset="0"/>
              </a:rPr>
              <a:t> with </a:t>
            </a:r>
            <a:r>
              <a:rPr lang="en-US" sz="2400" dirty="0">
                <a:solidFill>
                  <a:srgbClr val="FF0000"/>
                </a:solidFill>
                <a:latin typeface="Arial" pitchFamily="34" charset="0"/>
                <a:cs typeface="Arial" pitchFamily="34" charset="0"/>
              </a:rPr>
              <a:t>Hydra </a:t>
            </a:r>
            <a:r>
              <a:rPr lang="en-US" sz="2400" dirty="0">
                <a:latin typeface="Arial" pitchFamily="34" charset="0"/>
                <a:cs typeface="Arial" pitchFamily="34" charset="0"/>
              </a:rPr>
              <a:t>software to visualize and edit networks</a:t>
            </a:r>
            <a:endParaRPr lang="en-US" sz="2400" dirty="0">
              <a:latin typeface="Arial" pitchFamily="34" charset="0"/>
              <a:cs typeface="Arial" pitchFamily="34" charset="0"/>
            </a:endParaRPr>
          </a:p>
          <a:p>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 </a:t>
            </a:r>
          </a:p>
          <a:p>
            <a:endParaRPr lang="en-US" dirty="0"/>
          </a:p>
        </p:txBody>
      </p:sp>
    </p:spTree>
    <p:extLst>
      <p:ext uri="{BB962C8B-B14F-4D97-AF65-F5344CB8AC3E}">
        <p14:creationId xmlns:p14="http://schemas.microsoft.com/office/powerpoint/2010/main" val="166322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Conclusions</a:t>
            </a:r>
            <a:endParaRPr lang="en-US" dirty="0">
              <a:solidFill>
                <a:srgbClr val="FF0000"/>
              </a:solidFill>
            </a:endParaRPr>
          </a:p>
        </p:txBody>
      </p:sp>
      <p:sp>
        <p:nvSpPr>
          <p:cNvPr id="3" name="Content Placeholder 2"/>
          <p:cNvSpPr>
            <a:spLocks noGrp="1"/>
          </p:cNvSpPr>
          <p:nvPr>
            <p:ph idx="1"/>
          </p:nvPr>
        </p:nvSpPr>
        <p:spPr>
          <a:xfrm>
            <a:off x="457200" y="1600200"/>
            <a:ext cx="8229600" cy="4756150"/>
          </a:xfrm>
        </p:spPr>
        <p:txBody>
          <a:bodyPr>
            <a:normAutofit fontScale="92500" lnSpcReduction="10000"/>
          </a:bodyPr>
          <a:lstStyle/>
          <a:p>
            <a:r>
              <a:rPr lang="en-US" sz="2800" dirty="0" smtClean="0">
                <a:solidFill>
                  <a:srgbClr val="FF0000"/>
                </a:solidFill>
              </a:rPr>
              <a:t>Proposing</a:t>
            </a:r>
            <a:r>
              <a:rPr lang="en-US" sz="2800" dirty="0" smtClean="0"/>
              <a:t> </a:t>
            </a:r>
            <a:r>
              <a:rPr lang="en-US" sz="2800" dirty="0" err="1" smtClean="0"/>
              <a:t>WaM-DaM</a:t>
            </a:r>
            <a:r>
              <a:rPr lang="en-US" sz="2800" dirty="0" smtClean="0"/>
              <a:t> </a:t>
            </a:r>
            <a:r>
              <a:rPr lang="en-US" sz="2800" dirty="0" smtClean="0"/>
              <a:t>to </a:t>
            </a:r>
            <a:r>
              <a:rPr lang="en-US" sz="2800" dirty="0" smtClean="0"/>
              <a:t>organize network-based water </a:t>
            </a:r>
            <a:r>
              <a:rPr lang="en-US" sz="2800" dirty="0"/>
              <a:t>management </a:t>
            </a:r>
            <a:r>
              <a:rPr lang="en-US" sz="2800" dirty="0" smtClean="0"/>
              <a:t>data</a:t>
            </a:r>
          </a:p>
          <a:p>
            <a:endParaRPr lang="en-US" sz="2800" dirty="0"/>
          </a:p>
          <a:p>
            <a:r>
              <a:rPr lang="en-US" sz="2800" dirty="0" smtClean="0">
                <a:solidFill>
                  <a:srgbClr val="00B050"/>
                </a:solidFill>
              </a:rPr>
              <a:t>Organize</a:t>
            </a:r>
            <a:r>
              <a:rPr lang="en-US" sz="2800" dirty="0" smtClean="0"/>
              <a:t> multiple data formats like </a:t>
            </a:r>
            <a:r>
              <a:rPr lang="en-US" sz="2800" dirty="0"/>
              <a:t>time series, text, multi-column, and </a:t>
            </a:r>
            <a:r>
              <a:rPr lang="en-US" sz="2800" dirty="0" smtClean="0"/>
              <a:t>parameters from different sources </a:t>
            </a:r>
          </a:p>
          <a:p>
            <a:endParaRPr lang="en-GB" sz="2800" dirty="0" smtClean="0"/>
          </a:p>
          <a:p>
            <a:r>
              <a:rPr lang="en-US" sz="2800" dirty="0">
                <a:solidFill>
                  <a:srgbClr val="0070C0"/>
                </a:solidFill>
              </a:rPr>
              <a:t>Foster</a:t>
            </a:r>
            <a:r>
              <a:rPr lang="en-US" sz="2800" dirty="0"/>
              <a:t> integrated analysis and understandings of water </a:t>
            </a:r>
            <a:r>
              <a:rPr lang="en-US" sz="2800" dirty="0" smtClean="0"/>
              <a:t>systems</a:t>
            </a:r>
          </a:p>
          <a:p>
            <a:endParaRPr lang="en-US" sz="2800" dirty="0"/>
          </a:p>
          <a:p>
            <a:r>
              <a:rPr lang="en-US" sz="2800" dirty="0" smtClean="0"/>
              <a:t>Future work will </a:t>
            </a:r>
            <a:r>
              <a:rPr lang="en-US" sz="2800" dirty="0" smtClean="0">
                <a:solidFill>
                  <a:schemeClr val="accent6">
                    <a:lumMod val="75000"/>
                  </a:schemeClr>
                </a:solidFill>
              </a:rPr>
              <a:t>automate </a:t>
            </a:r>
            <a:r>
              <a:rPr lang="en-US" sz="2800" dirty="0" smtClean="0"/>
              <a:t>the </a:t>
            </a:r>
            <a:r>
              <a:rPr lang="en-US" sz="2800" dirty="0" smtClean="0"/>
              <a:t>ability </a:t>
            </a:r>
            <a:r>
              <a:rPr lang="en-US" sz="2800" dirty="0" smtClean="0"/>
              <a:t>to discover, transform, and publish of data plus </a:t>
            </a:r>
            <a:r>
              <a:rPr lang="en-US" sz="2800" dirty="0" smtClean="0">
                <a:solidFill>
                  <a:schemeClr val="accent6">
                    <a:lumMod val="75000"/>
                  </a:schemeClr>
                </a:solidFill>
              </a:rPr>
              <a:t>populate</a:t>
            </a:r>
            <a:r>
              <a:rPr lang="en-US" sz="2800" dirty="0" smtClean="0"/>
              <a:t> models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928881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2" name="Picture 11"/>
          <p:cNvPicPr>
            <a:picLocks noChangeAspect="1"/>
          </p:cNvPicPr>
          <p:nvPr/>
        </p:nvPicPr>
        <p:blipFill>
          <a:blip r:embed="rId2"/>
          <a:stretch>
            <a:fillRect/>
          </a:stretch>
        </p:blipFill>
        <p:spPr>
          <a:xfrm>
            <a:off x="4229100" y="1905000"/>
            <a:ext cx="4648200" cy="1622645"/>
          </a:xfrm>
          <a:prstGeom prst="rect">
            <a:avLst/>
          </a:prstGeom>
        </p:spPr>
      </p:pic>
      <p:sp>
        <p:nvSpPr>
          <p:cNvPr id="13" name="Title 1"/>
          <p:cNvSpPr>
            <a:spLocks noGrp="1"/>
          </p:cNvSpPr>
          <p:nvPr>
            <p:ph type="title"/>
          </p:nvPr>
        </p:nvSpPr>
        <p:spPr>
          <a:xfrm>
            <a:off x="457200" y="152400"/>
            <a:ext cx="8229600" cy="1143000"/>
          </a:xfrm>
        </p:spPr>
        <p:txBody>
          <a:bodyPr/>
          <a:lstStyle/>
          <a:p>
            <a:r>
              <a:rPr lang="en-US" dirty="0" smtClean="0">
                <a:latin typeface="Arial" pitchFamily="34" charset="0"/>
                <a:cs typeface="Arial" pitchFamily="34" charset="0"/>
              </a:rPr>
              <a:t>Acknowledgements</a:t>
            </a:r>
            <a:endParaRPr lang="en-US" dirty="0">
              <a:solidFill>
                <a:srgbClr val="FF0000"/>
              </a:solidFill>
            </a:endParaRPr>
          </a:p>
        </p:txBody>
      </p:sp>
      <p:pic>
        <p:nvPicPr>
          <p:cNvPr id="1026" name="Picture 2" descr="http://groups.csail.mit.edu/netmit/wordpress/wp-content/themes/netmit/images/nsf_logo.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00200"/>
            <a:ext cx="2631117" cy="26463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7700" y="4599920"/>
            <a:ext cx="8229600" cy="1938992"/>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This project is funded through EPS – 1135482 and EPS – 1135483. Any opinions, findings, and conclusions or recommendations expressed in this material are those of the author(s) and do not necessarily reflect the views of the National Science Foundation</a:t>
            </a:r>
          </a:p>
        </p:txBody>
      </p:sp>
      <p:sp>
        <p:nvSpPr>
          <p:cNvPr id="2" name="Rectangle 1"/>
          <p:cNvSpPr/>
          <p:nvPr/>
        </p:nvSpPr>
        <p:spPr>
          <a:xfrm>
            <a:off x="5242713" y="3717863"/>
            <a:ext cx="2620974" cy="738664"/>
          </a:xfrm>
          <a:prstGeom prst="rect">
            <a:avLst/>
          </a:prstGeom>
        </p:spPr>
        <p:txBody>
          <a:bodyPr wrap="none">
            <a:spAutoFit/>
          </a:bodyPr>
          <a:lstStyle/>
          <a:p>
            <a:r>
              <a:rPr lang="en-US" sz="2400" dirty="0">
                <a:latin typeface="Arial" panose="020B0604020202020204" pitchFamily="34" charset="0"/>
                <a:cs typeface="Arial" panose="020B0604020202020204" pitchFamily="34" charset="0"/>
                <a:hlinkClick r:id="rId4"/>
              </a:rPr>
              <a:t>http://ci-water.org</a:t>
            </a:r>
            <a:r>
              <a:rPr lang="en-US" sz="2400" dirty="0" smtClean="0">
                <a:latin typeface="Arial" panose="020B0604020202020204" pitchFamily="34" charset="0"/>
                <a:cs typeface="Arial" panose="020B0604020202020204" pitchFamily="34" charset="0"/>
                <a:hlinkClick r:id="rId4"/>
              </a:rPr>
              <a:t>/</a:t>
            </a:r>
            <a:endParaRPr lang="en-US" sz="24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93380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20" y="1113948"/>
            <a:ext cx="8600780" cy="2087563"/>
          </a:xfrm>
        </p:spPr>
        <p:txBody>
          <a:bodyPr>
            <a:normAutofit/>
          </a:bodyPr>
          <a:lstStyle/>
          <a:p>
            <a:pPr marL="0" indent="0" algn="ctr">
              <a:buNone/>
            </a:pPr>
            <a:r>
              <a:rPr lang="en-US" sz="5400" dirty="0" smtClean="0"/>
              <a:t>Thank you!</a:t>
            </a:r>
          </a:p>
          <a:p>
            <a:pPr marL="0" indent="0" algn="ctr">
              <a:buNone/>
            </a:pPr>
            <a:r>
              <a:rPr lang="en-US" sz="5400" dirty="0" smtClean="0"/>
              <a:t>Questions?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grpSp>
        <p:nvGrpSpPr>
          <p:cNvPr id="8" name="Group 7"/>
          <p:cNvGrpSpPr/>
          <p:nvPr/>
        </p:nvGrpSpPr>
        <p:grpSpPr>
          <a:xfrm>
            <a:off x="1981200" y="5008880"/>
            <a:ext cx="5463588" cy="1828800"/>
            <a:chOff x="3505200" y="4343400"/>
            <a:chExt cx="5463588" cy="1828800"/>
          </a:xfrm>
        </p:grpSpPr>
        <p:grpSp>
          <p:nvGrpSpPr>
            <p:cNvPr id="9" name="Group 8"/>
            <p:cNvGrpSpPr/>
            <p:nvPr/>
          </p:nvGrpSpPr>
          <p:grpSpPr>
            <a:xfrm>
              <a:off x="3505200" y="4343400"/>
              <a:ext cx="4884444" cy="1828800"/>
              <a:chOff x="1981200" y="4759404"/>
              <a:chExt cx="4884444" cy="1828800"/>
            </a:xfrm>
          </p:grpSpPr>
          <p:sp>
            <p:nvSpPr>
              <p:cNvPr id="11" name="TextBox 10"/>
              <p:cNvSpPr txBox="1"/>
              <p:nvPr/>
            </p:nvSpPr>
            <p:spPr>
              <a:xfrm>
                <a:off x="1981200" y="4759404"/>
                <a:ext cx="4884444" cy="1200329"/>
              </a:xfrm>
              <a:prstGeom prst="rect">
                <a:avLst/>
              </a:prstGeom>
              <a:solidFill>
                <a:schemeClr val="bg1"/>
              </a:solidFill>
            </p:spPr>
            <p:txBody>
              <a:bodyPr wrap="square" rtlCol="0">
                <a:spAutoFit/>
              </a:bodyPr>
              <a:lstStyle/>
              <a:p>
                <a:r>
                  <a:rPr lang="en-US" sz="7200" b="1" dirty="0" smtClean="0">
                    <a:solidFill>
                      <a:srgbClr val="0070C0"/>
                    </a:solidFill>
                    <a:effectLst>
                      <a:outerShdw blurRad="38100" dist="38100" dir="2700000" algn="tl">
                        <a:srgbClr val="000000">
                          <a:alpha val="43137"/>
                        </a:srgbClr>
                      </a:outerShdw>
                    </a:effectLst>
                  </a:rPr>
                  <a:t>WaM-DaM</a:t>
                </a:r>
                <a:endParaRPr lang="en-US" sz="2400" b="1" dirty="0" smtClean="0">
                  <a:solidFill>
                    <a:srgbClr val="0070C0"/>
                  </a:solidFill>
                  <a:effectLst>
                    <a:outerShdw blurRad="38100" dist="38100" dir="2700000" algn="tl">
                      <a:srgbClr val="000000">
                        <a:alpha val="43137"/>
                      </a:srgbClr>
                    </a:outerShdw>
                  </a:effectLst>
                </a:endParaRPr>
              </a:p>
            </p:txBody>
          </p:sp>
          <p:sp>
            <p:nvSpPr>
              <p:cNvPr id="16" name="TextBox 15"/>
              <p:cNvSpPr txBox="1"/>
              <p:nvPr/>
            </p:nvSpPr>
            <p:spPr>
              <a:xfrm>
                <a:off x="2110728" y="5757207"/>
                <a:ext cx="4312944" cy="830997"/>
              </a:xfrm>
              <a:prstGeom prst="rect">
                <a:avLst/>
              </a:prstGeom>
              <a:solidFill>
                <a:schemeClr val="bg1"/>
              </a:solidFill>
            </p:spPr>
            <p:txBody>
              <a:bodyPr wrap="square" rtlCol="0">
                <a:spAutoFit/>
              </a:bodyPr>
              <a:lstStyle/>
              <a:p>
                <a:r>
                  <a:rPr lang="en-US" sz="265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 name="Picture 6" descr="http://thumbs.dreamstime.com/m/cartoon-star-running-illustration-321936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788" y="4572000"/>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304800" y="3430111"/>
            <a:ext cx="8382000" cy="1569660"/>
          </a:xfrm>
          <a:prstGeom prst="rect">
            <a:avLst/>
          </a:prstGeom>
        </p:spPr>
        <p:txBody>
          <a:bodyPr wrap="square">
            <a:spAutoFit/>
          </a:bodyPr>
          <a:lstStyle/>
          <a:p>
            <a:r>
              <a:rPr lang="en-US" sz="2400" dirty="0" smtClean="0"/>
              <a:t>For more info: Adel Abdallah</a:t>
            </a:r>
            <a:endParaRPr lang="en-US" sz="2400" dirty="0"/>
          </a:p>
          <a:p>
            <a:r>
              <a:rPr lang="en-US" sz="2400" dirty="0" smtClean="0">
                <a:hlinkClick r:id="rId3"/>
              </a:rPr>
              <a:t>amabdallah@aggiemail.usu.edu</a:t>
            </a:r>
            <a:endParaRPr lang="en-US" sz="2400" dirty="0" smtClean="0"/>
          </a:p>
          <a:p>
            <a:r>
              <a:rPr lang="en-US" sz="2400" dirty="0">
                <a:hlinkClick r:id="rId4"/>
              </a:rPr>
              <a:t>http://</a:t>
            </a:r>
            <a:r>
              <a:rPr lang="en-US" sz="2400" dirty="0" smtClean="0">
                <a:hlinkClick r:id="rId4"/>
              </a:rPr>
              <a:t>www.engr.usu.edu/cee/faculty/derosenberg/students.htm</a:t>
            </a:r>
            <a:endParaRPr lang="en-US" sz="2400" dirty="0" smtClean="0"/>
          </a:p>
          <a:p>
            <a:endParaRPr lang="en-US" sz="2400" dirty="0"/>
          </a:p>
        </p:txBody>
      </p:sp>
    </p:spTree>
    <p:extLst>
      <p:ext uri="{BB962C8B-B14F-4D97-AF65-F5344CB8AC3E}">
        <p14:creationId xmlns:p14="http://schemas.microsoft.com/office/powerpoint/2010/main" val="115828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anose="020B0604020202020204" pitchFamily="34" charset="0"/>
                <a:cs typeface="Arial" panose="020B0604020202020204" pitchFamily="34" charset="0"/>
              </a:rPr>
              <a:t>How WaM-DaM organizes tabular data</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5" name="Picture 4"/>
          <p:cNvPicPr/>
          <p:nvPr/>
        </p:nvPicPr>
        <p:blipFill>
          <a:blip r:embed="rId2"/>
          <a:stretch>
            <a:fillRect/>
          </a:stretch>
        </p:blipFill>
        <p:spPr>
          <a:xfrm>
            <a:off x="317024" y="1589723"/>
            <a:ext cx="8509952" cy="4707732"/>
          </a:xfrm>
          <a:prstGeom prst="rect">
            <a:avLst/>
          </a:prstGeom>
        </p:spPr>
      </p:pic>
    </p:spTree>
    <p:extLst>
      <p:ext uri="{BB962C8B-B14F-4D97-AF65-F5344CB8AC3E}">
        <p14:creationId xmlns:p14="http://schemas.microsoft.com/office/powerpoint/2010/main" val="99722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419600"/>
          </a:xfrm>
        </p:spPr>
        <p:txBody>
          <a:bodyPr>
            <a:normAutofit/>
          </a:bodyPr>
          <a:lstStyle/>
          <a:p>
            <a:pPr marL="514350" indent="-514350">
              <a:spcBef>
                <a:spcPts val="1800"/>
              </a:spcBef>
              <a:buFont typeface="+mj-lt"/>
              <a:buAutoNum type="arabicPeriod"/>
            </a:pPr>
            <a:r>
              <a:rPr lang="en-US" dirty="0">
                <a:latin typeface="Arial" panose="020B0604020202020204" pitchFamily="34" charset="0"/>
                <a:cs typeface="Arial" panose="020B0604020202020204" pitchFamily="34" charset="0"/>
              </a:rPr>
              <a:t>Why Do We Need </a:t>
            </a:r>
            <a:r>
              <a:rPr lang="en-US" dirty="0" smtClean="0">
                <a:latin typeface="Arial" panose="020B0604020202020204" pitchFamily="34" charset="0"/>
                <a:cs typeface="Arial" panose="020B0604020202020204" pitchFamily="34" charset="0"/>
              </a:rPr>
              <a:t>a Data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odel?</a:t>
            </a:r>
          </a:p>
          <a:p>
            <a:pPr marL="514350" indent="-514350">
              <a:spcBef>
                <a:spcPts val="1800"/>
              </a:spcBef>
              <a:buFont typeface="+mj-lt"/>
              <a:buAutoNum type="arabicPeriod"/>
            </a:pPr>
            <a:r>
              <a:rPr lang="en-US" dirty="0" smtClean="0">
                <a:latin typeface="Arial" panose="020B0604020202020204" pitchFamily="34" charset="0"/>
                <a:cs typeface="Arial" panose="020B0604020202020204" pitchFamily="34" charset="0"/>
              </a:rPr>
              <a:t>Design </a:t>
            </a:r>
            <a:r>
              <a:rPr lang="en-US" dirty="0" smtClean="0">
                <a:latin typeface="Arial" panose="020B0604020202020204" pitchFamily="34" charset="0"/>
                <a:cs typeface="Arial" panose="020B0604020202020204" pitchFamily="34" charset="0"/>
              </a:rPr>
              <a:t>Methods </a:t>
            </a:r>
          </a:p>
          <a:p>
            <a:pPr marL="514350" indent="-514350">
              <a:spcBef>
                <a:spcPts val="1800"/>
              </a:spcBef>
              <a:buFont typeface="+mj-lt"/>
              <a:buAutoNum type="arabicPeriod"/>
            </a:pPr>
            <a:r>
              <a:rPr lang="en-US" dirty="0" err="1" smtClean="0">
                <a:latin typeface="Arial" panose="020B0604020202020204" pitchFamily="34" charset="0"/>
                <a:cs typeface="Arial" panose="020B0604020202020204" pitchFamily="34" charset="0"/>
              </a:rPr>
              <a:t>WaM-DaM</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Schema</a:t>
            </a:r>
          </a:p>
          <a:p>
            <a:pPr marL="514350" indent="-514350">
              <a:spcBef>
                <a:spcPts val="1800"/>
              </a:spcBef>
              <a:buFont typeface="+mj-lt"/>
              <a:buAutoNum type="arabicPeriod"/>
            </a:pPr>
            <a:r>
              <a:rPr lang="en-US" dirty="0" smtClean="0">
                <a:latin typeface="Arial" panose="020B0604020202020204" pitchFamily="34" charset="0"/>
                <a:cs typeface="Arial" panose="020B0604020202020204" pitchFamily="34" charset="0"/>
              </a:rPr>
              <a:t>Results  </a:t>
            </a:r>
            <a:endParaRPr lang="en-US" dirty="0" smtClean="0">
              <a:latin typeface="Arial" panose="020B0604020202020204" pitchFamily="34" charset="0"/>
              <a:cs typeface="Arial" panose="020B0604020202020204" pitchFamily="34" charset="0"/>
            </a:endParaRPr>
          </a:p>
          <a:p>
            <a:pPr marL="514350" indent="-514350">
              <a:spcBef>
                <a:spcPts val="1800"/>
              </a:spcBef>
              <a:buFont typeface="+mj-lt"/>
              <a:buAutoNum type="arabicPeriod"/>
            </a:pPr>
            <a:r>
              <a:rPr lang="en-US" dirty="0" smtClean="0">
                <a:latin typeface="Arial" panose="020B0604020202020204" pitchFamily="34" charset="0"/>
                <a:cs typeface="Arial" panose="020B0604020202020204" pitchFamily="34" charset="0"/>
              </a:rPr>
              <a:t>Conclusions </a:t>
            </a: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u="sng" dirty="0">
                <a:latin typeface="Arial" pitchFamily="34" charset="0"/>
                <a:cs typeface="Arial" pitchFamily="34" charset="0"/>
              </a:rPr>
              <a:t>Wa</a:t>
            </a:r>
            <a:r>
              <a:rPr lang="en-US" dirty="0">
                <a:latin typeface="Arial" pitchFamily="34" charset="0"/>
                <a:cs typeface="Arial" pitchFamily="34" charset="0"/>
              </a:rPr>
              <a:t>ter </a:t>
            </a:r>
            <a:r>
              <a:rPr lang="en-US" u="sng" dirty="0">
                <a:latin typeface="Arial" pitchFamily="34" charset="0"/>
                <a:cs typeface="Arial" pitchFamily="34" charset="0"/>
              </a:rPr>
              <a:t>M</a:t>
            </a:r>
            <a:r>
              <a:rPr lang="en-US" dirty="0">
                <a:latin typeface="Arial" pitchFamily="34" charset="0"/>
                <a:cs typeface="Arial" pitchFamily="34" charset="0"/>
              </a:rPr>
              <a:t>anagement </a:t>
            </a:r>
            <a:r>
              <a:rPr lang="en-US" u="sng" dirty="0">
                <a:latin typeface="Arial" pitchFamily="34" charset="0"/>
                <a:cs typeface="Arial" pitchFamily="34" charset="0"/>
              </a:rPr>
              <a:t>Da</a:t>
            </a:r>
            <a:r>
              <a:rPr lang="en-US" dirty="0">
                <a:latin typeface="Arial" pitchFamily="34" charset="0"/>
                <a:cs typeface="Arial" pitchFamily="34" charset="0"/>
              </a:rPr>
              <a:t>ta </a:t>
            </a:r>
            <a:r>
              <a:rPr lang="en-US" u="sng" dirty="0">
                <a:latin typeface="Arial" pitchFamily="34" charset="0"/>
                <a:cs typeface="Arial" pitchFamily="34" charset="0"/>
              </a:rPr>
              <a:t>M</a:t>
            </a:r>
            <a:r>
              <a:rPr lang="en-US" dirty="0">
                <a:latin typeface="Arial" pitchFamily="34" charset="0"/>
                <a:cs typeface="Arial" pitchFamily="34" charset="0"/>
              </a:rPr>
              <a:t>odel</a:t>
            </a:r>
            <a:br>
              <a:rPr lang="en-US" dirty="0">
                <a:latin typeface="Arial" pitchFamily="34" charset="0"/>
                <a:cs typeface="Arial" pitchFamily="34" charset="0"/>
              </a:rPr>
            </a:br>
            <a:r>
              <a:rPr lang="en-US" dirty="0">
                <a:latin typeface="Arial" pitchFamily="34" charset="0"/>
                <a:cs typeface="Arial" pitchFamily="34" charset="0"/>
              </a:rPr>
              <a:t> (WaM-DaM)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grpSp>
        <p:nvGrpSpPr>
          <p:cNvPr id="5" name="Group 4"/>
          <p:cNvGrpSpPr/>
          <p:nvPr/>
        </p:nvGrpSpPr>
        <p:grpSpPr>
          <a:xfrm>
            <a:off x="3886200" y="5215016"/>
            <a:ext cx="5114925" cy="1642983"/>
            <a:chOff x="3505200" y="4343400"/>
            <a:chExt cx="5114925" cy="1642983"/>
          </a:xfrm>
        </p:grpSpPr>
        <p:grpSp>
          <p:nvGrpSpPr>
            <p:cNvPr id="9" name="Group 8"/>
            <p:cNvGrpSpPr/>
            <p:nvPr/>
          </p:nvGrpSpPr>
          <p:grpSpPr>
            <a:xfrm>
              <a:off x="3505200" y="4343400"/>
              <a:ext cx="4038600" cy="1642983"/>
              <a:chOff x="1981200" y="4759404"/>
              <a:chExt cx="4038600" cy="1642983"/>
            </a:xfrm>
          </p:grpSpPr>
          <p:sp>
            <p:nvSpPr>
              <p:cNvPr id="12" name="TextBox 11"/>
              <p:cNvSpPr txBox="1"/>
              <p:nvPr/>
            </p:nvSpPr>
            <p:spPr>
              <a:xfrm>
                <a:off x="1981200" y="4759404"/>
                <a:ext cx="4038600" cy="1107996"/>
              </a:xfrm>
              <a:prstGeom prst="rect">
                <a:avLst/>
              </a:prstGeom>
              <a:solidFill>
                <a:schemeClr val="bg1"/>
              </a:solidFill>
            </p:spPr>
            <p:txBody>
              <a:bodyPr wrap="square" rtlCol="0">
                <a:spAutoFit/>
              </a:bodyPr>
              <a:lstStyle/>
              <a:p>
                <a:r>
                  <a:rPr lang="en-US" sz="6600" b="1" dirty="0" smtClean="0">
                    <a:solidFill>
                      <a:srgbClr val="0070C0"/>
                    </a:solidFill>
                    <a:effectLst>
                      <a:outerShdw blurRad="38100" dist="38100" dir="2700000" algn="tl">
                        <a:srgbClr val="000000">
                          <a:alpha val="43137"/>
                        </a:srgbClr>
                      </a:outerShdw>
                    </a:effectLst>
                  </a:rPr>
                  <a:t>WaM-DaM</a:t>
                </a:r>
                <a:endParaRPr lang="en-US" sz="2000" b="1" dirty="0" smtClean="0">
                  <a:solidFill>
                    <a:srgbClr val="0070C0"/>
                  </a:solidFill>
                  <a:effectLst>
                    <a:outerShdw blurRad="38100" dist="38100" dir="2700000" algn="tl">
                      <a:srgbClr val="000000">
                        <a:alpha val="43137"/>
                      </a:srgbClr>
                    </a:outerShdw>
                  </a:effectLst>
                </a:endParaRPr>
              </a:p>
            </p:txBody>
          </p:sp>
          <p:sp>
            <p:nvSpPr>
              <p:cNvPr id="13" name="TextBox 12"/>
              <p:cNvSpPr txBox="1"/>
              <p:nvPr/>
            </p:nvSpPr>
            <p:spPr>
              <a:xfrm>
                <a:off x="2057400" y="5632946"/>
                <a:ext cx="3962400" cy="769441"/>
              </a:xfrm>
              <a:prstGeom prst="rect">
                <a:avLst/>
              </a:prstGeom>
              <a:solidFill>
                <a:schemeClr val="bg1"/>
              </a:solidFill>
            </p:spPr>
            <p:txBody>
              <a:bodyPr wrap="square" rtlCol="0">
                <a:spAutoFit/>
              </a:bodyPr>
              <a:lstStyle/>
              <a:p>
                <a:r>
                  <a:rPr lang="en-US" sz="2400" b="1" dirty="0" smtClean="0">
                    <a:solidFill>
                      <a:srgbClr val="0070C0"/>
                    </a:solidFill>
                    <a:effectLst>
                      <a:outerShdw blurRad="38100" dist="38100" dir="2700000" algn="tl">
                        <a:srgbClr val="000000">
                          <a:alpha val="43137"/>
                        </a:srgbClr>
                      </a:outerShdw>
                    </a:effectLst>
                  </a:rPr>
                  <a:t>Model quicker. Publish faster.</a:t>
                </a:r>
              </a:p>
              <a:p>
                <a:endParaRPr lang="en-US" sz="2000" b="1" dirty="0" smtClean="0">
                  <a:solidFill>
                    <a:srgbClr val="0070C0"/>
                  </a:solidFill>
                  <a:effectLst>
                    <a:outerShdw blurRad="38100" dist="38100" dir="2700000" algn="tl">
                      <a:srgbClr val="000000">
                        <a:alpha val="43137"/>
                      </a:srgbClr>
                    </a:outerShdw>
                  </a:effectLst>
                </a:endParaRPr>
              </a:p>
            </p:txBody>
          </p:sp>
        </p:grpSp>
        <p:pic>
          <p:nvPicPr>
            <p:cNvPr id="1030" name="Picture 6" descr="http://thumbs.dreamstime.com/m/cartoon-star-running-illustration-321936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5" y="4449136"/>
              <a:ext cx="1143000" cy="11430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02869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Arial" pitchFamily="34" charset="0"/>
                <a:cs typeface="Arial" pitchFamily="34" charset="0"/>
              </a:rPr>
              <a:t>Why a Data Model?</a:t>
            </a:r>
            <a:br>
              <a:rPr lang="en-US" sz="4000" dirty="0" smtClean="0">
                <a:latin typeface="Arial" pitchFamily="34" charset="0"/>
                <a:cs typeface="Arial" pitchFamily="34" charset="0"/>
              </a:rPr>
            </a:br>
            <a:r>
              <a:rPr lang="en-US" sz="4000" dirty="0" smtClean="0">
                <a:solidFill>
                  <a:srgbClr val="7030A0"/>
                </a:solidFill>
                <a:latin typeface="Arial" pitchFamily="34" charset="0"/>
                <a:cs typeface="Arial" pitchFamily="34" charset="0"/>
              </a:rPr>
              <a:t>Different sources </a:t>
            </a:r>
            <a:r>
              <a:rPr lang="en-US" sz="4000" dirty="0" smtClean="0">
                <a:solidFill>
                  <a:srgbClr val="7030A0"/>
                </a:solidFill>
                <a:latin typeface="Arial" pitchFamily="34" charset="0"/>
                <a:cs typeface="Arial" pitchFamily="34" charset="0"/>
              </a:rPr>
              <a:t>and </a:t>
            </a:r>
            <a:r>
              <a:rPr lang="en-US" sz="4000" dirty="0" smtClean="0">
                <a:solidFill>
                  <a:srgbClr val="7030A0"/>
                </a:solidFill>
                <a:latin typeface="Arial" pitchFamily="34" charset="0"/>
                <a:cs typeface="Arial" pitchFamily="34" charset="0"/>
              </a:rPr>
              <a:t>descriptions</a:t>
            </a:r>
            <a:endParaRPr lang="en-US" sz="4000" dirty="0">
              <a:solidFill>
                <a:srgbClr val="7030A0"/>
              </a:solidFill>
              <a:latin typeface="Arial" pitchFamily="34" charset="0"/>
              <a:cs typeface="Arial" pitchFamily="34" charset="0"/>
            </a:endParaRPr>
          </a:p>
        </p:txBody>
      </p:sp>
      <p:sp>
        <p:nvSpPr>
          <p:cNvPr id="3" name="Content Placeholder 2"/>
          <p:cNvSpPr>
            <a:spLocks noGrp="1"/>
          </p:cNvSpPr>
          <p:nvPr>
            <p:ph idx="1"/>
          </p:nvPr>
        </p:nvSpPr>
        <p:spPr>
          <a:xfrm>
            <a:off x="231776" y="1417638"/>
            <a:ext cx="8836024" cy="4261357"/>
          </a:xfrm>
        </p:spPr>
        <p:txBody>
          <a:bodyPr>
            <a:normAutofit/>
          </a:bodyPr>
          <a:lstStyle/>
          <a:p>
            <a:pPr marL="0" indent="0">
              <a:buNone/>
            </a:pPr>
            <a:endParaRPr lang="en-US" sz="2400" dirty="0">
              <a:latin typeface="Arial" pitchFamily="34" charset="0"/>
              <a:cs typeface="Arial" pitchFamily="34" charset="0"/>
            </a:endParaRPr>
          </a:p>
          <a:p>
            <a:pPr marL="0" indent="0">
              <a:buNone/>
            </a:pPr>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3</a:t>
            </a:fld>
            <a:endParaRPr lang="en-US" dirty="0"/>
          </a:p>
        </p:txBody>
      </p:sp>
      <p:sp>
        <p:nvSpPr>
          <p:cNvPr id="22" name="AutoShape 12" descr="data:image/jpeg;base64,/9j/4AAQSkZJRgABAQAAAQABAAD/2wCEAAkGBxAQEhAQEBQUDw8PEA8PDw8PFBAPDw8PFRQWFhQRFRQYHCggGBwlHBQVIjEiJSkrLi4vFx8zODMtNygtLisBCgoKDg0OGhAQGiwfHSQsLCwsLCwsLCwsKywsLCwsLCwsLCwsLCwsLCwsLDctLCwsLSwsLCwrLCwsLCwsLCwsLP/AABEIALoBDgMBIgACEQEDEQH/xAAbAAABBQEBAAAAAAAAAAAAAAAGAAECBAUDB//EAEUQAAEEAQEGAwUFAwgKAwAAAAEAAgMEEQUSEyExQWEGFFEHIjJxgRUjUpGhQnKxMzRzkqLB4fAWJFNidYKTssLxQ0RU/8QAGQEAAwEBAQAAAAAAAAAAAAAAAAECAwQF/8QAKxEAAgICAgIBAQcFAAAAAAAAAAECEQMSEyExUQRhFCIyQXGRsVKBofDx/9oADAMBAAIRAxEAPwDDLwo7YWd5hMbC93kOPU0tsJbwLM36ibCOQepq70KO9CzN+ob9LkHqau9CYyhZZnUfMJcgamqZgoGVZm/UTOlyBqahlCgZFmGdMbCnkBI0TIoGVZ/mFHfpchVGgZFDeKiZ1HeqXMNS8ZExlVLeJw5LcdFrepxMq+EtkpOYUWt4nEqqhpSLSnuFFwSqQlWeXJxIU1Mlo0myKW8WZvSpiZUphRpNkU94swTKQmVcgtTTEilvVmiZSEyrkFqaQkT7xZwnUt+jkCjQ3ifbWdvlITquQKKhCiQVcMabdLLUZT4pYKtblLdKdAsq4KjsFXNynbCjQaZS2Cm3ZWiKxXRtRJwGZW7KW7K2BRXRtDslrQGGISm3BW+3T0/2cpoAf8uU3liiH7OS8h2RQ+weNcpeXK3zQ7KPkUUHZjMqlWIqRPRbMVHstGtp/ZJgjAj08+in9n9kWxab2XT7M7KSgP8AIH0UH0T6I0Om9lWn09UhMCZairugIRVZp46LOlrK1GyTF3SW6WiYVHdK1ARREScRlXRGpCNNQCykIipCMq5u04Yq0FZUEacRq0I1LYRoBV3aWwrWwpbAT0FZ13abdqxsJbK21RNlfdJCJWNlTbGk0gsriDK6srq3FCr1er2WUmkUihFUVmOktmvRWjDp/ZYSyUWosHo9PVhmndkTRad2Vlmn9ljLKVqwWGm9k/2Z2Ra2gPRTFAeinkK1A/7M7JjpnZGXkB6Jvs7slyj1As6Z2XN2mdkbO09c3ad1x3RyBqCsGndlqVtN7LZqVGvG0wh7ejmHaH6LRhpJSmGpjRad2XTyHZEDayqaxaiqwyWJjiOJpJ9XHo0dyeCjZt0goHJZYWztqk/fPjdKG44bA9T6n+5K3R7Ly4eIJDdF53xb0PLeYEXIxjts5C9vkjbI1r28Wva17T6tcAQfyK6M2N4tfqJdgHep81iWayPrtLnwWFbo9k4ZCXEDpYFwdHhEk9HsqEtXst4yJaMktTK3JAVxcxaKRDRDCcBJIFWIWypBiQUwnQENhPsqakFSQrI75LerO3ycSrPcqjRbIrMIys+uVsUYsqJ5ClEt1Ycrdp1FxoVOSJaFTkuSeQtQIVaS0oaSr3tUhrYYcyzuGY68I25pOOOA6DuVzh0u/bO1ZkNODh/qtZ2ZT2dLjh9PVYNt9vo0RcuWq9cZmlZF2e4B35c1lnxdVPCuya47kBBG4j6uOAtvT/CFCE7TIGF3+0kBleSepc/PFbbYwBgcAOQHAfkFO0F7YwMZqWoyfyWn7A6OszMZx7tHFLca27pSi7/fO/vKNdlLCXL6SCgMGl6ycZsVW+uInn+ITjStYznzNYj8O5cAjLCWEcr9L9goC3aXrP8A+iqT3jfjPpy5KYq6uMZNNw4ZH37c8OI5dUY4TbKOV+l+wanndvw1b9+SKNlSbg7arWSyEkcSXxvZg/orfgjX7VmWWCZsczYuBt1yBGCAPdOfiJ7BE+uaQbTBEZXwxE/etiwHys/Bt82j5K5RoxwMbFE0RxtADWtGB/iqeVONNd/wJInsLxj2u6+ZbApsP3VbG8xyfO4D89kED5k+i9rXitXwq27PrjpS/wAxWknfBG07O05xkdGXcOIwGBafDcVJzl+QSPPV7X7LNR8xSEbvjqu3R/oyMxn+I+i8TB/z/n5L1D2HwvL7j8HdbETM/smTaccfMD+IXofOjeK2RHyegWKqzLNDKIrrHgZja1x6h7jHw7ENPFYljWmRHZsxSVs8BI8CSA994wnH1AXkxbfgtmNPpyy7OnI3bHHI3bjIkYeIcwhwP1Cp2KPZaqbTJaPP7NBZ01TGUd3KHZYVynz4LeGQzaBOSLC4Fq2LdfCy5hhdKmTRzynD1xe9c9+r2FRc20+2qO/S3yNxUUg9dI3Ko1dolzNmhsUhkhE+lw8kM6fzCL9I6LGbZSCXTa3JWdSvPY6OtWAfbnGWZ4thjHxTP7D9V00/AGTwAGSfQDif0UvBcO8a++4He3Dtt2ucdcEiKMfQZ+qw9tmho+HvD0VUF3GSw/8AlrEnGSQ/PoOAwB6BbgamYOCksXJydsoSSSr37scEb5pntiijG0+R5DWtHcpAWEkGReKb9xofptIGB2di3qEhrRyDo9kLWmQtPqcKrZ1DxNAC41aFsDJ2a8szH4HQbwDJQAepLA8E+IX6hWFiWB1OTeSRugkJc5pYcdWg/mAs6x4qtWXyxaVXbYELzFJdsvMNQSj4mMDQXykHgcDAwgAwSQ/4Xt6k82GajDDEY3MEL6znvjmaWkuI2uPA4HEDmq+s+KntndSowG9bY1r5htiGvVa74TLKQcE4JDQCT2QAUJiUL6Dc1nzG6vQVRXMT3iepJI7ZkBAbGQ8Ak4J6dOaw/bNatxR6cas0lfe6hFXeYnFhcZAdkHHMe6eHJAHopQP4s8K2zP57TJRDZczYnjdgMnHQnIIz04/POUcJK4TcHaE1aPF9K9k9yWQutvZCwkl+7IfK7JJOAAGt/wAeS9Y0XR4acTYIG7EbeJ45c53Vzj1PBYfgfxTNqEuotkiZBHStGpGGvMkjnsLhIX8AAODcY9T6IsV5c88v4mGqEuM0LXgtcA5ruBa4Agj0OU162yGOSaQhscTHyPceQY0Ek/ogr2V+L5tSF7zI3c8NrLYC3YdDWexu7aRzzlr8k81iMv3vBzWOM1CQ0psYLW8YJPQPaQf0VWt4hMcnltRYK02cNnGRWm7hx5fVG6qahp8U7DFMwSRu5tcMj5j0K1WX+rsVejKnqAjI4gjII4gjssW/R5qM2nWtLzJWLrdEfHWdkywt6ujPEkBbFWxDajE0Lg9jvTm09WuHQj0V+O07RADahR5ocuVF6Veo80N6hR5reErJaAGeHCpyBE92jzWPPVW6RBllyjtlW3V1y3KdMRVXSIqvtqcb1lJlo3dNPEIw0g8kFae7iEYaPJyWM2Wgw2C6CVrRlzopA0epLCMLX8FvBpVCOXl4hw6YaB/cVn6U/krPhWQRusVOXl5S+IHma8vvtOOzi9v0WN/ca/uUE4TpmlOsShIGvO+0tV8o7jT0lkVixHwLZ7soO4a8ejAC4DqefJHKAfAFofaGvxO4TNvRyHPMwuZsx/QBv9oeqAD1ownSWD4215+nU57jIxPuNgmMv3eWueGk7WDy2vRAGrfjcYpWx8JHRyBnIe+WnZOenHHFAvsZ1mB1KOj/ACNylvI7NZ3uybW24mTB4nOck9D9Eb6PadPBDM9u7fLFHI6MHaDC5oJbnrz5oa8YeAK95xsRF1LUG8Y7tcmOTaAABk2cF3IDOc46oAMQV5r4B1WOtf1ahaO6uWL81uF0nu+agfxjDCeeAOQ745FXvZpr9p7rWm6h713Tnta6bn5iB3wSE9Ty49QRnjlbni3whT1NgbZZ94zO6sRnYnhPPLX/AD6HggDfBQF7WY9v7HZnAdrNQ/UNkwqHgq/e07UPsbUJXW2Txun0+2/aL3hoJfG4kk8muOCeGz6EYn7aqjpxpNdr3RGbUo2CRnBzCWOAc3uMoA9JykChD/QuY7IfqeouaMcGywRE/wDM2MH9VZPgwHnd1E5BB/1t/I/IIAwPZL/ONf8A+L2D+bnlejLzX2L0xCdZja5zxHqs8Ic8lzyGcNpx6k9T1R3ruqx0681mU/dwRukdjmccmjuSQB80AYPiKQ3LcOmt4wRtbd1E9DEHHcVj++9hJH4Wejli6+0abrdO8Pdr6qw0LXRosDBheccycNb8mn1VXwN4t2YJZ5qV99q3M+xO9lZ7mPceEbGOOPcaxrGj5E8yVz9pOpTahRfDHpt8SbUc0ExZE0RSsOdrg8uHu7Q5dUAeqBOh3wB4gGo0K1r9tzNiYDpMw7L/AMyM/IhESAGIQfrOgS1pHXNPOy85dPU/+KwOpA6O5ngjFQeFUZOLEwco3Y7cTZo+RGHMPxRvHNju4ysvUK4XWWNtPUMAbMOpNyABgNtMzk/8zT+a7ajy/wA+i6U6fXghgZqMQ4rAtMCJdTdjKGLky7ISRk0UZQuBalLOuO/WlomjO3SkyJW92pNasXApM7UhghFOlP5Ibg5rc06TGFlPGWmHulS8lo3Kz9qO1ANqxECwsyB5iA8XQknrniO47oe0ubkiqjLwC5WnF2WjZp2BI0PAcNocngtcOmCDxBXOO3iZ8TurGys7t+Fw+hx+az5dQMNiJrz9za+7YfwWGjIb8nNB+re65+JJN1LTn6CV0T/3Hjj/AAz9Fy5J6qxPJS/QIHFeVeLKtlls65o4Nh0I3F+uODLUbAMln4iAADjqBjOCEY+Nrj2wsghOJrkgrsI5tafjd+R/VbOl0GV4Y4WD3Y2hvzPV31PFXdsnkbyarwvP6vwga8Ke0nTdQaNmVtefht17BEbw70aTweO4/ILj7W7sX2Tfbts2nRMAAc0uJ3jMADOVo674C0y65z7FaN0jvilZtRSO7lzCMnuVj1/Y9orNr7h79oY+8llOz3GCMFM2Czw9O19Wq9p911eAg8uBjbjmrtiZrGue8tY1oJc5xDWgDmSTy4Kjq+jMsVZKeXQxvi3TXRHD4wMbJafUYCGdP9mVYEG3Pb1LBBEdydz6/Dl90MA9ODsjggCHgg+b1DU9UYMVZhBVqSYI8w2EHeTAEfDtYAPXB9Ed7X/tQZC1rdhoDWBuyGtAaGtxgADogOl7K4G+5NcvWa4yG1X2HNgDD+w5reLh9QgBzMzUdbrS1yJINHhsiaw3jG6zO0sFdruTi1p2jjlkBV/a1ZayxoO0cD7TY4/TZGf7SPtO0+GtG2GCNsMTODY4wGtH0HXuqOveGal4wusx7x1d+8hdtPaWOyDn3SPwhAGukkkgDz72SSMcdacxwcH6zdeMfhJGyfkVPWL41HVINNjO1W08i7qB/ZfM3+bwc+OHEOPTgOoRTonh6rSY9lWJsIlcXyFuS97zn3i48TjJx6LM8IeB62mSWZYXzSvtuaZHWHiRw2S44DgAeJcSSclABPhIp0kAeXeEZxputX9KOGQXsX6begkIy9gHTOHf9ML1FZUvh+o+0286JrrbGCNkzsucxoz8IzgfE7jz4rVBQAkzk6i4oAE/HONmo7jtNuwbBHqXEEf1SVz1V3P5pa88WLtau3i2rm5OegOC2Fh75yfooaoV0LpJEMD9WdzQpecinVnc0KXSuiBmzNkcuOV0fzUMLYktpKCYlXYizG7ktOnIsVjlfquUS7Ggz0ufki2hKce6QD02vh+qBNLei7TJeS5MiNEXdZb5ypOxvuWIMSNYfiZPH77CD1B44PoVDV7vmtNgsdX7p57OILXfqSoazKYDHdZzixHYaOUlZxwcj1acEfMrk6puNLMXRs0jo/6J1l7mf2SD9V53yF9yS+hzNvaSfr/jNWpH5i3Xld8Nem2Qem9nwP4MKJkFW7L2GnSgJbPcZE6xIOLoa0bG7WPQn3gPTJW5q/iWpTwyeTYdgFrAHveW5wDgA9VpjTa6XZthr73+TaSWFpfiiKy9rIorJY4ZE7oXMg/rE5/RbgKtprydA6SSSQCSSSQAkkkkAJJJJACSTE4QN468ZxRxSVqrxLbkBjzFiRsAPxOe7k04zhJtLyNKwzu3I4WOklcGRsBLnOOAAF51rXtUryxyw0N8bBIbHNu2GJvEZfxdnGM8CMrzjTqnmBJJM58jIzsMaXvkb7oAJwTjPPlwV/wzEzcscGgP97JDdkk56j5Lnn8hJdG0MDb7N12taqf/ALzxnGcRw8BzOMt9UXezPWbVk3WWpd86B8IY4tawgPa4nlz5D9UGLc9n9wQN1iwR7sLYX8cjJZHI7GP6v5qfj5JTnTLzY4xh0ei1tQjkkliY7afAWNlHRrnDIbnkTjp0yqPiXWm1GNwN5PMd3Xhb8Ush/uHMnsgHQ/GbK0Gwwb63ZmknsP2XmKFz3cjs+8/A4YHpzRJ4akjklfM+K06y5uDasQGGMMH7EQzhrePDqepXpPC4vvwcd2WtK051eNzpSH2p3byzIP2pPwj/AHRyCzNUfzRBefzQpqknNEbbsGwZ1V3NDVsLd1F/ErCnK7IQMWyg5ijsLs5MtkhEEsLphMUxEWq3XeqoC6xlSxhFp8+ETafaQRWlwtqnaWE4lJhu54likjPKSN7D9RhVdPldPQqRnm97Y3fuMc7J/JioUbnJXdMkETI28iwOx2JcST+q4suLbr2RKFz2+lfwcdatyQ2L9iIZn2amn0+0krQ9zvpnKsav4Wc6pAI3uddqNL2y7ZDpZXEOlGc8MnJHpjCsGeMuDiAXNdtg/wC/s7Ofy4Kw3UO6rFCUHaKx41FtlXQtYumFrow26GZZLHKfL3IpBjajJxsvx0JwSFps8YxM/nUU9PptTRl0Wf6RmWqnUMbJJJWe66YM3mPhc5ucPx+LjgnrgLSbdzwPEHocEfkrlq34NUzUpavBOMwyxyg/7N7HfwKuB6ELOhUZjtOhY1+ciSLMLwfXLCFFnh/BJit24zggAy71oJ64eDlRpH3Q7DIOT5QY2vq0QOxbhs9A2eHdH+sw8U/2zq0Y9+nFPjm6CcN2u+yQlxP8mg2DNJBjfFV8fFpkg+U7D/4Kf+k98j3dMlJ4/FNG0f8AaUcMv9aHaDBJC9bXdQcfe09zW8MYsQl3fgQFpP1sRRultM8rG0cXSSQuBP4RsuPFRKDj5GuwT9rshLKcO25rZZ37xjJHw7yMMwQdnG0MvHDK85dgPNeqxrMD7yQDAYD+y3A4+i3vGXiVtuVlgBza9djhXDwWume8jLtg4cM4AwR0WVodUsa+R5O3Md44EFuyOeFw5p92jrxQddlWw8VoxBEdqZzsjqeJ4uctahW3UbGcy0YJ5ZPMnCz9EjD3zzY+KQtYcfsDuVrrnm/yNoLqxFE3syAB1IljnAugy0kSF+GSe6Gn5fqhkoq9lbgHagBjG8gdgDDvea7meo4foVr8X8Zn8j8AV0NThe+SOKN4dFJu5fuTG1jy1r+Jxjk9pyM81yOtwPgdaDswsEhc7BDhuyWuGz65GMfJcInvjGpSbDw4zPkjHMygV4mgsH7zSFmN0x0b2sGz5TYikkjOS42o2hg9fdOyx370eepXpJNnCXbVgOaHD4XNDh8iMoX1R/NXKEjm14GPBD44mxuDuBy0bOfrjP1WTflXZjgZyYP3+qyJWrYtniVmyhdkYGLZRc1RwrRao7AVaiKm0olyRcFEuChssfbU2yLjtBNtqQL0c60K9lYTHqxHMoYIK697CuN1FCLLXddRe7qXFMqwsGoqbdRQkL6kLyFFCDSPUe6tRaj3QPHf7q1FqCbgmAdRah3V2O/3QHDqPdXYtS7qHiHYcx3+67su90FR6j3Vlupd1DxDUgvFzupttIRbqK7x6ik8I9kFrLSGPHugT6h5UQvY1sL3vkbLktfnZxwHPGCpR6grceoBRLFfQ1OgQtez27I9jt/XAjMmyAx+NnhsZaSRnn8sDmu9nwHeeNnzEIBwDhjx7vDJHHhy+qL230/n1j9mj6NOZ+wMqeA78TWsbLXIaDzD+/DGOzePz+vV3grUAARPXJ4ktLZAM44AO9By5Iu8+l55L7JD0Pnl7A+HwXqAxtTwHmeAeOPTiiHwXo0lFs5mcx0s72OcY+WywENBJAJ+Iq4++FWlvhVD40Y9pEyzOSpmvPaWRbt81Qsaism1f5rphjM3Kyxcuc1h27WVyt21lzWF1xVGbJ2JlUfIub5lyL1pZBMvUdtczIm20WBnl5Udsq15ZRNdYas0K5cllWNwka6WrCyuHKQcV18un3CKYrOW8KfeFdNylukUwsjvCnEhT7tLYRTCybZCuzJyuGwnDVQF6OyVZjtlZYBU2piNlt4+q7tvn1WECV1D00gs3W6gV2ZqHdD4eujHp0Kwlj1DurUeo90LtkXVk5S0CwqZqXdT+0u6FxYUhYRxj2Cb7S7qJ1JDm/S35S4w2N+TUu6ry6iVjGZQc9PiHaL094qhNbK5OXIsVrGTaITTkqq9xVowqO5T0YbIoOyoEFaHl0vLo0YWjN4qJBWl5VR8qp0YWhy1MWLoUysRy2UxYuiSVActlMWLq5MkFnPdpbtdEkDs57CfZCmmKAs5lgS2VNJArI4T4TpICxJ8Jk4TQE2qYXIKSpAWGuUw5VwnTEW2uThyrBdGq0gO+0nyuQThFCOicKCcKkiSWEsJkk6AfCWyEySAFshLCYpkUA+E2yElFKk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p:nvPr/>
        </p:nvGrpSpPr>
        <p:grpSpPr>
          <a:xfrm>
            <a:off x="7058375" y="4488124"/>
            <a:ext cx="1388517" cy="1409268"/>
            <a:chOff x="3928339" y="4722078"/>
            <a:chExt cx="1119992" cy="1136730"/>
          </a:xfrm>
        </p:grpSpPr>
        <p:pic>
          <p:nvPicPr>
            <p:cNvPr id="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5719" y="4722078"/>
              <a:ext cx="1005234" cy="9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3928339" y="5610552"/>
              <a:ext cx="1119992" cy="248256"/>
            </a:xfrm>
            <a:prstGeom prst="rect">
              <a:avLst/>
            </a:prstGeom>
            <a:noFill/>
            <a:ln>
              <a:noFill/>
            </a:ln>
          </p:spPr>
          <p:txBody>
            <a:bodyPr wrap="square" rtlCol="0">
              <a:spAutoFit/>
            </a:bodyPr>
            <a:lstStyle/>
            <a:p>
              <a:pPr algn="ctr"/>
              <a:r>
                <a:rPr lang="en-US" sz="1400" dirty="0" err="1" smtClean="0"/>
                <a:t>HydroDesktop</a:t>
              </a:r>
              <a:endParaRPr lang="en-US" sz="1400" dirty="0"/>
            </a:p>
          </p:txBody>
        </p:sp>
      </p:grpSp>
      <p:grpSp>
        <p:nvGrpSpPr>
          <p:cNvPr id="29" name="Group 28"/>
          <p:cNvGrpSpPr/>
          <p:nvPr/>
        </p:nvGrpSpPr>
        <p:grpSpPr>
          <a:xfrm>
            <a:off x="448377" y="1853231"/>
            <a:ext cx="8557126" cy="2931509"/>
            <a:chOff x="500976" y="1560555"/>
            <a:chExt cx="8557126" cy="2931509"/>
          </a:xfrm>
        </p:grpSpPr>
        <p:pic>
          <p:nvPicPr>
            <p:cNvPr id="15" name="Picture 14"/>
            <p:cNvPicPr>
              <a:picLocks noChangeAspect="1"/>
            </p:cNvPicPr>
            <p:nvPr/>
          </p:nvPicPr>
          <p:blipFill>
            <a:blip r:embed="rId4"/>
            <a:stretch>
              <a:fillRect/>
            </a:stretch>
          </p:blipFill>
          <p:spPr>
            <a:xfrm>
              <a:off x="6605799" y="2786718"/>
              <a:ext cx="2452303" cy="1108675"/>
            </a:xfrm>
            <a:prstGeom prst="rect">
              <a:avLst/>
            </a:prstGeom>
          </p:spPr>
        </p:pic>
        <p:pic>
          <p:nvPicPr>
            <p:cNvPr id="2050" name="Picture 2" descr="http://www.centralbasin.org/wordpress/wp-content/uploads/2009/03/hoover-dam-direction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901" y="1560555"/>
              <a:ext cx="4248562" cy="29315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641252" y="2882135"/>
              <a:ext cx="1276350" cy="952500"/>
            </a:xfrm>
            <a:prstGeom prst="rect">
              <a:avLst/>
            </a:prstGeom>
          </p:spPr>
        </p:pic>
        <p:sp>
          <p:nvSpPr>
            <p:cNvPr id="5" name="TextBox 4"/>
            <p:cNvSpPr txBox="1"/>
            <p:nvPr/>
          </p:nvSpPr>
          <p:spPr>
            <a:xfrm>
              <a:off x="6781800" y="1676400"/>
              <a:ext cx="1676400" cy="461665"/>
            </a:xfrm>
            <a:prstGeom prst="rect">
              <a:avLst/>
            </a:prstGeom>
            <a:noFill/>
          </p:spPr>
          <p:txBody>
            <a:bodyPr wrap="square" rtlCol="0">
              <a:spAutoFit/>
            </a:bodyPr>
            <a:lstStyle/>
            <a:p>
              <a:r>
                <a:rPr lang="en-US" sz="2400" b="1" dirty="0" smtClean="0">
                  <a:solidFill>
                    <a:srgbClr val="0070C0"/>
                  </a:solidFill>
                </a:rPr>
                <a:t>Lake</a:t>
              </a:r>
              <a:r>
                <a:rPr lang="en-US" sz="2400" b="1" dirty="0" smtClean="0"/>
                <a:t> Mead</a:t>
              </a:r>
              <a:endParaRPr lang="en-US" sz="2400" b="1" dirty="0"/>
            </a:p>
          </p:txBody>
        </p:sp>
        <p:cxnSp>
          <p:nvCxnSpPr>
            <p:cNvPr id="7" name="Straight Arrow Connector 6"/>
            <p:cNvCxnSpPr>
              <a:stCxn id="5" idx="1"/>
            </p:cNvCxnSpPr>
            <p:nvPr/>
          </p:nvCxnSpPr>
          <p:spPr>
            <a:xfrm flipH="1" flipV="1">
              <a:off x="4702387" y="1865536"/>
              <a:ext cx="2079413" cy="41697"/>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a:off x="2238953" y="2078855"/>
              <a:ext cx="1932309" cy="720286"/>
            </a:xfrm>
            <a:prstGeom prst="straightConnector1">
              <a:avLst/>
            </a:prstGeom>
            <a:ln w="69850">
              <a:tailEnd type="triangle"/>
            </a:ln>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510839" y="1805334"/>
              <a:ext cx="1861224" cy="461665"/>
            </a:xfrm>
            <a:prstGeom prst="rect">
              <a:avLst/>
            </a:prstGeom>
            <a:noFill/>
          </p:spPr>
          <p:txBody>
            <a:bodyPr wrap="square" rtlCol="0">
              <a:spAutoFit/>
            </a:bodyPr>
            <a:lstStyle/>
            <a:p>
              <a:r>
                <a:rPr lang="en-US" sz="2400" b="1" dirty="0" smtClean="0"/>
                <a:t>Hoover </a:t>
              </a:r>
              <a:r>
                <a:rPr lang="en-US" sz="2400" b="1" dirty="0" smtClean="0">
                  <a:solidFill>
                    <a:srgbClr val="0070C0"/>
                  </a:solidFill>
                </a:rPr>
                <a:t>Dam</a:t>
              </a:r>
              <a:endParaRPr lang="en-US" sz="2400" b="1" dirty="0">
                <a:solidFill>
                  <a:srgbClr val="0070C0"/>
                </a:solidFill>
              </a:endParaRPr>
            </a:p>
          </p:txBody>
        </p:sp>
        <p:sp>
          <p:nvSpPr>
            <p:cNvPr id="35" name="TextBox 34"/>
            <p:cNvSpPr txBox="1"/>
            <p:nvPr/>
          </p:nvSpPr>
          <p:spPr>
            <a:xfrm>
              <a:off x="500976" y="2144039"/>
              <a:ext cx="1861224" cy="461665"/>
            </a:xfrm>
            <a:prstGeom prst="rect">
              <a:avLst/>
            </a:prstGeom>
            <a:noFill/>
          </p:spPr>
          <p:txBody>
            <a:bodyPr wrap="square" rtlCol="0">
              <a:spAutoFit/>
            </a:bodyPr>
            <a:lstStyle/>
            <a:p>
              <a:r>
                <a:rPr lang="en-US" sz="2400" dirty="0" smtClean="0"/>
                <a:t>e.g., release </a:t>
              </a:r>
              <a:endParaRPr lang="en-US" sz="2400" dirty="0"/>
            </a:p>
          </p:txBody>
        </p:sp>
        <p:sp>
          <p:nvSpPr>
            <p:cNvPr id="36" name="TextBox 35"/>
            <p:cNvSpPr txBox="1"/>
            <p:nvPr/>
          </p:nvSpPr>
          <p:spPr>
            <a:xfrm>
              <a:off x="6825576" y="2079224"/>
              <a:ext cx="1861224" cy="461665"/>
            </a:xfrm>
            <a:prstGeom prst="rect">
              <a:avLst/>
            </a:prstGeom>
            <a:noFill/>
          </p:spPr>
          <p:txBody>
            <a:bodyPr wrap="square" rtlCol="0">
              <a:spAutoFit/>
            </a:bodyPr>
            <a:lstStyle/>
            <a:p>
              <a:r>
                <a:rPr lang="en-US" sz="2400" dirty="0" smtClean="0"/>
                <a:t>e.g., outflow</a:t>
              </a:r>
              <a:endParaRPr lang="en-US" sz="2400" dirty="0"/>
            </a:p>
          </p:txBody>
        </p:sp>
      </p:grpSp>
      <p:sp>
        <p:nvSpPr>
          <p:cNvPr id="20" name="TextBox 19"/>
          <p:cNvSpPr txBox="1"/>
          <p:nvPr/>
        </p:nvSpPr>
        <p:spPr>
          <a:xfrm>
            <a:off x="2968897" y="4933496"/>
            <a:ext cx="3584303" cy="461665"/>
          </a:xfrm>
          <a:prstGeom prst="rect">
            <a:avLst/>
          </a:prstGeom>
          <a:noFill/>
        </p:spPr>
        <p:txBody>
          <a:bodyPr wrap="square" rtlCol="0">
            <a:spAutoFit/>
          </a:bodyPr>
          <a:lstStyle/>
          <a:p>
            <a:r>
              <a:rPr lang="en-US" sz="2400" b="1" dirty="0" smtClean="0">
                <a:solidFill>
                  <a:srgbClr val="00B050"/>
                </a:solidFill>
              </a:rPr>
              <a:t>Reservoir? Water body?</a:t>
            </a:r>
            <a:endParaRPr lang="en-US" sz="2400" b="1" dirty="0">
              <a:solidFill>
                <a:srgbClr val="00B050"/>
              </a:solidFill>
            </a:endParaRPr>
          </a:p>
        </p:txBody>
      </p:sp>
      <p:sp>
        <p:nvSpPr>
          <p:cNvPr id="6" name="Rectangle 5"/>
          <p:cNvSpPr/>
          <p:nvPr/>
        </p:nvSpPr>
        <p:spPr>
          <a:xfrm>
            <a:off x="569059" y="5712954"/>
            <a:ext cx="6160142" cy="830997"/>
          </a:xfrm>
          <a:prstGeom prst="rect">
            <a:avLst/>
          </a:prstGeom>
        </p:spPr>
        <p:txBody>
          <a:bodyPr wrap="square">
            <a:spAutoFit/>
          </a:bodyPr>
          <a:lstStyle/>
          <a:p>
            <a:r>
              <a:rPr lang="en-US" sz="2400" b="1" dirty="0"/>
              <a:t>Scientists and managers spend up to 75% of their </a:t>
            </a:r>
            <a:r>
              <a:rPr lang="en-US" sz="2400" b="1" dirty="0">
                <a:solidFill>
                  <a:schemeClr val="accent6">
                    <a:lumMod val="75000"/>
                  </a:schemeClr>
                </a:solidFill>
              </a:rPr>
              <a:t>time </a:t>
            </a:r>
            <a:r>
              <a:rPr lang="en-US" sz="2400" b="1" dirty="0"/>
              <a:t>to build models</a:t>
            </a:r>
            <a:endParaRPr lang="en-US" sz="2400" b="1" dirty="0"/>
          </a:p>
        </p:txBody>
      </p:sp>
    </p:spTree>
    <p:extLst>
      <p:ext uri="{BB962C8B-B14F-4D97-AF65-F5344CB8AC3E}">
        <p14:creationId xmlns:p14="http://schemas.microsoft.com/office/powerpoint/2010/main" val="22663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3888"/>
            <a:ext cx="8763000" cy="1143000"/>
          </a:xfrm>
        </p:spPr>
        <p:txBody>
          <a:bodyPr>
            <a:noAutofit/>
          </a:bodyPr>
          <a:lstStyle/>
          <a:p>
            <a:r>
              <a:rPr lang="en-US" dirty="0" smtClean="0">
                <a:latin typeface="Arial" pitchFamily="34" charset="0"/>
                <a:cs typeface="Arial" pitchFamily="34" charset="0"/>
              </a:rPr>
              <a:t>Similar Data =&gt; Different Models</a:t>
            </a:r>
            <a:endParaRPr lang="en-US" dirty="0">
              <a:latin typeface="Arial" pitchFamily="34" charset="0"/>
              <a:cs typeface="Arial" pitchFamily="34" charset="0"/>
            </a:endParaRPr>
          </a:p>
        </p:txBody>
      </p:sp>
      <p:sp>
        <p:nvSpPr>
          <p:cNvPr id="3" name="Content Placeholder 2"/>
          <p:cNvSpPr>
            <a:spLocks noGrp="1"/>
          </p:cNvSpPr>
          <p:nvPr>
            <p:ph idx="1"/>
          </p:nvPr>
        </p:nvSpPr>
        <p:spPr>
          <a:xfrm>
            <a:off x="380999" y="1622937"/>
            <a:ext cx="6862686" cy="4701663"/>
          </a:xfrm>
        </p:spPr>
        <p:txBody>
          <a:bodyPr>
            <a:normAutofit/>
          </a:bodyPr>
          <a:lstStyle/>
          <a:p>
            <a:pPr marL="0" indent="0">
              <a:buNone/>
            </a:pPr>
            <a:r>
              <a:rPr lang="en-US" sz="2800" b="1" dirty="0" smtClean="0">
                <a:solidFill>
                  <a:srgbClr val="7030A0"/>
                </a:solidFill>
                <a:latin typeface="Arial" pitchFamily="34" charset="0"/>
                <a:cs typeface="Arial" pitchFamily="34" charset="0"/>
              </a:rPr>
              <a:t>Reservoir Simulation </a:t>
            </a:r>
            <a:r>
              <a:rPr lang="en-US" sz="2800" b="1" dirty="0" smtClean="0">
                <a:solidFill>
                  <a:srgbClr val="7030A0"/>
                </a:solidFill>
                <a:latin typeface="Arial" pitchFamily="34" charset="0"/>
                <a:cs typeface="Arial" pitchFamily="34" charset="0"/>
              </a:rPr>
              <a:t>(HEC-</a:t>
            </a:r>
            <a:r>
              <a:rPr lang="en-US" sz="2800" b="1" dirty="0" err="1" smtClean="0">
                <a:solidFill>
                  <a:srgbClr val="7030A0"/>
                </a:solidFill>
                <a:latin typeface="Arial" pitchFamily="34" charset="0"/>
                <a:cs typeface="Arial" pitchFamily="34" charset="0"/>
              </a:rPr>
              <a:t>ResSim</a:t>
            </a:r>
            <a:r>
              <a:rPr lang="en-US" sz="2800" b="1" dirty="0" smtClean="0">
                <a:solidFill>
                  <a:srgbClr val="7030A0"/>
                </a:solidFill>
                <a:latin typeface="Arial" pitchFamily="34" charset="0"/>
                <a:cs typeface="Arial" pitchFamily="34" charset="0"/>
              </a:rPr>
              <a:t>)</a:t>
            </a:r>
            <a:endParaRPr lang="en-US" sz="2800" b="1" dirty="0">
              <a:solidFill>
                <a:srgbClr val="7030A0"/>
              </a:solidFill>
              <a:latin typeface="Arial" pitchFamily="34" charset="0"/>
              <a:cs typeface="Arial" pitchFamily="34" charset="0"/>
            </a:endParaRPr>
          </a:p>
          <a:p>
            <a:pPr marL="0" indent="0">
              <a:buNone/>
            </a:pPr>
            <a:r>
              <a:rPr lang="en-US" sz="2400" dirty="0" smtClean="0">
                <a:solidFill>
                  <a:srgbClr val="00B050"/>
                </a:solidFill>
                <a:latin typeface="Arial" pitchFamily="34" charset="0"/>
                <a:cs typeface="Arial" pitchFamily="34" charset="0"/>
              </a:rPr>
              <a:t>Simulates</a:t>
            </a:r>
            <a:r>
              <a:rPr lang="en-US" sz="2400" dirty="0" smtClean="0">
                <a:latin typeface="Arial" pitchFamily="34" charset="0"/>
                <a:cs typeface="Arial" pitchFamily="34" charset="0"/>
              </a:rPr>
              <a:t> </a:t>
            </a:r>
            <a:r>
              <a:rPr lang="en-US" sz="2400" dirty="0">
                <a:latin typeface="Arial" pitchFamily="34" charset="0"/>
                <a:cs typeface="Arial" pitchFamily="34" charset="0"/>
              </a:rPr>
              <a:t>reservoir operation and management </a:t>
            </a:r>
          </a:p>
          <a:p>
            <a:pPr marL="0" indent="0">
              <a:buNone/>
            </a:pPr>
            <a:r>
              <a:rPr lang="en-US" sz="2400" dirty="0">
                <a:solidFill>
                  <a:srgbClr val="0070C0"/>
                </a:solidFill>
                <a:latin typeface="Arial" pitchFamily="34" charset="0"/>
                <a:cs typeface="Arial" pitchFamily="34" charset="0"/>
              </a:rPr>
              <a:t>Requires</a:t>
            </a:r>
            <a:r>
              <a:rPr lang="en-US" sz="2400" dirty="0">
                <a:latin typeface="Arial" pitchFamily="34" charset="0"/>
                <a:cs typeface="Arial" pitchFamily="34" charset="0"/>
              </a:rPr>
              <a:t> </a:t>
            </a:r>
            <a:r>
              <a:rPr lang="en-US" sz="2400" dirty="0">
                <a:latin typeface="Arial" pitchFamily="34" charset="0"/>
                <a:cs typeface="Arial" pitchFamily="34" charset="0"/>
              </a:rPr>
              <a:t>river network, </a:t>
            </a:r>
            <a:r>
              <a:rPr lang="en-US" sz="2400" dirty="0" smtClean="0">
                <a:latin typeface="Arial" pitchFamily="34" charset="0"/>
                <a:cs typeface="Arial" pitchFamily="34" charset="0"/>
              </a:rPr>
              <a:t>diversions, reservoir physical &amp; operational data</a:t>
            </a:r>
            <a:endParaRPr lang="en-US" sz="2400" dirty="0">
              <a:latin typeface="Arial" pitchFamily="34" charset="0"/>
              <a:cs typeface="Arial" pitchFamily="34" charset="0"/>
            </a:endParaRPr>
          </a:p>
          <a:p>
            <a:pPr marL="0" indent="0">
              <a:buNone/>
            </a:pPr>
            <a:endParaRPr lang="en-US" sz="700"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r>
              <a:rPr lang="en-US" sz="2800" b="1" dirty="0" smtClean="0">
                <a:solidFill>
                  <a:srgbClr val="7030A0"/>
                </a:solidFill>
                <a:latin typeface="Arial" pitchFamily="34" charset="0"/>
                <a:cs typeface="Arial" pitchFamily="34" charset="0"/>
              </a:rPr>
              <a:t>Water Evaluation and Planning system</a:t>
            </a:r>
            <a:r>
              <a:rPr lang="en-US" sz="2800" dirty="0" smtClean="0">
                <a:solidFill>
                  <a:srgbClr val="7030A0"/>
                </a:solidFill>
                <a:latin typeface="Arial" pitchFamily="34" charset="0"/>
                <a:cs typeface="Arial" pitchFamily="34" charset="0"/>
              </a:rPr>
              <a:t> </a:t>
            </a:r>
            <a:r>
              <a:rPr lang="en-US" sz="2400" dirty="0" smtClean="0">
                <a:solidFill>
                  <a:srgbClr val="00B050"/>
                </a:solidFill>
                <a:latin typeface="Arial" panose="020B0604020202020204" pitchFamily="34" charset="0"/>
                <a:cs typeface="Arial" panose="020B0604020202020204" pitchFamily="34" charset="0"/>
              </a:rPr>
              <a:t>Allocates</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water </a:t>
            </a:r>
            <a:r>
              <a:rPr lang="en-US" sz="2400" dirty="0">
                <a:latin typeface="Arial" panose="020B0604020202020204" pitchFamily="34" charset="0"/>
                <a:cs typeface="Arial" panose="020B0604020202020204" pitchFamily="34" charset="0"/>
              </a:rPr>
              <a:t>to meet basin demands</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solidFill>
                  <a:srgbClr val="0070C0"/>
                </a:solidFill>
                <a:latin typeface="Arial" pitchFamily="34" charset="0"/>
                <a:cs typeface="Arial" pitchFamily="34" charset="0"/>
              </a:rPr>
              <a:t>Requires</a:t>
            </a:r>
            <a:r>
              <a:rPr lang="en-US" sz="2400" dirty="0" smtClean="0">
                <a:latin typeface="Arial" pitchFamily="34" charset="0"/>
                <a:cs typeface="Arial" pitchFamily="34" charset="0"/>
              </a:rPr>
              <a:t> </a:t>
            </a:r>
            <a:r>
              <a:rPr lang="en-US" sz="2400" dirty="0" smtClean="0">
                <a:latin typeface="Arial" pitchFamily="34" charset="0"/>
                <a:cs typeface="Arial" pitchFamily="34" charset="0"/>
              </a:rPr>
              <a:t>river network, </a:t>
            </a:r>
            <a:r>
              <a:rPr lang="en-US" sz="2400" dirty="0" smtClean="0">
                <a:latin typeface="Arial" pitchFamily="34" charset="0"/>
                <a:cs typeface="Arial" pitchFamily="34" charset="0"/>
              </a:rPr>
              <a:t>diversions, reservoir physical data, </a:t>
            </a:r>
            <a:r>
              <a:rPr lang="en-US" sz="2400" dirty="0" smtClean="0">
                <a:latin typeface="Arial" pitchFamily="34" charset="0"/>
                <a:cs typeface="Arial" pitchFamily="34" charset="0"/>
              </a:rPr>
              <a:t>supplies</a:t>
            </a:r>
            <a:r>
              <a:rPr lang="en-US" sz="2400" dirty="0">
                <a:latin typeface="Arial" pitchFamily="34" charset="0"/>
                <a:cs typeface="Arial" pitchFamily="34" charset="0"/>
              </a:rPr>
              <a:t>, </a:t>
            </a:r>
            <a:r>
              <a:rPr lang="en-US" sz="2400" dirty="0" smtClean="0">
                <a:latin typeface="Arial" pitchFamily="34" charset="0"/>
                <a:cs typeface="Arial" pitchFamily="34" charset="0"/>
              </a:rPr>
              <a:t>delivery</a:t>
            </a:r>
          </a:p>
          <a:p>
            <a:pPr marL="0" indent="0">
              <a:buNone/>
            </a:pPr>
            <a:r>
              <a:rPr lang="en-US" sz="2400" dirty="0" smtClean="0">
                <a:latin typeface="Arial" pitchFamily="34" charset="0"/>
                <a:cs typeface="Arial" pitchFamily="34" charset="0"/>
              </a:rPr>
              <a:t>requirements</a:t>
            </a:r>
            <a:r>
              <a:rPr lang="en-US" sz="2400" dirty="0">
                <a:latin typeface="Arial" pitchFamily="34" charset="0"/>
                <a:cs typeface="Arial" pitchFamily="34" charset="0"/>
              </a:rPr>
              <a:t>, </a:t>
            </a:r>
            <a:r>
              <a:rPr lang="en-US" sz="2400" dirty="0" smtClean="0">
                <a:latin typeface="Arial" pitchFamily="34" charset="0"/>
                <a:cs typeface="Arial" pitchFamily="34" charset="0"/>
              </a:rPr>
              <a:t>allocation priorities, </a:t>
            </a:r>
            <a:r>
              <a:rPr lang="en-US" sz="2400" dirty="0">
                <a:latin typeface="Arial" pitchFamily="34" charset="0"/>
                <a:cs typeface="Arial" pitchFamily="34" charset="0"/>
              </a:rPr>
              <a:t>etc</a:t>
            </a:r>
            <a:r>
              <a:rPr lang="en-US" sz="2400" dirty="0" smtClean="0">
                <a:latin typeface="Arial" pitchFamily="34" charset="0"/>
                <a:cs typeface="Arial" pitchFamily="34" charset="0"/>
              </a:rPr>
              <a:t>.</a:t>
            </a:r>
            <a:endParaRPr lang="en-US" sz="24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4</a:t>
            </a:fld>
            <a:endParaRPr lang="en-US" dirty="0"/>
          </a:p>
        </p:txBody>
      </p:sp>
      <p:sp>
        <p:nvSpPr>
          <p:cNvPr id="22" name="AutoShape 12" descr="data:image/jpeg;base64,/9j/4AAQSkZJRgABAQAAAQABAAD/2wCEAAkGBxAQEhAQEBQUDw8PEA8PDw8PFBAPDw8PFRQWFhQRFRQYHCggGBwlHBQVIjEiJSkrLi4vFx8zODMtNygtLisBCgoKDg0OGhAQGiwfHSQsLCwsLCwsLCwsKywsLCwsLCwsLCwsLCwsLCwsLDctLCwsLSwsLCwrLCwsLCwsLCwsLP/AABEIALoBDgMBIgACEQEDEQH/xAAbAAABBQEBAAAAAAAAAAAAAAAGAAECBAUDB//EAEUQAAEEAQEGAwUFAwgKAwAAAAEAAgMEEQUSEyExQWEGFFEHIjJxgRUjUpGhQnKxMzRzkqLB4fAWJFNidYKTssLxQ0RU/8QAGQEAAwEBAQAAAAAAAAAAAAAAAAECAwQF/8QAKxEAAgICAgIBAQcFAAAAAAAAAAECEQMSEyExUQRhFCIyQXGRsVKBofDx/9oADAMBAAIRAxEAPwDDLwo7YWd5hMbC93kOPU0tsJbwLM36ibCOQepq70KO9CzN+ob9LkHqau9CYyhZZnUfMJcgamqZgoGVZm/UTOlyBqahlCgZFmGdMbCnkBI0TIoGVZ/mFHfpchVGgZFDeKiZ1HeqXMNS8ZExlVLeJw5LcdFrepxMq+EtkpOYUWt4nEqqhpSLSnuFFwSqQlWeXJxIU1Mlo0myKW8WZvSpiZUphRpNkU94swTKQmVcgtTTEilvVmiZSEyrkFqaQkT7xZwnUt+jkCjQ3ifbWdvlITquQKKhCiQVcMabdLLUZT4pYKtblLdKdAsq4KjsFXNynbCjQaZS2Cm3ZWiKxXRtRJwGZW7KW7K2BRXRtDslrQGGISm3BW+3T0/2cpoAf8uU3liiH7OS8h2RQ+weNcpeXK3zQ7KPkUUHZjMqlWIqRPRbMVHstGtp/ZJgjAj08+in9n9kWxab2XT7M7KSgP8AIH0UH0T6I0Om9lWn09UhMCZairugIRVZp46LOlrK1GyTF3SW6WiYVHdK1ARREScRlXRGpCNNQCykIipCMq5u04Yq0FZUEacRq0I1LYRoBV3aWwrWwpbAT0FZ13abdqxsJbK21RNlfdJCJWNlTbGk0gsriDK6srq3FCr1er2WUmkUihFUVmOktmvRWjDp/ZYSyUWosHo9PVhmndkTRad2Vlmn9ljLKVqwWGm9k/2Z2Ra2gPRTFAeinkK1A/7M7JjpnZGXkB6Jvs7slyj1As6Z2XN2mdkbO09c3ad1x3RyBqCsGndlqVtN7LZqVGvG0wh7ejmHaH6LRhpJSmGpjRad2XTyHZEDayqaxaiqwyWJjiOJpJ9XHo0dyeCjZt0goHJZYWztqk/fPjdKG44bA9T6n+5K3R7Ly4eIJDdF53xb0PLeYEXIxjts5C9vkjbI1r28Wva17T6tcAQfyK6M2N4tfqJdgHep81iWayPrtLnwWFbo9k4ZCXEDpYFwdHhEk9HsqEtXst4yJaMktTK3JAVxcxaKRDRDCcBJIFWIWypBiQUwnQENhPsqakFSQrI75LerO3ycSrPcqjRbIrMIys+uVsUYsqJ5ClEt1Ycrdp1FxoVOSJaFTkuSeQtQIVaS0oaSr3tUhrYYcyzuGY68I25pOOOA6DuVzh0u/bO1ZkNODh/qtZ2ZT2dLjh9PVYNt9vo0RcuWq9cZmlZF2e4B35c1lnxdVPCuya47kBBG4j6uOAtvT/CFCE7TIGF3+0kBleSepc/PFbbYwBgcAOQHAfkFO0F7YwMZqWoyfyWn7A6OszMZx7tHFLca27pSi7/fO/vKNdlLCXL6SCgMGl6ycZsVW+uInn+ITjStYznzNYj8O5cAjLCWEcr9L9goC3aXrP8A+iqT3jfjPpy5KYq6uMZNNw4ZH37c8OI5dUY4TbKOV+l+wanndvw1b9+SKNlSbg7arWSyEkcSXxvZg/orfgjX7VmWWCZsczYuBt1yBGCAPdOfiJ7BE+uaQbTBEZXwxE/etiwHys/Bt82j5K5RoxwMbFE0RxtADWtGB/iqeVONNd/wJInsLxj2u6+ZbApsP3VbG8xyfO4D89kED5k+i9rXitXwq27PrjpS/wAxWknfBG07O05xkdGXcOIwGBafDcVJzl+QSPPV7X7LNR8xSEbvjqu3R/oyMxn+I+i8TB/z/n5L1D2HwvL7j8HdbETM/smTaccfMD+IXofOjeK2RHyegWKqzLNDKIrrHgZja1x6h7jHw7ENPFYljWmRHZsxSVs8BI8CSA994wnH1AXkxbfgtmNPpyy7OnI3bHHI3bjIkYeIcwhwP1Cp2KPZaqbTJaPP7NBZ01TGUd3KHZYVynz4LeGQzaBOSLC4Fq2LdfCy5hhdKmTRzynD1xe9c9+r2FRc20+2qO/S3yNxUUg9dI3Ko1dolzNmhsUhkhE+lw8kM6fzCL9I6LGbZSCXTa3JWdSvPY6OtWAfbnGWZ4thjHxTP7D9V00/AGTwAGSfQDif0UvBcO8a++4He3Dtt2ucdcEiKMfQZ+qw9tmho+HvD0VUF3GSw/8AlrEnGSQ/PoOAwB6BbgamYOCksXJydsoSSSr37scEb5pntiijG0+R5DWtHcpAWEkGReKb9xofptIGB2di3qEhrRyDo9kLWmQtPqcKrZ1DxNAC41aFsDJ2a8szH4HQbwDJQAepLA8E+IX6hWFiWB1OTeSRugkJc5pYcdWg/mAs6x4qtWXyxaVXbYELzFJdsvMNQSj4mMDQXykHgcDAwgAwSQ/4Xt6k82GajDDEY3MEL6znvjmaWkuI2uPA4HEDmq+s+KntndSowG9bY1r5htiGvVa74TLKQcE4JDQCT2QAUJiUL6Dc1nzG6vQVRXMT3iepJI7ZkBAbGQ8Ak4J6dOaw/bNatxR6cas0lfe6hFXeYnFhcZAdkHHMe6eHJAHopQP4s8K2zP57TJRDZczYnjdgMnHQnIIz04/POUcJK4TcHaE1aPF9K9k9yWQutvZCwkl+7IfK7JJOAAGt/wAeS9Y0XR4acTYIG7EbeJ45c53Vzj1PBYfgfxTNqEuotkiZBHStGpGGvMkjnsLhIX8AAODcY9T6IsV5c88v4mGqEuM0LXgtcA5ruBa4Agj0OU162yGOSaQhscTHyPceQY0Ek/ogr2V+L5tSF7zI3c8NrLYC3YdDWexu7aRzzlr8k81iMv3vBzWOM1CQ0psYLW8YJPQPaQf0VWt4hMcnltRYK02cNnGRWm7hx5fVG6qahp8U7DFMwSRu5tcMj5j0K1WX+rsVejKnqAjI4gjII4gjssW/R5qM2nWtLzJWLrdEfHWdkywt6ujPEkBbFWxDajE0Lg9jvTm09WuHQj0V+O07RADahR5ocuVF6Veo80N6hR5reErJaAGeHCpyBE92jzWPPVW6RBllyjtlW3V1y3KdMRVXSIqvtqcb1lJlo3dNPEIw0g8kFae7iEYaPJyWM2Wgw2C6CVrRlzopA0epLCMLX8FvBpVCOXl4hw6YaB/cVn6U/krPhWQRusVOXl5S+IHma8vvtOOzi9v0WN/ca/uUE4TpmlOsShIGvO+0tV8o7jT0lkVixHwLZ7soO4a8ejAC4DqefJHKAfAFofaGvxO4TNvRyHPMwuZsx/QBv9oeqAD1ownSWD4215+nU57jIxPuNgmMv3eWueGk7WDy2vRAGrfjcYpWx8JHRyBnIe+WnZOenHHFAvsZ1mB1KOj/ACNylvI7NZ3uybW24mTB4nOck9D9Eb6PadPBDM9u7fLFHI6MHaDC5oJbnrz5oa8YeAK95xsRF1LUG8Y7tcmOTaAABk2cF3IDOc46oAMQV5r4B1WOtf1ahaO6uWL81uF0nu+agfxjDCeeAOQ745FXvZpr9p7rWm6h713Tnta6bn5iB3wSE9Ty49QRnjlbni3whT1NgbZZ94zO6sRnYnhPPLX/AD6HggDfBQF7WY9v7HZnAdrNQ/UNkwqHgq/e07UPsbUJXW2Txun0+2/aL3hoJfG4kk8muOCeGz6EYn7aqjpxpNdr3RGbUo2CRnBzCWOAc3uMoA9JykChD/QuY7IfqeouaMcGywRE/wDM2MH9VZPgwHnd1E5BB/1t/I/IIAwPZL/ONf8A+L2D+bnlejLzX2L0xCdZja5zxHqs8Ic8lzyGcNpx6k9T1R3ruqx0681mU/dwRukdjmccmjuSQB80AYPiKQ3LcOmt4wRtbd1E9DEHHcVj++9hJH4Wejli6+0abrdO8Pdr6qw0LXRosDBheccycNb8mn1VXwN4t2YJZ5qV99q3M+xO9lZ7mPceEbGOOPcaxrGj5E8yVz9pOpTahRfDHpt8SbUc0ExZE0RSsOdrg8uHu7Q5dUAeqBOh3wB4gGo0K1r9tzNiYDpMw7L/AMyM/IhESAGIQfrOgS1pHXNPOy85dPU/+KwOpA6O5ngjFQeFUZOLEwco3Y7cTZo+RGHMPxRvHNju4ysvUK4XWWNtPUMAbMOpNyABgNtMzk/8zT+a7ajy/wA+i6U6fXghgZqMQ4rAtMCJdTdjKGLky7ISRk0UZQuBalLOuO/WlomjO3SkyJW92pNasXApM7UhghFOlP5Ibg5rc06TGFlPGWmHulS8lo3Kz9qO1ANqxECwsyB5iA8XQknrniO47oe0ubkiqjLwC5WnF2WjZp2BI0PAcNocngtcOmCDxBXOO3iZ8TurGys7t+Fw+hx+az5dQMNiJrz9za+7YfwWGjIb8nNB+re65+JJN1LTn6CV0T/3Hjj/AAz9Fy5J6qxPJS/QIHFeVeLKtlls65o4Nh0I3F+uODLUbAMln4iAADjqBjOCEY+Nrj2wsghOJrkgrsI5tafjd+R/VbOl0GV4Y4WD3Y2hvzPV31PFXdsnkbyarwvP6vwga8Ke0nTdQaNmVtefht17BEbw70aTweO4/ILj7W7sX2Tfbts2nRMAAc0uJ3jMADOVo674C0y65z7FaN0jvilZtRSO7lzCMnuVj1/Y9orNr7h79oY+8llOz3GCMFM2Czw9O19Wq9p911eAg8uBjbjmrtiZrGue8tY1oJc5xDWgDmSTy4Kjq+jMsVZKeXQxvi3TXRHD4wMbJafUYCGdP9mVYEG3Pb1LBBEdydz6/Dl90MA9ODsjggCHgg+b1DU9UYMVZhBVqSYI8w2EHeTAEfDtYAPXB9Ed7X/tQZC1rdhoDWBuyGtAaGtxgADogOl7K4G+5NcvWa4yG1X2HNgDD+w5reLh9QgBzMzUdbrS1yJINHhsiaw3jG6zO0sFdruTi1p2jjlkBV/a1ZayxoO0cD7TY4/TZGf7SPtO0+GtG2GCNsMTODY4wGtH0HXuqOveGal4wusx7x1d+8hdtPaWOyDn3SPwhAGukkkgDz72SSMcdacxwcH6zdeMfhJGyfkVPWL41HVINNjO1W08i7qB/ZfM3+bwc+OHEOPTgOoRTonh6rSY9lWJsIlcXyFuS97zn3i48TjJx6LM8IeB62mSWZYXzSvtuaZHWHiRw2S44DgAeJcSSclABPhIp0kAeXeEZxputX9KOGQXsX6begkIy9gHTOHf9ML1FZUvh+o+0286JrrbGCNkzsucxoz8IzgfE7jz4rVBQAkzk6i4oAE/HONmo7jtNuwbBHqXEEf1SVz1V3P5pa88WLtau3i2rm5OegOC2Fh75yfooaoV0LpJEMD9WdzQpecinVnc0KXSuiBmzNkcuOV0fzUMLYktpKCYlXYizG7ktOnIsVjlfquUS7Ggz0ufki2hKce6QD02vh+qBNLei7TJeS5MiNEXdZb5ypOxvuWIMSNYfiZPH77CD1B44PoVDV7vmtNgsdX7p57OILXfqSoazKYDHdZzixHYaOUlZxwcj1acEfMrk6puNLMXRs0jo/6J1l7mf2SD9V53yF9yS+hzNvaSfr/jNWpH5i3Xld8Nem2Qem9nwP4MKJkFW7L2GnSgJbPcZE6xIOLoa0bG7WPQn3gPTJW5q/iWpTwyeTYdgFrAHveW5wDgA9VpjTa6XZthr73+TaSWFpfiiKy9rIorJY4ZE7oXMg/rE5/RbgKtprydA6SSSQCSSSQAkkkkAJJJJACSTE4QN468ZxRxSVqrxLbkBjzFiRsAPxOe7k04zhJtLyNKwzu3I4WOklcGRsBLnOOAAF51rXtUryxyw0N8bBIbHNu2GJvEZfxdnGM8CMrzjTqnmBJJM58jIzsMaXvkb7oAJwTjPPlwV/wzEzcscGgP97JDdkk56j5Lnn8hJdG0MDb7N12taqf/ALzxnGcRw8BzOMt9UXezPWbVk3WWpd86B8IY4tawgPa4nlz5D9UGLc9n9wQN1iwR7sLYX8cjJZHI7GP6v5qfj5JTnTLzY4xh0ei1tQjkkliY7afAWNlHRrnDIbnkTjp0yqPiXWm1GNwN5PMd3Xhb8Ush/uHMnsgHQ/GbK0Gwwb63ZmknsP2XmKFz3cjs+8/A4YHpzRJ4akjklfM+K06y5uDasQGGMMH7EQzhrePDqepXpPC4vvwcd2WtK051eNzpSH2p3byzIP2pPwj/AHRyCzNUfzRBefzQpqknNEbbsGwZ1V3NDVsLd1F/ErCnK7IQMWyg5ijsLs5MtkhEEsLphMUxEWq3XeqoC6xlSxhFp8+ETafaQRWlwtqnaWE4lJhu54likjPKSN7D9RhVdPldPQqRnm97Y3fuMc7J/JioUbnJXdMkETI28iwOx2JcST+q4suLbr2RKFz2+lfwcdatyQ2L9iIZn2amn0+0krQ9zvpnKsav4Wc6pAI3uddqNL2y7ZDpZXEOlGc8MnJHpjCsGeMuDiAXNdtg/wC/s7Ofy4Kw3UO6rFCUHaKx41FtlXQtYumFrow26GZZLHKfL3IpBjajJxsvx0JwSFps8YxM/nUU9PptTRl0Wf6RmWqnUMbJJJWe66YM3mPhc5ucPx+LjgnrgLSbdzwPEHocEfkrlq34NUzUpavBOMwyxyg/7N7HfwKuB6ELOhUZjtOhY1+ciSLMLwfXLCFFnh/BJit24zggAy71oJ64eDlRpH3Q7DIOT5QY2vq0QOxbhs9A2eHdH+sw8U/2zq0Y9+nFPjm6CcN2u+yQlxP8mg2DNJBjfFV8fFpkg+U7D/4Kf+k98j3dMlJ4/FNG0f8AaUcMv9aHaDBJC9bXdQcfe09zW8MYsQl3fgQFpP1sRRultM8rG0cXSSQuBP4RsuPFRKDj5GuwT9rshLKcO25rZZ37xjJHw7yMMwQdnG0MvHDK85dgPNeqxrMD7yQDAYD+y3A4+i3vGXiVtuVlgBza9djhXDwWume8jLtg4cM4AwR0WVodUsa+R5O3Md44EFuyOeFw5p92jrxQddlWw8VoxBEdqZzsjqeJ4uctahW3UbGcy0YJ5ZPMnCz9EjD3zzY+KQtYcfsDuVrrnm/yNoLqxFE3syAB1IljnAugy0kSF+GSe6Gn5fqhkoq9lbgHagBjG8gdgDDvea7meo4foVr8X8Zn8j8AV0NThe+SOKN4dFJu5fuTG1jy1r+Jxjk9pyM81yOtwPgdaDswsEhc7BDhuyWuGz65GMfJcInvjGpSbDw4zPkjHMygV4mgsH7zSFmN0x0b2sGz5TYikkjOS42o2hg9fdOyx370eepXpJNnCXbVgOaHD4XNDh8iMoX1R/NXKEjm14GPBD44mxuDuBy0bOfrjP1WTflXZjgZyYP3+qyJWrYtniVmyhdkYGLZRc1RwrRao7AVaiKm0olyRcFEuChssfbU2yLjtBNtqQL0c60K9lYTHqxHMoYIK697CuN1FCLLXddRe7qXFMqwsGoqbdRQkL6kLyFFCDSPUe6tRaj3QPHf7q1FqCbgmAdRah3V2O/3QHDqPdXYtS7qHiHYcx3+67su90FR6j3Vlupd1DxDUgvFzupttIRbqK7x6ik8I9kFrLSGPHugT6h5UQvY1sL3vkbLktfnZxwHPGCpR6grceoBRLFfQ1OgQtez27I9jt/XAjMmyAx+NnhsZaSRnn8sDmu9nwHeeNnzEIBwDhjx7vDJHHhy+qL230/n1j9mj6NOZ+wMqeA78TWsbLXIaDzD+/DGOzePz+vV3grUAARPXJ4ktLZAM44AO9By5Iu8+l55L7JD0Pnl7A+HwXqAxtTwHmeAeOPTiiHwXo0lFs5mcx0s72OcY+WywENBJAJ+Iq4++FWlvhVD40Y9pEyzOSpmvPaWRbt81Qsaism1f5rphjM3Kyxcuc1h27WVyt21lzWF1xVGbJ2JlUfIub5lyL1pZBMvUdtczIm20WBnl5Udsq15ZRNdYas0K5cllWNwka6WrCyuHKQcV18un3CKYrOW8KfeFdNylukUwsjvCnEhT7tLYRTCybZCuzJyuGwnDVQF6OyVZjtlZYBU2piNlt4+q7tvn1WECV1D00gs3W6gV2ZqHdD4eujHp0Kwlj1DurUeo90LtkXVk5S0CwqZqXdT+0u6FxYUhYRxj2Cb7S7qJ1JDm/S35S4w2N+TUu6ry6iVjGZQc9PiHaL094qhNbK5OXIsVrGTaITTkqq9xVowqO5T0YbIoOyoEFaHl0vLo0YWjN4qJBWl5VR8qp0YWhy1MWLoUysRy2UxYuiSVActlMWLq5MkFnPdpbtdEkDs57CfZCmmKAs5lgS2VNJArI4T4TpICxJ8Jk4TQE2qYXIKSpAWGuUw5VwnTEW2uThyrBdGq0gO+0nyuQThFCOicKCcKkiSWEsJkk6AfCWyEySAFshLCYpkUA+E2yElFKk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4557" y="5486400"/>
            <a:ext cx="2820851" cy="65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7315200" y="1828800"/>
            <a:ext cx="1215276" cy="1311322"/>
            <a:chOff x="306762" y="4640079"/>
            <a:chExt cx="1215276" cy="1311322"/>
          </a:xfrm>
        </p:grpSpPr>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62" y="4640079"/>
              <a:ext cx="1215276" cy="131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5"/>
            <a:stretch>
              <a:fillRect/>
            </a:stretch>
          </p:blipFill>
          <p:spPr>
            <a:xfrm>
              <a:off x="410064" y="5530997"/>
              <a:ext cx="504336" cy="358639"/>
            </a:xfrm>
            <a:prstGeom prst="rect">
              <a:avLst/>
            </a:prstGeom>
          </p:spPr>
        </p:pic>
      </p:grpSp>
    </p:spTree>
    <p:extLst>
      <p:ext uri="{BB962C8B-B14F-4D97-AF65-F5344CB8AC3E}">
        <p14:creationId xmlns:p14="http://schemas.microsoft.com/office/powerpoint/2010/main" val="2205247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143000"/>
          </a:xfrm>
        </p:spPr>
        <p:txBody>
          <a:bodyPr>
            <a:noAutofit/>
          </a:bodyPr>
          <a:lstStyle/>
          <a:p>
            <a:r>
              <a:rPr lang="en-US" sz="3600" dirty="0">
                <a:latin typeface="Arial" panose="020B0604020202020204" pitchFamily="34" charset="0"/>
                <a:cs typeface="Arial" panose="020B0604020202020204" pitchFamily="34" charset="0"/>
              </a:rPr>
              <a:t>Prior approaches to organize water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83205120"/>
              </p:ext>
            </p:extLst>
          </p:nvPr>
        </p:nvGraphicFramePr>
        <p:xfrm>
          <a:off x="152400" y="1828800"/>
          <a:ext cx="8746752" cy="4145280"/>
        </p:xfrm>
        <a:graphic>
          <a:graphicData uri="http://schemas.openxmlformats.org/drawingml/2006/table">
            <a:tbl>
              <a:tblPr firstRow="1" firstCol="1" bandRow="1">
                <a:tableStyleId>{5C22544A-7EE6-4342-B048-85BDC9FD1C3A}</a:tableStyleId>
              </a:tblPr>
              <a:tblGrid>
                <a:gridCol w="2895600"/>
                <a:gridCol w="1143000"/>
                <a:gridCol w="1143000"/>
                <a:gridCol w="1461186"/>
                <a:gridCol w="1016312"/>
                <a:gridCol w="1087654"/>
              </a:tblGrid>
              <a:tr h="0">
                <a:tc>
                  <a:txBody>
                    <a:bodyPr/>
                    <a:lstStyle/>
                    <a:p>
                      <a:pPr marL="0" marR="0" algn="ctr">
                        <a:spcBef>
                          <a:spcPts val="0"/>
                        </a:spcBef>
                        <a:spcAft>
                          <a:spcPts val="0"/>
                        </a:spcAft>
                      </a:pPr>
                      <a:r>
                        <a:rPr lang="en-US" sz="2400" dirty="0">
                          <a:effectLst/>
                        </a:rPr>
                        <a:t>Feature   </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rPr>
                        <a:t>Arc Hydro</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err="1">
                          <a:effectLst/>
                        </a:rPr>
                        <a:t>ODM</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smtClean="0">
                          <a:effectLst/>
                        </a:rPr>
                        <a:t>Hydro Platform</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err="1">
                          <a:effectLst/>
                        </a:rPr>
                        <a:t>WEAP</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err="1">
                          <a:effectLst/>
                        </a:rPr>
                        <a:t>HEC-DSS</a:t>
                      </a:r>
                      <a:endParaRPr lang="en-US" sz="2400" dirty="0">
                        <a:effectLst/>
                        <a:latin typeface="Palatino"/>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spcBef>
                          <a:spcPts val="0"/>
                        </a:spcBef>
                        <a:spcAft>
                          <a:spcPts val="0"/>
                        </a:spcAft>
                      </a:pPr>
                      <a:r>
                        <a:rPr lang="en-US" sz="2000" b="0" dirty="0">
                          <a:solidFill>
                            <a:schemeClr val="tx1"/>
                          </a:solidFill>
                          <a:effectLst/>
                        </a:rPr>
                        <a:t>Generic, relational, and open source environment</a:t>
                      </a:r>
                      <a:endParaRPr lang="en-US" sz="2000" b="0" dirty="0">
                        <a:solidFill>
                          <a:schemeClr val="tx1"/>
                        </a:solidFill>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a:spcBef>
                          <a:spcPts val="0"/>
                        </a:spcBef>
                        <a:spcAft>
                          <a:spcPts val="0"/>
                        </a:spcAft>
                      </a:pPr>
                      <a:r>
                        <a:rPr lang="en-US" sz="2000" b="0" dirty="0">
                          <a:solidFill>
                            <a:schemeClr val="tx1"/>
                          </a:solidFill>
                          <a:effectLst/>
                        </a:rPr>
                        <a:t>Create dynamic networks </a:t>
                      </a:r>
                      <a:endParaRPr lang="en-US" sz="2000" b="0" dirty="0">
                        <a:solidFill>
                          <a:schemeClr val="tx1"/>
                        </a:solidFill>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0">
                <a:tc>
                  <a:txBody>
                    <a:bodyPr/>
                    <a:lstStyle/>
                    <a:p>
                      <a:pPr marL="0" marR="0">
                        <a:spcBef>
                          <a:spcPts val="0"/>
                        </a:spcBef>
                        <a:spcAft>
                          <a:spcPts val="0"/>
                        </a:spcAft>
                      </a:pPr>
                      <a:r>
                        <a:rPr lang="en-US" sz="2000" b="0" dirty="0">
                          <a:solidFill>
                            <a:schemeClr val="tx1"/>
                          </a:solidFill>
                          <a:effectLst/>
                        </a:rPr>
                        <a:t>Controlled vocabulary </a:t>
                      </a:r>
                      <a:endParaRPr lang="en-US" sz="2000" b="0" dirty="0">
                        <a:solidFill>
                          <a:schemeClr val="tx1"/>
                        </a:solidFill>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a:effectLst/>
                        </a:rPr>
                        <a:t>x</a:t>
                      </a:r>
                      <a:endParaRPr lang="en-US" sz="320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a:spcBef>
                          <a:spcPts val="0"/>
                        </a:spcBef>
                        <a:spcAft>
                          <a:spcPts val="0"/>
                        </a:spcAft>
                      </a:pPr>
                      <a:r>
                        <a:rPr lang="en-US" sz="2000" b="0" dirty="0">
                          <a:solidFill>
                            <a:schemeClr val="tx1"/>
                          </a:solidFill>
                          <a:effectLst/>
                        </a:rPr>
                        <a:t>Descriptive and explicit metadata </a:t>
                      </a:r>
                      <a:endParaRPr lang="en-US" sz="2000" b="0" dirty="0">
                        <a:solidFill>
                          <a:schemeClr val="tx1"/>
                        </a:solidFill>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algn="ctr">
                        <a:spcBef>
                          <a:spcPts val="0"/>
                        </a:spcBef>
                        <a:spcAft>
                          <a:spcPts val="0"/>
                        </a:spcAft>
                      </a:pPr>
                      <a:r>
                        <a:rPr lang="en-US" sz="3200" dirty="0">
                          <a:effectLst/>
                        </a:rPr>
                        <a:t> </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0">
                <a:tc>
                  <a:txBody>
                    <a:bodyPr/>
                    <a:lstStyle/>
                    <a:p>
                      <a:pPr marL="0" marR="0">
                        <a:spcBef>
                          <a:spcPts val="0"/>
                        </a:spcBef>
                        <a:spcAft>
                          <a:spcPts val="0"/>
                        </a:spcAft>
                      </a:pPr>
                      <a:r>
                        <a:rPr lang="en-US" sz="2000" b="0" dirty="0">
                          <a:solidFill>
                            <a:schemeClr val="tx1"/>
                          </a:solidFill>
                          <a:effectLst/>
                        </a:rPr>
                        <a:t>Supports </a:t>
                      </a:r>
                      <a:r>
                        <a:rPr lang="en-US" sz="2000" b="0" dirty="0" smtClean="0">
                          <a:solidFill>
                            <a:schemeClr val="tx1"/>
                          </a:solidFill>
                          <a:effectLst/>
                        </a:rPr>
                        <a:t> multiple data types (e.g., time </a:t>
                      </a:r>
                      <a:r>
                        <a:rPr lang="en-US" sz="2000" b="0" dirty="0">
                          <a:solidFill>
                            <a:schemeClr val="tx1"/>
                          </a:solidFill>
                          <a:effectLst/>
                        </a:rPr>
                        <a:t>series, tabular, text, parameters, binary, and </a:t>
                      </a:r>
                      <a:r>
                        <a:rPr lang="en-US" sz="2000" b="0" dirty="0" smtClean="0">
                          <a:solidFill>
                            <a:schemeClr val="tx1"/>
                          </a:solidFill>
                          <a:effectLst/>
                        </a:rPr>
                        <a:t>file- based)</a:t>
                      </a:r>
                      <a:endParaRPr lang="en-US" sz="2000" b="0" dirty="0">
                        <a:solidFill>
                          <a:schemeClr val="tx1"/>
                        </a:solidFill>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 </a:t>
                      </a:r>
                      <a:r>
                        <a:rPr lang="en-US" sz="3200" dirty="0" smtClean="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a:effectLst/>
                        </a:rPr>
                        <a:t> </a:t>
                      </a:r>
                      <a:endParaRPr lang="en-US" sz="320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spcBef>
                          <a:spcPts val="0"/>
                        </a:spcBef>
                        <a:spcAft>
                          <a:spcPts val="0"/>
                        </a:spcAft>
                      </a:pPr>
                      <a:r>
                        <a:rPr lang="en-US" sz="3200" dirty="0">
                          <a:effectLst/>
                        </a:rPr>
                        <a:t>x</a:t>
                      </a:r>
                      <a:endParaRPr lang="en-US" sz="3200" dirty="0">
                        <a:effectLst/>
                        <a:latin typeface="Palatino"/>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5836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pPr marL="0" indent="0">
              <a:buNone/>
            </a:pPr>
            <a:r>
              <a:rPr lang="en-US" dirty="0" smtClean="0">
                <a:solidFill>
                  <a:schemeClr val="accent6">
                    <a:lumMod val="75000"/>
                  </a:schemeClr>
                </a:solidFill>
                <a:latin typeface="Arial" panose="020B0604020202020204" pitchFamily="34" charset="0"/>
                <a:cs typeface="Arial" pitchFamily="34" charset="0"/>
              </a:rPr>
              <a:t>Design</a:t>
            </a:r>
            <a:r>
              <a:rPr lang="en-US" dirty="0" smtClean="0">
                <a:latin typeface="Arial" pitchFamily="34" charset="0"/>
                <a:cs typeface="Arial" pitchFamily="34" charset="0"/>
              </a:rPr>
              <a:t> a data model to organize </a:t>
            </a:r>
            <a:r>
              <a:rPr lang="en-US" dirty="0">
                <a:latin typeface="Arial" pitchFamily="34" charset="0"/>
                <a:cs typeface="Arial" pitchFamily="34" charset="0"/>
              </a:rPr>
              <a:t>and </a:t>
            </a:r>
            <a:r>
              <a:rPr lang="en-US" dirty="0" smtClean="0">
                <a:latin typeface="Arial" pitchFamily="34" charset="0"/>
                <a:cs typeface="Arial" pitchFamily="34" charset="0"/>
              </a:rPr>
              <a:t>synthesize </a:t>
            </a:r>
            <a:r>
              <a:rPr lang="en-US" dirty="0">
                <a:latin typeface="Arial" pitchFamily="34" charset="0"/>
                <a:cs typeface="Arial" pitchFamily="34" charset="0"/>
              </a:rPr>
              <a:t>water </a:t>
            </a:r>
            <a:r>
              <a:rPr lang="en-US" dirty="0" smtClean="0">
                <a:latin typeface="Arial" pitchFamily="34" charset="0"/>
                <a:cs typeface="Arial" pitchFamily="34" charset="0"/>
              </a:rPr>
              <a:t>management data</a:t>
            </a:r>
          </a:p>
          <a:p>
            <a:pPr marL="0" indent="0">
              <a:buNone/>
            </a:pPr>
            <a:endParaRPr lang="en-US" dirty="0" smtClean="0">
              <a:latin typeface="Arial" pitchFamily="34" charset="0"/>
              <a:cs typeface="Arial" pitchFamily="34" charset="0"/>
            </a:endParaRPr>
          </a:p>
          <a:p>
            <a:pPr marL="0" indent="0">
              <a:buNone/>
            </a:pPr>
            <a:r>
              <a:rPr lang="en-US" dirty="0" smtClean="0">
                <a:solidFill>
                  <a:srgbClr val="00B050"/>
                </a:solidFill>
                <a:latin typeface="Arial" pitchFamily="34" charset="0"/>
                <a:cs typeface="Arial" pitchFamily="34" charset="0"/>
              </a:rPr>
              <a:t>Integrate </a:t>
            </a:r>
            <a:r>
              <a:rPr lang="en-US" dirty="0" smtClean="0">
                <a:latin typeface="Arial" pitchFamily="34" charset="0"/>
                <a:cs typeface="Arial" pitchFamily="34" charset="0"/>
              </a:rPr>
              <a:t>data from different sources   </a:t>
            </a:r>
          </a:p>
          <a:p>
            <a:pPr marL="0" indent="0">
              <a:buNone/>
            </a:pPr>
            <a:endParaRPr lang="en-US" dirty="0" smtClean="0">
              <a:latin typeface="Arial" pitchFamily="34" charset="0"/>
              <a:cs typeface="Arial" pitchFamily="34" charset="0"/>
            </a:endParaRPr>
          </a:p>
          <a:p>
            <a:pPr marL="0" indent="0">
              <a:buNone/>
            </a:pPr>
            <a:r>
              <a:rPr lang="en-US" dirty="0" smtClean="0">
                <a:solidFill>
                  <a:srgbClr val="0070C0"/>
                </a:solidFill>
                <a:latin typeface="Arial" panose="020B0604020202020204" pitchFamily="34" charset="0"/>
                <a:cs typeface="Arial" panose="020B0604020202020204" pitchFamily="34" charset="0"/>
              </a:rPr>
              <a:t>Support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consistent metadata </a:t>
            </a:r>
            <a:r>
              <a:rPr lang="en-US" dirty="0" smtClean="0">
                <a:latin typeface="Arial" panose="020B0604020202020204" pitchFamily="34" charset="0"/>
                <a:cs typeface="Arial" panose="020B0604020202020204" pitchFamily="34" charset="0"/>
              </a:rPr>
              <a:t>descriptions</a:t>
            </a:r>
          </a:p>
          <a:p>
            <a:pPr marL="0" indent="0">
              <a:buNone/>
            </a:pPr>
            <a:endParaRPr lang="en-US" dirty="0" smtClean="0">
              <a:solidFill>
                <a:srgbClr val="FF0000"/>
              </a:solidFill>
              <a:latin typeface="Arial" pitchFamily="34" charset="0"/>
              <a:cs typeface="Arial" pitchFamily="34" charset="0"/>
            </a:endParaRPr>
          </a:p>
          <a:p>
            <a:pPr marL="0" indent="0">
              <a:buNone/>
            </a:pPr>
            <a:r>
              <a:rPr lang="en-US" dirty="0">
                <a:latin typeface="Arial" pitchFamily="34" charset="0"/>
                <a:cs typeface="Arial" pitchFamily="34" charset="0"/>
              </a:rPr>
              <a:t>O</a:t>
            </a:r>
            <a:r>
              <a:rPr lang="en-US" dirty="0" smtClean="0">
                <a:latin typeface="Arial" pitchFamily="34" charset="0"/>
                <a:cs typeface="Arial" pitchFamily="34" charset="0"/>
              </a:rPr>
              <a:t>pen-source</a:t>
            </a:r>
            <a:r>
              <a:rPr lang="en-US" dirty="0">
                <a:latin typeface="Arial" pitchFamily="34" charset="0"/>
                <a:cs typeface="Arial" pitchFamily="34" charset="0"/>
              </a:rPr>
              <a:t>, generic, </a:t>
            </a:r>
            <a:r>
              <a:rPr lang="en-US" dirty="0" smtClean="0">
                <a:latin typeface="Arial" pitchFamily="34" charset="0"/>
                <a:cs typeface="Arial" pitchFamily="34" charset="0"/>
              </a:rPr>
              <a:t>programming language </a:t>
            </a:r>
            <a:r>
              <a:rPr lang="en-US" dirty="0">
                <a:latin typeface="Arial" pitchFamily="34" charset="0"/>
                <a:cs typeface="Arial" pitchFamily="34" charset="0"/>
              </a:rPr>
              <a:t>and technology </a:t>
            </a:r>
            <a:r>
              <a:rPr lang="en-US" dirty="0" smtClean="0">
                <a:latin typeface="Arial" pitchFamily="34" charset="0"/>
                <a:cs typeface="Arial" pitchFamily="34" charset="0"/>
              </a:rPr>
              <a:t>independent</a:t>
            </a:r>
            <a:endParaRPr lang="en-US" dirty="0">
              <a:latin typeface="Arial" pitchFamily="34" charset="0"/>
              <a:cs typeface="Arial" pitchFamily="34" charset="0"/>
            </a:endParaRPr>
          </a:p>
          <a:p>
            <a:pPr marL="0" indent="0" algn="ctr">
              <a:buNone/>
            </a:pP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52339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latin typeface="Arial" panose="020B0604020202020204" pitchFamily="34" charset="0"/>
                <a:cs typeface="Arial" panose="020B0604020202020204" pitchFamily="34" charset="0"/>
              </a:rPr>
              <a:t>Design Methods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Content Placeholder 2"/>
          <p:cNvSpPr txBox="1">
            <a:spLocks/>
          </p:cNvSpPr>
          <p:nvPr/>
        </p:nvSpPr>
        <p:spPr>
          <a:xfrm>
            <a:off x="485775" y="1066800"/>
            <a:ext cx="8229600" cy="1371601"/>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7338" indent="-287338">
              <a:buFont typeface="Arial" pitchFamily="34" charset="0"/>
              <a:buNone/>
            </a:pPr>
            <a:r>
              <a:rPr lang="en-US" sz="2400" dirty="0" smtClean="0">
                <a:latin typeface="Arial" panose="020B0604020202020204" pitchFamily="34" charset="0"/>
                <a:cs typeface="Arial" panose="020B0604020202020204" pitchFamily="34" charset="0"/>
              </a:rPr>
              <a:t>1. </a:t>
            </a:r>
            <a:r>
              <a:rPr lang="en-US" sz="2400" dirty="0" smtClean="0">
                <a:solidFill>
                  <a:srgbClr val="FF0000"/>
                </a:solidFill>
                <a:latin typeface="Arial" panose="020B0604020202020204" pitchFamily="34" charset="0"/>
                <a:cs typeface="Arial" panose="020B0604020202020204" pitchFamily="34" charset="0"/>
              </a:rPr>
              <a:t>Identify</a:t>
            </a:r>
            <a:r>
              <a:rPr lang="en-US" sz="2400" b="1" dirty="0" smtClean="0">
                <a:solidFill>
                  <a:srgbClr val="FF000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the</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essential data for water </a:t>
            </a:r>
            <a:r>
              <a:rPr lang="en-US" sz="2400" dirty="0" smtClean="0">
                <a:latin typeface="Arial" panose="020B0604020202020204" pitchFamily="34" charset="0"/>
                <a:cs typeface="Arial" panose="020B0604020202020204" pitchFamily="34" charset="0"/>
              </a:rPr>
              <a:t>management - </a:t>
            </a:r>
            <a:r>
              <a:rPr lang="en-US" sz="2400" dirty="0" smtClean="0">
                <a:solidFill>
                  <a:srgbClr val="7030A0"/>
                </a:solidFill>
                <a:latin typeface="Arial" panose="020B0604020202020204" pitchFamily="34" charset="0"/>
                <a:cs typeface="Arial" panose="020B0604020202020204" pitchFamily="34" charset="0"/>
              </a:rPr>
              <a:t>18</a:t>
            </a:r>
            <a:r>
              <a:rPr lang="en-US" sz="2400" dirty="0" smtClean="0">
                <a:solidFill>
                  <a:srgbClr val="7030A0"/>
                </a:solidFill>
                <a:latin typeface="Arial" panose="020B0604020202020204" pitchFamily="34" charset="0"/>
                <a:cs typeface="Arial" panose="020B0604020202020204" pitchFamily="34" charset="0"/>
              </a:rPr>
              <a:t>4 </a:t>
            </a:r>
            <a:r>
              <a:rPr lang="en-US" sz="2400" dirty="0" smtClean="0">
                <a:solidFill>
                  <a:srgbClr val="7030A0"/>
                </a:solidFill>
                <a:latin typeface="Arial" panose="020B0604020202020204" pitchFamily="34" charset="0"/>
                <a:cs typeface="Arial" panose="020B0604020202020204" pitchFamily="34" charset="0"/>
              </a:rPr>
              <a:t>fields</a:t>
            </a:r>
          </a:p>
          <a:p>
            <a:pPr marL="287338" indent="-287338">
              <a:buNone/>
            </a:pPr>
            <a:r>
              <a:rPr lang="en-US" sz="2400" dirty="0" smtClean="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smtClean="0">
                <a:solidFill>
                  <a:srgbClr val="0070C0"/>
                </a:solidFill>
                <a:latin typeface="Arial" panose="020B0604020202020204" pitchFamily="34" charset="0"/>
                <a:cs typeface="Arial" panose="020B0604020202020204" pitchFamily="34" charset="0"/>
              </a:rPr>
              <a:t>Represent </a:t>
            </a:r>
            <a:r>
              <a:rPr lang="en-US" sz="2400" dirty="0" smtClean="0">
                <a:latin typeface="Arial" panose="020B0604020202020204" pitchFamily="34" charset="0"/>
                <a:cs typeface="Arial" panose="020B0604020202020204" pitchFamily="34" charset="0"/>
              </a:rPr>
              <a:t>fields </a:t>
            </a:r>
            <a:r>
              <a:rPr lang="en-US" sz="2400" dirty="0" smtClean="0">
                <a:latin typeface="Arial" panose="020B0604020202020204" pitchFamily="34" charset="0"/>
                <a:cs typeface="Arial" panose="020B0604020202020204" pitchFamily="34" charset="0"/>
              </a:rPr>
              <a:t>in tables according to Relational Model </a:t>
            </a:r>
            <a:r>
              <a:rPr lang="en-US" sz="2400" dirty="0" smtClean="0">
                <a:latin typeface="Arial" panose="020B0604020202020204" pitchFamily="34" charset="0"/>
                <a:cs typeface="Arial" panose="020B0604020202020204" pitchFamily="34" charset="0"/>
              </a:rPr>
              <a:t>Theory </a:t>
            </a:r>
            <a:r>
              <a:rPr lang="en-US" sz="2400" dirty="0" smtClean="0">
                <a:latin typeface="Arial" panose="020B0604020202020204" pitchFamily="34" charset="0"/>
                <a:cs typeface="Arial" panose="020B0604020202020204" pitchFamily="34" charset="0"/>
              </a:rPr>
              <a:t>and Jim </a:t>
            </a:r>
            <a:r>
              <a:rPr lang="en-US" sz="2400" dirty="0">
                <a:latin typeface="Arial" panose="020B0604020202020204" pitchFamily="34" charset="0"/>
                <a:cs typeface="Arial" panose="020B0604020202020204" pitchFamily="34" charset="0"/>
              </a:rPr>
              <a:t>Gray’s </a:t>
            </a:r>
            <a:r>
              <a:rPr lang="en-US" sz="2400" dirty="0" smtClean="0">
                <a:latin typeface="Arial" panose="020B0604020202020204" pitchFamily="34" charset="0"/>
                <a:cs typeface="Arial" panose="020B0604020202020204" pitchFamily="34" charset="0"/>
              </a:rPr>
              <a:t>rule - </a:t>
            </a:r>
            <a:r>
              <a:rPr lang="en-US" sz="2400" dirty="0" smtClean="0">
                <a:solidFill>
                  <a:srgbClr val="7030A0"/>
                </a:solidFill>
                <a:latin typeface="Arial" panose="020B0604020202020204" pitchFamily="34" charset="0"/>
                <a:cs typeface="Arial" panose="020B0604020202020204" pitchFamily="34" charset="0"/>
              </a:rPr>
              <a:t>58 tables </a:t>
            </a:r>
            <a:endParaRPr lang="en-US" sz="2400" dirty="0">
              <a:solidFill>
                <a:srgbClr val="7030A0"/>
              </a:solidFill>
              <a:latin typeface="Arial" panose="020B0604020202020204" pitchFamily="34" charset="0"/>
              <a:cs typeface="Arial" panose="020B0604020202020204" pitchFamily="34" charset="0"/>
            </a:endParaRPr>
          </a:p>
          <a:p>
            <a:pPr marL="0" indent="0">
              <a:buFont typeface="Arial" pitchFamily="34" charset="0"/>
              <a:buNone/>
            </a:pPr>
            <a:endParaRPr lang="en-US" sz="2400" dirty="0" smtClean="0">
              <a:solidFill>
                <a:srgbClr val="00B050"/>
              </a:solidFill>
              <a:latin typeface="Arial" panose="020B0604020202020204" pitchFamily="34" charset="0"/>
              <a:cs typeface="Arial" panose="020B0604020202020204" pitchFamily="34" charset="0"/>
            </a:endParaRPr>
          </a:p>
          <a:p>
            <a:pPr marL="0" indent="0">
              <a:buFont typeface="Arial" pitchFamily="34" charset="0"/>
              <a:buNone/>
            </a:pPr>
            <a:endParaRPr lang="en-GB" sz="2400" dirty="0" smtClean="0">
              <a:solidFill>
                <a:srgbClr val="00B050"/>
              </a:solidFill>
              <a:latin typeface="Arial" panose="020B0604020202020204" pitchFamily="34" charset="0"/>
              <a:cs typeface="Arial" panose="020B0604020202020204" pitchFamily="34" charset="0"/>
            </a:endParaRPr>
          </a:p>
          <a:p>
            <a:pPr marL="0" indent="0">
              <a:buFont typeface="Arial" pitchFamily="34" charset="0"/>
              <a:buNone/>
            </a:pPr>
            <a:endParaRPr lang="en-US"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52400" y="3230563"/>
            <a:ext cx="35814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solidFill>
                  <a:srgbClr val="0070C0"/>
                </a:solidFill>
                <a:latin typeface="Arial" panose="020B0604020202020204" pitchFamily="34" charset="0"/>
                <a:cs typeface="Arial" panose="020B0604020202020204" pitchFamily="34" charset="0"/>
              </a:rPr>
              <a:t>Categories of questions  </a:t>
            </a:r>
          </a:p>
          <a:p>
            <a:pPr marL="0" indent="0">
              <a:buNone/>
            </a:pPr>
            <a:r>
              <a:rPr lang="en-US" sz="2400" dirty="0" err="1" smtClean="0">
                <a:solidFill>
                  <a:srgbClr val="0070C0"/>
                </a:solidFill>
                <a:latin typeface="Arial" panose="020B0604020202020204" pitchFamily="34" charset="0"/>
                <a:cs typeface="Arial" panose="020B0604020202020204" pitchFamily="34" charset="0"/>
              </a:rPr>
              <a:t>WaM-DaM</a:t>
            </a:r>
            <a:r>
              <a:rPr lang="en-US" sz="2400" dirty="0" smtClean="0">
                <a:solidFill>
                  <a:srgbClr val="0070C0"/>
                </a:solidFill>
                <a:latin typeface="Arial" panose="020B0604020202020204" pitchFamily="34" charset="0"/>
                <a:cs typeface="Arial" panose="020B0604020202020204" pitchFamily="34" charset="0"/>
              </a:rPr>
              <a:t> </a:t>
            </a:r>
            <a:r>
              <a:rPr lang="en-US" sz="2400" dirty="0" smtClean="0">
                <a:solidFill>
                  <a:srgbClr val="0070C0"/>
                </a:solidFill>
                <a:latin typeface="Arial" panose="020B0604020202020204" pitchFamily="34" charset="0"/>
                <a:cs typeface="Arial" panose="020B0604020202020204" pitchFamily="34" charset="0"/>
              </a:rPr>
              <a:t>will answer:</a:t>
            </a:r>
          </a:p>
          <a:p>
            <a:pPr marL="0" indent="0">
              <a:buNone/>
            </a:pPr>
            <a:r>
              <a:rPr lang="en-US" sz="2400" dirty="0" err="1" smtClean="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  Build </a:t>
            </a:r>
            <a:r>
              <a:rPr lang="en-US" sz="2400" dirty="0">
                <a:latin typeface="Arial" panose="020B0604020202020204" pitchFamily="34" charset="0"/>
                <a:cs typeface="Arial" panose="020B0604020202020204" pitchFamily="34" charset="0"/>
              </a:rPr>
              <a:t>a network</a:t>
            </a:r>
          </a:p>
          <a:p>
            <a:pPr marL="0" indent="0">
              <a:buNone/>
            </a:pPr>
            <a:r>
              <a:rPr lang="en-US" sz="2400" dirty="0" smtClean="0">
                <a:latin typeface="Arial" panose="020B0604020202020204" pitchFamily="34" charset="0"/>
                <a:cs typeface="Arial" panose="020B0604020202020204" pitchFamily="34" charset="0"/>
              </a:rPr>
              <a:t>ii) Compare datasets</a:t>
            </a:r>
          </a:p>
          <a:p>
            <a:pPr marL="0" indent="0">
              <a:buNone/>
            </a:pPr>
            <a:r>
              <a:rPr lang="en-US" sz="2400" dirty="0" smtClean="0">
                <a:latin typeface="Arial" panose="020B0604020202020204" pitchFamily="34" charset="0"/>
                <a:cs typeface="Arial" panose="020B0604020202020204" pitchFamily="34" charset="0"/>
              </a:rPr>
              <a:t>iii) Query data  </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p>
          <a:p>
            <a:pPr marL="0" indent="0">
              <a:buFont typeface="Arial" pitchFamily="34" charset="0"/>
              <a:buNone/>
            </a:pPr>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1" y="2432319"/>
            <a:ext cx="6248399" cy="4289156"/>
          </a:xfrm>
          <a:prstGeom prst="rect">
            <a:avLst/>
          </a:prstGeom>
        </p:spPr>
      </p:pic>
    </p:spTree>
    <p:extLst>
      <p:ext uri="{BB962C8B-B14F-4D97-AF65-F5344CB8AC3E}">
        <p14:creationId xmlns:p14="http://schemas.microsoft.com/office/powerpoint/2010/main" val="376228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latin typeface="Arial" panose="020B0604020202020204" pitchFamily="34" charset="0"/>
                <a:cs typeface="Arial" panose="020B0604020202020204" pitchFamily="34" charset="0"/>
              </a:rPr>
              <a:t>WaM-DaM</a:t>
            </a:r>
            <a:r>
              <a:rPr lang="en-US" dirty="0" smtClean="0">
                <a:latin typeface="Arial" panose="020B0604020202020204" pitchFamily="34" charset="0"/>
                <a:cs typeface="Arial" panose="020B0604020202020204" pitchFamily="34" charset="0"/>
              </a:rPr>
              <a:t> 0.2 Schema</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5" name="Picture 2" descr="C:\Users\Adel\Desktop\WaMDaM dbwrench.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06" y="1066800"/>
            <a:ext cx="8545594"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916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latin typeface="Arial" panose="020B0604020202020204" pitchFamily="34" charset="0"/>
                <a:cs typeface="Arial" panose="020B0604020202020204" pitchFamily="34" charset="0"/>
              </a:rPr>
              <a:t>Load Different Data to WaM-DaM</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9"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47921" y="4420018"/>
            <a:ext cx="1828800" cy="1692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57421" y="6145502"/>
            <a:ext cx="2209800" cy="552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Time Series data</a:t>
            </a:r>
          </a:p>
          <a:p>
            <a:pPr algn="ctr"/>
            <a:r>
              <a:rPr lang="en-US" b="1" dirty="0" smtClean="0">
                <a:solidFill>
                  <a:srgbClr val="00B050"/>
                </a:solidFill>
              </a:rPr>
              <a:t>32 attributes  </a:t>
            </a:r>
            <a:endParaRPr lang="en-US" b="1" dirty="0">
              <a:solidFill>
                <a:srgbClr val="00B050"/>
              </a:solidFill>
            </a:endParaRPr>
          </a:p>
        </p:txBody>
      </p:sp>
      <p:grpSp>
        <p:nvGrpSpPr>
          <p:cNvPr id="8" name="Group 7"/>
          <p:cNvGrpSpPr/>
          <p:nvPr/>
        </p:nvGrpSpPr>
        <p:grpSpPr>
          <a:xfrm>
            <a:off x="6286500" y="1417638"/>
            <a:ext cx="2419349" cy="2530951"/>
            <a:chOff x="3446394" y="1389358"/>
            <a:chExt cx="3260862" cy="3633047"/>
          </a:xfrm>
        </p:grpSpPr>
        <p:grpSp>
          <p:nvGrpSpPr>
            <p:cNvPr id="5" name="Group 4"/>
            <p:cNvGrpSpPr/>
            <p:nvPr/>
          </p:nvGrpSpPr>
          <p:grpSpPr>
            <a:xfrm>
              <a:off x="3600450" y="1389358"/>
              <a:ext cx="2952750" cy="2009776"/>
              <a:chOff x="5181600" y="2863055"/>
              <a:chExt cx="2952750" cy="2009776"/>
            </a:xfrm>
          </p:grpSpPr>
          <p:pic>
            <p:nvPicPr>
              <p:cNvPr id="3076" name="Picture 4" descr="Sample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63055"/>
                <a:ext cx="295275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pens the U.S. Geological Survey home p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913469"/>
                <a:ext cx="952500" cy="2667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p:cNvSpPr/>
            <p:nvPr/>
          </p:nvSpPr>
          <p:spPr>
            <a:xfrm>
              <a:off x="3446394" y="3399131"/>
              <a:ext cx="3260862" cy="1623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Water Bodies and Wetlands Dataset</a:t>
              </a:r>
            </a:p>
            <a:p>
              <a:pPr algn="ctr"/>
              <a:r>
                <a:rPr lang="en-US" b="1" dirty="0">
                  <a:solidFill>
                    <a:srgbClr val="00B050"/>
                  </a:solidFill>
                </a:rPr>
                <a:t>15 attributes </a:t>
              </a:r>
            </a:p>
            <a:p>
              <a:pPr algn="ctr"/>
              <a:r>
                <a:rPr lang="en-US" b="1" dirty="0" smtClean="0">
                  <a:solidFill>
                    <a:srgbClr val="00B050"/>
                  </a:solidFill>
                </a:rPr>
                <a:t>26,872 instances </a:t>
              </a:r>
            </a:p>
          </p:txBody>
        </p:sp>
      </p:grpSp>
      <p:grpSp>
        <p:nvGrpSpPr>
          <p:cNvPr id="10" name="Group 9"/>
          <p:cNvGrpSpPr/>
          <p:nvPr/>
        </p:nvGrpSpPr>
        <p:grpSpPr>
          <a:xfrm>
            <a:off x="311065" y="1461545"/>
            <a:ext cx="2203535" cy="2196055"/>
            <a:chOff x="385600" y="1849671"/>
            <a:chExt cx="2726021" cy="2949505"/>
          </a:xfrm>
        </p:grpSpPr>
        <p:grpSp>
          <p:nvGrpSpPr>
            <p:cNvPr id="6" name="Group 5"/>
            <p:cNvGrpSpPr/>
            <p:nvPr/>
          </p:nvGrpSpPr>
          <p:grpSpPr>
            <a:xfrm>
              <a:off x="385600" y="1849671"/>
              <a:ext cx="2726021" cy="1840723"/>
              <a:chOff x="838038" y="3339816"/>
              <a:chExt cx="2726021" cy="1840723"/>
            </a:xfrm>
          </p:grpSpPr>
          <p:pic>
            <p:nvPicPr>
              <p:cNvPr id="3074" name="Picture 2" descr="Sample m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038" y="3339816"/>
                <a:ext cx="2726021" cy="1840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s the US Army Corps of Engineers home p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896174"/>
                <a:ext cx="952500" cy="7239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461645" y="3690393"/>
              <a:ext cx="2534682" cy="1108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US Dams dataset</a:t>
              </a:r>
            </a:p>
            <a:p>
              <a:pPr algn="ctr"/>
              <a:r>
                <a:rPr lang="en-US" b="1" dirty="0">
                  <a:solidFill>
                    <a:srgbClr val="00B050"/>
                  </a:solidFill>
                </a:rPr>
                <a:t>23 attributes  </a:t>
              </a:r>
            </a:p>
            <a:p>
              <a:pPr algn="ctr"/>
              <a:r>
                <a:rPr lang="en-US" b="1" dirty="0" smtClean="0">
                  <a:solidFill>
                    <a:srgbClr val="00B050"/>
                  </a:solidFill>
                </a:rPr>
                <a:t>8,121 instances</a:t>
              </a:r>
            </a:p>
          </p:txBody>
        </p:sp>
      </p:grpSp>
      <p:grpSp>
        <p:nvGrpSpPr>
          <p:cNvPr id="12" name="Group 11"/>
          <p:cNvGrpSpPr/>
          <p:nvPr/>
        </p:nvGrpSpPr>
        <p:grpSpPr>
          <a:xfrm>
            <a:off x="5624877" y="4191000"/>
            <a:ext cx="3080972" cy="2506584"/>
            <a:chOff x="5545811" y="4177226"/>
            <a:chExt cx="3080972" cy="2506584"/>
          </a:xfrm>
        </p:grpSpPr>
        <p:pic>
          <p:nvPicPr>
            <p:cNvPr id="11" name="Picture 10"/>
            <p:cNvPicPr>
              <a:picLocks noChangeAspect="1"/>
            </p:cNvPicPr>
            <p:nvPr/>
          </p:nvPicPr>
          <p:blipFill>
            <a:blip r:embed="rId8"/>
            <a:stretch>
              <a:fillRect/>
            </a:stretch>
          </p:blipFill>
          <p:spPr>
            <a:xfrm>
              <a:off x="5545811" y="4177226"/>
              <a:ext cx="3080972" cy="1651065"/>
            </a:xfrm>
            <a:prstGeom prst="rect">
              <a:avLst/>
            </a:prstGeom>
          </p:spPr>
        </p:pic>
        <p:sp>
          <p:nvSpPr>
            <p:cNvPr id="18" name="Rectangle 17"/>
            <p:cNvSpPr/>
            <p:nvPr/>
          </p:nvSpPr>
          <p:spPr>
            <a:xfrm>
              <a:off x="6225502" y="5857720"/>
              <a:ext cx="2209800" cy="826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WEAP</a:t>
              </a:r>
              <a:r>
                <a:rPr lang="en-US" b="1" dirty="0" smtClean="0">
                  <a:solidFill>
                    <a:schemeClr val="tx1"/>
                  </a:solidFill>
                </a:rPr>
                <a:t> Model  </a:t>
              </a:r>
            </a:p>
            <a:p>
              <a:pPr algn="ctr"/>
              <a:r>
                <a:rPr lang="en-US" b="1" dirty="0" smtClean="0">
                  <a:solidFill>
                    <a:schemeClr val="tx1"/>
                  </a:solidFill>
                </a:rPr>
                <a:t>Lower Bear River, UT</a:t>
              </a:r>
            </a:p>
            <a:p>
              <a:pPr algn="ctr"/>
              <a:r>
                <a:rPr lang="en-US" b="1" dirty="0" smtClean="0">
                  <a:solidFill>
                    <a:srgbClr val="00B050"/>
                  </a:solidFill>
                </a:rPr>
                <a:t>53 instances </a:t>
              </a:r>
              <a:endParaRPr lang="en-US" b="1" dirty="0">
                <a:solidFill>
                  <a:srgbClr val="00B050"/>
                </a:solidFill>
              </a:endParaRPr>
            </a:p>
          </p:txBody>
        </p:sp>
      </p:grpSp>
      <p:pic>
        <p:nvPicPr>
          <p:cNvPr id="15" name="Picture 14"/>
          <p:cNvPicPr>
            <a:picLocks noChangeAspect="1"/>
          </p:cNvPicPr>
          <p:nvPr/>
        </p:nvPicPr>
        <p:blipFill>
          <a:blip r:embed="rId9"/>
          <a:stretch>
            <a:fillRect/>
          </a:stretch>
        </p:blipFill>
        <p:spPr>
          <a:xfrm>
            <a:off x="3057455" y="2517770"/>
            <a:ext cx="2667000" cy="1430820"/>
          </a:xfrm>
          <a:prstGeom prst="rect">
            <a:avLst/>
          </a:prstGeom>
        </p:spPr>
      </p:pic>
      <p:cxnSp>
        <p:nvCxnSpPr>
          <p:cNvPr id="17" name="Straight Arrow Connector 16"/>
          <p:cNvCxnSpPr/>
          <p:nvPr/>
        </p:nvCxnSpPr>
        <p:spPr>
          <a:xfrm>
            <a:off x="2583556" y="1735651"/>
            <a:ext cx="768938" cy="7041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495800" y="4168741"/>
            <a:ext cx="990600" cy="9576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269639" y="1678912"/>
            <a:ext cx="1034929" cy="6831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583556" y="4168741"/>
            <a:ext cx="1160332" cy="11194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a:stretch>
            <a:fillRect/>
          </a:stretch>
        </p:blipFill>
        <p:spPr>
          <a:xfrm>
            <a:off x="3532344" y="1317390"/>
            <a:ext cx="1717221" cy="1080090"/>
          </a:xfrm>
          <a:prstGeom prst="rect">
            <a:avLst/>
          </a:prstGeom>
        </p:spPr>
      </p:pic>
    </p:spTree>
    <p:extLst>
      <p:ext uri="{BB962C8B-B14F-4D97-AF65-F5344CB8AC3E}">
        <p14:creationId xmlns:p14="http://schemas.microsoft.com/office/powerpoint/2010/main" val="287277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14560</TotalTime>
  <Words>851</Words>
  <Application>Microsoft Office PowerPoint</Application>
  <PresentationFormat>On-screen Show (4:3)</PresentationFormat>
  <Paragraphs>195</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Palatino</vt:lpstr>
      <vt:lpstr>Symbol</vt:lpstr>
      <vt:lpstr>Times New Roman</vt:lpstr>
      <vt:lpstr>Office Theme</vt:lpstr>
      <vt:lpstr>WaM-DaM: A Data Model to Synthesize and Organize Water Management Data</vt:lpstr>
      <vt:lpstr>Water Management Data Model  (WaM-DaM)</vt:lpstr>
      <vt:lpstr>Why a Data Model? Different sources and descriptions</vt:lpstr>
      <vt:lpstr>Similar Data =&gt; Different Models</vt:lpstr>
      <vt:lpstr>Prior approaches to organize water data</vt:lpstr>
      <vt:lpstr>Objectives</vt:lpstr>
      <vt:lpstr>Design Methods</vt:lpstr>
      <vt:lpstr>WaM-DaM 0.2 Schema</vt:lpstr>
      <vt:lpstr>Load Different Data to WaM-DaM</vt:lpstr>
      <vt:lpstr>Represent the Little Bear River Network, Utah in WaM-DaM</vt:lpstr>
      <vt:lpstr>PowerPoint Presentation</vt:lpstr>
      <vt:lpstr>PowerPoint Presentation</vt:lpstr>
      <vt:lpstr>Ongoing Work </vt:lpstr>
      <vt:lpstr>Conclusions</vt:lpstr>
      <vt:lpstr>Acknowledgements</vt:lpstr>
      <vt:lpstr>PowerPoint Presentation</vt:lpstr>
      <vt:lpstr>How WaM-DaM organizes tabular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AdelMAbdallah</dc:creator>
  <cp:lastModifiedBy>drosenberg</cp:lastModifiedBy>
  <cp:revision>1426</cp:revision>
  <dcterms:created xsi:type="dcterms:W3CDTF">2006-08-16T00:00:00Z</dcterms:created>
  <dcterms:modified xsi:type="dcterms:W3CDTF">2014-06-04T05:14:30Z</dcterms:modified>
</cp:coreProperties>
</file>