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40" r:id="rId3"/>
    <p:sldId id="330" r:id="rId4"/>
    <p:sldId id="331" r:id="rId5"/>
    <p:sldId id="336" r:id="rId6"/>
    <p:sldId id="346" r:id="rId7"/>
    <p:sldId id="345" r:id="rId8"/>
    <p:sldId id="342" r:id="rId9"/>
    <p:sldId id="343" r:id="rId10"/>
    <p:sldId id="347" r:id="rId11"/>
    <p:sldId id="341" r:id="rId12"/>
    <p:sldId id="326" r:id="rId13"/>
    <p:sldId id="34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7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73533" autoAdjust="0"/>
  </p:normalViewPr>
  <p:slideViewPr>
    <p:cSldViewPr>
      <p:cViewPr varScale="1">
        <p:scale>
          <a:sx n="85" d="100"/>
          <a:sy n="85" d="100"/>
        </p:scale>
        <p:origin x="2196" y="60"/>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26117-AC00-4FD6-AF98-D6DF1EAFE6F9}" type="datetimeFigureOut">
              <a:rPr lang="en-US" smtClean="0"/>
              <a:t>12/12/2015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63FF8-4BA4-40A3-9A18-5D0575F30BD9}" type="slidenum">
              <a:rPr lang="en-US" smtClean="0"/>
              <a:t>‹#›</a:t>
            </a:fld>
            <a:endParaRPr lang="en-US" dirty="0"/>
          </a:p>
        </p:txBody>
      </p:sp>
    </p:spTree>
    <p:extLst>
      <p:ext uri="{BB962C8B-B14F-4D97-AF65-F5344CB8AC3E}">
        <p14:creationId xmlns:p14="http://schemas.microsoft.com/office/powerpoint/2010/main" val="163566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a:t>
            </a:fld>
            <a:endParaRPr lang="en-US" dirty="0"/>
          </a:p>
        </p:txBody>
      </p:sp>
    </p:spTree>
    <p:extLst>
      <p:ext uri="{BB962C8B-B14F-4D97-AF65-F5344CB8AC3E}">
        <p14:creationId xmlns:p14="http://schemas.microsoft.com/office/powerpoint/2010/main" val="3694931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latin typeface="Arial" panose="020B0604020202020204" pitchFamily="34" charset="0"/>
                <a:cs typeface="Arial" panose="020B0604020202020204" pitchFamily="34" charset="0"/>
              </a:rPr>
              <a:t> To conclude</a:t>
            </a:r>
            <a:r>
              <a:rPr lang="en-US" sz="2800" baseline="0" dirty="0" smtClean="0">
                <a:latin typeface="Arial" panose="020B0604020202020204" pitchFamily="34" charset="0"/>
                <a:cs typeface="Arial" panose="020B0604020202020204" pitchFamily="34" charset="0"/>
              </a:rPr>
              <a:t>, here the benefits that WaM-DaM brings to us</a:t>
            </a:r>
          </a:p>
          <a:p>
            <a:endParaRPr lang="en-US" sz="2800" dirty="0"/>
          </a:p>
        </p:txBody>
      </p:sp>
      <p:sp>
        <p:nvSpPr>
          <p:cNvPr id="4" name="Slide Number Placeholder 3"/>
          <p:cNvSpPr>
            <a:spLocks noGrp="1"/>
          </p:cNvSpPr>
          <p:nvPr>
            <p:ph type="sldNum" sz="quarter" idx="10"/>
          </p:nvPr>
        </p:nvSpPr>
        <p:spPr/>
        <p:txBody>
          <a:bodyPr/>
          <a:lstStyle/>
          <a:p>
            <a:fld id="{60F63FF8-4BA4-40A3-9A18-5D0575F30BD9}" type="slidenum">
              <a:rPr lang="en-US" smtClean="0"/>
              <a:t>10</a:t>
            </a:fld>
            <a:endParaRPr lang="en-US" dirty="0"/>
          </a:p>
        </p:txBody>
      </p:sp>
    </p:spTree>
    <p:extLst>
      <p:ext uri="{BB962C8B-B14F-4D97-AF65-F5344CB8AC3E}">
        <p14:creationId xmlns:p14="http://schemas.microsoft.com/office/powerpoint/2010/main" val="313899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latin typeface="Arial" panose="020B0604020202020204" pitchFamily="34" charset="0"/>
                <a:cs typeface="Arial" panose="020B0604020202020204" pitchFamily="34" charset="0"/>
              </a:rPr>
              <a:t> To conclude</a:t>
            </a:r>
            <a:r>
              <a:rPr lang="en-US" sz="2800" baseline="0" dirty="0" smtClean="0">
                <a:latin typeface="Arial" panose="020B0604020202020204" pitchFamily="34" charset="0"/>
                <a:cs typeface="Arial" panose="020B0604020202020204" pitchFamily="34" charset="0"/>
              </a:rPr>
              <a:t>, here the benefits that WaM-DaM brings to us</a:t>
            </a:r>
          </a:p>
          <a:p>
            <a:endParaRPr lang="en-US" sz="2800" dirty="0"/>
          </a:p>
        </p:txBody>
      </p:sp>
      <p:sp>
        <p:nvSpPr>
          <p:cNvPr id="4" name="Slide Number Placeholder 3"/>
          <p:cNvSpPr>
            <a:spLocks noGrp="1"/>
          </p:cNvSpPr>
          <p:nvPr>
            <p:ph type="sldNum" sz="quarter" idx="10"/>
          </p:nvPr>
        </p:nvSpPr>
        <p:spPr/>
        <p:txBody>
          <a:bodyPr/>
          <a:lstStyle/>
          <a:p>
            <a:fld id="{60F63FF8-4BA4-40A3-9A18-5D0575F30BD9}" type="slidenum">
              <a:rPr lang="en-US" smtClean="0"/>
              <a:t>11</a:t>
            </a:fld>
            <a:endParaRPr lang="en-US" dirty="0"/>
          </a:p>
        </p:txBody>
      </p:sp>
    </p:spTree>
    <p:extLst>
      <p:ext uri="{BB962C8B-B14F-4D97-AF65-F5344CB8AC3E}">
        <p14:creationId xmlns:p14="http://schemas.microsoft.com/office/powerpoint/2010/main" val="6597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12</a:t>
            </a:fld>
            <a:endParaRPr lang="en-US" dirty="0"/>
          </a:p>
        </p:txBody>
      </p:sp>
    </p:spTree>
    <p:extLst>
      <p:ext uri="{BB962C8B-B14F-4D97-AF65-F5344CB8AC3E}">
        <p14:creationId xmlns:p14="http://schemas.microsoft.com/office/powerpoint/2010/main" val="2871226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Logical</a:t>
            </a:r>
            <a:r>
              <a:rPr lang="en-US" baseline="0" dirty="0" smtClean="0"/>
              <a:t> Data Model of WaM-DaM. </a:t>
            </a:r>
          </a:p>
          <a:p>
            <a:r>
              <a:rPr lang="en-US" baseline="0" dirty="0" smtClean="0"/>
              <a:t>We implemented it into four relational database systems: SQL Server, PostgreSQL, SQLite, and MySQL </a:t>
            </a:r>
            <a:endParaRPr lang="en-US" dirty="0"/>
          </a:p>
        </p:txBody>
      </p:sp>
      <p:sp>
        <p:nvSpPr>
          <p:cNvPr id="4" name="Slide Number Placeholder 3"/>
          <p:cNvSpPr>
            <a:spLocks noGrp="1"/>
          </p:cNvSpPr>
          <p:nvPr>
            <p:ph type="sldNum" sz="quarter" idx="10"/>
          </p:nvPr>
        </p:nvSpPr>
        <p:spPr/>
        <p:txBody>
          <a:bodyPr/>
          <a:lstStyle/>
          <a:p>
            <a:fld id="{1527CC5D-E204-4F07-A9DD-1FCEE7FC0E1F}" type="slidenum">
              <a:rPr lang="en-US" smtClean="0"/>
              <a:t>13</a:t>
            </a:fld>
            <a:endParaRPr lang="en-US"/>
          </a:p>
        </p:txBody>
      </p:sp>
    </p:spTree>
    <p:extLst>
      <p:ext uri="{BB962C8B-B14F-4D97-AF65-F5344CB8AC3E}">
        <p14:creationId xmlns:p14="http://schemas.microsoft.com/office/powerpoint/2010/main" val="311373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2</a:t>
            </a:fld>
            <a:endParaRPr lang="en-US" dirty="0"/>
          </a:p>
        </p:txBody>
      </p:sp>
    </p:spTree>
    <p:extLst>
      <p:ext uri="{BB962C8B-B14F-4D97-AF65-F5344CB8AC3E}">
        <p14:creationId xmlns:p14="http://schemas.microsoft.com/office/powerpoint/2010/main" val="62680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527CC5D-E204-4F07-A9DD-1FCEE7FC0E1F}" type="slidenum">
              <a:rPr lang="en-US" smtClean="0"/>
              <a:t>3</a:t>
            </a:fld>
            <a:endParaRPr lang="en-US"/>
          </a:p>
        </p:txBody>
      </p:sp>
    </p:spTree>
    <p:extLst>
      <p:ext uri="{BB962C8B-B14F-4D97-AF65-F5344CB8AC3E}">
        <p14:creationId xmlns:p14="http://schemas.microsoft.com/office/powerpoint/2010/main" val="369844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developing WaM-DaM, we reviewed the 30 existing systems shown in the table on slide 4 to see how the systems organize their data in time, space, and data formats</a:t>
            </a:r>
          </a:p>
          <a:p>
            <a:endParaRPr lang="en-US" baseline="0" dirty="0" smtClean="0"/>
          </a:p>
          <a:p>
            <a:r>
              <a:rPr lang="en-US" sz="1200" b="0" i="0" u="none" strike="noStrike" kern="1200" baseline="0" dirty="0" smtClean="0">
                <a:solidFill>
                  <a:schemeClr val="tx1"/>
                </a:solidFill>
                <a:effectLst/>
                <a:latin typeface="+mn-lt"/>
                <a:ea typeface="+mn-ea"/>
                <a:cs typeface="+mn-cs"/>
              </a:rPr>
              <a:t>We found eight common features </a:t>
            </a:r>
            <a:r>
              <a:rPr lang="en-US" sz="1200" b="0" i="0" u="none" strike="noStrike" kern="1200" dirty="0" smtClean="0">
                <a:solidFill>
                  <a:schemeClr val="tx1"/>
                </a:solidFill>
                <a:effectLst/>
                <a:latin typeface="+mn-lt"/>
                <a:ea typeface="+mn-ea"/>
                <a:cs typeface="+mn-cs"/>
              </a:rPr>
              <a:t>across these systems</a:t>
            </a:r>
          </a:p>
          <a:p>
            <a:r>
              <a:rPr lang="en-US" sz="1200" b="0" i="0" u="none" strike="noStrike" kern="1200" dirty="0" smtClean="0">
                <a:solidFill>
                  <a:schemeClr val="tx1"/>
                </a:solidFill>
                <a:effectLst/>
                <a:latin typeface="+mn-lt"/>
                <a:ea typeface="+mn-ea"/>
                <a:cs typeface="+mn-cs"/>
              </a:rPr>
              <a:t>1. Flexible and extensible:</a:t>
            </a:r>
            <a:r>
              <a:rPr lang="en-US" dirty="0" smtClean="0"/>
              <a:t> </a:t>
            </a:r>
            <a:r>
              <a:rPr lang="en-US" sz="1200" b="0" i="0" u="none" strike="noStrike" kern="1200" dirty="0" smtClean="0">
                <a:solidFill>
                  <a:schemeClr val="tx1"/>
                </a:solidFill>
                <a:effectLst/>
                <a:latin typeface="+mn-lt"/>
                <a:ea typeface="+mn-ea"/>
                <a:cs typeface="+mn-cs"/>
              </a:rPr>
              <a:t>allows users to define new user customized objects and then create instances</a:t>
            </a:r>
          </a:p>
          <a:p>
            <a:r>
              <a:rPr lang="en-US" sz="1200" b="0" i="0" u="none" strike="noStrike" kern="1200" dirty="0" smtClean="0">
                <a:solidFill>
                  <a:schemeClr val="tx1"/>
                </a:solidFill>
                <a:effectLst/>
                <a:latin typeface="+mn-lt"/>
                <a:ea typeface="+mn-ea"/>
                <a:cs typeface="+mn-cs"/>
              </a:rPr>
              <a:t>2. Networks:</a:t>
            </a:r>
            <a:r>
              <a:rPr lang="en-US" dirty="0" smtClean="0"/>
              <a:t> </a:t>
            </a:r>
            <a:r>
              <a:rPr lang="en-US" sz="1200" b="0" i="0" u="none" strike="noStrike" kern="1200" dirty="0" smtClean="0">
                <a:solidFill>
                  <a:schemeClr val="tx1"/>
                </a:solidFill>
                <a:effectLst/>
                <a:latin typeface="+mn-lt"/>
                <a:ea typeface="+mn-ea"/>
                <a:cs typeface="+mn-cs"/>
              </a:rPr>
              <a:t>represents connectivity between water system components</a:t>
            </a:r>
          </a:p>
          <a:p>
            <a:r>
              <a:rPr lang="en-US" sz="1200" b="0" i="0" u="none" strike="noStrike" kern="1200" dirty="0" smtClean="0">
                <a:solidFill>
                  <a:schemeClr val="tx1"/>
                </a:solidFill>
                <a:effectLst/>
                <a:latin typeface="+mn-lt"/>
                <a:ea typeface="+mn-ea"/>
                <a:cs typeface="+mn-cs"/>
              </a:rPr>
              <a:t>3. Scenarios:</a:t>
            </a:r>
            <a:r>
              <a:rPr lang="en-US" dirty="0" smtClean="0"/>
              <a:t> </a:t>
            </a:r>
            <a:r>
              <a:rPr lang="en-US" sz="1200" b="0" i="0" u="none" strike="noStrike" kern="1200" dirty="0" smtClean="0">
                <a:solidFill>
                  <a:schemeClr val="tx1"/>
                </a:solidFill>
                <a:effectLst/>
                <a:latin typeface="+mn-lt"/>
                <a:ea typeface="+mn-ea"/>
                <a:cs typeface="+mn-cs"/>
              </a:rPr>
              <a:t>supports data changes in networks due to management alternatives</a:t>
            </a:r>
          </a:p>
          <a:p>
            <a:r>
              <a:rPr lang="en-US" sz="1200" b="0" i="0" u="none" strike="noStrike" kern="1200" dirty="0" smtClean="0">
                <a:solidFill>
                  <a:schemeClr val="tx1"/>
                </a:solidFill>
                <a:effectLst/>
                <a:latin typeface="+mn-lt"/>
                <a:ea typeface="+mn-ea"/>
                <a:cs typeface="+mn-cs"/>
              </a:rPr>
              <a:t>4. Relational and conditional query</a:t>
            </a:r>
            <a:r>
              <a:rPr lang="en-US" dirty="0" smtClean="0"/>
              <a:t> </a:t>
            </a:r>
            <a:r>
              <a:rPr lang="en-US" sz="1200" b="0" i="0" u="none" strike="noStrike" kern="1200" dirty="0" smtClean="0">
                <a:solidFill>
                  <a:schemeClr val="tx1"/>
                </a:solidFill>
                <a:effectLst/>
                <a:latin typeface="+mn-lt"/>
                <a:ea typeface="+mn-ea"/>
                <a:cs typeface="+mn-cs"/>
              </a:rPr>
              <a:t>supports conditional data queries. Conditional queries are important</a:t>
            </a:r>
            <a:r>
              <a:rPr lang="en-US" sz="1200" b="0" i="0" u="none" strike="noStrike" kern="1200" baseline="0" dirty="0" smtClean="0">
                <a:solidFill>
                  <a:schemeClr val="tx1"/>
                </a:solidFill>
                <a:effectLst/>
                <a:latin typeface="+mn-lt"/>
                <a:ea typeface="+mn-ea"/>
                <a:cs typeface="+mn-cs"/>
              </a:rPr>
              <a:t> to export pieces of data to others models </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5. Dynamic controlled vocabulary:</a:t>
            </a:r>
            <a:r>
              <a:rPr lang="en-US" dirty="0" smtClean="0"/>
              <a:t> </a:t>
            </a:r>
            <a:r>
              <a:rPr lang="en-US" sz="1200" b="0" i="0" u="none" strike="noStrike" kern="1200" dirty="0" smtClean="0">
                <a:solidFill>
                  <a:schemeClr val="tx1"/>
                </a:solidFill>
                <a:effectLst/>
                <a:latin typeface="+mn-lt"/>
                <a:ea typeface="+mn-ea"/>
                <a:cs typeface="+mn-cs"/>
              </a:rPr>
              <a:t>allows users to define vocabulary to control descriptive terms used</a:t>
            </a:r>
          </a:p>
          <a:p>
            <a:r>
              <a:rPr lang="en-US" sz="1200" b="0" i="0" u="none" strike="noStrike" kern="1200" dirty="0" smtClean="0">
                <a:solidFill>
                  <a:schemeClr val="tx1"/>
                </a:solidFill>
                <a:effectLst/>
                <a:latin typeface="+mn-lt"/>
                <a:ea typeface="+mn-ea"/>
                <a:cs typeface="+mn-cs"/>
              </a:rPr>
              <a:t>6. Descriptive and explicit metadata:</a:t>
            </a:r>
            <a:r>
              <a:rPr lang="en-US" dirty="0" smtClean="0"/>
              <a:t> </a:t>
            </a:r>
            <a:r>
              <a:rPr lang="en-US" sz="1200" b="0" i="0" u="none" strike="noStrike" kern="1200" dirty="0" smtClean="0">
                <a:solidFill>
                  <a:schemeClr val="tx1"/>
                </a:solidFill>
                <a:effectLst/>
                <a:latin typeface="+mn-lt"/>
                <a:ea typeface="+mn-ea"/>
                <a:cs typeface="+mn-cs"/>
              </a:rPr>
              <a:t>uses descriptive and explicit metadata as methods, sources, and units</a:t>
            </a:r>
          </a:p>
          <a:p>
            <a:r>
              <a:rPr lang="en-US" sz="1200" b="0" i="0" u="none" strike="noStrike" kern="1200" dirty="0" smtClean="0">
                <a:solidFill>
                  <a:schemeClr val="tx1"/>
                </a:solidFill>
                <a:effectLst/>
                <a:latin typeface="+mn-lt"/>
                <a:ea typeface="+mn-ea"/>
                <a:cs typeface="+mn-cs"/>
              </a:rPr>
              <a:t>7. Multiple data types:</a:t>
            </a:r>
            <a:r>
              <a:rPr lang="en-US" dirty="0" smtClean="0"/>
              <a:t> </a:t>
            </a:r>
            <a:r>
              <a:rPr lang="en-US" sz="1200" b="0" i="0" u="none" strike="noStrike" kern="1200" dirty="0" smtClean="0">
                <a:solidFill>
                  <a:schemeClr val="tx1"/>
                </a:solidFill>
                <a:effectLst/>
                <a:latin typeface="+mn-lt"/>
                <a:ea typeface="+mn-ea"/>
                <a:cs typeface="+mn-cs"/>
              </a:rPr>
              <a:t>accommodates multiple data formats like time series, multi-columns, parameters, and functions</a:t>
            </a:r>
          </a:p>
          <a:p>
            <a:r>
              <a:rPr lang="en-US" sz="1200" b="0" i="0" u="none" strike="noStrike" kern="1200" dirty="0" smtClean="0">
                <a:solidFill>
                  <a:schemeClr val="tx1"/>
                </a:solidFill>
                <a:effectLst/>
                <a:latin typeface="+mn-lt"/>
                <a:ea typeface="+mn-ea"/>
                <a:cs typeface="+mn-cs"/>
              </a:rPr>
              <a:t>8. Open source environment:</a:t>
            </a:r>
            <a:r>
              <a:rPr lang="en-US" dirty="0" smtClean="0"/>
              <a:t> </a:t>
            </a:r>
            <a:r>
              <a:rPr lang="en-US" sz="1200" b="0" i="0" u="none" strike="noStrike" kern="1200" dirty="0" smtClean="0">
                <a:solidFill>
                  <a:schemeClr val="tx1"/>
                </a:solidFill>
                <a:effectLst/>
                <a:latin typeface="+mn-lt"/>
                <a:ea typeface="+mn-ea"/>
                <a:cs typeface="+mn-cs"/>
              </a:rPr>
              <a:t>has the data management system as an open source and non-proprietary, source code and schema are available to the public and uses free software environment.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Its important to note</a:t>
            </a:r>
            <a:r>
              <a:rPr lang="en-US" sz="1200" b="0" i="0" u="none" strike="noStrike" kern="1200" baseline="0" dirty="0" smtClean="0">
                <a:solidFill>
                  <a:schemeClr val="tx1"/>
                </a:solidFill>
                <a:effectLst/>
                <a:latin typeface="+mn-lt"/>
                <a:ea typeface="+mn-ea"/>
                <a:cs typeface="+mn-cs"/>
              </a:rPr>
              <a:t> that many of these features may interact and WaM-DaM supports this interaction.  For example, Arc Hydro separately supports conditional queries and metadata. But users cannot define metadata and share it in a relational way across different components.  </a:t>
            </a:r>
            <a:r>
              <a:rPr lang="en-US" dirty="0" smtClean="0"/>
              <a:t> </a:t>
            </a:r>
          </a:p>
          <a:p>
            <a:endParaRPr lang="en-US" dirty="0" smtClean="0"/>
          </a:p>
          <a:p>
            <a:r>
              <a:rPr lang="en-US" dirty="0" smtClean="0"/>
              <a:t>So a generic data management</a:t>
            </a:r>
            <a:r>
              <a:rPr lang="en-US" baseline="0" dirty="0" smtClean="0"/>
              <a:t> system should support all these features to meet the diverse needs of water management systems. </a:t>
            </a:r>
          </a:p>
          <a:p>
            <a:endParaRPr lang="en-US" baseline="0" dirty="0" smtClean="0"/>
          </a:p>
          <a:p>
            <a:endParaRPr lang="en-US"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527CC5D-E204-4F07-A9DD-1FCEE7FC0E1F}" type="slidenum">
              <a:rPr lang="en-US" smtClean="0"/>
              <a:t>4</a:t>
            </a:fld>
            <a:endParaRPr lang="en-US"/>
          </a:p>
        </p:txBody>
      </p:sp>
    </p:spTree>
    <p:extLst>
      <p:ext uri="{BB962C8B-B14F-4D97-AF65-F5344CB8AC3E}">
        <p14:creationId xmlns:p14="http://schemas.microsoft.com/office/powerpoint/2010/main" val="159964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Animation highlights five key controlled vocabulary tables among the 17 in WaM-DaM.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design was made to efficiently answer these and several other key questions. The design proceeded iteratively as feedback from colleagues and testing through the use cases raised several issues.</a:t>
            </a:r>
          </a:p>
          <a:p>
            <a:endParaRPr lang="en-US" dirty="0" smtClean="0">
              <a:solidFill>
                <a:schemeClr val="tx1"/>
              </a:solidFill>
            </a:endParaRPr>
          </a:p>
          <a:p>
            <a:r>
              <a:rPr lang="en-US" dirty="0" smtClean="0">
                <a:solidFill>
                  <a:schemeClr val="tx1"/>
                </a:solidFill>
              </a:rPr>
              <a:t>WaM-DaM</a:t>
            </a:r>
            <a:r>
              <a:rPr lang="en-US" baseline="0" dirty="0" smtClean="0">
                <a:solidFill>
                  <a:schemeClr val="tx1"/>
                </a:solidFill>
              </a:rPr>
              <a:t> is set of related tables divided into four components: (45 tables)</a:t>
            </a:r>
          </a:p>
          <a:p>
            <a:r>
              <a:rPr lang="en-US" baseline="0" dirty="0" smtClean="0">
                <a:solidFill>
                  <a:schemeClr val="tx1"/>
                </a:solidFill>
              </a:rPr>
              <a:t> </a:t>
            </a:r>
          </a:p>
          <a:p>
            <a:pPr marL="228600" indent="-228600">
              <a:buAutoNum type="arabicParenR"/>
            </a:pPr>
            <a:r>
              <a:rPr lang="en-US" sz="1200" b="0" i="0" kern="1200" dirty="0" smtClean="0">
                <a:solidFill>
                  <a:schemeClr val="tx1"/>
                </a:solidFill>
                <a:effectLst/>
                <a:latin typeface="+mn-lt"/>
                <a:ea typeface="+mn-ea"/>
                <a:cs typeface="+mn-cs"/>
              </a:rPr>
              <a:t>A core structure shown in light blue allows users to define custom data</a:t>
            </a:r>
            <a:r>
              <a:rPr lang="en-US" sz="1200" b="0" i="0" kern="1200" baseline="0" dirty="0" smtClean="0">
                <a:solidFill>
                  <a:schemeClr val="tx1"/>
                </a:solidFill>
                <a:effectLst/>
                <a:latin typeface="+mn-lt"/>
                <a:ea typeface="+mn-ea"/>
                <a:cs typeface="+mn-cs"/>
              </a:rPr>
              <a:t> structures, </a:t>
            </a:r>
            <a:r>
              <a:rPr lang="en-US" sz="1200" b="0" i="0" kern="1200" dirty="0" smtClean="0">
                <a:solidFill>
                  <a:schemeClr val="tx1"/>
                </a:solidFill>
                <a:effectLst/>
                <a:latin typeface="+mn-lt"/>
                <a:ea typeface="+mn-ea"/>
                <a:cs typeface="+mn-cs"/>
              </a:rPr>
              <a:t>object types, and properties for </a:t>
            </a:r>
            <a:r>
              <a:rPr lang="en-US" sz="1200" b="0" i="0"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model and it’s components. The user can also</a:t>
            </a:r>
            <a:r>
              <a:rPr lang="en-US" sz="1200" b="0" i="0" kern="1200" baseline="0" dirty="0" smtClean="0">
                <a:solidFill>
                  <a:schemeClr val="tx1"/>
                </a:solidFill>
                <a:effectLst/>
                <a:latin typeface="+mn-lt"/>
                <a:ea typeface="+mn-ea"/>
                <a:cs typeface="+mn-cs"/>
              </a:rPr>
              <a:t> create </a:t>
            </a:r>
            <a:r>
              <a:rPr lang="en-US" sz="1200" b="0" i="0" kern="1200" dirty="0" smtClean="0">
                <a:solidFill>
                  <a:schemeClr val="tx1"/>
                </a:solidFill>
                <a:effectLst/>
                <a:latin typeface="+mn-lt"/>
                <a:ea typeface="+mn-ea"/>
                <a:cs typeface="+mn-cs"/>
              </a:rPr>
              <a:t>instances</a:t>
            </a:r>
            <a:r>
              <a:rPr lang="en-US" sz="1200" b="0" i="0" kern="1200" baseline="0" dirty="0" smtClean="0">
                <a:solidFill>
                  <a:schemeClr val="tx1"/>
                </a:solidFill>
                <a:effectLst/>
                <a:latin typeface="+mn-lt"/>
                <a:ea typeface="+mn-ea"/>
                <a:cs typeface="+mn-cs"/>
              </a:rPr>
              <a:t> and populate the instances with data for specific networks and scenarios.</a:t>
            </a:r>
            <a:r>
              <a:rPr lang="en-US" sz="1200" b="0" i="0" kern="1200" dirty="0" smtClean="0">
                <a:solidFill>
                  <a:schemeClr val="tx1"/>
                </a:solidFill>
                <a:effectLst/>
                <a:latin typeface="+mn-lt"/>
                <a:ea typeface="+mn-ea"/>
                <a:cs typeface="+mn-cs"/>
              </a:rPr>
              <a:t> </a:t>
            </a: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a:t>
            </a:r>
            <a:r>
              <a:rPr lang="en-US" sz="1200" b="0" i="0" kern="1200" baseline="0" dirty="0" smtClean="0">
                <a:solidFill>
                  <a:schemeClr val="tx1"/>
                </a:solidFill>
                <a:effectLst/>
                <a:latin typeface="+mn-lt"/>
                <a:ea typeface="+mn-ea"/>
                <a:cs typeface="+mn-cs"/>
              </a:rPr>
              <a:t>Metadata shown in orange </a:t>
            </a:r>
            <a:r>
              <a:rPr lang="en-US" baseline="0" dirty="0" smtClean="0">
                <a:solidFill>
                  <a:schemeClr val="tx1"/>
                </a:solidFill>
              </a:rPr>
              <a:t>provide information to correctly interpret the attributes, instances, and stored data values. </a:t>
            </a:r>
          </a:p>
          <a:p>
            <a:endParaRPr lang="en-US" baseline="0" dirty="0" smtClean="0">
              <a:solidFill>
                <a:schemeClr val="tx1"/>
              </a:solidFill>
            </a:endParaRPr>
          </a:p>
          <a:p>
            <a:r>
              <a:rPr lang="en-US" baseline="0" dirty="0" smtClean="0">
                <a:solidFill>
                  <a:schemeClr val="tx1"/>
                </a:solidFill>
              </a:rPr>
              <a:t>3) Controlled Vocabulary in purple imposes consistency in the terms used. Users must use terms to describe their data from a pre-defined list of vocabularies if they choose to share or publish their data. The controlled vocabulary table is connected to tables like </a:t>
            </a:r>
            <a:r>
              <a:rPr lang="en-US" sz="1200" b="0" i="0" kern="1200" dirty="0" smtClean="0">
                <a:solidFill>
                  <a:schemeClr val="tx1"/>
                </a:solidFill>
                <a:effectLst/>
                <a:latin typeface="+mn-lt"/>
                <a:ea typeface="+mn-ea"/>
                <a:cs typeface="+mn-cs"/>
              </a:rPr>
              <a:t>Object </a:t>
            </a:r>
            <a:r>
              <a:rPr lang="en-US" baseline="0" dirty="0" smtClean="0">
                <a:solidFill>
                  <a:schemeClr val="tx1"/>
                </a:solidFill>
              </a:rPr>
              <a:t>Types, Attributes, and units (connections are not shown for simplicity). </a:t>
            </a:r>
          </a:p>
          <a:p>
            <a:endParaRPr lang="en-US" baseline="0" dirty="0" smtClean="0">
              <a:solidFill>
                <a:schemeClr val="tx1"/>
              </a:solidFill>
            </a:endParaRPr>
          </a:p>
          <a:p>
            <a:r>
              <a:rPr lang="en-US" baseline="0" dirty="0" smtClean="0">
                <a:solidFill>
                  <a:schemeClr val="tx1"/>
                </a:solidFill>
              </a:rPr>
              <a:t>4) Data Values in light red allow users to store data values in the multiple data formats that water resources managers and modes use.</a:t>
            </a:r>
          </a:p>
          <a:p>
            <a:endParaRPr lang="en-US" baseline="0" dirty="0" smtClean="0">
              <a:solidFill>
                <a:schemeClr val="tx1"/>
              </a:solidFill>
            </a:endParaRPr>
          </a:p>
          <a:p>
            <a:r>
              <a:rPr lang="en-US" baseline="0" dirty="0" smtClean="0">
                <a:solidFill>
                  <a:schemeClr val="tx1"/>
                </a:solidFill>
              </a:rPr>
              <a:t>This design has been implemented both as a logical data model (shown in the last slide) and as a physical SQLite database. </a:t>
            </a:r>
          </a:p>
          <a:p>
            <a:r>
              <a:rPr lang="en-US" baseline="0"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5</a:t>
            </a:fld>
            <a:endParaRPr lang="en-US" dirty="0"/>
          </a:p>
        </p:txBody>
      </p:sp>
    </p:spTree>
    <p:extLst>
      <p:ext uri="{BB962C8B-B14F-4D97-AF65-F5344CB8AC3E}">
        <p14:creationId xmlns:p14="http://schemas.microsoft.com/office/powerpoint/2010/main" val="2663108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testing and demonstrating the WaM-DaM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Integrate 1 Utah and 4 National data sets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Uses to Date</a:t>
            </a:r>
            <a:endParaRPr lang="en-US" baseline="0" dirty="0" smtClean="0"/>
          </a:p>
          <a:p>
            <a:pPr marL="171450" lvl="0" indent="-171450" rtl="0">
              <a:spcAft>
                <a:spcPts val="1200"/>
              </a:spcAft>
              <a:buFont typeface="Arial" panose="020B0604020202020204" pitchFamily="34" charset="0"/>
              <a:buChar char="•"/>
            </a:pPr>
            <a:r>
              <a:rPr lang="en-US" sz="1200" kern="1200" dirty="0" smtClean="0">
                <a:solidFill>
                  <a:schemeClr val="tx1"/>
                </a:solidFill>
                <a:effectLst/>
                <a:latin typeface="+mn-lt"/>
                <a:ea typeface="+mn-ea"/>
                <a:cs typeface="+mn-cs"/>
              </a:rPr>
              <a:t>Identify available data to expand an existing model for the lower Bear River, Utah to the entire Bear River basin</a:t>
            </a:r>
          </a:p>
          <a:p>
            <a:pPr marL="171450" lvl="0" indent="-171450" rtl="0">
              <a:spcAft>
                <a:spcPts val="1200"/>
              </a:spcAft>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spcAft>
                <a:spcPts val="1200"/>
              </a:spcAft>
              <a:buFont typeface="Arial" panose="020B0604020202020204" pitchFamily="34" charset="0"/>
              <a:buChar char="•"/>
            </a:pPr>
            <a:r>
              <a:rPr lang="en-US" sz="1200" kern="1200" dirty="0" smtClean="0">
                <a:solidFill>
                  <a:schemeClr val="tx1"/>
                </a:solidFill>
                <a:effectLst/>
                <a:latin typeface="+mn-lt"/>
                <a:ea typeface="+mn-ea"/>
                <a:cs typeface="+mn-cs"/>
              </a:rPr>
              <a:t>Reveal discrepancies across data sources in reservoir attribute values</a:t>
            </a:r>
          </a:p>
          <a:p>
            <a:pPr marL="171450" lvl="0" indent="-171450">
              <a:spcAft>
                <a:spcPts val="1200"/>
              </a:spcAft>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spcAft>
                <a:spcPts val="1200"/>
              </a:spcAft>
              <a:buFont typeface="Arial" panose="020B0604020202020204" pitchFamily="34" charset="0"/>
              <a:buChar char="•"/>
            </a:pPr>
            <a:r>
              <a:rPr lang="en-US" sz="1200" kern="1200" dirty="0" smtClean="0">
                <a:solidFill>
                  <a:schemeClr val="tx1"/>
                </a:solidFill>
                <a:effectLst/>
                <a:latin typeface="+mn-lt"/>
                <a:ea typeface="+mn-ea"/>
                <a:cs typeface="+mn-cs"/>
              </a:rPr>
              <a:t>Show physical connectivity of water system components</a:t>
            </a:r>
          </a:p>
          <a:p>
            <a:pPr marL="171450" lvl="0" indent="-171450">
              <a:spcAft>
                <a:spcPts val="1200"/>
              </a:spcAft>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spcAft>
                <a:spcPts val="1200"/>
              </a:spcAft>
              <a:buFont typeface="Arial" panose="020B0604020202020204" pitchFamily="34" charset="0"/>
              <a:buChar char="•"/>
            </a:pPr>
            <a:r>
              <a:rPr lang="en-US" sz="1200" kern="1200" dirty="0" smtClean="0">
                <a:solidFill>
                  <a:schemeClr val="tx1"/>
                </a:solidFill>
                <a:effectLst/>
                <a:latin typeface="+mn-lt"/>
                <a:ea typeface="+mn-ea"/>
                <a:cs typeface="+mn-cs"/>
              </a:rPr>
              <a:t>Retrieve and show differences in input data values for two scenarios </a:t>
            </a:r>
            <a:endParaRPr lang="en-US" dirty="0"/>
          </a:p>
        </p:txBody>
      </p:sp>
      <p:sp>
        <p:nvSpPr>
          <p:cNvPr id="4" name="Slide Number Placeholder 3"/>
          <p:cNvSpPr>
            <a:spLocks noGrp="1"/>
          </p:cNvSpPr>
          <p:nvPr>
            <p:ph type="sldNum" sz="quarter" idx="10"/>
          </p:nvPr>
        </p:nvSpPr>
        <p:spPr/>
        <p:txBody>
          <a:bodyPr/>
          <a:lstStyle/>
          <a:p>
            <a:fld id="{1527CC5D-E204-4F07-A9DD-1FCEE7FC0E1F}" type="slidenum">
              <a:rPr lang="en-US" smtClean="0"/>
              <a:t>6</a:t>
            </a:fld>
            <a:endParaRPr lang="en-US"/>
          </a:p>
        </p:txBody>
      </p:sp>
    </p:spTree>
    <p:extLst>
      <p:ext uri="{BB962C8B-B14F-4D97-AF65-F5344CB8AC3E}">
        <p14:creationId xmlns:p14="http://schemas.microsoft.com/office/powerpoint/2010/main" val="314810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both examples, make the focus of the spoken words on explaining how the various key design principles are implemented. </a:t>
            </a:r>
            <a:endParaRPr lang="en-US" sz="1200" dirty="0" smtClean="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What are the available instances to expand the Lower Bear River model to the </a:t>
            </a:r>
            <a:r>
              <a:rPr lang="en-US" sz="1200" u="sng" dirty="0" smtClean="0">
                <a:latin typeface="Arial" panose="020B0604020202020204" pitchFamily="34" charset="0"/>
                <a:cs typeface="Arial" panose="020B0604020202020204" pitchFamily="34" charset="0"/>
              </a:rPr>
              <a:t>entire</a:t>
            </a:r>
            <a:r>
              <a:rPr lang="en-US" sz="1200" dirty="0" smtClean="0">
                <a:latin typeface="Arial" panose="020B0604020202020204" pitchFamily="34" charset="0"/>
                <a:cs typeface="Arial" panose="020B0604020202020204" pitchFamily="34" charset="0"/>
              </a:rPr>
              <a:t> Watershed?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Types in Use Case #1 to search for instances within the boundary of the Upper Bear River. The query result lists 44 Stream Gages, 20 Stream segments, 11 reservoirs, and seven water bodies that are available in WaM-DaM for the upper Bear River Basin boundary that matches the WEAP required Object Types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7</a:t>
            </a:fld>
            <a:endParaRPr lang="en-US" dirty="0"/>
          </a:p>
        </p:txBody>
      </p:sp>
    </p:spTree>
    <p:extLst>
      <p:ext uri="{BB962C8B-B14F-4D97-AF65-F5344CB8AC3E}">
        <p14:creationId xmlns:p14="http://schemas.microsoft.com/office/powerpoint/2010/main" val="336652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important question is What is the "surface area" of an object type "Reservoir" within a boundary of lat. and long. ? </a:t>
            </a:r>
          </a:p>
          <a:p>
            <a:r>
              <a:rPr lang="en-US" baseline="0" dirty="0" smtClean="0"/>
              <a:t>The table shows the results of the query. There are three instances of Hyrum Reservoir that come from three difference data sources. The use of common vocabulary and registering native vocabulary against them allows us to search different terms like surface area by using the common name. </a:t>
            </a:r>
          </a:p>
          <a:p>
            <a:endParaRPr lang="en-US" baseline="0" dirty="0" smtClean="0"/>
          </a:p>
          <a:p>
            <a:r>
              <a:rPr lang="en-US" baseline="0" dirty="0" smtClean="0"/>
              <a:t>The user can identify discrepancies among the data sources and incorporate them in their model uncertainty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8</a:t>
            </a:fld>
            <a:endParaRPr lang="en-US" dirty="0"/>
          </a:p>
        </p:txBody>
      </p:sp>
    </p:spTree>
    <p:extLst>
      <p:ext uri="{BB962C8B-B14F-4D97-AF65-F5344CB8AC3E}">
        <p14:creationId xmlns:p14="http://schemas.microsoft.com/office/powerpoint/2010/main" val="66314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smtClean="0">
                <a:solidFill>
                  <a:schemeClr val="tx1"/>
                </a:solidFill>
                <a:effectLst/>
                <a:latin typeface="+mn-lt"/>
                <a:ea typeface="+mn-ea"/>
                <a:cs typeface="+mn-cs"/>
              </a:rPr>
              <a:t>1. Build generic data loader (GUI to register native vocabulary against WaM-DaM controlled vocabulary)</a:t>
            </a:r>
          </a:p>
          <a:p>
            <a:pPr lvl="0" rt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2. Build generic data exporter (GUI to select relevant data and serve to a registered model in appropriate formatting)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7CC5D-E204-4F07-A9DD-1FCEE7FC0E1F}" type="slidenum">
              <a:rPr lang="en-US" smtClean="0"/>
              <a:t>9</a:t>
            </a:fld>
            <a:endParaRPr lang="en-US"/>
          </a:p>
        </p:txBody>
      </p:sp>
    </p:spTree>
    <p:extLst>
      <p:ext uri="{BB962C8B-B14F-4D97-AF65-F5344CB8AC3E}">
        <p14:creationId xmlns:p14="http://schemas.microsoft.com/office/powerpoint/2010/main" val="168919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F3996F-2C46-4264-AEF1-4C3C412ACDDD}" type="datetime1">
              <a:rPr lang="en-US" smtClean="0"/>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E0498-ADA4-4C43-9F59-202A8C19F59C}" type="datetime1">
              <a:rPr lang="en-US" smtClean="0"/>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31030-EC03-441E-92ED-CC77E5C6A63F}" type="datetime1">
              <a:rPr lang="en-US" smtClean="0"/>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B39DB-C0C3-457F-A093-8CD88E49FD02}" type="datetime1">
              <a:rPr lang="en-US" smtClean="0"/>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CE49D-4A13-42CF-9B78-BC892C71205B}" type="datetime1">
              <a:rPr lang="en-US" smtClean="0"/>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2589BF-8D7C-4782-BB94-D8FF12033E64}" type="datetime1">
              <a:rPr lang="en-US" smtClean="0"/>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B3937-21CD-4EEB-8A40-2BD08739A69E}" type="datetime1">
              <a:rPr lang="en-US" smtClean="0"/>
              <a:t>12/12/2015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70411-6D5A-49D2-8151-7DA21C93BB23}" type="datetime1">
              <a:rPr lang="en-US" smtClean="0"/>
              <a:t>12/12/2015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36BA2-0B26-4E56-B1C1-6D19BC0E42A2}" type="datetime1">
              <a:rPr lang="en-US" smtClean="0"/>
              <a:t>12/12/2015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721BA-C531-4DFC-A86A-BD9A40DDDA1F}" type="datetime1">
              <a:rPr lang="en-US" smtClean="0"/>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BB073-3882-473F-B77D-DB950EE6CE95}" type="datetime1">
              <a:rPr lang="en-US" smtClean="0"/>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423A-4B0E-49FD-80EA-CBD0024B3EEF}" type="datetime1">
              <a:rPr lang="en-US" smtClean="0"/>
              <a:t>12/12/2015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mabdallah/WaM-Da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bit.ly/1Z5nKQI" TargetMode="External"/><Relationship Id="rId4" Type="http://schemas.openxmlformats.org/officeDocument/2006/relationships/hyperlink" Target="http://bit.ly/1SUlSq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gif"/><Relationship Id="rId7" Type="http://schemas.openxmlformats.org/officeDocument/2006/relationships/image" Target="../media/image13.png"/><Relationship Id="rId12"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gif"/><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655" y="381000"/>
            <a:ext cx="8159496" cy="1850909"/>
          </a:xfrm>
        </p:spPr>
        <p:txBody>
          <a:bodyPr>
            <a:noAutofit/>
          </a:bodyPr>
          <a:lstStyle/>
          <a:p>
            <a:r>
              <a:rPr lang="en-US" sz="3600" dirty="0" smtClean="0">
                <a:latin typeface="Arial" pitchFamily="34" charset="0"/>
                <a:cs typeface="Arial" pitchFamily="34" charset="0"/>
              </a:rPr>
              <a:t>Applying Best Data Practices to Work with Water Management Data</a:t>
            </a:r>
            <a:br>
              <a:rPr lang="en-US" sz="3600" dirty="0" smtClean="0">
                <a:latin typeface="Arial" pitchFamily="34" charset="0"/>
                <a:cs typeface="Arial" pitchFamily="34" charset="0"/>
              </a:rPr>
            </a:br>
            <a:r>
              <a:rPr lang="en-US" sz="3600" dirty="0" smtClean="0">
                <a:latin typeface="Arial" pitchFamily="34" charset="0"/>
                <a:cs typeface="Arial" pitchFamily="34" charset="0"/>
              </a:rPr>
              <a:t>(</a:t>
            </a:r>
            <a:r>
              <a:rPr lang="en-US" sz="3600" dirty="0" err="1" smtClean="0">
                <a:latin typeface="Arial" pitchFamily="34" charset="0"/>
                <a:cs typeface="Arial" pitchFamily="34" charset="0"/>
              </a:rPr>
              <a:t>WaM-DaM</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pic>
        <p:nvPicPr>
          <p:cNvPr id="6" name="Picture 4" descr="COEhorizontalogo"/>
          <p:cNvPicPr>
            <a:picLocks noChangeAspect="1" noChangeArrowheads="1"/>
          </p:cNvPicPr>
          <p:nvPr/>
        </p:nvPicPr>
        <p:blipFill>
          <a:blip r:embed="rId3" cstate="print"/>
          <a:srcRect/>
          <a:stretch>
            <a:fillRect/>
          </a:stretch>
        </p:blipFill>
        <p:spPr bwMode="auto">
          <a:xfrm>
            <a:off x="4038600" y="5143499"/>
            <a:ext cx="4387375" cy="1182766"/>
          </a:xfrm>
          <a:prstGeom prst="rect">
            <a:avLst/>
          </a:prstGeom>
          <a:noFill/>
          <a:ln w="9525">
            <a:noFill/>
            <a:miter lim="800000"/>
            <a:headEnd/>
            <a:tailEnd/>
          </a:ln>
        </p:spPr>
      </p:pic>
      <p:sp>
        <p:nvSpPr>
          <p:cNvPr id="9" name="Subtitle 2"/>
          <p:cNvSpPr>
            <a:spLocks noGrp="1"/>
          </p:cNvSpPr>
          <p:nvPr>
            <p:ph type="subTitle" idx="1"/>
          </p:nvPr>
        </p:nvSpPr>
        <p:spPr>
          <a:xfrm>
            <a:off x="651055" y="2619767"/>
            <a:ext cx="7854696" cy="2362200"/>
          </a:xfrm>
        </p:spPr>
        <p:txBody>
          <a:bodyPr anchor="ctr">
            <a:normAutofit fontScale="92500" lnSpcReduction="10000"/>
          </a:bodyPr>
          <a:lstStyle/>
          <a:p>
            <a:endParaRPr lang="en-US" sz="3000" dirty="0" smtClean="0">
              <a:solidFill>
                <a:srgbClr val="0070C0"/>
              </a:solidFill>
              <a:latin typeface="Arial" pitchFamily="34" charset="0"/>
              <a:cs typeface="Arial" pitchFamily="34" charset="0"/>
            </a:endParaRPr>
          </a:p>
          <a:p>
            <a:r>
              <a:rPr lang="en-US" sz="3000" dirty="0" smtClean="0">
                <a:solidFill>
                  <a:srgbClr val="0070C0"/>
                </a:solidFill>
                <a:latin typeface="Arial" pitchFamily="34" charset="0"/>
                <a:cs typeface="Arial" pitchFamily="34" charset="0"/>
              </a:rPr>
              <a:t>Adel M. Abdallah &amp; David E. Rosenberg </a:t>
            </a:r>
          </a:p>
          <a:p>
            <a:endParaRPr lang="en-US" sz="3000" dirty="0" smtClean="0">
              <a:solidFill>
                <a:srgbClr val="0070C0"/>
              </a:solidFill>
              <a:latin typeface="Arial" pitchFamily="34" charset="0"/>
              <a:cs typeface="Arial" pitchFamily="34" charset="0"/>
            </a:endParaRPr>
          </a:p>
          <a:p>
            <a:r>
              <a:rPr lang="en-US" sz="2600" b="1" dirty="0" smtClean="0">
                <a:solidFill>
                  <a:schemeClr val="tx1"/>
                </a:solidFill>
                <a:latin typeface="Arial" pitchFamily="34" charset="0"/>
                <a:cs typeface="Arial" pitchFamily="34" charset="0"/>
              </a:rPr>
              <a:t>UC Davis Workshop </a:t>
            </a:r>
          </a:p>
          <a:p>
            <a:r>
              <a:rPr lang="en-US" sz="2600" b="1" dirty="0" smtClean="0">
                <a:solidFill>
                  <a:schemeClr val="tx1"/>
                </a:solidFill>
                <a:latin typeface="Arial" pitchFamily="34" charset="0"/>
                <a:cs typeface="Arial" pitchFamily="34" charset="0"/>
              </a:rPr>
              <a:t>Dec. 10, 2015 </a:t>
            </a:r>
          </a:p>
          <a:p>
            <a:pPr algn="ctr"/>
            <a:endParaRPr lang="en-US" sz="2000" dirty="0">
              <a:solidFill>
                <a:schemeClr val="tx1"/>
              </a:solidFill>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5" descr="uwrllogo"/>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Lst>
          </a:blip>
          <a:srcRect/>
          <a:stretch>
            <a:fillRect/>
          </a:stretch>
        </p:blipFill>
        <p:spPr bwMode="auto">
          <a:xfrm>
            <a:off x="990600" y="4862504"/>
            <a:ext cx="2438400" cy="1760457"/>
          </a:xfrm>
          <a:prstGeom prst="rect">
            <a:avLst/>
          </a:prstGeom>
          <a:noFill/>
          <a:ln>
            <a:noFill/>
          </a:ln>
        </p:spPr>
      </p:pic>
    </p:spTree>
    <p:extLst>
      <p:ext uri="{BB962C8B-B14F-4D97-AF65-F5344CB8AC3E}">
        <p14:creationId xmlns:p14="http://schemas.microsoft.com/office/powerpoint/2010/main" val="300495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Benefits of WaM-DaM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7638"/>
            <a:ext cx="8229600" cy="4525963"/>
          </a:xfrm>
        </p:spPr>
        <p:txBody>
          <a:bodyPr>
            <a:noAutofit/>
          </a:bodyPr>
          <a:lstStyle/>
          <a:p>
            <a:endParaRPr lang="en-US" dirty="0" smtClean="0">
              <a:solidFill>
                <a:schemeClr val="accent6">
                  <a:lumMod val="75000"/>
                </a:schemeClr>
              </a:solidFill>
              <a:latin typeface="Arial" panose="020B0604020202020204" pitchFamily="34" charset="0"/>
              <a:cs typeface="Arial" panose="020B0604020202020204" pitchFamily="34" charset="0"/>
            </a:endParaRPr>
          </a:p>
          <a:p>
            <a:r>
              <a:rPr lang="en-US" dirty="0" smtClean="0">
                <a:solidFill>
                  <a:schemeClr val="accent6">
                    <a:lumMod val="75000"/>
                  </a:schemeClr>
                </a:solidFill>
                <a:latin typeface="Arial" panose="020B0604020202020204" pitchFamily="34" charset="0"/>
                <a:cs typeface="Arial" panose="020B0604020202020204" pitchFamily="34" charset="0"/>
              </a:rPr>
              <a:t>Integrate </a:t>
            </a:r>
            <a:r>
              <a:rPr lang="en-US" dirty="0" smtClean="0">
                <a:latin typeface="Arial" panose="020B0604020202020204" pitchFamily="34" charset="0"/>
                <a:cs typeface="Arial" panose="020B0604020202020204" pitchFamily="34" charset="0"/>
              </a:rPr>
              <a:t>and</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dirty="0" smtClean="0">
                <a:solidFill>
                  <a:srgbClr val="7030A0"/>
                </a:solidFill>
                <a:latin typeface="Arial" panose="020B0604020202020204" pitchFamily="34" charset="0"/>
                <a:cs typeface="Arial" panose="020B0604020202020204" pitchFamily="34" charset="0"/>
              </a:rPr>
              <a:t>synthesize</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data sources into a consistent structure</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Potentially use it to </a:t>
            </a:r>
            <a:r>
              <a:rPr lang="en-US" dirty="0" smtClean="0">
                <a:solidFill>
                  <a:srgbClr val="FF0000"/>
                </a:solidFill>
                <a:latin typeface="Arial" panose="020B0604020202020204" pitchFamily="34" charset="0"/>
                <a:cs typeface="Arial" panose="020B0604020202020204" pitchFamily="34" charset="0"/>
              </a:rPr>
              <a:t>serve</a:t>
            </a:r>
            <a:r>
              <a:rPr lang="en-US" dirty="0" smtClean="0">
                <a:latin typeface="Arial" panose="020B0604020202020204" pitchFamily="34" charset="0"/>
                <a:cs typeface="Arial" panose="020B0604020202020204" pitchFamily="34" charset="0"/>
              </a:rPr>
              <a:t> data to models</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979102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Discussion Questions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24012"/>
            <a:ext cx="8229600" cy="4525963"/>
          </a:xfrm>
        </p:spPr>
        <p:txBody>
          <a:bodyPr>
            <a:noAutofit/>
          </a:bodyPr>
          <a:lstStyle/>
          <a:p>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How could this method be </a:t>
            </a:r>
            <a:r>
              <a:rPr lang="en-US" sz="2800" dirty="0" smtClean="0">
                <a:solidFill>
                  <a:srgbClr val="FF0000"/>
                </a:solidFill>
                <a:latin typeface="Arial" panose="020B0604020202020204" pitchFamily="34" charset="0"/>
                <a:cs typeface="Arial" panose="020B0604020202020204" pitchFamily="34" charset="0"/>
              </a:rPr>
              <a:t>useful</a:t>
            </a:r>
            <a:r>
              <a:rPr lang="en-US" sz="2800" dirty="0" smtClean="0">
                <a:latin typeface="Arial" panose="020B0604020202020204" pitchFamily="34" charset="0"/>
                <a:cs typeface="Arial" panose="020B0604020202020204" pitchFamily="34" charset="0"/>
              </a:rPr>
              <a:t> to </a:t>
            </a:r>
            <a:r>
              <a:rPr lang="en-US" sz="2800" dirty="0" smtClean="0">
                <a:solidFill>
                  <a:srgbClr val="FF0000"/>
                </a:solidFill>
                <a:latin typeface="Arial" panose="020B0604020202020204" pitchFamily="34" charset="0"/>
                <a:cs typeface="Arial" panose="020B0604020202020204" pitchFamily="34" charset="0"/>
              </a:rPr>
              <a:t>your research</a:t>
            </a:r>
            <a:r>
              <a:rPr lang="en-US" sz="2800" dirty="0" smtClean="0">
                <a:latin typeface="Arial" panose="020B0604020202020204" pitchFamily="34" charset="0"/>
                <a:cs typeface="Arial" panose="020B0604020202020204" pitchFamily="34" charset="0"/>
              </a:rPr>
              <a:t>?</a:t>
            </a:r>
          </a:p>
          <a:p>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How </a:t>
            </a:r>
            <a:r>
              <a:rPr lang="en-US" sz="2800" dirty="0">
                <a:latin typeface="Arial" panose="020B0604020202020204" pitchFamily="34" charset="0"/>
                <a:cs typeface="Arial" panose="020B0604020202020204" pitchFamily="34" charset="0"/>
              </a:rPr>
              <a:t>could we move forward towards using </a:t>
            </a:r>
            <a:r>
              <a:rPr lang="en-US" sz="2800" dirty="0">
                <a:solidFill>
                  <a:srgbClr val="7030A0"/>
                </a:solidFill>
                <a:latin typeface="Arial" panose="020B0604020202020204" pitchFamily="34" charset="0"/>
                <a:cs typeface="Arial" panose="020B0604020202020204" pitchFamily="34" charset="0"/>
              </a:rPr>
              <a:t>controlled vocabulary </a:t>
            </a:r>
            <a:r>
              <a:rPr lang="en-US" sz="2800" dirty="0">
                <a:latin typeface="Arial" panose="020B0604020202020204" pitchFamily="34" charset="0"/>
                <a:cs typeface="Arial" panose="020B0604020202020204" pitchFamily="34" charset="0"/>
              </a:rPr>
              <a:t>in water management data</a:t>
            </a:r>
            <a:r>
              <a:rPr lang="en-US" sz="2800" dirty="0" smtClean="0">
                <a:latin typeface="Arial" panose="020B0604020202020204" pitchFamily="34" charset="0"/>
                <a:cs typeface="Arial" panose="020B0604020202020204" pitchFamily="34" charset="0"/>
              </a:rPr>
              <a:t>?</a:t>
            </a:r>
          </a:p>
          <a:p>
            <a:pPr marL="0" indent="0">
              <a:buNone/>
            </a:pPr>
            <a:endParaRPr lang="en-US" sz="28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779483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00780" cy="2087563"/>
          </a:xfrm>
        </p:spPr>
        <p:txBody>
          <a:bodyPr>
            <a:normAutofit/>
          </a:bodyPr>
          <a:lstStyle/>
          <a:p>
            <a:pPr marL="0" indent="0" algn="ctr">
              <a:buNone/>
            </a:pPr>
            <a:r>
              <a:rPr lang="en-US" sz="5400" dirty="0" smtClean="0">
                <a:latin typeface="Arial" panose="020B0604020202020204" pitchFamily="34" charset="0"/>
                <a:cs typeface="Arial" panose="020B0604020202020204" pitchFamily="34" charset="0"/>
              </a:rPr>
              <a:t>Further info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 name="Rectangle 1"/>
          <p:cNvSpPr/>
          <p:nvPr/>
        </p:nvSpPr>
        <p:spPr>
          <a:xfrm>
            <a:off x="990600" y="1828800"/>
            <a:ext cx="7162800" cy="5447645"/>
          </a:xfrm>
          <a:prstGeom prst="rect">
            <a:avLst/>
          </a:prstGeom>
        </p:spPr>
        <p:txBody>
          <a:bodyPr wrap="square">
            <a:spAutoFit/>
          </a:bodyPr>
          <a:lstStyle/>
          <a:p>
            <a:pPr algn="ctr"/>
            <a:r>
              <a:rPr lang="en-US" sz="2800" b="1" dirty="0" err="1" smtClean="0">
                <a:latin typeface="Arial" panose="020B0604020202020204" pitchFamily="34" charset="0"/>
                <a:cs typeface="Arial" panose="020B0604020202020204" pitchFamily="34" charset="0"/>
              </a:rPr>
              <a:t>WaM-DaM</a:t>
            </a:r>
            <a:r>
              <a:rPr lang="en-US" sz="2800" b="1" dirty="0" smtClean="0">
                <a:latin typeface="Arial" panose="020B0604020202020204" pitchFamily="34" charset="0"/>
                <a:cs typeface="Arial" panose="020B0604020202020204" pitchFamily="34" charset="0"/>
              </a:rPr>
              <a:t> GitHub</a:t>
            </a:r>
          </a:p>
          <a:p>
            <a:pPr algn="ctr"/>
            <a:r>
              <a:rPr lang="en-US" sz="2400" dirty="0">
                <a:latin typeface="Arial" panose="020B0604020202020204" pitchFamily="34" charset="0"/>
                <a:cs typeface="Arial" panose="020B0604020202020204" pitchFamily="34" charset="0"/>
                <a:hlinkClick r:id="rId3"/>
              </a:rPr>
              <a:t>https://</a:t>
            </a:r>
            <a:r>
              <a:rPr lang="en-US" sz="2400" dirty="0" smtClean="0">
                <a:latin typeface="Arial" panose="020B0604020202020204" pitchFamily="34" charset="0"/>
                <a:cs typeface="Arial" panose="020B0604020202020204" pitchFamily="34" charset="0"/>
                <a:hlinkClick r:id="rId3"/>
              </a:rPr>
              <a:t>github.com/amabdallah/WaM-DaM</a:t>
            </a:r>
            <a:endParaRPr lang="en-US" sz="2400" dirty="0" smtClean="0">
              <a:latin typeface="Arial" panose="020B0604020202020204" pitchFamily="34" charset="0"/>
              <a:cs typeface="Arial" panose="020B0604020202020204" pitchFamily="34" charset="0"/>
            </a:endParaRPr>
          </a:p>
          <a:p>
            <a:pPr algn="ctr"/>
            <a:endParaRPr lang="en-US" sz="2800" b="1" dirty="0" smtClean="0">
              <a:latin typeface="Arial" panose="020B0604020202020204" pitchFamily="34" charset="0"/>
              <a:cs typeface="Arial" panose="020B0604020202020204" pitchFamily="34" charset="0"/>
            </a:endParaRPr>
          </a:p>
          <a:p>
            <a:pPr algn="ctr"/>
            <a:r>
              <a:rPr lang="en-US" sz="2800" b="1" dirty="0" smtClean="0">
                <a:latin typeface="Arial" panose="020B0604020202020204" pitchFamily="34" charset="0"/>
                <a:cs typeface="Arial" panose="020B0604020202020204" pitchFamily="34" charset="0"/>
              </a:rPr>
              <a:t>WaM-DaM Fact Sheet</a:t>
            </a:r>
          </a:p>
          <a:p>
            <a:pPr algn="ctr"/>
            <a:r>
              <a:rPr lang="en-US" sz="2400" dirty="0">
                <a:latin typeface="Arial" panose="020B0604020202020204" pitchFamily="34" charset="0"/>
                <a:cs typeface="Arial" panose="020B0604020202020204" pitchFamily="34" charset="0"/>
                <a:hlinkClick r:id="rId4"/>
              </a:rPr>
              <a:t>http://</a:t>
            </a:r>
            <a:r>
              <a:rPr lang="en-US" sz="2400" dirty="0" smtClean="0">
                <a:latin typeface="Arial" panose="020B0604020202020204" pitchFamily="34" charset="0"/>
                <a:cs typeface="Arial" panose="020B0604020202020204" pitchFamily="34" charset="0"/>
                <a:hlinkClick r:id="rId4"/>
              </a:rPr>
              <a:t>bit.ly/1SUlSql</a:t>
            </a:r>
            <a:endParaRPr lang="en-US" sz="2400" dirty="0" smtClean="0">
              <a:latin typeface="Arial" panose="020B0604020202020204" pitchFamily="34" charset="0"/>
              <a:cs typeface="Arial" panose="020B0604020202020204" pitchFamily="34" charset="0"/>
            </a:endParaRPr>
          </a:p>
          <a:p>
            <a:pPr algn="ctr"/>
            <a:endParaRPr lang="en-US" sz="2400" dirty="0" smtClean="0">
              <a:latin typeface="Arial" panose="020B0604020202020204" pitchFamily="34" charset="0"/>
              <a:cs typeface="Arial" panose="020B0604020202020204" pitchFamily="34" charset="0"/>
            </a:endParaRPr>
          </a:p>
          <a:p>
            <a:pPr algn="ctr"/>
            <a:r>
              <a:rPr lang="en-US" sz="2400" b="1" dirty="0" smtClean="0">
                <a:latin typeface="Arial" panose="020B0604020202020204" pitchFamily="34" charset="0"/>
                <a:cs typeface="Arial" panose="020B0604020202020204" pitchFamily="34" charset="0"/>
              </a:rPr>
              <a:t>Workshop Comments Doc</a:t>
            </a:r>
          </a:p>
          <a:p>
            <a:pPr algn="ctr"/>
            <a:r>
              <a:rPr lang="en-US" sz="2400" u="sng" dirty="0" smtClean="0">
                <a:latin typeface="Arial" panose="020B0604020202020204" pitchFamily="34" charset="0"/>
                <a:cs typeface="Arial" panose="020B0604020202020204" pitchFamily="34" charset="0"/>
                <a:hlinkClick r:id="rId5"/>
              </a:rPr>
              <a:t>http://bit.ly/1Z5nKQI</a:t>
            </a:r>
            <a:endParaRPr lang="en-US" sz="2400" b="1" dirty="0" smtClean="0">
              <a:latin typeface="Arial" panose="020B0604020202020204" pitchFamily="34" charset="0"/>
              <a:cs typeface="Arial" panose="020B0604020202020204" pitchFamily="34" charset="0"/>
            </a:endParaRPr>
          </a:p>
          <a:p>
            <a:pPr algn="ctr"/>
            <a:endParaRPr lang="en-US" sz="2400" dirty="0" smtClean="0">
              <a:latin typeface="Arial" panose="020B0604020202020204" pitchFamily="34" charset="0"/>
              <a:cs typeface="Arial" panose="020B0604020202020204" pitchFamily="34" charset="0"/>
            </a:endParaRPr>
          </a:p>
          <a:p>
            <a:pPr algn="ctr"/>
            <a:endParaRPr lang="en-US" sz="2400" u="sng" dirty="0">
              <a:latin typeface="Arial" panose="020B0604020202020204" pitchFamily="34" charset="0"/>
              <a:cs typeface="Arial" panose="020B0604020202020204" pitchFamily="34" charset="0"/>
            </a:endParaRPr>
          </a:p>
          <a:p>
            <a:pPr algn="ctr"/>
            <a:r>
              <a:rPr lang="en-US" sz="2400" b="1" dirty="0" smtClean="0">
                <a:latin typeface="Arial" panose="020B0604020202020204" pitchFamily="34" charset="0"/>
                <a:cs typeface="Arial" panose="020B0604020202020204" pitchFamily="34" charset="0"/>
              </a:rPr>
              <a:t>Contacts:</a:t>
            </a:r>
          </a:p>
          <a:p>
            <a:pPr algn="ctr"/>
            <a:r>
              <a:rPr lang="en-US" sz="2400" b="1" dirty="0" smtClean="0">
                <a:latin typeface="Arial" panose="020B0604020202020204" pitchFamily="34" charset="0"/>
                <a:cs typeface="Arial" panose="020B0604020202020204" pitchFamily="34" charset="0"/>
              </a:rPr>
              <a:t>David E. Rosenberg	Adel M. Abdallah</a:t>
            </a:r>
            <a:endParaRPr lang="en-US" sz="2400" b="1" dirty="0">
              <a:latin typeface="Arial" panose="020B0604020202020204" pitchFamily="34" charset="0"/>
              <a:cs typeface="Arial" panose="020B0604020202020204" pitchFamily="34" charset="0"/>
            </a:endParaRPr>
          </a:p>
          <a:p>
            <a:pPr algn="ctr"/>
            <a:endParaRPr lang="en-US" sz="2400" dirty="0" smtClean="0">
              <a:latin typeface="Arial" panose="020B0604020202020204" pitchFamily="34" charset="0"/>
              <a:cs typeface="Arial" panose="020B0604020202020204" pitchFamily="34" charset="0"/>
            </a:endParaRPr>
          </a:p>
          <a:p>
            <a:pPr algn="ct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285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87" y="65640"/>
            <a:ext cx="7886700" cy="1325563"/>
          </a:xfrm>
        </p:spPr>
        <p:txBody>
          <a:bodyPr>
            <a:normAutofit/>
          </a:bodyPr>
          <a:lstStyle/>
          <a:p>
            <a:pPr algn="ctr"/>
            <a:r>
              <a:rPr lang="en-US" sz="3600" b="1" dirty="0" smtClean="0">
                <a:latin typeface="Arial" pitchFamily="34" charset="0"/>
                <a:cs typeface="Arial" pitchFamily="34" charset="0"/>
              </a:rPr>
              <a:t>WaM-DaM Logical Data Model</a:t>
            </a:r>
            <a:endParaRPr lang="en-US" sz="3600" b="1" dirty="0">
              <a:latin typeface="Arial" pitchFamily="34" charset="0"/>
              <a:cs typeface="Arial" pitchFamily="34" charset="0"/>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74800" y="1298874"/>
            <a:ext cx="7480767" cy="5406726"/>
          </a:xfrm>
        </p:spPr>
      </p:pic>
      <p:pic>
        <p:nvPicPr>
          <p:cNvPr id="5" name="Picture 4"/>
          <p:cNvPicPr>
            <a:picLocks noChangeAspect="1"/>
          </p:cNvPicPr>
          <p:nvPr/>
        </p:nvPicPr>
        <p:blipFill>
          <a:blip r:embed="rId4"/>
          <a:stretch>
            <a:fillRect/>
          </a:stretch>
        </p:blipFill>
        <p:spPr>
          <a:xfrm>
            <a:off x="90916" y="2209800"/>
            <a:ext cx="1483884" cy="4156921"/>
          </a:xfrm>
          <a:prstGeom prst="rect">
            <a:avLst/>
          </a:prstGeom>
        </p:spPr>
      </p:pic>
      <p:sp>
        <p:nvSpPr>
          <p:cNvPr id="6" name="Rectangle 5"/>
          <p:cNvSpPr/>
          <p:nvPr/>
        </p:nvSpPr>
        <p:spPr>
          <a:xfrm>
            <a:off x="337558" y="1600446"/>
            <a:ext cx="990601" cy="400110"/>
          </a:xfrm>
          <a:prstGeom prst="rect">
            <a:avLst/>
          </a:prstGeom>
        </p:spPr>
        <p:txBody>
          <a:bodyPr wrap="square">
            <a:spAutoFit/>
          </a:bodyPr>
          <a:lstStyle/>
          <a:p>
            <a:r>
              <a:rPr lang="en-US" sz="2000" b="1" dirty="0" smtClean="0"/>
              <a:t>RDBMS</a:t>
            </a:r>
            <a:endParaRPr lang="en-US" sz="2000" b="1" dirty="0"/>
          </a:p>
        </p:txBody>
      </p:sp>
    </p:spTree>
    <p:extLst>
      <p:ext uri="{BB962C8B-B14F-4D97-AF65-F5344CB8AC3E}">
        <p14:creationId xmlns:p14="http://schemas.microsoft.com/office/powerpoint/2010/main" val="27222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Working with our data is hard!  </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4800600" cy="4525963"/>
          </a:xfrm>
        </p:spPr>
        <p:txBody>
          <a:bodyPr>
            <a:normAutofit/>
          </a:bodyPr>
          <a:lstStyle/>
          <a:p>
            <a:r>
              <a:rPr lang="en-US" sz="2400" dirty="0" smtClean="0">
                <a:solidFill>
                  <a:srgbClr val="7030A0"/>
                </a:solidFill>
                <a:latin typeface="Arial" panose="020B0604020202020204" pitchFamily="34" charset="0"/>
                <a:cs typeface="Arial" panose="020B0604020202020204" pitchFamily="34" charset="0"/>
              </a:rPr>
              <a:t>Semantic differences</a:t>
            </a:r>
            <a:endParaRPr lang="en-US" sz="2400" dirty="0" smtClean="0">
              <a:latin typeface="Arial" panose="020B0604020202020204" pitchFamily="34" charset="0"/>
              <a:cs typeface="Arial" panose="020B0604020202020204" pitchFamily="34" charset="0"/>
            </a:endParaRPr>
          </a:p>
          <a:p>
            <a:r>
              <a:rPr lang="en-US" sz="2400" dirty="0" smtClean="0">
                <a:solidFill>
                  <a:srgbClr val="FF0000"/>
                </a:solidFill>
                <a:latin typeface="Arial" panose="020B0604020202020204" pitchFamily="34" charset="0"/>
                <a:cs typeface="Arial" panose="020B0604020202020204" pitchFamily="34" charset="0"/>
              </a:rPr>
              <a:t>Syntactic differences</a:t>
            </a:r>
            <a:endParaRPr lang="en-US" sz="2400" dirty="0" smtClean="0">
              <a:latin typeface="Arial" panose="020B0604020202020204" pitchFamily="34" charset="0"/>
              <a:cs typeface="Arial" panose="020B0604020202020204" pitchFamily="34" charset="0"/>
            </a:endParaRPr>
          </a:p>
          <a:p>
            <a:r>
              <a:rPr lang="en-US" sz="2400" dirty="0" smtClean="0">
                <a:solidFill>
                  <a:srgbClr val="00B050"/>
                </a:solidFill>
                <a:latin typeface="Arial" panose="020B0604020202020204" pitchFamily="34" charset="0"/>
                <a:cs typeface="Arial" panose="020B0604020202020204" pitchFamily="34" charset="0"/>
              </a:rPr>
              <a:t>Inconsistent metadata</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grpSp>
        <p:nvGrpSpPr>
          <p:cNvPr id="5" name="Group 4"/>
          <p:cNvGrpSpPr/>
          <p:nvPr/>
        </p:nvGrpSpPr>
        <p:grpSpPr>
          <a:xfrm>
            <a:off x="586874" y="3303060"/>
            <a:ext cx="8557126" cy="2931509"/>
            <a:chOff x="500976" y="1560555"/>
            <a:chExt cx="8557126" cy="2931509"/>
          </a:xfrm>
        </p:grpSpPr>
        <p:pic>
          <p:nvPicPr>
            <p:cNvPr id="6" name="Picture 5"/>
            <p:cNvPicPr>
              <a:picLocks noChangeAspect="1"/>
            </p:cNvPicPr>
            <p:nvPr/>
          </p:nvPicPr>
          <p:blipFill>
            <a:blip r:embed="rId3"/>
            <a:stretch>
              <a:fillRect/>
            </a:stretch>
          </p:blipFill>
          <p:spPr>
            <a:xfrm>
              <a:off x="6605799" y="2786718"/>
              <a:ext cx="2452303" cy="1108675"/>
            </a:xfrm>
            <a:prstGeom prst="rect">
              <a:avLst/>
            </a:prstGeom>
          </p:spPr>
        </p:pic>
        <p:pic>
          <p:nvPicPr>
            <p:cNvPr id="7" name="Picture 2" descr="http://www.centralbasin.org/wordpress/wp-content/uploads/2009/03/hoover-dam-direction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901" y="1560555"/>
              <a:ext cx="4248562" cy="29315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641252" y="2882135"/>
              <a:ext cx="1276350" cy="952500"/>
            </a:xfrm>
            <a:prstGeom prst="rect">
              <a:avLst/>
            </a:prstGeom>
          </p:spPr>
        </p:pic>
        <p:sp>
          <p:nvSpPr>
            <p:cNvPr id="9" name="TextBox 8"/>
            <p:cNvSpPr txBox="1"/>
            <p:nvPr/>
          </p:nvSpPr>
          <p:spPr>
            <a:xfrm>
              <a:off x="6783230" y="1800399"/>
              <a:ext cx="1676400" cy="461665"/>
            </a:xfrm>
            <a:prstGeom prst="rect">
              <a:avLst/>
            </a:prstGeom>
            <a:noFill/>
          </p:spPr>
          <p:txBody>
            <a:bodyPr wrap="square" rtlCol="0">
              <a:spAutoFit/>
            </a:bodyPr>
            <a:lstStyle/>
            <a:p>
              <a:r>
                <a:rPr lang="en-US" sz="2400" b="1" dirty="0" smtClean="0">
                  <a:solidFill>
                    <a:srgbClr val="0070C0"/>
                  </a:solidFill>
                </a:rPr>
                <a:t>Lake</a:t>
              </a:r>
              <a:r>
                <a:rPr lang="en-US" sz="2400" b="1" dirty="0" smtClean="0"/>
                <a:t> Mead</a:t>
              </a:r>
              <a:endParaRPr lang="en-US" sz="2400" b="1" dirty="0"/>
            </a:p>
          </p:txBody>
        </p:sp>
        <p:cxnSp>
          <p:nvCxnSpPr>
            <p:cNvPr id="10" name="Straight Arrow Connector 9"/>
            <p:cNvCxnSpPr>
              <a:stCxn id="9" idx="1"/>
            </p:cNvCxnSpPr>
            <p:nvPr/>
          </p:nvCxnSpPr>
          <p:spPr>
            <a:xfrm flipH="1" flipV="1">
              <a:off x="4676580" y="1800399"/>
              <a:ext cx="2106650" cy="230833"/>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2238953" y="2078855"/>
              <a:ext cx="1932309" cy="720286"/>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510839" y="1805334"/>
              <a:ext cx="1861224" cy="461665"/>
            </a:xfrm>
            <a:prstGeom prst="rect">
              <a:avLst/>
            </a:prstGeom>
            <a:noFill/>
          </p:spPr>
          <p:txBody>
            <a:bodyPr wrap="square" rtlCol="0">
              <a:spAutoFit/>
            </a:bodyPr>
            <a:lstStyle/>
            <a:p>
              <a:r>
                <a:rPr lang="en-US" sz="2400" b="1" dirty="0" smtClean="0"/>
                <a:t>Hoover </a:t>
              </a:r>
              <a:r>
                <a:rPr lang="en-US" sz="2400" b="1" dirty="0" smtClean="0">
                  <a:solidFill>
                    <a:srgbClr val="0070C0"/>
                  </a:solidFill>
                </a:rPr>
                <a:t>Dam</a:t>
              </a:r>
              <a:endParaRPr lang="en-US" sz="2400" b="1" dirty="0">
                <a:solidFill>
                  <a:srgbClr val="0070C0"/>
                </a:solidFill>
              </a:endParaRPr>
            </a:p>
          </p:txBody>
        </p:sp>
        <p:sp>
          <p:nvSpPr>
            <p:cNvPr id="13" name="TextBox 12"/>
            <p:cNvSpPr txBox="1"/>
            <p:nvPr/>
          </p:nvSpPr>
          <p:spPr>
            <a:xfrm>
              <a:off x="500976" y="2144039"/>
              <a:ext cx="1861224" cy="461665"/>
            </a:xfrm>
            <a:prstGeom prst="rect">
              <a:avLst/>
            </a:prstGeom>
            <a:noFill/>
          </p:spPr>
          <p:txBody>
            <a:bodyPr wrap="square" rtlCol="0">
              <a:spAutoFit/>
            </a:bodyPr>
            <a:lstStyle/>
            <a:p>
              <a:r>
                <a:rPr lang="en-US" sz="2400" dirty="0" smtClean="0"/>
                <a:t>e.g., release </a:t>
              </a:r>
              <a:endParaRPr lang="en-US" sz="2400" dirty="0"/>
            </a:p>
          </p:txBody>
        </p:sp>
        <p:sp>
          <p:nvSpPr>
            <p:cNvPr id="14" name="TextBox 13"/>
            <p:cNvSpPr txBox="1"/>
            <p:nvPr/>
          </p:nvSpPr>
          <p:spPr>
            <a:xfrm>
              <a:off x="6813173" y="2139482"/>
              <a:ext cx="1861224" cy="461665"/>
            </a:xfrm>
            <a:prstGeom prst="rect">
              <a:avLst/>
            </a:prstGeom>
            <a:noFill/>
          </p:spPr>
          <p:txBody>
            <a:bodyPr wrap="square" rtlCol="0">
              <a:spAutoFit/>
            </a:bodyPr>
            <a:lstStyle/>
            <a:p>
              <a:r>
                <a:rPr lang="en-US" sz="2400" dirty="0" smtClean="0"/>
                <a:t>e.g., outflow</a:t>
              </a:r>
              <a:endParaRPr lang="en-US" sz="2400" dirty="0"/>
            </a:p>
          </p:txBody>
        </p:sp>
      </p:grpSp>
      <p:sp>
        <p:nvSpPr>
          <p:cNvPr id="15" name="TextBox 14"/>
          <p:cNvSpPr txBox="1"/>
          <p:nvPr/>
        </p:nvSpPr>
        <p:spPr>
          <a:xfrm>
            <a:off x="2587897" y="6248099"/>
            <a:ext cx="3889103" cy="461665"/>
          </a:xfrm>
          <a:prstGeom prst="rect">
            <a:avLst/>
          </a:prstGeom>
          <a:noFill/>
        </p:spPr>
        <p:txBody>
          <a:bodyPr wrap="square" rtlCol="0">
            <a:spAutoFit/>
          </a:bodyPr>
          <a:lstStyle/>
          <a:p>
            <a:r>
              <a:rPr lang="en-US" sz="2400" b="1" dirty="0" smtClean="0">
                <a:solidFill>
                  <a:srgbClr val="0070C0"/>
                </a:solidFill>
              </a:rPr>
              <a:t>Reservoir? Water body? Site</a:t>
            </a:r>
            <a:endParaRPr lang="en-US" sz="2400" b="1" dirty="0">
              <a:solidFill>
                <a:srgbClr val="0070C0"/>
              </a:solidFill>
            </a:endParaRPr>
          </a:p>
        </p:txBody>
      </p:sp>
    </p:spTree>
    <p:extLst>
      <p:ext uri="{BB962C8B-B14F-4D97-AF65-F5344CB8AC3E}">
        <p14:creationId xmlns:p14="http://schemas.microsoft.com/office/powerpoint/2010/main" val="3059064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pPr algn="ctr"/>
            <a:r>
              <a:rPr lang="en-US" sz="3600" b="1" dirty="0">
                <a:latin typeface="Arial" pitchFamily="34" charset="0"/>
                <a:cs typeface="Arial" pitchFamily="34" charset="0"/>
              </a:rPr>
              <a:t>Paradigm </a:t>
            </a:r>
            <a:r>
              <a:rPr lang="en-US" sz="3600" b="1" dirty="0" smtClean="0">
                <a:latin typeface="Arial" pitchFamily="34" charset="0"/>
                <a:cs typeface="Arial" pitchFamily="34" charset="0"/>
              </a:rPr>
              <a:t>Shift</a:t>
            </a:r>
            <a:endParaRPr lang="en-US" sz="3600" b="1"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6" name="Picture 5"/>
          <p:cNvPicPr>
            <a:picLocks noChangeAspect="1"/>
          </p:cNvPicPr>
          <p:nvPr/>
        </p:nvPicPr>
        <p:blipFill>
          <a:blip r:embed="rId3"/>
          <a:stretch>
            <a:fillRect/>
          </a:stretch>
        </p:blipFill>
        <p:spPr>
          <a:xfrm>
            <a:off x="304800" y="1841589"/>
            <a:ext cx="8525354" cy="4635411"/>
          </a:xfrm>
          <a:prstGeom prst="rect">
            <a:avLst/>
          </a:prstGeom>
        </p:spPr>
      </p:pic>
    </p:spTree>
    <p:extLst>
      <p:ext uri="{BB962C8B-B14F-4D97-AF65-F5344CB8AC3E}">
        <p14:creationId xmlns:p14="http://schemas.microsoft.com/office/powerpoint/2010/main" val="1706951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latin typeface="Arial" pitchFamily="34" charset="0"/>
                <a:cs typeface="Arial" pitchFamily="34" charset="0"/>
              </a:rPr>
              <a:t>Key Desirable Features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31135334"/>
              </p:ext>
            </p:extLst>
          </p:nvPr>
        </p:nvGraphicFramePr>
        <p:xfrm>
          <a:off x="111044" y="1752600"/>
          <a:ext cx="8921912" cy="4663440"/>
        </p:xfrm>
        <a:graphic>
          <a:graphicData uri="http://schemas.openxmlformats.org/drawingml/2006/table">
            <a:tbl>
              <a:tblPr firstRow="1" firstCol="1" bandRow="1">
                <a:tableStyleId>{073A0DAA-6AF3-43AB-8588-CEC1D06C72B9}</a:tableStyleId>
              </a:tblPr>
              <a:tblGrid>
                <a:gridCol w="304800"/>
                <a:gridCol w="2314375"/>
                <a:gridCol w="947645"/>
                <a:gridCol w="700872"/>
                <a:gridCol w="1066308"/>
                <a:gridCol w="825319"/>
                <a:gridCol w="886460"/>
                <a:gridCol w="857564"/>
                <a:gridCol w="1018569"/>
              </a:tblGrid>
              <a:tr h="533400">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a:t>
                      </a:r>
                    </a:p>
                    <a:p>
                      <a:pPr marL="0" marR="0" algn="ctr">
                        <a:spcBef>
                          <a:spcPts val="0"/>
                        </a:spcBef>
                        <a:spcAft>
                          <a:spcPts val="0"/>
                        </a:spcAft>
                      </a:pP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l">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Feature</a:t>
                      </a:r>
                    </a:p>
                    <a:p>
                      <a:pPr marL="0" marR="0" algn="ctr">
                        <a:spcBef>
                          <a:spcPts val="0"/>
                        </a:spcBef>
                        <a:spcAft>
                          <a:spcPts val="0"/>
                        </a:spcAft>
                      </a:pP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HEC-</a:t>
                      </a:r>
                    </a:p>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DSS</a:t>
                      </a: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effectLst/>
                          <a:latin typeface="Arial" panose="020B0604020202020204" pitchFamily="34" charset="0"/>
                          <a:ea typeface="+mn-ea"/>
                          <a:cs typeface="Arial" panose="020B0604020202020204" pitchFamily="34" charset="0"/>
                        </a:rPr>
                        <a:t>ODM</a:t>
                      </a:r>
                    </a:p>
                    <a:p>
                      <a:pPr marL="0" marR="0" algn="ctr" defTabSz="3657600" rtl="0" eaLnBrk="1" latinLnBrk="0" hangingPunct="1">
                        <a:spcBef>
                          <a:spcPts val="0"/>
                        </a:spcBef>
                        <a:spcAft>
                          <a:spcPts val="0"/>
                        </a:spcAft>
                      </a:pPr>
                      <a:endParaRPr lang="en-US" sz="1800" b="1"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Hydro Platform</a:t>
                      </a: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SWAT</a:t>
                      </a:r>
                    </a:p>
                    <a:p>
                      <a:pPr marL="0" marR="0" algn="ctr">
                        <a:spcBef>
                          <a:spcPts val="0"/>
                        </a:spcBef>
                        <a:spcAft>
                          <a:spcPts val="0"/>
                        </a:spcAft>
                      </a:pPr>
                      <a:endParaRPr lang="en-US" sz="180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WEAP</a:t>
                      </a:r>
                    </a:p>
                    <a:p>
                      <a:pPr marL="0" marR="0" algn="ctr">
                        <a:spcBef>
                          <a:spcPts val="0"/>
                        </a:spcBef>
                        <a:spcAft>
                          <a:spcPts val="0"/>
                        </a:spcAft>
                      </a:pP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River-Ware</a:t>
                      </a: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b="1" kern="1200" dirty="0" smtClean="0">
                          <a:solidFill>
                            <a:srgbClr val="1C678C"/>
                          </a:solidFill>
                          <a:latin typeface="Arial" pitchFamily="34" charset="0"/>
                          <a:ea typeface="+mn-ea"/>
                          <a:cs typeface="Arial" pitchFamily="34" charset="0"/>
                        </a:rPr>
                        <a:t>WaM-DaM</a:t>
                      </a:r>
                      <a:endParaRPr lang="en-US" sz="1800" b="1" kern="1200" dirty="0">
                        <a:solidFill>
                          <a:srgbClr val="1C678C"/>
                        </a:solidFill>
                        <a:latin typeface="Arial" pitchFamily="34" charset="0"/>
                        <a:ea typeface="+mn-ea"/>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r>
              <a:tr h="263004">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cs typeface="Arial" panose="020B0604020202020204" pitchFamily="34" charset="0"/>
                        </a:rPr>
                        <a:t>1</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marL="0" marR="0">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Flexible and extensible modular design</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 </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cs typeface="Arial" panose="020B0604020202020204" pitchFamily="34" charset="0"/>
                        </a:rPr>
                        <a:t>2</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800" b="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Multiple data formats for systems models</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kern="1200" dirty="0" smtClean="0">
                          <a:solidFill>
                            <a:schemeClr val="tx1"/>
                          </a:solidFill>
                          <a:effectLst/>
                          <a:latin typeface="Arial" panose="020B0604020202020204" pitchFamily="34" charset="0"/>
                          <a:ea typeface="+mn-ea"/>
                          <a:cs typeface="Arial" panose="020B0604020202020204" pitchFamily="34" charset="0"/>
                        </a:rPr>
                        <a:t>3</a:t>
                      </a:r>
                      <a:endParaRPr lang="en-US" sz="1800" b="1"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marL="0" marR="0">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Extensible</a:t>
                      </a:r>
                      <a:r>
                        <a:rPr lang="en-US" sz="1800" baseline="0" dirty="0" smtClean="0">
                          <a:solidFill>
                            <a:schemeClr val="tx1"/>
                          </a:solidFill>
                          <a:effectLst/>
                          <a:latin typeface="Arial" panose="020B0604020202020204" pitchFamily="34" charset="0"/>
                          <a:cs typeface="Arial" panose="020B0604020202020204" pitchFamily="34" charset="0"/>
                        </a:rPr>
                        <a:t> </a:t>
                      </a:r>
                      <a:r>
                        <a:rPr lang="en-US" sz="1800" dirty="0" smtClean="0">
                          <a:solidFill>
                            <a:schemeClr val="tx1"/>
                          </a:solidFill>
                          <a:effectLst/>
                          <a:latin typeface="Arial" panose="020B0604020202020204" pitchFamily="34" charset="0"/>
                          <a:cs typeface="Arial" panose="020B0604020202020204" pitchFamily="34" charset="0"/>
                        </a:rPr>
                        <a:t>controlled vocabulary</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1"/>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800" b="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Reusable descriptive &amp; explicit metadata</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marL="0" marR="0">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Networks</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ea typeface="+mn-ea"/>
                          <a:cs typeface="Arial" panose="020B0604020202020204" pitchFamily="34" charset="0"/>
                        </a:rPr>
                        <a:t>6</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Scenarios</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45715">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7</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marL="0" marR="0">
                        <a:spcBef>
                          <a:spcPts val="0"/>
                        </a:spcBef>
                        <a:spcAft>
                          <a:spcPts val="0"/>
                        </a:spcAft>
                      </a:pPr>
                      <a:r>
                        <a:rPr lang="en-US" sz="1800" dirty="0" smtClean="0">
                          <a:solidFill>
                            <a:schemeClr val="tx1"/>
                          </a:solidFill>
                          <a:effectLst/>
                          <a:latin typeface="Arial" panose="020B0604020202020204" pitchFamily="34" charset="0"/>
                          <a:cs typeface="Arial" panose="020B0604020202020204" pitchFamily="34" charset="0"/>
                        </a:rPr>
                        <a:t>Relational organization</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72774">
                <a:tc>
                  <a:txBody>
                    <a:bodyPr/>
                    <a:lstStyle/>
                    <a:p>
                      <a:pPr marL="0" marR="0">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800" b="0"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Open-source environment</a:t>
                      </a:r>
                      <a:endParaRPr lang="en-US" sz="1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endParaRPr lang="en-US" sz="18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chemeClr val="tx1"/>
                          </a:solidFill>
                          <a:latin typeface="Arial" pitchFamily="34" charset="0"/>
                          <a:ea typeface="+mn-ea"/>
                          <a:cs typeface="Arial" pitchFamily="34" charset="0"/>
                        </a:rPr>
                        <a:t>X</a:t>
                      </a: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itchFamily="34" charset="0"/>
                          <a:ea typeface="+mn-ea"/>
                          <a:cs typeface="Arial" pitchFamily="34" charset="0"/>
                        </a:rPr>
                        <a:t>X</a:t>
                      </a: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3657600" rtl="0" eaLnBrk="1" fontAlgn="auto" latinLnBrk="0" hangingPunct="1">
                        <a:lnSpc>
                          <a:spcPct val="100000"/>
                        </a:lnSpc>
                        <a:spcBef>
                          <a:spcPts val="0"/>
                        </a:spcBef>
                        <a:spcAft>
                          <a:spcPts val="0"/>
                        </a:spcAft>
                        <a:buClrTx/>
                        <a:buSzTx/>
                        <a:buFontTx/>
                        <a:buNone/>
                        <a:tabLst/>
                        <a:defRPr/>
                      </a:pPr>
                      <a:endParaRPr lang="en-US" sz="1800" b="1" dirty="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endParaRPr lang="en-US" sz="1800" b="1" kern="1200" dirty="0">
                        <a:solidFill>
                          <a:schemeClr val="tx1"/>
                        </a:solidFill>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3657600" rtl="0" eaLnBrk="1" latinLnBrk="0" hangingPunct="1">
                        <a:spcBef>
                          <a:spcPts val="0"/>
                        </a:spcBef>
                        <a:spcAft>
                          <a:spcPts val="0"/>
                        </a:spcAft>
                      </a:pPr>
                      <a:r>
                        <a:rPr lang="en-US" sz="1800" b="1" kern="1200" dirty="0" smtClean="0">
                          <a:solidFill>
                            <a:srgbClr val="1C678C"/>
                          </a:solidFill>
                          <a:latin typeface="Arial" pitchFamily="34" charset="0"/>
                          <a:ea typeface="+mn-ea"/>
                          <a:cs typeface="Arial" pitchFamily="34" charset="0"/>
                        </a:rPr>
                        <a:t>X</a:t>
                      </a:r>
                      <a:endParaRPr lang="en-US" sz="1800" b="1" kern="1200" dirty="0">
                        <a:solidFill>
                          <a:srgbClr val="1C678C"/>
                        </a:solidFill>
                        <a:latin typeface="Arial" pitchFamily="34" charset="0"/>
                        <a:ea typeface="+mn-ea"/>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43573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smtClean="0">
                <a:latin typeface="Arial" panose="020B0604020202020204" pitchFamily="34" charset="0"/>
                <a:cs typeface="Arial" panose="020B0604020202020204" pitchFamily="34" charset="0"/>
              </a:rPr>
              <a:t>WaM-DaM</a:t>
            </a:r>
            <a:r>
              <a:rPr lang="en-US" sz="3600" b="1" dirty="0" smtClean="0">
                <a:latin typeface="Arial" panose="020B0604020202020204" pitchFamily="34" charset="0"/>
                <a:cs typeface="Arial" panose="020B0604020202020204" pitchFamily="34" charset="0"/>
              </a:rPr>
              <a:t> Conceptual Design </a:t>
            </a:r>
            <a:endParaRPr lang="en-US" sz="36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ectangle 5"/>
          <p:cNvSpPr/>
          <p:nvPr/>
        </p:nvSpPr>
        <p:spPr>
          <a:xfrm>
            <a:off x="457200" y="6187072"/>
            <a:ext cx="8667750" cy="338554"/>
          </a:xfrm>
          <a:prstGeom prst="rect">
            <a:avLst/>
          </a:prstGeom>
        </p:spPr>
        <p:txBody>
          <a:bodyPr wrap="square">
            <a:spAutoFit/>
          </a:bodyPr>
          <a:lstStyle/>
          <a:p>
            <a:pPr lvl="0"/>
            <a:r>
              <a:rPr lang="en-US" sz="1600" b="1" dirty="0" smtClean="0">
                <a:solidFill>
                  <a:srgbClr val="D98D47"/>
                </a:solidFill>
                <a:latin typeface="Arial" panose="020B0604020202020204" pitchFamily="34" charset="0"/>
                <a:cs typeface="Arial" panose="020B0604020202020204" pitchFamily="34" charset="0"/>
              </a:rPr>
              <a:t>What was the data source for an attribute? Who provided the data?</a:t>
            </a:r>
            <a:endParaRPr lang="en-US" sz="1600" b="1" dirty="0">
              <a:solidFill>
                <a:srgbClr val="D98D47"/>
              </a:solidFill>
              <a:latin typeface="Arial" panose="020B0604020202020204" pitchFamily="34" charset="0"/>
              <a:cs typeface="Arial" panose="020B0604020202020204" pitchFamily="34" charset="0"/>
            </a:endParaRPr>
          </a:p>
        </p:txBody>
      </p:sp>
      <p:sp>
        <p:nvSpPr>
          <p:cNvPr id="7" name="Rectangle 6"/>
          <p:cNvSpPr/>
          <p:nvPr/>
        </p:nvSpPr>
        <p:spPr>
          <a:xfrm>
            <a:off x="5867400" y="1534180"/>
            <a:ext cx="3048000" cy="584775"/>
          </a:xfrm>
          <a:prstGeom prst="rect">
            <a:avLst/>
          </a:prstGeom>
        </p:spPr>
        <p:txBody>
          <a:bodyPr wrap="square">
            <a:spAutoFit/>
          </a:bodyPr>
          <a:lstStyle/>
          <a:p>
            <a:pPr lvl="0"/>
            <a:r>
              <a:rPr lang="en-US" sz="1600" b="1" dirty="0">
                <a:solidFill>
                  <a:srgbClr val="D73939"/>
                </a:solidFill>
                <a:latin typeface="Arial" panose="020B0604020202020204" pitchFamily="34" charset="0"/>
                <a:cs typeface="Arial" panose="020B0604020202020204" pitchFamily="34" charset="0"/>
              </a:rPr>
              <a:t>What </a:t>
            </a:r>
            <a:r>
              <a:rPr lang="en-US" sz="1600" b="1" dirty="0" smtClean="0">
                <a:solidFill>
                  <a:srgbClr val="D73939"/>
                </a:solidFill>
                <a:latin typeface="Arial" panose="020B0604020202020204" pitchFamily="34" charset="0"/>
                <a:cs typeface="Arial" panose="020B0604020202020204" pitchFamily="34" charset="0"/>
              </a:rPr>
              <a:t>are the data values for an object instance?</a:t>
            </a:r>
            <a:endParaRPr lang="en-US" sz="1600" b="1" dirty="0">
              <a:solidFill>
                <a:srgbClr val="D73939"/>
              </a:solidFill>
              <a:latin typeface="Arial" panose="020B0604020202020204" pitchFamily="34" charset="0"/>
              <a:cs typeface="Arial" panose="020B0604020202020204" pitchFamily="34" charset="0"/>
            </a:endParaRPr>
          </a:p>
        </p:txBody>
      </p:sp>
      <p:sp>
        <p:nvSpPr>
          <p:cNvPr id="8" name="Rectangle 7"/>
          <p:cNvSpPr/>
          <p:nvPr/>
        </p:nvSpPr>
        <p:spPr>
          <a:xfrm>
            <a:off x="228601" y="1534180"/>
            <a:ext cx="3352800" cy="584775"/>
          </a:xfrm>
          <a:prstGeom prst="rect">
            <a:avLst/>
          </a:prstGeom>
        </p:spPr>
        <p:txBody>
          <a:bodyPr wrap="square">
            <a:spAutoFit/>
          </a:bodyPr>
          <a:lstStyle/>
          <a:p>
            <a:r>
              <a:rPr lang="en-US" sz="1600" b="1" dirty="0" smtClean="0">
                <a:solidFill>
                  <a:srgbClr val="1C678C"/>
                </a:solidFill>
                <a:latin typeface="Arial" panose="020B0604020202020204" pitchFamily="34" charset="0"/>
                <a:cs typeface="Arial" panose="020B0604020202020204" pitchFamily="34" charset="0"/>
              </a:rPr>
              <a:t>What object types and attributes does a model require?</a:t>
            </a:r>
            <a:endParaRPr lang="en-US" sz="1600" b="1" dirty="0">
              <a:solidFill>
                <a:srgbClr val="1C678C"/>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73006" y="2417476"/>
            <a:ext cx="8994793" cy="3467101"/>
          </a:xfrm>
          <a:prstGeom prst="rect">
            <a:avLst/>
          </a:prstGeom>
        </p:spPr>
      </p:pic>
      <p:pic>
        <p:nvPicPr>
          <p:cNvPr id="11" name="Picture 10"/>
          <p:cNvPicPr>
            <a:picLocks noChangeAspect="1"/>
          </p:cNvPicPr>
          <p:nvPr/>
        </p:nvPicPr>
        <p:blipFill>
          <a:blip r:embed="rId4"/>
          <a:stretch>
            <a:fillRect/>
          </a:stretch>
        </p:blipFill>
        <p:spPr>
          <a:xfrm>
            <a:off x="73006" y="2417475"/>
            <a:ext cx="8994793" cy="3467101"/>
          </a:xfrm>
          <a:prstGeom prst="rect">
            <a:avLst/>
          </a:prstGeom>
        </p:spPr>
      </p:pic>
    </p:spTree>
    <p:extLst>
      <p:ext uri="{BB962C8B-B14F-4D97-AF65-F5344CB8AC3E}">
        <p14:creationId xmlns:p14="http://schemas.microsoft.com/office/powerpoint/2010/main" val="15041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pPr algn="ctr"/>
            <a:r>
              <a:rPr lang="en-US" sz="3600" b="1" dirty="0" smtClean="0">
                <a:latin typeface="Arial" pitchFamily="34" charset="0"/>
                <a:cs typeface="Arial" pitchFamily="34" charset="0"/>
              </a:rPr>
              <a:t>WaM-DaM </a:t>
            </a:r>
            <a:r>
              <a:rPr lang="en-US" sz="3600" b="1" dirty="0">
                <a:latin typeface="Arial" pitchFamily="34" charset="0"/>
                <a:cs typeface="Arial" pitchFamily="34" charset="0"/>
              </a:rPr>
              <a:t>W</a:t>
            </a:r>
            <a:r>
              <a:rPr lang="en-US" sz="3600" b="1" dirty="0" smtClean="0">
                <a:latin typeface="Arial" pitchFamily="34" charset="0"/>
                <a:cs typeface="Arial" pitchFamily="34" charset="0"/>
              </a:rPr>
              <a:t>orkflow </a:t>
            </a:r>
            <a:endParaRPr lang="en-US" sz="3600" b="1"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10" name="Picture 2" descr="Sample ma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955" y="2285509"/>
            <a:ext cx="1270288" cy="7900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067" y="1750408"/>
            <a:ext cx="778205" cy="7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5"/>
          <a:stretch>
            <a:fillRect/>
          </a:stretch>
        </p:blipFill>
        <p:spPr>
          <a:xfrm>
            <a:off x="200206" y="2863286"/>
            <a:ext cx="1213434" cy="727335"/>
          </a:xfrm>
          <a:prstGeom prst="rect">
            <a:avLst/>
          </a:prstGeom>
        </p:spPr>
      </p:pic>
      <p:pic>
        <p:nvPicPr>
          <p:cNvPr id="13" name="Picture 2" descr="http://www.mapcruzin.com/images/water-body-shapefile-300x2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06329" y="2908285"/>
            <a:ext cx="1130340" cy="7535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upload.wikimedia.org/wikipedia/en/thumb/d/d2/WEAPLogo.png/300px-WEAP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9685" y="3093617"/>
            <a:ext cx="2057400" cy="4800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8"/>
          <a:stretch>
            <a:fillRect/>
          </a:stretch>
        </p:blipFill>
        <p:spPr>
          <a:xfrm>
            <a:off x="7132863" y="6288844"/>
            <a:ext cx="1844007" cy="440958"/>
          </a:xfrm>
          <a:prstGeom prst="rect">
            <a:avLst/>
          </a:prstGeom>
        </p:spPr>
      </p:pic>
      <p:pic>
        <p:nvPicPr>
          <p:cNvPr id="14" name="Picture 6" descr="http://files.softicons.com/download/system-icons/lozengue-filetype-icons-by-gurato/png/256/CSV.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3445" y="5733723"/>
            <a:ext cx="642993" cy="6429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www.fil.ion.ucl.ac.uk/spm/images/matla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170" y="5781052"/>
            <a:ext cx="564807" cy="5648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 name="Picture 4" descr="Sample map"/>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31729" y="1742673"/>
            <a:ext cx="1198434" cy="7659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12"/>
          <a:stretch>
            <a:fillRect/>
          </a:stretch>
        </p:blipFill>
        <p:spPr>
          <a:xfrm>
            <a:off x="324833" y="3977402"/>
            <a:ext cx="8593904" cy="2228790"/>
          </a:xfrm>
          <a:prstGeom prst="rect">
            <a:avLst/>
          </a:prstGeom>
        </p:spPr>
      </p:pic>
      <p:sp>
        <p:nvSpPr>
          <p:cNvPr id="22" name="Right Arrow 21"/>
          <p:cNvSpPr/>
          <p:nvPr/>
        </p:nvSpPr>
        <p:spPr>
          <a:xfrm rot="5400000">
            <a:off x="576028" y="3683121"/>
            <a:ext cx="366299" cy="2222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73011" y="1917881"/>
            <a:ext cx="776175" cy="369332"/>
          </a:xfrm>
          <a:prstGeom prst="rect">
            <a:avLst/>
          </a:prstGeom>
        </p:spPr>
        <p:txBody>
          <a:bodyPr wrap="none">
            <a:spAutoFit/>
          </a:bodyPr>
          <a:lstStyle/>
          <a:p>
            <a:r>
              <a:rPr lang="en-US" b="1" dirty="0"/>
              <a:t>Dams </a:t>
            </a:r>
            <a:endParaRPr lang="en-US" dirty="0"/>
          </a:p>
        </p:txBody>
      </p:sp>
      <p:sp>
        <p:nvSpPr>
          <p:cNvPr id="19" name="Rectangle 18"/>
          <p:cNvSpPr/>
          <p:nvPr/>
        </p:nvSpPr>
        <p:spPr>
          <a:xfrm>
            <a:off x="1601644" y="1404160"/>
            <a:ext cx="1458604" cy="369332"/>
          </a:xfrm>
          <a:prstGeom prst="rect">
            <a:avLst/>
          </a:prstGeom>
        </p:spPr>
        <p:txBody>
          <a:bodyPr wrap="none">
            <a:spAutoFit/>
          </a:bodyPr>
          <a:lstStyle/>
          <a:p>
            <a:r>
              <a:rPr lang="en-US" b="1" dirty="0" smtClean="0"/>
              <a:t>Water bodies</a:t>
            </a:r>
            <a:endParaRPr lang="en-US" dirty="0"/>
          </a:p>
        </p:txBody>
      </p:sp>
      <p:sp>
        <p:nvSpPr>
          <p:cNvPr id="20" name="Rectangle 19"/>
          <p:cNvSpPr/>
          <p:nvPr/>
        </p:nvSpPr>
        <p:spPr>
          <a:xfrm>
            <a:off x="152400" y="1408788"/>
            <a:ext cx="1314784" cy="369332"/>
          </a:xfrm>
          <a:prstGeom prst="rect">
            <a:avLst/>
          </a:prstGeom>
        </p:spPr>
        <p:txBody>
          <a:bodyPr wrap="none">
            <a:spAutoFit/>
          </a:bodyPr>
          <a:lstStyle/>
          <a:p>
            <a:r>
              <a:rPr lang="en-US" b="1" dirty="0" smtClean="0"/>
              <a:t>Time series </a:t>
            </a:r>
            <a:endParaRPr lang="en-US" dirty="0"/>
          </a:p>
        </p:txBody>
      </p:sp>
      <p:sp>
        <p:nvSpPr>
          <p:cNvPr id="23" name="Rectangle 22"/>
          <p:cNvSpPr/>
          <p:nvPr/>
        </p:nvSpPr>
        <p:spPr>
          <a:xfrm>
            <a:off x="93590" y="2538953"/>
            <a:ext cx="1553439" cy="369332"/>
          </a:xfrm>
          <a:prstGeom prst="rect">
            <a:avLst/>
          </a:prstGeom>
        </p:spPr>
        <p:txBody>
          <a:bodyPr wrap="none">
            <a:spAutoFit/>
          </a:bodyPr>
          <a:lstStyle/>
          <a:p>
            <a:r>
              <a:rPr lang="en-US" b="1" dirty="0" smtClean="0"/>
              <a:t>Infrastructure </a:t>
            </a:r>
            <a:endParaRPr lang="en-US" dirty="0"/>
          </a:p>
        </p:txBody>
      </p:sp>
      <p:sp>
        <p:nvSpPr>
          <p:cNvPr id="24" name="Rectangle 23"/>
          <p:cNvSpPr/>
          <p:nvPr/>
        </p:nvSpPr>
        <p:spPr>
          <a:xfrm>
            <a:off x="1803445" y="2530229"/>
            <a:ext cx="961161" cy="369332"/>
          </a:xfrm>
          <a:prstGeom prst="rect">
            <a:avLst/>
          </a:prstGeom>
        </p:spPr>
        <p:txBody>
          <a:bodyPr wrap="none">
            <a:spAutoFit/>
          </a:bodyPr>
          <a:lstStyle/>
          <a:p>
            <a:r>
              <a:rPr lang="en-US" b="1" dirty="0" smtClean="0"/>
              <a:t>Streams</a:t>
            </a:r>
            <a:endParaRPr lang="en-US" dirty="0"/>
          </a:p>
        </p:txBody>
      </p:sp>
      <p:sp>
        <p:nvSpPr>
          <p:cNvPr id="25" name="Rectangle 24"/>
          <p:cNvSpPr/>
          <p:nvPr/>
        </p:nvSpPr>
        <p:spPr>
          <a:xfrm>
            <a:off x="7132863" y="2253230"/>
            <a:ext cx="1782091" cy="461665"/>
          </a:xfrm>
          <a:prstGeom prst="rect">
            <a:avLst/>
          </a:prstGeom>
          <a:ln>
            <a:solidFill>
              <a:schemeClr val="tx1"/>
            </a:solidFill>
          </a:ln>
        </p:spPr>
        <p:txBody>
          <a:bodyPr wrap="none">
            <a:spAutoFit/>
          </a:bodyPr>
          <a:lstStyle/>
          <a:p>
            <a:r>
              <a:rPr lang="en-US" sz="2400" b="1" dirty="0" smtClean="0"/>
              <a:t>Your model?</a:t>
            </a:r>
            <a:endParaRPr lang="en-US" sz="2400" dirty="0"/>
          </a:p>
        </p:txBody>
      </p:sp>
    </p:spTree>
    <p:extLst>
      <p:ext uri="{BB962C8B-B14F-4D97-AF65-F5344CB8AC3E}">
        <p14:creationId xmlns:p14="http://schemas.microsoft.com/office/powerpoint/2010/main" val="3190300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58043" y="1847859"/>
            <a:ext cx="4535259" cy="4662941"/>
          </a:xfrm>
          <a:prstGeom prst="rect">
            <a:avLst/>
          </a:prstGeom>
          <a:ln>
            <a:solidFill>
              <a:schemeClr val="tx1"/>
            </a:solidFill>
          </a:ln>
        </p:spPr>
      </p:pic>
      <p:sp>
        <p:nvSpPr>
          <p:cNvPr id="2" name="Title 1"/>
          <p:cNvSpPr>
            <a:spLocks noGrp="1"/>
          </p:cNvSpPr>
          <p:nvPr>
            <p:ph type="title"/>
          </p:nvPr>
        </p:nvSpPr>
        <p:spPr>
          <a:xfrm>
            <a:off x="457200" y="228600"/>
            <a:ext cx="8229600" cy="1143000"/>
          </a:xfrm>
        </p:spPr>
        <p:txBody>
          <a:bodyPr>
            <a:noAutofit/>
          </a:bodyPr>
          <a:lstStyle/>
          <a:p>
            <a:r>
              <a:rPr lang="en-US" sz="3600" b="1" dirty="0" smtClean="0">
                <a:latin typeface="Arial" panose="020B0604020202020204" pitchFamily="34" charset="0"/>
                <a:cs typeface="Arial" panose="020B0604020202020204" pitchFamily="34" charset="0"/>
              </a:rPr>
              <a:t>Search the integrated data to build a WEAP model </a:t>
            </a:r>
            <a:endParaRPr lang="en-US" sz="3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5" name="Content Placeholder 6"/>
          <p:cNvPicPr>
            <a:picLocks noChangeAspect="1"/>
          </p:cNvPicPr>
          <p:nvPr/>
        </p:nvPicPr>
        <p:blipFill rotWithShape="1">
          <a:blip r:embed="rId4" cstate="print">
            <a:extLst>
              <a:ext uri="{28A0092B-C50C-407E-A947-70E740481C1C}">
                <a14:useLocalDpi xmlns:a14="http://schemas.microsoft.com/office/drawing/2010/main" val="0"/>
              </a:ext>
            </a:extLst>
          </a:blip>
          <a:srcRect l="3904" t="16837" r="38853" b="7403"/>
          <a:stretch/>
        </p:blipFill>
        <p:spPr>
          <a:xfrm>
            <a:off x="264826" y="3826830"/>
            <a:ext cx="2476843" cy="2533135"/>
          </a:xfrm>
          <a:prstGeom prst="rect">
            <a:avLst/>
          </a:prstGeom>
        </p:spPr>
      </p:pic>
      <p:cxnSp>
        <p:nvCxnSpPr>
          <p:cNvPr id="7" name="Straight Connector 6"/>
          <p:cNvCxnSpPr/>
          <p:nvPr/>
        </p:nvCxnSpPr>
        <p:spPr>
          <a:xfrm flipV="1">
            <a:off x="1828800" y="1847863"/>
            <a:ext cx="2629243" cy="3028937"/>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828800" y="4876800"/>
            <a:ext cx="2629243" cy="1634000"/>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4458043" y="5056573"/>
            <a:ext cx="1805596" cy="1454227"/>
          </a:xfrm>
          <a:prstGeom prst="rect">
            <a:avLst/>
          </a:prstGeom>
          <a:ln w="12700">
            <a:solidFill>
              <a:schemeClr val="tx1"/>
            </a:solidFill>
          </a:ln>
        </p:spPr>
      </p:pic>
      <p:graphicFrame>
        <p:nvGraphicFramePr>
          <p:cNvPr id="10" name="Table 9"/>
          <p:cNvGraphicFramePr>
            <a:graphicFrameLocks noGrp="1"/>
          </p:cNvGraphicFramePr>
          <p:nvPr>
            <p:extLst>
              <p:ext uri="{D42A27DB-BD31-4B8C-83A1-F6EECF244321}">
                <p14:modId xmlns:p14="http://schemas.microsoft.com/office/powerpoint/2010/main" val="35505839"/>
              </p:ext>
            </p:extLst>
          </p:nvPr>
        </p:nvGraphicFramePr>
        <p:xfrm>
          <a:off x="156860" y="2252494"/>
          <a:ext cx="5169617" cy="1222828"/>
        </p:xfrm>
        <a:graphic>
          <a:graphicData uri="http://schemas.openxmlformats.org/drawingml/2006/table">
            <a:tbl>
              <a:tblPr firstRow="1" bandRow="1">
                <a:tableStyleId>{B301B821-A1FF-4177-AEE7-76D212191A09}</a:tableStyleId>
              </a:tblPr>
              <a:tblGrid>
                <a:gridCol w="1316355"/>
                <a:gridCol w="1195705"/>
                <a:gridCol w="1209739"/>
                <a:gridCol w="1447818"/>
              </a:tblGrid>
              <a:tr h="305707">
                <a:tc>
                  <a:txBody>
                    <a:bodyPr/>
                    <a:lstStyle/>
                    <a:p>
                      <a:r>
                        <a:rPr lang="en-US" sz="1400" dirty="0" smtClean="0">
                          <a:latin typeface="Arial" panose="020B0604020202020204" pitchFamily="34" charset="0"/>
                          <a:cs typeface="Arial" panose="020B0604020202020204" pitchFamily="34" charset="0"/>
                        </a:rPr>
                        <a:t>Object Name</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 Instances</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a:t>
                      </a:r>
                      <a:r>
                        <a:rPr lang="en-US" sz="1400" baseline="0" dirty="0" smtClean="0">
                          <a:latin typeface="Arial" panose="020B0604020202020204" pitchFamily="34" charset="0"/>
                          <a:cs typeface="Arial" panose="020B0604020202020204" pitchFamily="34" charset="0"/>
                        </a:rPr>
                        <a:t> A</a:t>
                      </a:r>
                      <a:r>
                        <a:rPr lang="en-US" sz="1400" dirty="0" smtClean="0">
                          <a:latin typeface="Arial" panose="020B0604020202020204" pitchFamily="34" charset="0"/>
                          <a:cs typeface="Arial" panose="020B0604020202020204" pitchFamily="34" charset="0"/>
                        </a:rPr>
                        <a:t>ttributes</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Source</a:t>
                      </a:r>
                      <a:endParaRPr lang="en-US" sz="1400" dirty="0">
                        <a:solidFill>
                          <a:schemeClr val="tx1"/>
                        </a:solidFill>
                        <a:latin typeface="Arial" panose="020B0604020202020204" pitchFamily="34" charset="0"/>
                        <a:cs typeface="Arial" panose="020B0604020202020204" pitchFamily="34" charset="0"/>
                      </a:endParaRPr>
                    </a:p>
                  </a:txBody>
                  <a:tcPr/>
                </a:tc>
              </a:tr>
              <a:tr h="305707">
                <a:tc>
                  <a:txBody>
                    <a:bodyPr/>
                    <a:lstStyle/>
                    <a:p>
                      <a:pPr algn="l" fontAlgn="b"/>
                      <a:r>
                        <a:rPr lang="en-US" sz="1400" u="none" strike="noStrike" dirty="0" smtClean="0">
                          <a:effectLst/>
                          <a:latin typeface="Arial" panose="020B0604020202020204" pitchFamily="34" charset="0"/>
                          <a:cs typeface="Arial" panose="020B0604020202020204" pitchFamily="34" charset="0"/>
                        </a:rPr>
                        <a:t>Gage Station</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smtClean="0">
                          <a:effectLst/>
                          <a:latin typeface="Arial" panose="020B0604020202020204" pitchFamily="34" charset="0"/>
                          <a:cs typeface="Arial" panose="020B0604020202020204" pitchFamily="34" charset="0"/>
                        </a:rPr>
                        <a:t>44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a:effectLst/>
                          <a:latin typeface="Arial" panose="020B0604020202020204" pitchFamily="34" charset="0"/>
                          <a:cs typeface="Arial" panose="020B0604020202020204" pitchFamily="34" charset="0"/>
                        </a:rPr>
                        <a:t>3</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smtClean="0">
                          <a:effectLst/>
                          <a:latin typeface="Arial" panose="020B0604020202020204" pitchFamily="34" charset="0"/>
                          <a:cs typeface="Arial" panose="020B0604020202020204" pitchFamily="34" charset="0"/>
                        </a:rPr>
                        <a:t>CUAHSI Sites</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r>
              <a:tr h="305707">
                <a:tc>
                  <a:txBody>
                    <a:bodyPr/>
                    <a:lstStyle/>
                    <a:p>
                      <a:pPr algn="l" fontAlgn="b"/>
                      <a:r>
                        <a:rPr lang="en-US" sz="1400" u="none" strike="noStrike" dirty="0">
                          <a:effectLst/>
                          <a:latin typeface="Arial" panose="020B0604020202020204" pitchFamily="34" charset="0"/>
                          <a:cs typeface="Arial" panose="020B0604020202020204" pitchFamily="34" charset="0"/>
                        </a:rPr>
                        <a:t>Reservoir</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smtClean="0">
                          <a:effectLst/>
                          <a:latin typeface="Arial" panose="020B0604020202020204" pitchFamily="34" charset="0"/>
                          <a:cs typeface="Arial" panose="020B0604020202020204" pitchFamily="34" charset="0"/>
                        </a:rPr>
                        <a:t>11</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20</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smtClean="0">
                          <a:effectLst/>
                          <a:latin typeface="Arial" panose="020B0604020202020204" pitchFamily="34" charset="0"/>
                          <a:cs typeface="Arial" panose="020B0604020202020204" pitchFamily="34" charset="0"/>
                        </a:rPr>
                        <a:t>National Dams</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r>
              <a:tr h="305707">
                <a:tc>
                  <a:txBody>
                    <a:bodyPr/>
                    <a:lstStyle/>
                    <a:p>
                      <a:pPr algn="l" fontAlgn="b"/>
                      <a:r>
                        <a:rPr lang="en-US" sz="1400" u="none" strike="noStrike" dirty="0">
                          <a:effectLst/>
                          <a:latin typeface="Arial" panose="020B0604020202020204" pitchFamily="34" charset="0"/>
                          <a:cs typeface="Arial" panose="020B0604020202020204" pitchFamily="34" charset="0"/>
                        </a:rPr>
                        <a:t>Stream</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smtClean="0">
                          <a:effectLst/>
                          <a:latin typeface="Arial" panose="020B0604020202020204" pitchFamily="34" charset="0"/>
                          <a:cs typeface="Arial" panose="020B0604020202020204" pitchFamily="34" charset="0"/>
                        </a:rPr>
                        <a:t>20</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3</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smtClean="0">
                          <a:effectLst/>
                          <a:latin typeface="Arial" panose="020B0604020202020204" pitchFamily="34" charset="0"/>
                          <a:cs typeface="Arial" panose="020B0604020202020204" pitchFamily="34" charset="0"/>
                        </a:rPr>
                        <a:t>National</a:t>
                      </a:r>
                      <a:r>
                        <a:rPr lang="en-US" sz="1400" u="none" strike="noStrike" baseline="0" dirty="0" smtClean="0">
                          <a:effectLst/>
                          <a:latin typeface="Arial" panose="020B0604020202020204" pitchFamily="34" charset="0"/>
                          <a:cs typeface="Arial" panose="020B0604020202020204" pitchFamily="34" charset="0"/>
                        </a:rPr>
                        <a:t> Streams</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3609293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228600" y="2451100"/>
          <a:ext cx="8671953" cy="2711160"/>
        </p:xfrm>
        <a:graphic>
          <a:graphicData uri="http://schemas.openxmlformats.org/drawingml/2006/table">
            <a:tbl>
              <a:tblPr firstRow="1" firstCol="1" bandRow="1">
                <a:tableStyleId>{69012ECD-51FC-41F1-AA8D-1B2483CD663E}</a:tableStyleId>
              </a:tblPr>
              <a:tblGrid>
                <a:gridCol w="1066800"/>
                <a:gridCol w="990600"/>
                <a:gridCol w="1219200"/>
                <a:gridCol w="990600"/>
                <a:gridCol w="1295400"/>
                <a:gridCol w="1295400"/>
                <a:gridCol w="838200"/>
                <a:gridCol w="975753"/>
              </a:tblGrid>
              <a:tr h="0">
                <a:tc>
                  <a:txBody>
                    <a:bodyPr/>
                    <a:lstStyle/>
                    <a:p>
                      <a:pPr algn="ctr" rtl="0" fontAlgn="b"/>
                      <a:r>
                        <a:rPr lang="en-US" sz="1600" u="none" strike="noStrike" dirty="0">
                          <a:effectLst/>
                          <a:latin typeface="Arial" panose="020B0604020202020204" pitchFamily="34" charset="0"/>
                          <a:cs typeface="Arial" panose="020B0604020202020204" pitchFamily="34" charset="0"/>
                        </a:rPr>
                        <a:t>Instance </a:t>
                      </a:r>
                      <a:r>
                        <a:rPr lang="en-US" sz="1600" u="none" strike="noStrike" dirty="0" smtClean="0">
                          <a:effectLst/>
                          <a:latin typeface="Arial" panose="020B0604020202020204" pitchFamily="34" charset="0"/>
                          <a:cs typeface="Arial" panose="020B0604020202020204" pitchFamily="34" charset="0"/>
                        </a:rPr>
                        <a:t>Name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Source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Controlled Object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Native Object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Controlled Attribute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Native Attribute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Unit Name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Value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rtl="0" fontAlgn="b"/>
                      <a:r>
                        <a:rPr lang="en-US" sz="1600" u="none" strike="noStrike" dirty="0">
                          <a:effectLst/>
                          <a:latin typeface="Arial" panose="020B0604020202020204" pitchFamily="34" charset="0"/>
                          <a:cs typeface="Arial" panose="020B0604020202020204" pitchFamily="34" charset="0"/>
                        </a:rPr>
                        <a:t>Hyrum (</a:t>
                      </a:r>
                      <a:r>
                        <a:rPr lang="en-US" sz="1600" u="none" strike="noStrike" dirty="0" smtClean="0">
                          <a:effectLst/>
                          <a:latin typeface="Arial" panose="020B0604020202020204" pitchFamily="34" charset="0"/>
                          <a:cs typeface="Arial" panose="020B0604020202020204" pitchFamily="34" charset="0"/>
                        </a:rPr>
                        <a:t>10)</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a:effectLst/>
                          <a:latin typeface="Arial" panose="020B0604020202020204" pitchFamily="34" charset="0"/>
                          <a:cs typeface="Arial" panose="020B0604020202020204" pitchFamily="34" charset="0"/>
                        </a:rPr>
                        <a:t>WEAP</a:t>
                      </a:r>
                      <a:r>
                        <a:rPr lang="en-US" sz="1600" u="none" strike="noStrike" dirty="0" smtClean="0">
                          <a:effectLst/>
                          <a:latin typeface="Arial" panose="020B0604020202020204" pitchFamily="34" charset="0"/>
                          <a:cs typeface="Arial" panose="020B0604020202020204" pitchFamily="34" charset="0"/>
                        </a:rPr>
                        <a:t>/ Lower </a:t>
                      </a:r>
                      <a:r>
                        <a:rPr lang="en-US" sz="1600" u="none" strike="noStrike" dirty="0">
                          <a:effectLst/>
                          <a:latin typeface="Arial" panose="020B0604020202020204" pitchFamily="34" charset="0"/>
                          <a:cs typeface="Arial" panose="020B0604020202020204" pitchFamily="34" charset="0"/>
                        </a:rPr>
                        <a:t>Bear </a:t>
                      </a:r>
                      <a:r>
                        <a:rPr lang="en-US" sz="1600" u="none" strike="noStrike" dirty="0" smtClean="0">
                          <a:effectLst/>
                          <a:latin typeface="Arial" panose="020B0604020202020204" pitchFamily="34" charset="0"/>
                          <a:cs typeface="Arial" panose="020B0604020202020204" pitchFamily="34" charset="0"/>
                        </a:rPr>
                        <a:t>River</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Acre</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r>
                        <a:rPr lang="en-US" sz="1600" u="none" strike="noStrike" kern="1200" dirty="0" smtClean="0">
                          <a:solidFill>
                            <a:schemeClr val="tx1"/>
                          </a:solidFill>
                          <a:effectLst/>
                          <a:latin typeface="Arial" panose="020B0604020202020204" pitchFamily="34" charset="0"/>
                          <a:ea typeface="+mn-ea"/>
                          <a:cs typeface="Arial" panose="020B0604020202020204" pitchFamily="34" charset="0"/>
                        </a:rPr>
                        <a:t>480</a:t>
                      </a:r>
                    </a:p>
                    <a:p>
                      <a:pPr marL="0" algn="ctr" defTabSz="685800" rtl="0" eaLnBrk="1" fontAlgn="b" latinLnBrk="0" hangingPunct="1"/>
                      <a:endParaRPr lang="en-US" sz="160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4">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HYRUM</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a:effectLst/>
                          <a:latin typeface="Arial" panose="020B0604020202020204" pitchFamily="34" charset="0"/>
                          <a:cs typeface="Arial" panose="020B0604020202020204" pitchFamily="34" charset="0"/>
                        </a:rPr>
                        <a:t>Dams </a:t>
                      </a:r>
                      <a:r>
                        <a:rPr lang="en-US" sz="1600" u="none" strike="noStrike" dirty="0" smtClean="0">
                          <a:effectLst/>
                          <a:latin typeface="Arial" panose="020B0604020202020204" pitchFamily="34" charset="0"/>
                          <a:cs typeface="Arial" panose="020B0604020202020204" pitchFamily="34" charset="0"/>
                        </a:rPr>
                        <a:t>Dataset</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Dam</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err="1" smtClean="0">
                          <a:effectLst/>
                          <a:latin typeface="Arial" panose="020B0604020202020204" pitchFamily="34" charset="0"/>
                          <a:cs typeface="Arial" panose="020B0604020202020204" pitchFamily="34" charset="0"/>
                        </a:rPr>
                        <a:t>SURF_AREA</a:t>
                      </a:r>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Acre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r>
                        <a:rPr lang="en-US" sz="1600" u="none" strike="noStrike" kern="1200" dirty="0" smtClean="0">
                          <a:solidFill>
                            <a:schemeClr val="tx1"/>
                          </a:solidFill>
                          <a:effectLst/>
                          <a:latin typeface="Arial" panose="020B0604020202020204" pitchFamily="34" charset="0"/>
                          <a:ea typeface="+mn-ea"/>
                          <a:cs typeface="Arial" panose="020B0604020202020204" pitchFamily="34" charset="0"/>
                        </a:rPr>
                        <a:t>480</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4">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Hyrum Reservoir</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Water </a:t>
                      </a:r>
                      <a:r>
                        <a:rPr lang="en-US" sz="1600" u="none" strike="noStrike" dirty="0">
                          <a:effectLst/>
                          <a:latin typeface="Arial" panose="020B0604020202020204" pitchFamily="34" charset="0"/>
                          <a:cs typeface="Arial" panose="020B0604020202020204" pitchFamily="34" charset="0"/>
                        </a:rPr>
                        <a:t>Bodies Dataset </a:t>
                      </a:r>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Water Body</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err="1" smtClean="0">
                          <a:effectLst/>
                          <a:latin typeface="Arial" panose="020B0604020202020204" pitchFamily="34" charset="0"/>
                          <a:cs typeface="Arial" panose="020B0604020202020204" pitchFamily="34" charset="0"/>
                        </a:rPr>
                        <a:t>Area_mi</a:t>
                      </a:r>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square mile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0.706</a:t>
                      </a:r>
                    </a:p>
                    <a:p>
                      <a:pPr algn="ctr" rtl="0" fontAlgn="b"/>
                      <a:r>
                        <a:rPr lang="en-US" sz="1600" u="none" strike="noStrike" dirty="0" smtClean="0">
                          <a:effectLst/>
                          <a:latin typeface="Arial" panose="020B0604020202020204" pitchFamily="34" charset="0"/>
                          <a:cs typeface="Arial" panose="020B0604020202020204" pitchFamily="34" charset="0"/>
                        </a:rPr>
                        <a:t>(452 acre)</a:t>
                      </a:r>
                      <a:endParaRPr lang="en-US" sz="1600" u="none" strike="noStrike" dirty="0" smtClean="0">
                        <a:solidFill>
                          <a:srgbClr val="FF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304798" y="660110"/>
            <a:ext cx="8519556" cy="1143000"/>
          </a:xfrm>
        </p:spPr>
        <p:txBody>
          <a:bodyPr>
            <a:noAutofit/>
          </a:bodyPr>
          <a:lstStyle/>
          <a:p>
            <a:r>
              <a:rPr lang="en-US" sz="3600" b="1" dirty="0" smtClean="0">
                <a:latin typeface="Arial" panose="020B0604020202020204" pitchFamily="34" charset="0"/>
                <a:cs typeface="Arial" panose="020B0604020202020204" pitchFamily="34" charset="0"/>
              </a:rPr>
              <a:t>Harnessing the power of controlled vocabulary</a:t>
            </a:r>
            <a:endParaRPr lang="en-US" sz="3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6553200" y="6324600"/>
            <a:ext cx="2133600" cy="365125"/>
          </a:xfrm>
        </p:spPr>
        <p:txBody>
          <a:bodyPr/>
          <a:lstStyle/>
          <a:p>
            <a:fld id="{B6F15528-21DE-4FAA-801E-634DDDAF4B2B}" type="slidenum">
              <a:rPr lang="en-US" smtClean="0"/>
              <a:pPr/>
              <a:t>8</a:t>
            </a:fld>
            <a:endParaRPr lang="en-US" dirty="0"/>
          </a:p>
        </p:txBody>
      </p:sp>
      <p:graphicFrame>
        <p:nvGraphicFramePr>
          <p:cNvPr id="11" name="Table 10"/>
          <p:cNvGraphicFramePr>
            <a:graphicFrameLocks noGrp="1"/>
          </p:cNvGraphicFramePr>
          <p:nvPr>
            <p:extLst/>
          </p:nvPr>
        </p:nvGraphicFramePr>
        <p:xfrm>
          <a:off x="228600" y="2451100"/>
          <a:ext cx="8671953" cy="1477500"/>
        </p:xfrm>
        <a:graphic>
          <a:graphicData uri="http://schemas.openxmlformats.org/drawingml/2006/table">
            <a:tbl>
              <a:tblPr firstRow="1" firstCol="1" bandRow="1">
                <a:tableStyleId>{69012ECD-51FC-41F1-AA8D-1B2483CD663E}</a:tableStyleId>
              </a:tblPr>
              <a:tblGrid>
                <a:gridCol w="1066800"/>
                <a:gridCol w="990600"/>
                <a:gridCol w="1219200"/>
                <a:gridCol w="990600"/>
                <a:gridCol w="1295400"/>
                <a:gridCol w="1295400"/>
                <a:gridCol w="838200"/>
                <a:gridCol w="975753"/>
              </a:tblGrid>
              <a:tr h="0">
                <a:tc>
                  <a:txBody>
                    <a:bodyPr/>
                    <a:lstStyle/>
                    <a:p>
                      <a:pPr algn="ctr" rtl="0" fontAlgn="b"/>
                      <a:r>
                        <a:rPr lang="en-US" sz="1600" u="none" strike="noStrike" dirty="0">
                          <a:effectLst/>
                          <a:latin typeface="Arial" panose="020B0604020202020204" pitchFamily="34" charset="0"/>
                          <a:cs typeface="Arial" panose="020B0604020202020204" pitchFamily="34" charset="0"/>
                        </a:rPr>
                        <a:t>Instance </a:t>
                      </a:r>
                      <a:r>
                        <a:rPr lang="en-US" sz="1600" u="none" strike="noStrike" dirty="0" smtClean="0">
                          <a:effectLst/>
                          <a:latin typeface="Arial" panose="020B0604020202020204" pitchFamily="34" charset="0"/>
                          <a:cs typeface="Arial" panose="020B0604020202020204" pitchFamily="34" charset="0"/>
                        </a:rPr>
                        <a:t>Name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Source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Controlled Object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Native Object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Controlled Attribute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Native Attribute Name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Unit Name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Value</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rtl="0" fontAlgn="b"/>
                      <a:r>
                        <a:rPr lang="en-US" sz="1600" u="none" strike="noStrike" dirty="0">
                          <a:effectLst/>
                          <a:latin typeface="Arial" panose="020B0604020202020204" pitchFamily="34" charset="0"/>
                          <a:cs typeface="Arial" panose="020B0604020202020204" pitchFamily="34" charset="0"/>
                        </a:rPr>
                        <a:t>Hyrum (10</a:t>
                      </a:r>
                      <a:r>
                        <a:rPr lang="en-US" sz="1600" u="none" strike="noStrike" dirty="0" smtClean="0">
                          <a:effectLst/>
                          <a:latin typeface="Arial" panose="020B0604020202020204" pitchFamily="34" charset="0"/>
                          <a:cs typeface="Arial" panose="020B0604020202020204" pitchFamily="34" charset="0"/>
                        </a:rPr>
                        <a:t>)</a:t>
                      </a: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a:effectLst/>
                          <a:latin typeface="Arial" panose="020B0604020202020204" pitchFamily="34" charset="0"/>
                          <a:cs typeface="Arial" panose="020B0604020202020204" pitchFamily="34" charset="0"/>
                        </a:rPr>
                        <a:t>WEAP</a:t>
                      </a:r>
                      <a:r>
                        <a:rPr lang="en-US" sz="1600" u="none" strike="noStrike" dirty="0" smtClean="0">
                          <a:effectLst/>
                          <a:latin typeface="Arial" panose="020B0604020202020204" pitchFamily="34" charset="0"/>
                          <a:cs typeface="Arial" panose="020B0604020202020204" pitchFamily="34" charset="0"/>
                        </a:rPr>
                        <a:t>/ Lower </a:t>
                      </a:r>
                      <a:r>
                        <a:rPr lang="en-US" sz="1600" u="none" strike="noStrike" dirty="0">
                          <a:effectLst/>
                          <a:latin typeface="Arial" panose="020B0604020202020204" pitchFamily="34" charset="0"/>
                          <a:cs typeface="Arial" panose="020B0604020202020204" pitchFamily="34" charset="0"/>
                        </a:rPr>
                        <a:t>Bear </a:t>
                      </a:r>
                      <a:r>
                        <a:rPr lang="en-US" sz="1600" u="none" strike="noStrike" dirty="0" smtClean="0">
                          <a:effectLst/>
                          <a:latin typeface="Arial" panose="020B0604020202020204" pitchFamily="34" charset="0"/>
                          <a:cs typeface="Arial" panose="020B0604020202020204" pitchFamily="34" charset="0"/>
                        </a:rPr>
                        <a:t>River</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Reservoir</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Surface Area</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u="none" strike="noStrike" dirty="0" smtClean="0">
                          <a:effectLst/>
                          <a:latin typeface="Arial" panose="020B0604020202020204" pitchFamily="34" charset="0"/>
                          <a:cs typeface="Arial" panose="020B0604020202020204" pitchFamily="34" charset="0"/>
                        </a:rPr>
                        <a:t>Acre</a:t>
                      </a:r>
                    </a:p>
                    <a:p>
                      <a:pPr algn="ctr" rtl="0" fontAlgn="b"/>
                      <a:endParaRPr lang="en-US" sz="1600" u="none" strike="noStrike" dirty="0" smtClean="0">
                        <a:effectLst/>
                        <a:latin typeface="Arial" panose="020B0604020202020204" pitchFamily="34" charset="0"/>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r>
                        <a:rPr lang="en-US" sz="1600" u="none" strike="noStrike" kern="1200" dirty="0" smtClean="0">
                          <a:solidFill>
                            <a:schemeClr val="tx1"/>
                          </a:solidFill>
                          <a:effectLst/>
                          <a:latin typeface="Arial" panose="020B0604020202020204" pitchFamily="34" charset="0"/>
                          <a:ea typeface="+mn-ea"/>
                          <a:cs typeface="Arial" panose="020B0604020202020204" pitchFamily="34" charset="0"/>
                        </a:rPr>
                        <a:t>480</a:t>
                      </a:r>
                    </a:p>
                    <a:p>
                      <a:pPr marL="0" algn="ctr" defTabSz="685800" rtl="0" eaLnBrk="1" fontAlgn="b" latinLnBrk="0" hangingPunct="1"/>
                      <a:endParaRPr lang="en-US" sz="160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36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52400"/>
            <a:ext cx="8667750" cy="1325563"/>
          </a:xfrm>
        </p:spPr>
        <p:txBody>
          <a:bodyPr>
            <a:normAutofit/>
          </a:bodyPr>
          <a:lstStyle/>
          <a:p>
            <a:pPr algn="ctr"/>
            <a:r>
              <a:rPr lang="en-US" sz="3600" b="1" dirty="0" smtClean="0">
                <a:latin typeface="Arial" panose="020B0604020202020204" pitchFamily="34" charset="0"/>
                <a:cs typeface="Arial" panose="020B0604020202020204" pitchFamily="34" charset="0"/>
              </a:rPr>
              <a:t>Next Steps </a:t>
            </a:r>
            <a:endParaRPr 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3000" y="2819400"/>
            <a:ext cx="6978129" cy="3849089"/>
          </a:xfrm>
          <a:prstGeom prst="rect">
            <a:avLst/>
          </a:prstGeom>
          <a:ln>
            <a:solidFill>
              <a:schemeClr val="tx1"/>
            </a:solidFill>
          </a:ln>
        </p:spPr>
      </p:pic>
      <p:sp>
        <p:nvSpPr>
          <p:cNvPr id="5" name="Content Placeholder 2"/>
          <p:cNvSpPr>
            <a:spLocks noGrp="1"/>
          </p:cNvSpPr>
          <p:nvPr>
            <p:ph idx="1"/>
          </p:nvPr>
        </p:nvSpPr>
        <p:spPr>
          <a:xfrm>
            <a:off x="471487" y="1605456"/>
            <a:ext cx="8318500" cy="1213944"/>
          </a:xfrm>
        </p:spPr>
        <p:txBody>
          <a:bodyPr>
            <a:noAutofit/>
          </a:bodyPr>
          <a:lstStyle/>
          <a:p>
            <a:pPr algn="ctr"/>
            <a:r>
              <a:rPr lang="en-US" dirty="0" smtClean="0">
                <a:latin typeface="Arial" panose="020B0604020202020204" pitchFamily="34" charset="0"/>
                <a:cs typeface="Arial" panose="020B0604020202020204" pitchFamily="34" charset="0"/>
              </a:rPr>
              <a:t>Build </a:t>
            </a:r>
            <a:r>
              <a:rPr lang="en-US" dirty="0">
                <a:latin typeface="Arial" panose="020B0604020202020204" pitchFamily="34" charset="0"/>
                <a:cs typeface="Arial" panose="020B0604020202020204" pitchFamily="34" charset="0"/>
              </a:rPr>
              <a:t>generic data </a:t>
            </a:r>
            <a:r>
              <a:rPr lang="en-US" dirty="0" smtClean="0">
                <a:solidFill>
                  <a:srgbClr val="7030A0"/>
                </a:solidFill>
                <a:latin typeface="Arial" panose="020B0604020202020204" pitchFamily="34" charset="0"/>
                <a:cs typeface="Arial" panose="020B0604020202020204" pitchFamily="34" charset="0"/>
              </a:rPr>
              <a:t>loader and </a:t>
            </a:r>
            <a:r>
              <a:rPr lang="en-US" dirty="0">
                <a:solidFill>
                  <a:srgbClr val="FF0000"/>
                </a:solidFill>
                <a:latin typeface="Arial" panose="020B0604020202020204" pitchFamily="34" charset="0"/>
                <a:cs typeface="Arial" panose="020B0604020202020204" pitchFamily="34" charset="0"/>
              </a:rPr>
              <a:t>exporter</a:t>
            </a:r>
            <a:r>
              <a:rPr lang="en-US" dirty="0" smtClean="0">
                <a:solidFill>
                  <a:srgbClr val="7030A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(GUI)</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41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13543</TotalTime>
  <Words>1110</Words>
  <Application>Microsoft Office PowerPoint</Application>
  <PresentationFormat>On-screen Show (4:3)</PresentationFormat>
  <Paragraphs>262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Applying Best Data Practices to Work with Water Management Data (WaM-DaM)</vt:lpstr>
      <vt:lpstr>Working with our data is hard!  </vt:lpstr>
      <vt:lpstr>Paradigm Shift</vt:lpstr>
      <vt:lpstr>Key Desirable Features </vt:lpstr>
      <vt:lpstr>WaM-DaM Conceptual Design </vt:lpstr>
      <vt:lpstr>WaM-DaM Workflow </vt:lpstr>
      <vt:lpstr>Search the integrated data to build a WEAP model </vt:lpstr>
      <vt:lpstr>Harnessing the power of controlled vocabulary</vt:lpstr>
      <vt:lpstr>Next Steps </vt:lpstr>
      <vt:lpstr>Benefits of WaM-DaM</vt:lpstr>
      <vt:lpstr>Discussion Questions</vt:lpstr>
      <vt:lpstr>PowerPoint Presentation</vt:lpstr>
      <vt:lpstr>WaM-DaM Logical Data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AdelMAbdallah</dc:creator>
  <cp:lastModifiedBy>Adel M. Abdallah</cp:lastModifiedBy>
  <cp:revision>1331</cp:revision>
  <dcterms:created xsi:type="dcterms:W3CDTF">2006-08-16T00:00:00Z</dcterms:created>
  <dcterms:modified xsi:type="dcterms:W3CDTF">2015-12-12T22:08:41Z</dcterms:modified>
</cp:coreProperties>
</file>