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9" r:id="rId3"/>
    <p:sldId id="296" r:id="rId4"/>
    <p:sldId id="295" r:id="rId5"/>
    <p:sldId id="283" r:id="rId6"/>
    <p:sldId id="285" r:id="rId7"/>
    <p:sldId id="284" r:id="rId8"/>
    <p:sldId id="298" r:id="rId9"/>
    <p:sldId id="292" r:id="rId10"/>
    <p:sldId id="303" r:id="rId11"/>
    <p:sldId id="310" r:id="rId12"/>
    <p:sldId id="306" r:id="rId13"/>
    <p:sldId id="304" r:id="rId14"/>
    <p:sldId id="302" r:id="rId15"/>
    <p:sldId id="301" r:id="rId16"/>
    <p:sldId id="307" r:id="rId17"/>
    <p:sldId id="311" r:id="rId18"/>
    <p:sldId id="28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7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9621" autoAdjust="0"/>
  </p:normalViewPr>
  <p:slideViewPr>
    <p:cSldViewPr>
      <p:cViewPr varScale="1">
        <p:scale>
          <a:sx n="104" d="100"/>
          <a:sy n="104" d="100"/>
        </p:scale>
        <p:origin x="1416" y="90"/>
      </p:cViewPr>
      <p:guideLst>
        <p:guide orient="horz" pos="2160"/>
        <p:guide pos="2880"/>
      </p:guideLst>
    </p:cSldViewPr>
  </p:slideViewPr>
  <p:outlineViewPr>
    <p:cViewPr>
      <p:scale>
        <a:sx n="33" d="100"/>
        <a:sy n="33" d="100"/>
      </p:scale>
      <p:origin x="0" y="420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26117-AC00-4FD6-AF98-D6DF1EAFE6F9}" type="datetimeFigureOut">
              <a:rPr lang="en-US" smtClean="0"/>
              <a:t>10/19/2015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63FF8-4BA4-40A3-9A18-5D0575F30BD9}" type="slidenum">
              <a:rPr lang="en-US" smtClean="0"/>
              <a:t>‹#›</a:t>
            </a:fld>
            <a:endParaRPr lang="en-US" dirty="0"/>
          </a:p>
        </p:txBody>
      </p:sp>
    </p:spTree>
    <p:extLst>
      <p:ext uri="{BB962C8B-B14F-4D97-AF65-F5344CB8AC3E}">
        <p14:creationId xmlns:p14="http://schemas.microsoft.com/office/powerpoint/2010/main" val="163566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everyone for attending the meeting </a:t>
            </a:r>
          </a:p>
          <a:p>
            <a:endParaRPr lang="en-US" dirty="0" smtClean="0"/>
          </a:p>
          <a:p>
            <a:r>
              <a:rPr lang="en-US" dirty="0" smtClean="0"/>
              <a:t>I will present the</a:t>
            </a:r>
            <a:r>
              <a:rPr lang="en-US" baseline="0" dirty="0" smtClean="0"/>
              <a:t> Water Management Data Model (WaM-DaM)</a:t>
            </a:r>
          </a:p>
          <a:p>
            <a:endParaRPr lang="en-US" baseline="0" dirty="0" smtClean="0"/>
          </a:p>
          <a:p>
            <a:r>
              <a:rPr lang="en-US" baseline="0" dirty="0" smtClean="0"/>
              <a:t>WaM-DaM is funded by the National Science Foundation through the CI-Water Project : </a:t>
            </a:r>
            <a:r>
              <a:rPr lang="en-US" baseline="0" dirty="0" err="1" smtClean="0"/>
              <a:t>Cyberinftastrcuture</a:t>
            </a:r>
            <a:r>
              <a:rPr lang="en-US" baseline="0" dirty="0" smtClean="0"/>
              <a:t> to Advance Water Resources Modeling.</a:t>
            </a:r>
          </a:p>
          <a:p>
            <a:endParaRPr lang="en-US" baseline="0" dirty="0" smtClean="0"/>
          </a:p>
          <a:p>
            <a:r>
              <a:rPr lang="en-US" baseline="0" dirty="0" smtClean="0"/>
              <a:t>My advisor David Rosenberg and he is on his sabbatical in Italy </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a:t>
            </a:fld>
            <a:endParaRPr lang="en-US" dirty="0"/>
          </a:p>
        </p:txBody>
      </p:sp>
    </p:spTree>
    <p:extLst>
      <p:ext uri="{BB962C8B-B14F-4D97-AF65-F5344CB8AC3E}">
        <p14:creationId xmlns:p14="http://schemas.microsoft.com/office/powerpoint/2010/main" val="3694931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important questions for researchers is like: </a:t>
            </a:r>
            <a:r>
              <a:rPr lang="en-US" sz="1200" dirty="0" smtClean="0"/>
              <a:t>What are the water management </a:t>
            </a:r>
            <a:r>
              <a:rPr lang="en-US" sz="1200" dirty="0" smtClean="0">
                <a:solidFill>
                  <a:srgbClr val="0070C0"/>
                </a:solidFill>
              </a:rPr>
              <a:t>instances</a:t>
            </a:r>
            <a:r>
              <a:rPr lang="en-US" sz="1200" dirty="0" smtClean="0"/>
              <a:t> in the Bear River Watershed, Utah?</a:t>
            </a:r>
          </a:p>
          <a:p>
            <a:r>
              <a:rPr lang="en-US" sz="1200" dirty="0" smtClean="0"/>
              <a:t>Here is part</a:t>
            </a:r>
            <a:r>
              <a:rPr lang="en-US" sz="1200" baseline="0" dirty="0" smtClean="0"/>
              <a:t> of the </a:t>
            </a:r>
            <a:r>
              <a:rPr lang="en-US" sz="1200" dirty="0" smtClean="0"/>
              <a:t>query result where we find out</a:t>
            </a:r>
            <a:r>
              <a:rPr lang="en-US" sz="1200" baseline="0" dirty="0" smtClean="0"/>
              <a:t> the instances and their object types and which data source they come from. In this case, we found ten instances that are located in four data sources </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10</a:t>
            </a:fld>
            <a:endParaRPr lang="en-US" dirty="0"/>
          </a:p>
        </p:txBody>
      </p:sp>
    </p:spTree>
    <p:extLst>
      <p:ext uri="{BB962C8B-B14F-4D97-AF65-F5344CB8AC3E}">
        <p14:creationId xmlns:p14="http://schemas.microsoft.com/office/powerpoint/2010/main" val="265713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important question is What is the "surface area" of an object type "Reservoir" within a boundary of lat. and long. ? </a:t>
            </a:r>
          </a:p>
          <a:p>
            <a:r>
              <a:rPr lang="en-US" baseline="0" dirty="0" smtClean="0"/>
              <a:t>The table shows the results of the query. There are three instances of Hyrum Reservoir that come from three difference data sources. The use of common vocabulary and registering native vocabulary against them allows us to search different terms like surface area by using the common name. </a:t>
            </a:r>
          </a:p>
          <a:p>
            <a:endParaRPr lang="en-US" baseline="0" dirty="0" smtClean="0"/>
          </a:p>
          <a:p>
            <a:r>
              <a:rPr lang="en-US" baseline="0" dirty="0" smtClean="0"/>
              <a:t>The user can identify discrepancies among the data sources and incorporate them in their model </a:t>
            </a:r>
            <a:r>
              <a:rPr lang="en-US" baseline="0" dirty="0" err="1" smtClean="0"/>
              <a:t>uncertainity</a:t>
            </a: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11</a:t>
            </a:fld>
            <a:endParaRPr lang="en-US" dirty="0"/>
          </a:p>
        </p:txBody>
      </p:sp>
    </p:spTree>
    <p:extLst>
      <p:ext uri="{BB962C8B-B14F-4D97-AF65-F5344CB8AC3E}">
        <p14:creationId xmlns:p14="http://schemas.microsoft.com/office/powerpoint/2010/main" val="289660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question would</a:t>
            </a:r>
            <a:r>
              <a:rPr lang="en-US" baseline="0" dirty="0" smtClean="0"/>
              <a:t> be like: </a:t>
            </a:r>
            <a:r>
              <a:rPr lang="en-US" sz="1200" dirty="0" smtClean="0">
                <a:latin typeface="Arial" panose="020B0604020202020204" pitchFamily="34" charset="0"/>
                <a:cs typeface="Arial" panose="020B0604020202020204" pitchFamily="34" charset="0"/>
              </a:rPr>
              <a:t>What other </a:t>
            </a:r>
            <a:r>
              <a:rPr lang="en-US" sz="1200" dirty="0" smtClean="0">
                <a:solidFill>
                  <a:srgbClr val="00B050"/>
                </a:solidFill>
                <a:latin typeface="Arial" panose="020B0604020202020204" pitchFamily="34" charset="0"/>
                <a:cs typeface="Arial" panose="020B0604020202020204" pitchFamily="34" charset="0"/>
              </a:rPr>
              <a:t>attribute</a:t>
            </a:r>
            <a:r>
              <a:rPr lang="en-US" sz="1200" dirty="0" smtClean="0">
                <a:latin typeface="Arial" panose="020B0604020202020204" pitchFamily="34" charset="0"/>
                <a:cs typeface="Arial" panose="020B0604020202020204" pitchFamily="34" charset="0"/>
              </a:rPr>
              <a:t> data are available for Hyrum Reservoir? This</a:t>
            </a:r>
            <a:r>
              <a:rPr lang="en-US" sz="1200" baseline="0" dirty="0" smtClean="0">
                <a:latin typeface="Arial" panose="020B0604020202020204" pitchFamily="34" charset="0"/>
                <a:cs typeface="Arial" panose="020B0604020202020204" pitchFamily="34" charset="0"/>
              </a:rPr>
              <a:t> table shows part of the answer for 12 attributes, their unites and data type as they come from four data sources. Now the four data sources are at your disposal in one place! Otherwise you need to search them one at a time from their own spate sources </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12</a:t>
            </a:fld>
            <a:endParaRPr lang="en-US" dirty="0"/>
          </a:p>
        </p:txBody>
      </p:sp>
    </p:spTree>
    <p:extLst>
      <p:ext uri="{BB962C8B-B14F-4D97-AF65-F5344CB8AC3E}">
        <p14:creationId xmlns:p14="http://schemas.microsoft.com/office/powerpoint/2010/main" val="2324099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question here is like: </a:t>
            </a:r>
            <a:r>
              <a:rPr lang="en-US" sz="1200" dirty="0" smtClean="0">
                <a:latin typeface="Arial" panose="020B0604020202020204" pitchFamily="34" charset="0"/>
                <a:cs typeface="Arial" panose="020B0604020202020204" pitchFamily="34" charset="0"/>
              </a:rPr>
              <a:t>What are the supply and discharge links for “</a:t>
            </a:r>
            <a:r>
              <a:rPr lang="en-US" sz="1200" dirty="0" smtClean="0">
                <a:solidFill>
                  <a:srgbClr val="00B050"/>
                </a:solidFill>
                <a:latin typeface="Arial" panose="020B0604020202020204" pitchFamily="34" charset="0"/>
                <a:cs typeface="Arial" panose="020B0604020202020204" pitchFamily="34" charset="0"/>
              </a:rPr>
              <a:t>Box Elder County Urban</a:t>
            </a:r>
            <a:r>
              <a:rPr lang="en-US" sz="1200" dirty="0" smtClean="0">
                <a:latin typeface="Arial" panose="020B0604020202020204" pitchFamily="34" charset="0"/>
                <a:cs typeface="Arial" panose="020B0604020202020204" pitchFamily="34" charset="0"/>
              </a:rPr>
              <a:t>” Demand Site Object?</a:t>
            </a:r>
            <a:r>
              <a:rPr lang="en-US" sz="1200" baseline="0" dirty="0">
                <a:latin typeface="+mn-lt"/>
                <a:cs typeface="+mn-cs"/>
              </a:rPr>
              <a:t> </a:t>
            </a:r>
            <a:r>
              <a:rPr lang="en-US" sz="1200" baseline="0" dirty="0" smtClean="0">
                <a:latin typeface="+mn-lt"/>
                <a:cs typeface="+mn-cs"/>
              </a:rPr>
              <a:t>The Table below shows the query result but I plot it in a schematic. Here Box Elder County </a:t>
            </a:r>
            <a:r>
              <a:rPr lang="en-US" sz="1200" baseline="0" dirty="0" err="1" smtClean="0">
                <a:latin typeface="+mn-lt"/>
                <a:cs typeface="+mn-cs"/>
              </a:rPr>
              <a:t>recives</a:t>
            </a:r>
            <a:r>
              <a:rPr lang="en-US" sz="1200" baseline="0" dirty="0" smtClean="0">
                <a:latin typeface="+mn-lt"/>
                <a:cs typeface="+mn-cs"/>
              </a:rPr>
              <a:t> water from four sources that have a transition link Object Type. The County discharges water as a return flow</a:t>
            </a:r>
            <a:endParaRPr lang="en-US" sz="12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0F63FF8-4BA4-40A3-9A18-5D0575F30BD9}" type="slidenum">
              <a:rPr lang="en-US" smtClean="0"/>
              <a:t>13</a:t>
            </a:fld>
            <a:endParaRPr lang="en-US" dirty="0"/>
          </a:p>
        </p:txBody>
      </p:sp>
    </p:spTree>
    <p:extLst>
      <p:ext uri="{BB962C8B-B14F-4D97-AF65-F5344CB8AC3E}">
        <p14:creationId xmlns:p14="http://schemas.microsoft.com/office/powerpoint/2010/main" val="399185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 working on testing a use</a:t>
            </a:r>
            <a:r>
              <a:rPr lang="en-US" baseline="0" dirty="0" smtClean="0"/>
              <a:t> case of comparing </a:t>
            </a:r>
            <a:r>
              <a:rPr lang="en-US" sz="1200" dirty="0" smtClean="0">
                <a:latin typeface="Arial" panose="020B0604020202020204" pitchFamily="34" charset="0"/>
                <a:cs typeface="Arial" panose="020B0604020202020204" pitchFamily="34" charset="0"/>
              </a:rPr>
              <a:t>data and metadata across scenarios</a:t>
            </a:r>
          </a:p>
          <a:p>
            <a:r>
              <a:rPr lang="en-US" dirty="0" smtClean="0"/>
              <a:t>I will also</a:t>
            </a:r>
            <a:r>
              <a:rPr lang="en-US" baseline="0" dirty="0" smtClean="0"/>
              <a:t> demonstrate how to serve data for example models </a:t>
            </a:r>
          </a:p>
          <a:p>
            <a:r>
              <a:rPr lang="en-US" baseline="0" dirty="0" smtClean="0"/>
              <a:t>Finally I’ll use WaM-DaM to manage input and output data of </a:t>
            </a:r>
            <a:r>
              <a:rPr lang="en-US" sz="1200" dirty="0" smtClean="0">
                <a:latin typeface="Arial" panose="020B0604020202020204" pitchFamily="34" charset="0"/>
                <a:cs typeface="Arial" panose="020B0604020202020204" pitchFamily="34" charset="0"/>
              </a:rPr>
              <a:t>simulation and optimization models </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14</a:t>
            </a:fld>
            <a:endParaRPr lang="en-US" dirty="0"/>
          </a:p>
        </p:txBody>
      </p:sp>
    </p:spTree>
    <p:extLst>
      <p:ext uri="{BB962C8B-B14F-4D97-AF65-F5344CB8AC3E}">
        <p14:creationId xmlns:p14="http://schemas.microsoft.com/office/powerpoint/2010/main" val="110212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latin typeface="Arial" panose="020B0604020202020204" pitchFamily="34" charset="0"/>
                <a:cs typeface="Arial" panose="020B0604020202020204" pitchFamily="34" charset="0"/>
              </a:rPr>
              <a:t> To conclude</a:t>
            </a:r>
            <a:r>
              <a:rPr lang="en-US" sz="2800" baseline="0" dirty="0" smtClean="0">
                <a:latin typeface="Arial" panose="020B0604020202020204" pitchFamily="34" charset="0"/>
                <a:cs typeface="Arial" panose="020B0604020202020204" pitchFamily="34" charset="0"/>
              </a:rPr>
              <a:t>, here the benefits that WaM-DaM brings to us</a:t>
            </a:r>
          </a:p>
          <a:p>
            <a:endParaRPr lang="en-US" sz="2800" dirty="0"/>
          </a:p>
        </p:txBody>
      </p:sp>
      <p:sp>
        <p:nvSpPr>
          <p:cNvPr id="4" name="Slide Number Placeholder 3"/>
          <p:cNvSpPr>
            <a:spLocks noGrp="1"/>
          </p:cNvSpPr>
          <p:nvPr>
            <p:ph type="sldNum" sz="quarter" idx="10"/>
          </p:nvPr>
        </p:nvSpPr>
        <p:spPr/>
        <p:txBody>
          <a:bodyPr/>
          <a:lstStyle/>
          <a:p>
            <a:fld id="{60F63FF8-4BA4-40A3-9A18-5D0575F30BD9}" type="slidenum">
              <a:rPr lang="en-US" smtClean="0"/>
              <a:t>15</a:t>
            </a:fld>
            <a:endParaRPr lang="en-US" dirty="0"/>
          </a:p>
        </p:txBody>
      </p:sp>
    </p:spTree>
    <p:extLst>
      <p:ext uri="{BB962C8B-B14F-4D97-AF65-F5344CB8AC3E}">
        <p14:creationId xmlns:p14="http://schemas.microsoft.com/office/powerpoint/2010/main" val="4056103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acknowledge the Utah</a:t>
            </a:r>
            <a:r>
              <a:rPr lang="en-US" baseline="0" dirty="0" smtClean="0"/>
              <a:t> Water Users Association for awarding me their scholarship in 2013 </a:t>
            </a:r>
          </a:p>
          <a:p>
            <a:r>
              <a:rPr lang="en-US" baseline="0" dirty="0" smtClean="0"/>
              <a:t>and I’d like to thank Dr. Steve </a:t>
            </a:r>
            <a:r>
              <a:rPr lang="en-US" baseline="0" dirty="0" err="1" smtClean="0"/>
              <a:t>Burian</a:t>
            </a:r>
            <a:r>
              <a:rPr lang="en-US" baseline="0" dirty="0" smtClean="0"/>
              <a:t> at the University of Utah for hosting me as a visiting student for this year.</a:t>
            </a:r>
          </a:p>
          <a:p>
            <a:endParaRPr lang="en-US" baseline="0" dirty="0" smtClean="0"/>
          </a:p>
          <a:p>
            <a:r>
              <a:rPr lang="en-US" baseline="0" dirty="0" smtClean="0"/>
              <a:t>Thank you and I look to hearing your questions </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16</a:t>
            </a:fld>
            <a:endParaRPr lang="en-US" dirty="0"/>
          </a:p>
        </p:txBody>
      </p:sp>
    </p:spTree>
    <p:extLst>
      <p:ext uri="{BB962C8B-B14F-4D97-AF65-F5344CB8AC3E}">
        <p14:creationId xmlns:p14="http://schemas.microsoft.com/office/powerpoint/2010/main" val="3750780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if really</a:t>
            </a:r>
            <a:r>
              <a:rPr lang="en-US" baseline="0" dirty="0" smtClean="0"/>
              <a:t> need. </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18</a:t>
            </a:fld>
            <a:endParaRPr lang="en-US" dirty="0"/>
          </a:p>
        </p:txBody>
      </p:sp>
    </p:spTree>
    <p:extLst>
      <p:ext uri="{BB962C8B-B14F-4D97-AF65-F5344CB8AC3E}">
        <p14:creationId xmlns:p14="http://schemas.microsoft.com/office/powerpoint/2010/main" val="188942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overarching contribution is:</a:t>
            </a:r>
            <a:r>
              <a:rPr lang="en-US" baseline="0" dirty="0" smtClean="0"/>
              <a:t> a New method to organize and synthesize network-based water management data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0F63FF8-4BA4-40A3-9A18-5D0575F30BD9}" type="slidenum">
              <a:rPr lang="en-US" smtClean="0"/>
              <a:t>2</a:t>
            </a:fld>
            <a:endParaRPr lang="en-US" dirty="0"/>
          </a:p>
        </p:txBody>
      </p:sp>
    </p:spTree>
    <p:extLst>
      <p:ext uri="{BB962C8B-B14F-4D97-AF65-F5344CB8AC3E}">
        <p14:creationId xmlns:p14="http://schemas.microsoft.com/office/powerpoint/2010/main" val="301421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itchFamily="34" charset="0"/>
              </a:rPr>
              <a:t>Water management data resides in different </a:t>
            </a:r>
            <a:r>
              <a:rPr lang="en-US" sz="1200" dirty="0" smtClean="0">
                <a:solidFill>
                  <a:srgbClr val="FF0000"/>
                </a:solidFill>
                <a:latin typeface="Arial" pitchFamily="34" charset="0"/>
                <a:cs typeface="Arial" pitchFamily="34" charset="0"/>
              </a:rPr>
              <a:t>data sources</a:t>
            </a:r>
            <a:r>
              <a:rPr lang="en-US" sz="1200" dirty="0" smtClean="0">
                <a:latin typeface="Arial" pitchFamily="34" charset="0"/>
                <a:cs typeface="Arial" pitchFamily="34" charset="0"/>
              </a:rPr>
              <a:t>, uses different </a:t>
            </a:r>
            <a:r>
              <a:rPr lang="en-US" sz="1200" dirty="0" smtClean="0">
                <a:solidFill>
                  <a:srgbClr val="0070C0"/>
                </a:solidFill>
                <a:latin typeface="Arial" pitchFamily="34" charset="0"/>
                <a:cs typeface="Arial" pitchFamily="34" charset="0"/>
              </a:rPr>
              <a:t>firmware</a:t>
            </a:r>
            <a:r>
              <a:rPr lang="en-US" sz="1200" dirty="0" smtClean="0">
                <a:latin typeface="Arial" pitchFamily="34" charset="0"/>
                <a:cs typeface="Arial" pitchFamily="34" charset="0"/>
              </a:rPr>
              <a:t>, </a:t>
            </a:r>
            <a:r>
              <a:rPr lang="en-US" sz="1200" dirty="0" smtClean="0">
                <a:solidFill>
                  <a:schemeClr val="accent6">
                    <a:lumMod val="75000"/>
                  </a:schemeClr>
                </a:solidFill>
                <a:latin typeface="Arial" pitchFamily="34" charset="0"/>
                <a:cs typeface="Arial" pitchFamily="34" charset="0"/>
              </a:rPr>
              <a:t>formats</a:t>
            </a:r>
            <a:r>
              <a:rPr lang="en-US" sz="1200" dirty="0" smtClean="0">
                <a:latin typeface="Arial" pitchFamily="34" charset="0"/>
                <a:cs typeface="Arial" pitchFamily="34" charset="0"/>
              </a:rPr>
              <a:t>, </a:t>
            </a:r>
            <a:r>
              <a:rPr lang="en-US" sz="1200" dirty="0" smtClean="0">
                <a:solidFill>
                  <a:srgbClr val="7030A0"/>
                </a:solidFill>
                <a:latin typeface="Arial" pitchFamily="34" charset="0"/>
                <a:cs typeface="Arial" pitchFamily="34" charset="0"/>
              </a:rPr>
              <a:t>terminology</a:t>
            </a:r>
            <a:r>
              <a:rPr lang="en-US" sz="1200" dirty="0" smtClean="0">
                <a:latin typeface="Arial" pitchFamily="34" charset="0"/>
                <a:cs typeface="Arial" pitchFamily="34" charset="0"/>
              </a:rPr>
              <a:t>, and applies to various domains and contexts with various available </a:t>
            </a:r>
            <a:r>
              <a:rPr lang="en-US" sz="1200" dirty="0" smtClean="0">
                <a:solidFill>
                  <a:srgbClr val="00B050"/>
                </a:solidFill>
                <a:latin typeface="Arial" pitchFamily="34" charset="0"/>
                <a:cs typeface="Arial" pitchFamily="34" charset="0"/>
              </a:rPr>
              <a:t>metadata</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Water management data is</a:t>
            </a:r>
            <a:r>
              <a:rPr lang="en-US" baseline="0" dirty="0" smtClean="0"/>
              <a:t> heterogeneous and resides in different places with different formats, terminology, and available metadata. These are example sources of data that are used in water management models. They come with different and overlapping attributes over various spatial scales.</a:t>
            </a:r>
          </a:p>
          <a:p>
            <a:pPr marL="0" indent="0">
              <a:buNone/>
            </a:pPr>
            <a:endParaRPr lang="en-US" sz="1200" dirty="0" smtClean="0">
              <a:latin typeface="Arial" panose="020B0604020202020204"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organize all of them in a data model, we need to use c</a:t>
            </a:r>
            <a:r>
              <a:rPr lang="en-US" dirty="0" smtClean="0">
                <a:solidFill>
                  <a:schemeClr val="tx1"/>
                </a:solidFill>
              </a:rPr>
              <a:t>onsistent semantic and syntactic structure that</a:t>
            </a:r>
            <a:r>
              <a:rPr lang="en-US" baseline="0" dirty="0" smtClean="0">
                <a:solidFill>
                  <a:schemeClr val="tx1"/>
                </a:solidFill>
              </a:rPr>
              <a:t> is generic to accommodate all of these data sources. We also need a s</a:t>
            </a:r>
            <a:r>
              <a:rPr lang="en-US" dirty="0" smtClean="0">
                <a:solidFill>
                  <a:schemeClr val="tx1"/>
                </a:solidFill>
              </a:rPr>
              <a:t>upportive metadata to trace the lineage of data values,</a:t>
            </a:r>
            <a:r>
              <a:rPr lang="en-US" baseline="0" dirty="0" smtClean="0">
                <a:solidFill>
                  <a:schemeClr val="tx1"/>
                </a:solidFill>
              </a:rPr>
              <a:t> where they come from, how, and by whom  </a:t>
            </a:r>
            <a:r>
              <a:rPr lang="en-US" dirty="0" smtClean="0">
                <a:solidFill>
                  <a:schemeClr val="tx1"/>
                </a:solidFill>
              </a:rPr>
              <a:t>   </a:t>
            </a:r>
          </a:p>
          <a:p>
            <a:pPr marL="0" indent="0">
              <a:buNone/>
            </a:pPr>
            <a:endParaRPr lang="en-US" sz="1200" dirty="0" smtClean="0">
              <a:latin typeface="Arial" panose="020B0604020202020204" pitchFamily="34" charset="0"/>
              <a:cs typeface="Arial" pitchFamily="34" charset="0"/>
            </a:endParaRPr>
          </a:p>
          <a:p>
            <a:pPr marL="0" indent="0">
              <a:buNone/>
            </a:pPr>
            <a:r>
              <a:rPr lang="en-US" sz="1200" dirty="0" smtClean="0">
                <a:latin typeface="Arial" panose="020B0604020202020204" pitchFamily="34" charset="0"/>
                <a:cs typeface="Arial" pitchFamily="34" charset="0"/>
              </a:rPr>
              <a:t>Organizing all this data together in a consistent</a:t>
            </a:r>
            <a:r>
              <a:rPr lang="en-US" sz="1200" baseline="0" dirty="0" smtClean="0">
                <a:latin typeface="Arial" panose="020B0604020202020204" pitchFamily="34" charset="0"/>
                <a:cs typeface="Arial" pitchFamily="34" charset="0"/>
              </a:rPr>
              <a:t> way allows us to </a:t>
            </a:r>
            <a:r>
              <a:rPr lang="en-US" sz="1200" dirty="0" smtClean="0">
                <a:latin typeface="Arial" panose="020B0604020202020204" pitchFamily="34" charset="0"/>
                <a:cs typeface="Arial" pitchFamily="34" charset="0"/>
              </a:rPr>
              <a:t>answer</a:t>
            </a:r>
            <a:r>
              <a:rPr lang="en-US" sz="1200" baseline="0" dirty="0" smtClean="0">
                <a:latin typeface="Arial" panose="020B0604020202020204" pitchFamily="34" charset="0"/>
                <a:cs typeface="Arial" pitchFamily="34" charset="0"/>
              </a:rPr>
              <a:t> these key questions</a:t>
            </a:r>
            <a:endParaRPr lang="en-US" sz="1200" dirty="0" smtClean="0">
              <a:latin typeface="Arial" panose="020B0604020202020204" pitchFamily="34" charset="0"/>
              <a:cs typeface="Arial" pitchFamily="34" charset="0"/>
            </a:endParaRPr>
          </a:p>
          <a:p>
            <a:endParaRPr lang="en-US" sz="1200" dirty="0" smtClean="0">
              <a:latin typeface="Arial" panose="020B0604020202020204" pitchFamily="34" charset="0"/>
              <a:cs typeface="Arial" pitchFamily="34" charset="0"/>
            </a:endParaRPr>
          </a:p>
          <a:p>
            <a:r>
              <a:rPr lang="en-US" sz="1200" dirty="0" smtClean="0">
                <a:latin typeface="Arial" panose="020B0604020202020204" pitchFamily="34" charset="0"/>
                <a:cs typeface="Arial" pitchFamily="34" charset="0"/>
              </a:rPr>
              <a:t>What are the water system components and attributes in a geographic and domain area of interest? </a:t>
            </a:r>
          </a:p>
          <a:p>
            <a:endParaRPr lang="en-US" sz="1200" dirty="0" smtClean="0">
              <a:latin typeface="Arial" panose="020B0604020202020204" pitchFamily="34" charset="0"/>
              <a:cs typeface="Arial" pitchFamily="34" charset="0"/>
            </a:endParaRPr>
          </a:p>
          <a:p>
            <a:r>
              <a:rPr lang="en-US" sz="1200" dirty="0" smtClean="0">
                <a:latin typeface="Arial" panose="020B0604020202020204" pitchFamily="34" charset="0"/>
                <a:cs typeface="Arial" pitchFamily="34" charset="0"/>
              </a:rPr>
              <a:t>How are these components physically connected to each other? </a:t>
            </a:r>
          </a:p>
          <a:p>
            <a:pPr marL="0" indent="0">
              <a:buNone/>
            </a:pPr>
            <a:r>
              <a:rPr lang="en-US" sz="1200" dirty="0" smtClean="0">
                <a:latin typeface="Arial" panose="020B0604020202020204" pitchFamily="34" charset="0"/>
                <a:cs typeface="Arial" pitchFamily="34" charset="0"/>
              </a:rPr>
              <a:t>	</a:t>
            </a:r>
          </a:p>
          <a:p>
            <a:r>
              <a:rPr lang="en-US" sz="1200" dirty="0" smtClean="0">
                <a:latin typeface="Arial" panose="020B0604020202020204" pitchFamily="34" charset="0"/>
                <a:cs typeface="Arial" pitchFamily="34" charset="0"/>
              </a:rPr>
              <a:t>What data is available to run a particular model in a particular place?</a:t>
            </a:r>
          </a:p>
          <a:p>
            <a:endParaRPr lang="en-US" dirty="0" smtClean="0"/>
          </a:p>
          <a:p>
            <a:endParaRPr lang="en-US" dirty="0" smtClean="0"/>
          </a:p>
          <a:p>
            <a:r>
              <a:rPr lang="en-US" baseline="0"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anose="020B0604020202020204" pitchFamily="34" charset="0"/>
              <a:cs typeface="Arial" pitchFamily="34" charset="0"/>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3</a:t>
            </a:fld>
            <a:endParaRPr lang="en-US" dirty="0"/>
          </a:p>
        </p:txBody>
      </p:sp>
    </p:spTree>
    <p:extLst>
      <p:ext uri="{BB962C8B-B14F-4D97-AF65-F5344CB8AC3E}">
        <p14:creationId xmlns:p14="http://schemas.microsoft.com/office/powerpoint/2010/main" val="1510237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These are fifteen example</a:t>
            </a:r>
            <a:r>
              <a:rPr lang="en-US" sz="1200" b="0" i="0" u="none" strike="noStrike" kern="1200" baseline="0" dirty="0" smtClean="0">
                <a:solidFill>
                  <a:schemeClr val="tx1"/>
                </a:solidFill>
                <a:effectLst/>
                <a:latin typeface="+mn-lt"/>
                <a:ea typeface="+mn-ea"/>
                <a:cs typeface="+mn-cs"/>
              </a:rPr>
              <a:t> data management systems that support different organizing features of data. We found eight common features </a:t>
            </a:r>
            <a:r>
              <a:rPr lang="en-US" sz="1200" b="0" i="0" u="none" strike="noStrike" kern="1200" dirty="0" smtClean="0">
                <a:solidFill>
                  <a:schemeClr val="tx1"/>
                </a:solidFill>
                <a:effectLst/>
                <a:latin typeface="+mn-lt"/>
                <a:ea typeface="+mn-ea"/>
                <a:cs typeface="+mn-cs"/>
              </a:rPr>
              <a:t>across these systems</a:t>
            </a:r>
          </a:p>
          <a:p>
            <a:r>
              <a:rPr lang="en-US" sz="1200" b="0" i="0" u="none" strike="noStrike" kern="1200" dirty="0" smtClean="0">
                <a:solidFill>
                  <a:schemeClr val="tx1"/>
                </a:solidFill>
                <a:effectLst/>
                <a:latin typeface="+mn-lt"/>
                <a:ea typeface="+mn-ea"/>
                <a:cs typeface="+mn-cs"/>
              </a:rPr>
              <a:t>1. Flexible and extensible:</a:t>
            </a:r>
            <a:r>
              <a:rPr lang="en-US" dirty="0" smtClean="0"/>
              <a:t> </a:t>
            </a:r>
            <a:r>
              <a:rPr lang="en-US" sz="1200" b="0" i="0" u="none" strike="noStrike" kern="1200" dirty="0" smtClean="0">
                <a:solidFill>
                  <a:schemeClr val="tx1"/>
                </a:solidFill>
                <a:effectLst/>
                <a:latin typeface="+mn-lt"/>
                <a:ea typeface="+mn-ea"/>
                <a:cs typeface="+mn-cs"/>
              </a:rPr>
              <a:t>allows users to define new user customized objects and then create instances</a:t>
            </a:r>
          </a:p>
          <a:p>
            <a:r>
              <a:rPr lang="en-US" sz="1200" b="0" i="0" u="none" strike="noStrike" kern="1200" dirty="0" smtClean="0">
                <a:solidFill>
                  <a:schemeClr val="tx1"/>
                </a:solidFill>
                <a:effectLst/>
                <a:latin typeface="+mn-lt"/>
                <a:ea typeface="+mn-ea"/>
                <a:cs typeface="+mn-cs"/>
              </a:rPr>
              <a:t>2. Networks:</a:t>
            </a:r>
            <a:r>
              <a:rPr lang="en-US" dirty="0" smtClean="0"/>
              <a:t> </a:t>
            </a:r>
            <a:r>
              <a:rPr lang="en-US" sz="1200" b="0" i="0" u="none" strike="noStrike" kern="1200" dirty="0" smtClean="0">
                <a:solidFill>
                  <a:schemeClr val="tx1"/>
                </a:solidFill>
                <a:effectLst/>
                <a:latin typeface="+mn-lt"/>
                <a:ea typeface="+mn-ea"/>
                <a:cs typeface="+mn-cs"/>
              </a:rPr>
              <a:t>represents connectivity between water system components</a:t>
            </a:r>
          </a:p>
          <a:p>
            <a:r>
              <a:rPr lang="en-US" sz="1200" b="0" i="0" u="none" strike="noStrike" kern="1200" dirty="0" smtClean="0">
                <a:solidFill>
                  <a:schemeClr val="tx1"/>
                </a:solidFill>
                <a:effectLst/>
                <a:latin typeface="+mn-lt"/>
                <a:ea typeface="+mn-ea"/>
                <a:cs typeface="+mn-cs"/>
              </a:rPr>
              <a:t>3. Scenarios:</a:t>
            </a:r>
            <a:r>
              <a:rPr lang="en-US" dirty="0" smtClean="0"/>
              <a:t> </a:t>
            </a:r>
            <a:r>
              <a:rPr lang="en-US" sz="1200" b="0" i="0" u="none" strike="noStrike" kern="1200" dirty="0" smtClean="0">
                <a:solidFill>
                  <a:schemeClr val="tx1"/>
                </a:solidFill>
                <a:effectLst/>
                <a:latin typeface="+mn-lt"/>
                <a:ea typeface="+mn-ea"/>
                <a:cs typeface="+mn-cs"/>
              </a:rPr>
              <a:t>supports data changes in networks due to management alternatives</a:t>
            </a:r>
          </a:p>
          <a:p>
            <a:r>
              <a:rPr lang="en-US" sz="1200" b="0" i="0" u="none" strike="noStrike" kern="1200" dirty="0" smtClean="0">
                <a:solidFill>
                  <a:schemeClr val="tx1"/>
                </a:solidFill>
                <a:effectLst/>
                <a:latin typeface="+mn-lt"/>
                <a:ea typeface="+mn-ea"/>
                <a:cs typeface="+mn-cs"/>
              </a:rPr>
              <a:t>4. Relational and conditional query</a:t>
            </a:r>
            <a:r>
              <a:rPr lang="en-US" dirty="0" smtClean="0"/>
              <a:t> </a:t>
            </a:r>
            <a:r>
              <a:rPr lang="en-US" sz="1200" b="0" i="0" u="none" strike="noStrike" kern="1200" dirty="0" smtClean="0">
                <a:solidFill>
                  <a:schemeClr val="tx1"/>
                </a:solidFill>
                <a:effectLst/>
                <a:latin typeface="+mn-lt"/>
                <a:ea typeface="+mn-ea"/>
                <a:cs typeface="+mn-cs"/>
              </a:rPr>
              <a:t>supports conditional data queries. Conditional queries are important</a:t>
            </a:r>
            <a:r>
              <a:rPr lang="en-US" sz="1200" b="0" i="0" u="none" strike="noStrike" kern="1200" baseline="0" dirty="0" smtClean="0">
                <a:solidFill>
                  <a:schemeClr val="tx1"/>
                </a:solidFill>
                <a:effectLst/>
                <a:latin typeface="+mn-lt"/>
                <a:ea typeface="+mn-ea"/>
                <a:cs typeface="+mn-cs"/>
              </a:rPr>
              <a:t> to export pieces of data to others models </a:t>
            </a: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5. Dynamic controlled vocabulary:</a:t>
            </a:r>
            <a:r>
              <a:rPr lang="en-US" dirty="0" smtClean="0"/>
              <a:t> </a:t>
            </a:r>
            <a:r>
              <a:rPr lang="en-US" sz="1200" b="0" i="0" u="none" strike="noStrike" kern="1200" dirty="0" smtClean="0">
                <a:solidFill>
                  <a:schemeClr val="tx1"/>
                </a:solidFill>
                <a:effectLst/>
                <a:latin typeface="+mn-lt"/>
                <a:ea typeface="+mn-ea"/>
                <a:cs typeface="+mn-cs"/>
              </a:rPr>
              <a:t>allows users to define vocabulary to control descriptive terms used</a:t>
            </a:r>
          </a:p>
          <a:p>
            <a:r>
              <a:rPr lang="en-US" sz="1200" b="0" i="0" u="none" strike="noStrike" kern="1200" dirty="0" smtClean="0">
                <a:solidFill>
                  <a:schemeClr val="tx1"/>
                </a:solidFill>
                <a:effectLst/>
                <a:latin typeface="+mn-lt"/>
                <a:ea typeface="+mn-ea"/>
                <a:cs typeface="+mn-cs"/>
              </a:rPr>
              <a:t>6. Descriptive and explicit metadata:</a:t>
            </a:r>
            <a:r>
              <a:rPr lang="en-US" dirty="0" smtClean="0"/>
              <a:t> </a:t>
            </a:r>
            <a:r>
              <a:rPr lang="en-US" sz="1200" b="0" i="0" u="none" strike="noStrike" kern="1200" dirty="0" smtClean="0">
                <a:solidFill>
                  <a:schemeClr val="tx1"/>
                </a:solidFill>
                <a:effectLst/>
                <a:latin typeface="+mn-lt"/>
                <a:ea typeface="+mn-ea"/>
                <a:cs typeface="+mn-cs"/>
              </a:rPr>
              <a:t>uses descriptive and explicit metadata as methods, sources, and units</a:t>
            </a:r>
          </a:p>
          <a:p>
            <a:r>
              <a:rPr lang="en-US" sz="1200" b="0" i="0" u="none" strike="noStrike" kern="1200" dirty="0" smtClean="0">
                <a:solidFill>
                  <a:schemeClr val="tx1"/>
                </a:solidFill>
                <a:effectLst/>
                <a:latin typeface="+mn-lt"/>
                <a:ea typeface="+mn-ea"/>
                <a:cs typeface="+mn-cs"/>
              </a:rPr>
              <a:t>7. Multiple data types:</a:t>
            </a:r>
            <a:r>
              <a:rPr lang="en-US" dirty="0" smtClean="0"/>
              <a:t> </a:t>
            </a:r>
            <a:r>
              <a:rPr lang="en-US" sz="1200" b="0" i="0" u="none" strike="noStrike" kern="1200" dirty="0" smtClean="0">
                <a:solidFill>
                  <a:schemeClr val="tx1"/>
                </a:solidFill>
                <a:effectLst/>
                <a:latin typeface="+mn-lt"/>
                <a:ea typeface="+mn-ea"/>
                <a:cs typeface="+mn-cs"/>
              </a:rPr>
              <a:t>accommodates multiple data formats like time series, multi-columns, parameters, and functions</a:t>
            </a:r>
          </a:p>
          <a:p>
            <a:r>
              <a:rPr lang="en-US" sz="1200" b="0" i="0" u="none" strike="noStrike" kern="1200" dirty="0" smtClean="0">
                <a:solidFill>
                  <a:schemeClr val="tx1"/>
                </a:solidFill>
                <a:effectLst/>
                <a:latin typeface="+mn-lt"/>
                <a:ea typeface="+mn-ea"/>
                <a:cs typeface="+mn-cs"/>
              </a:rPr>
              <a:t>8. Open source environment:</a:t>
            </a:r>
            <a:r>
              <a:rPr lang="en-US" dirty="0" smtClean="0"/>
              <a:t> </a:t>
            </a:r>
            <a:r>
              <a:rPr lang="en-US" sz="1200" b="0" i="0" u="none" strike="noStrike" kern="1200" dirty="0" smtClean="0">
                <a:solidFill>
                  <a:schemeClr val="tx1"/>
                </a:solidFill>
                <a:effectLst/>
                <a:latin typeface="+mn-lt"/>
                <a:ea typeface="+mn-ea"/>
                <a:cs typeface="+mn-cs"/>
              </a:rPr>
              <a:t>has the data management system as an open source and non-proprietary, source code and schema are available to the public and uses free software environment.</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Its important to note</a:t>
            </a:r>
            <a:r>
              <a:rPr lang="en-US" sz="1200" b="0" i="0" u="none" strike="noStrike" kern="1200" baseline="0" dirty="0" smtClean="0">
                <a:solidFill>
                  <a:schemeClr val="tx1"/>
                </a:solidFill>
                <a:effectLst/>
                <a:latin typeface="+mn-lt"/>
                <a:ea typeface="+mn-ea"/>
                <a:cs typeface="+mn-cs"/>
              </a:rPr>
              <a:t> that many of these features may interact and WaM-DaM supports this interaction.  For example, Arc Hydro separately supports conditional queries and metadata. But users cannot define metadata and share it in a relational way across different components.  </a:t>
            </a:r>
            <a:r>
              <a:rPr lang="en-US" dirty="0" smtClean="0"/>
              <a:t> </a:t>
            </a:r>
          </a:p>
          <a:p>
            <a:endParaRPr lang="en-US" dirty="0" smtClean="0"/>
          </a:p>
          <a:p>
            <a:r>
              <a:rPr lang="en-US" dirty="0" smtClean="0"/>
              <a:t>So a generic data management</a:t>
            </a:r>
            <a:r>
              <a:rPr lang="en-US" baseline="0" dirty="0" smtClean="0"/>
              <a:t> system should support all these features to meet the diverse needs of water management systems.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4</a:t>
            </a:fld>
            <a:endParaRPr lang="en-US" dirty="0"/>
          </a:p>
        </p:txBody>
      </p:sp>
    </p:spTree>
    <p:extLst>
      <p:ext uri="{BB962C8B-B14F-4D97-AF65-F5344CB8AC3E}">
        <p14:creationId xmlns:p14="http://schemas.microsoft.com/office/powerpoint/2010/main" val="429243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CI-Water Project is overcoming these challenges by developing a generic Water Management Data Model (</a:t>
            </a:r>
            <a:r>
              <a:rPr lang="en-US" baseline="0" dirty="0" err="1" smtClean="0"/>
              <a:t>WaM-DaM</a:t>
            </a:r>
            <a:r>
              <a:rPr lang="en-US" baseline="0" dirty="0" smtClean="0"/>
              <a:t>) to reduce the amount of time and effort water managers spend to find and organize the data required to execute water management models including on HPC resources.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40000"/>
                  <a:lumOff val="60000"/>
                </a:schemeClr>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solidFill>
                  <a:schemeClr val="tx2">
                    <a:lumMod val="40000"/>
                    <a:lumOff val="60000"/>
                  </a:schemeClr>
                </a:solidFill>
                <a:latin typeface="Arial" pitchFamily="34" charset="0"/>
                <a:cs typeface="Arial" pitchFamily="34" charset="0"/>
              </a:rPr>
              <a:t>WaM-DaM</a:t>
            </a:r>
            <a:r>
              <a:rPr lang="en-US" sz="1200" dirty="0" smtClean="0">
                <a:solidFill>
                  <a:schemeClr val="tx2">
                    <a:lumMod val="40000"/>
                    <a:lumOff val="60000"/>
                  </a:schemeClr>
                </a:solidFill>
                <a:latin typeface="Arial" pitchFamily="34" charset="0"/>
                <a:cs typeface="Arial" pitchFamily="34" charset="0"/>
              </a:rPr>
              <a:t> will…</a:t>
            </a:r>
          </a:p>
          <a:p>
            <a:endParaRPr lang="en-US" baseline="0" dirty="0" smtClean="0"/>
          </a:p>
          <a:p>
            <a:r>
              <a:rPr lang="en-US" baseline="0" dirty="0" smtClean="0"/>
              <a:t>Organize data into a work flow to help water managers and modelers focus on model use rather than data preparation.  </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5</a:t>
            </a:fld>
            <a:endParaRPr lang="en-US" dirty="0"/>
          </a:p>
        </p:txBody>
      </p:sp>
    </p:spTree>
    <p:extLst>
      <p:ext uri="{BB962C8B-B14F-4D97-AF65-F5344CB8AC3E}">
        <p14:creationId xmlns:p14="http://schemas.microsoft.com/office/powerpoint/2010/main" val="3022913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developing WaM-DaM, we reviewed the 22 existing systems shown in the table on slide 4 to see how the systems organize their data in time, space, and data formats</a:t>
            </a:r>
          </a:p>
          <a:p>
            <a:endParaRPr lang="en-US" baseline="0" dirty="0" smtClean="0"/>
          </a:p>
          <a:p>
            <a:r>
              <a:rPr lang="en-US" baseline="0" dirty="0" smtClean="0"/>
              <a:t>Second, they listed the most important questions that water resources managers and modelers need WaM-DaM to answer. These questions include:</a:t>
            </a:r>
          </a:p>
          <a:p>
            <a:r>
              <a:rPr lang="en-US" baseline="0" dirty="0" smtClean="0"/>
              <a:t>	1) What are the water management instances and attributes in a geographic and domain area of interest? </a:t>
            </a:r>
          </a:p>
          <a:p>
            <a:r>
              <a:rPr lang="en-US" baseline="0" dirty="0" smtClean="0"/>
              <a:t>	2) How are these instances physically connected to each other? 	</a:t>
            </a:r>
          </a:p>
          <a:p>
            <a:r>
              <a:rPr lang="en-US" baseline="0" dirty="0" smtClean="0"/>
              <a:t>	3) What are the differences between the input data for two model scenarios?	</a:t>
            </a:r>
          </a:p>
          <a:p>
            <a:r>
              <a:rPr lang="en-US" baseline="0" dirty="0" smtClean="0"/>
              <a:t>	4) What data is available to run a particular model in a particular place?</a:t>
            </a:r>
          </a:p>
          <a:p>
            <a:r>
              <a:rPr lang="en-US" baseline="0" dirty="0" smtClean="0"/>
              <a:t> </a:t>
            </a:r>
          </a:p>
          <a:p>
            <a:r>
              <a:rPr lang="en-US" baseline="0" dirty="0" smtClean="0"/>
              <a:t>The design was made to efficiently answer these and several other key questions. The design proceeded iteratively as feedback from colleagues and testing through the use cases raised several issues.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6</a:t>
            </a:fld>
            <a:endParaRPr lang="en-US" dirty="0"/>
          </a:p>
        </p:txBody>
      </p:sp>
    </p:spTree>
    <p:extLst>
      <p:ext uri="{BB962C8B-B14F-4D97-AF65-F5344CB8AC3E}">
        <p14:creationId xmlns:p14="http://schemas.microsoft.com/office/powerpoint/2010/main" val="141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WaM-DaM</a:t>
            </a:r>
            <a:r>
              <a:rPr lang="en-US" baseline="0" dirty="0" smtClean="0">
                <a:solidFill>
                  <a:schemeClr val="tx1"/>
                </a:solidFill>
              </a:rPr>
              <a:t> is set of related tables divided into four components: (45 tables)</a:t>
            </a:r>
          </a:p>
          <a:p>
            <a:r>
              <a:rPr lang="en-US" baseline="0" dirty="0" smtClean="0">
                <a:solidFill>
                  <a:schemeClr val="tx1"/>
                </a:solidFill>
              </a:rPr>
              <a:t> </a:t>
            </a:r>
          </a:p>
          <a:p>
            <a:pPr marL="228600" indent="-228600">
              <a:buAutoNum type="arabicParenR"/>
            </a:pPr>
            <a:r>
              <a:rPr lang="en-US" sz="1200" b="0" i="0" kern="1200" dirty="0" smtClean="0">
                <a:solidFill>
                  <a:schemeClr val="tx1"/>
                </a:solidFill>
                <a:effectLst/>
                <a:latin typeface="+mn-lt"/>
                <a:ea typeface="+mn-ea"/>
                <a:cs typeface="+mn-cs"/>
              </a:rPr>
              <a:t>A core structure shown in light blue allows users to define custom data</a:t>
            </a:r>
            <a:r>
              <a:rPr lang="en-US" sz="1200" b="0" i="0" kern="1200" baseline="0" dirty="0" smtClean="0">
                <a:solidFill>
                  <a:schemeClr val="tx1"/>
                </a:solidFill>
                <a:effectLst/>
                <a:latin typeface="+mn-lt"/>
                <a:ea typeface="+mn-ea"/>
                <a:cs typeface="+mn-cs"/>
              </a:rPr>
              <a:t> structures, </a:t>
            </a:r>
            <a:r>
              <a:rPr lang="en-US" sz="1200" b="0" i="0" kern="1200" dirty="0" smtClean="0">
                <a:solidFill>
                  <a:schemeClr val="tx1"/>
                </a:solidFill>
                <a:effectLst/>
                <a:latin typeface="+mn-lt"/>
                <a:ea typeface="+mn-ea"/>
                <a:cs typeface="+mn-cs"/>
              </a:rPr>
              <a:t>object types, and properties for </a:t>
            </a:r>
            <a:r>
              <a:rPr lang="en-US" sz="1200" b="0" i="0" kern="1200" baseline="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model and it’s components. The user can also</a:t>
            </a:r>
            <a:r>
              <a:rPr lang="en-US" sz="1200" b="0" i="0" kern="1200" baseline="0" dirty="0" smtClean="0">
                <a:solidFill>
                  <a:schemeClr val="tx1"/>
                </a:solidFill>
                <a:effectLst/>
                <a:latin typeface="+mn-lt"/>
                <a:ea typeface="+mn-ea"/>
                <a:cs typeface="+mn-cs"/>
              </a:rPr>
              <a:t> create </a:t>
            </a:r>
            <a:r>
              <a:rPr lang="en-US" sz="1200" b="0" i="0" kern="1200" dirty="0" smtClean="0">
                <a:solidFill>
                  <a:schemeClr val="tx1"/>
                </a:solidFill>
                <a:effectLst/>
                <a:latin typeface="+mn-lt"/>
                <a:ea typeface="+mn-ea"/>
                <a:cs typeface="+mn-cs"/>
              </a:rPr>
              <a:t>instances</a:t>
            </a:r>
            <a:r>
              <a:rPr lang="en-US" sz="1200" b="0" i="0" kern="1200" baseline="0" dirty="0" smtClean="0">
                <a:solidFill>
                  <a:schemeClr val="tx1"/>
                </a:solidFill>
                <a:effectLst/>
                <a:latin typeface="+mn-lt"/>
                <a:ea typeface="+mn-ea"/>
                <a:cs typeface="+mn-cs"/>
              </a:rPr>
              <a:t> and populate the instances with data for specific networks and scenarios.</a:t>
            </a:r>
            <a:r>
              <a:rPr lang="en-US" sz="1200" b="0" i="0" kern="1200" dirty="0" smtClean="0">
                <a:solidFill>
                  <a:schemeClr val="tx1"/>
                </a:solidFill>
                <a:effectLst/>
                <a:latin typeface="+mn-lt"/>
                <a:ea typeface="+mn-ea"/>
                <a:cs typeface="+mn-cs"/>
              </a:rPr>
              <a:t> </a:t>
            </a:r>
          </a:p>
          <a:p>
            <a:pPr marL="0" indent="0">
              <a:buNone/>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a:t>
            </a:r>
            <a:r>
              <a:rPr lang="en-US" sz="1200" b="0" i="0" kern="1200" baseline="0" dirty="0" smtClean="0">
                <a:solidFill>
                  <a:schemeClr val="tx1"/>
                </a:solidFill>
                <a:effectLst/>
                <a:latin typeface="+mn-lt"/>
                <a:ea typeface="+mn-ea"/>
                <a:cs typeface="+mn-cs"/>
              </a:rPr>
              <a:t>Metadata shown in orange </a:t>
            </a:r>
            <a:r>
              <a:rPr lang="en-US" baseline="0" dirty="0" smtClean="0">
                <a:solidFill>
                  <a:schemeClr val="tx1"/>
                </a:solidFill>
              </a:rPr>
              <a:t>provide information to correctly interpret the attributes, instances, and stored data values. </a:t>
            </a:r>
          </a:p>
          <a:p>
            <a:endParaRPr lang="en-US" baseline="0" dirty="0" smtClean="0">
              <a:solidFill>
                <a:schemeClr val="tx1"/>
              </a:solidFill>
            </a:endParaRPr>
          </a:p>
          <a:p>
            <a:r>
              <a:rPr lang="en-US" baseline="0" dirty="0" smtClean="0">
                <a:solidFill>
                  <a:schemeClr val="tx1"/>
                </a:solidFill>
              </a:rPr>
              <a:t>3) Controlled Vocabulary in purple imposes consistency in the terms used. Users must use terms to describe their data from a pre-defined list of vocabularies if they choose to share or publish their data. The controlled vocabulary table is connected to tables like </a:t>
            </a:r>
            <a:r>
              <a:rPr lang="en-US" sz="1200" b="0" i="0" kern="1200" dirty="0" smtClean="0">
                <a:solidFill>
                  <a:schemeClr val="tx1"/>
                </a:solidFill>
                <a:effectLst/>
                <a:latin typeface="+mn-lt"/>
                <a:ea typeface="+mn-ea"/>
                <a:cs typeface="+mn-cs"/>
              </a:rPr>
              <a:t>Object </a:t>
            </a:r>
            <a:r>
              <a:rPr lang="en-US" baseline="0" dirty="0" smtClean="0">
                <a:solidFill>
                  <a:schemeClr val="tx1"/>
                </a:solidFill>
              </a:rPr>
              <a:t>Types, Attributes, and units (connections are not shown for simplicity). </a:t>
            </a:r>
          </a:p>
          <a:p>
            <a:endParaRPr lang="en-US" baseline="0" dirty="0" smtClean="0">
              <a:solidFill>
                <a:schemeClr val="tx1"/>
              </a:solidFill>
            </a:endParaRPr>
          </a:p>
          <a:p>
            <a:r>
              <a:rPr lang="en-US" baseline="0" dirty="0" smtClean="0">
                <a:solidFill>
                  <a:schemeClr val="tx1"/>
                </a:solidFill>
              </a:rPr>
              <a:t>4) Data Values in light red allow users to store data values in the multiple data formats that water resources managers and modes use.</a:t>
            </a:r>
          </a:p>
          <a:p>
            <a:endParaRPr lang="en-US" baseline="0" dirty="0" smtClean="0">
              <a:solidFill>
                <a:schemeClr val="tx1"/>
              </a:solidFill>
            </a:endParaRPr>
          </a:p>
          <a:p>
            <a:r>
              <a:rPr lang="en-US" baseline="0" dirty="0" smtClean="0">
                <a:solidFill>
                  <a:schemeClr val="tx1"/>
                </a:solidFill>
              </a:rPr>
              <a:t>This design has been implemented both as a logical data model (shown in the last slide) and as a physical </a:t>
            </a:r>
            <a:r>
              <a:rPr lang="en-US" baseline="0" dirty="0" err="1" smtClean="0">
                <a:solidFill>
                  <a:schemeClr val="tx1"/>
                </a:solidFill>
              </a:rPr>
              <a:t>MySql</a:t>
            </a:r>
            <a:r>
              <a:rPr lang="en-US" baseline="0" dirty="0" smtClean="0">
                <a:solidFill>
                  <a:schemeClr val="tx1"/>
                </a:solidFill>
              </a:rPr>
              <a:t> database. </a:t>
            </a:r>
          </a:p>
          <a:p>
            <a:r>
              <a:rPr lang="en-US" baseline="0" dirty="0" smtClean="0">
                <a:solidFill>
                  <a:schemeClr val="tx1"/>
                </a:solidFill>
              </a:rPr>
              <a:t>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60F63FF8-4BA4-40A3-9A18-5D0575F30BD9}" type="slidenum">
              <a:rPr lang="en-US" smtClean="0"/>
              <a:t>7</a:t>
            </a:fld>
            <a:endParaRPr lang="en-US" dirty="0"/>
          </a:p>
        </p:txBody>
      </p:sp>
    </p:spTree>
    <p:extLst>
      <p:ext uri="{BB962C8B-B14F-4D97-AF65-F5344CB8AC3E}">
        <p14:creationId xmlns:p14="http://schemas.microsoft.com/office/powerpoint/2010/main" val="1119026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of all, users either choose the default set up or they can define their own data set up. Here are the steps to define a new set up. </a:t>
            </a:r>
          </a:p>
          <a:p>
            <a:pPr marL="228600" indent="-228600">
              <a:buAutoNum type="arabicPeriod"/>
            </a:pPr>
            <a:r>
              <a:rPr lang="en-US" baseline="0" dirty="0" smtClean="0"/>
              <a:t>Define a data structure like for WEAP or SWAT. </a:t>
            </a:r>
          </a:p>
          <a:p>
            <a:pPr marL="228600" indent="-228600">
              <a:buAutoNum type="arabicPeriod"/>
            </a:pPr>
            <a:r>
              <a:rPr lang="en-US" dirty="0" smtClean="0"/>
              <a:t>Define objects</a:t>
            </a:r>
            <a:r>
              <a:rPr lang="en-US" baseline="0" dirty="0" smtClean="0"/>
              <a:t> that belong to the data structure like Reservoir and Canal</a:t>
            </a:r>
          </a:p>
          <a:p>
            <a:pPr marL="228600" indent="-228600">
              <a:buAutoNum type="arabicPeriod"/>
            </a:pPr>
            <a:r>
              <a:rPr lang="en-US" baseline="0" dirty="0" smtClean="0"/>
              <a:t>Define attributes that belong to the each object</a:t>
            </a:r>
          </a:p>
          <a:p>
            <a:pPr marL="228600" indent="-228600">
              <a:buAutoNum type="arabicPeriod"/>
            </a:pPr>
            <a:r>
              <a:rPr lang="en-US" baseline="0" dirty="0" smtClean="0"/>
              <a:t>Create a network to represent data in space </a:t>
            </a:r>
          </a:p>
          <a:p>
            <a:pPr marL="228600" indent="-228600">
              <a:buAutoNum type="arabicPeriod"/>
            </a:pPr>
            <a:r>
              <a:rPr lang="en-US" baseline="0" dirty="0" smtClean="0"/>
              <a:t>Create a scenario that belongs to the network </a:t>
            </a:r>
          </a:p>
          <a:p>
            <a:pPr marL="228600" indent="-228600">
              <a:buAutoNum type="arabicPeriod"/>
            </a:pPr>
            <a:r>
              <a:rPr lang="en-US" baseline="0" dirty="0" smtClean="0"/>
              <a:t>Create object instances like Hyrum Reservoir and Logan Canal and relate them to a scenario within a master network </a:t>
            </a:r>
          </a:p>
          <a:p>
            <a:pPr marL="228600" indent="-228600">
              <a:buAutoNum type="arabicPeriod"/>
            </a:pPr>
            <a:r>
              <a:rPr lang="en-US" baseline="0" dirty="0" smtClean="0"/>
              <a:t>Populate data values and metadata for attributes that belong to instances and object types.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8</a:t>
            </a:fld>
            <a:endParaRPr lang="en-US" dirty="0"/>
          </a:p>
        </p:txBody>
      </p:sp>
    </p:spTree>
    <p:extLst>
      <p:ext uri="{BB962C8B-B14F-4D97-AF65-F5344CB8AC3E}">
        <p14:creationId xmlns:p14="http://schemas.microsoft.com/office/powerpoint/2010/main" val="131814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 use </a:t>
            </a:r>
            <a:r>
              <a:rPr lang="en-US" baseline="0" dirty="0" smtClean="0"/>
              <a:t>cases are verifying and demonstrating </a:t>
            </a:r>
            <a:r>
              <a:rPr lang="en-US" baseline="0" dirty="0" err="1" smtClean="0"/>
              <a:t>WaM-DaM</a:t>
            </a:r>
            <a:r>
              <a:rPr lang="en-US" baseline="0" dirty="0" smtClean="0"/>
              <a:t>.</a:t>
            </a:r>
          </a:p>
          <a:p>
            <a:endParaRPr lang="en-US" dirty="0" smtClean="0"/>
          </a:p>
          <a:p>
            <a:r>
              <a:rPr lang="en-US" baseline="0" dirty="0" smtClean="0"/>
              <a:t>1. The first use case is integrating data for the Bear River Watershed from multiple providers including the CUAHSI HIS network, National Atlas of Lakes, National Atlas of Major Dams, and an existing WEAP model for the lower Bear River to give a synthetic view of the data available within the watershed as well as still needed to run a water management model.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9</a:t>
            </a:fld>
            <a:endParaRPr lang="en-US" dirty="0"/>
          </a:p>
        </p:txBody>
      </p:sp>
    </p:spTree>
    <p:extLst>
      <p:ext uri="{BB962C8B-B14F-4D97-AF65-F5344CB8AC3E}">
        <p14:creationId xmlns:p14="http://schemas.microsoft.com/office/powerpoint/2010/main" val="154241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F43BD6-5D3F-493E-BB89-8E0578A68304}" type="datetime1">
              <a:rPr lang="en-US" smtClean="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198CCE-1E6E-4A9B-82B3-61EED32DD2F8}" type="datetime1">
              <a:rPr lang="en-US" smtClean="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B6DAC-5B7C-4925-8EB9-569C38608691}" type="datetime1">
              <a:rPr lang="en-US" smtClean="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DF41F9-5D13-4AE9-BA6A-04D99B2C45B4}" type="datetime1">
              <a:rPr lang="en-US" smtClean="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F8A115-639D-47DE-A078-553A04EE96F7}" type="datetime1">
              <a:rPr lang="en-US" smtClean="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BF5D8C-BB63-4FFA-B8F2-180F3290800D}" type="datetime1">
              <a:rPr lang="en-US" smtClean="0"/>
              <a:t>10/19/2015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05BF0B-4161-4ABF-B7D4-3D64B8E56613}" type="datetime1">
              <a:rPr lang="en-US" smtClean="0"/>
              <a:t>10/19/2015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18B60-29D6-460E-A1AF-5554EE0350BC}" type="datetime1">
              <a:rPr lang="en-US" smtClean="0"/>
              <a:t>10/19/2015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7E1F6-3965-4345-B705-982DC35E9116}" type="datetime1">
              <a:rPr lang="en-US" smtClean="0"/>
              <a:t>10/19/2015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4B1CB4-0AC1-431C-812F-20272F3B20F3}" type="datetime1">
              <a:rPr lang="en-US" smtClean="0"/>
              <a:t>10/19/2015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D26A6-E61D-46BA-B4B3-B27CE2026462}" type="datetime1">
              <a:rPr lang="en-US" smtClean="0"/>
              <a:t>10/19/2015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5D58A-E720-4D8B-924F-D95CF9A97414}" type="datetime1">
              <a:rPr lang="en-US" smtClean="0"/>
              <a:t>10/19/2015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655" y="326330"/>
            <a:ext cx="8159496" cy="1850909"/>
          </a:xfrm>
        </p:spPr>
        <p:txBody>
          <a:bodyPr>
            <a:noAutofit/>
          </a:bodyPr>
          <a:lstStyle/>
          <a:p>
            <a:r>
              <a:rPr lang="en-US" sz="3600" b="1" dirty="0">
                <a:solidFill>
                  <a:srgbClr val="0070C0"/>
                </a:solidFill>
                <a:latin typeface="Arial" pitchFamily="34" charset="0"/>
                <a:cs typeface="Arial" pitchFamily="34" charset="0"/>
              </a:rPr>
              <a:t>WaM-DaM: </a:t>
            </a:r>
            <a:r>
              <a:rPr lang="en-US" sz="3600" b="1" dirty="0">
                <a:latin typeface="Arial" pitchFamily="34" charset="0"/>
                <a:cs typeface="Arial" pitchFamily="34" charset="0"/>
              </a:rPr>
              <a:t>A Data Model to Synthesize and Organize Water Management Data</a:t>
            </a:r>
            <a:endParaRPr lang="en-US" sz="3600" dirty="0">
              <a:latin typeface="Arial" pitchFamily="34" charset="0"/>
              <a:cs typeface="Arial" pitchFamily="34" charset="0"/>
            </a:endParaRPr>
          </a:p>
        </p:txBody>
      </p:sp>
      <p:pic>
        <p:nvPicPr>
          <p:cNvPr id="6" name="Picture 4" descr="COEhorizontalogo"/>
          <p:cNvPicPr>
            <a:picLocks noChangeAspect="1" noChangeArrowheads="1"/>
          </p:cNvPicPr>
          <p:nvPr/>
        </p:nvPicPr>
        <p:blipFill>
          <a:blip r:embed="rId3" cstate="print"/>
          <a:srcRect/>
          <a:stretch>
            <a:fillRect/>
          </a:stretch>
        </p:blipFill>
        <p:spPr bwMode="auto">
          <a:xfrm>
            <a:off x="5372715" y="5105400"/>
            <a:ext cx="3539402" cy="954166"/>
          </a:xfrm>
          <a:prstGeom prst="rect">
            <a:avLst/>
          </a:prstGeom>
          <a:noFill/>
          <a:ln w="9525">
            <a:noFill/>
            <a:miter lim="800000"/>
            <a:headEnd/>
            <a:tailEnd/>
          </a:ln>
        </p:spPr>
      </p:pic>
      <p:sp>
        <p:nvSpPr>
          <p:cNvPr id="9" name="Subtitle 2"/>
          <p:cNvSpPr>
            <a:spLocks noGrp="1"/>
          </p:cNvSpPr>
          <p:nvPr>
            <p:ph type="subTitle" idx="1"/>
          </p:nvPr>
        </p:nvSpPr>
        <p:spPr>
          <a:xfrm>
            <a:off x="609600" y="2667000"/>
            <a:ext cx="7854696" cy="1896776"/>
          </a:xfrm>
        </p:spPr>
        <p:txBody>
          <a:bodyPr anchor="ctr">
            <a:normAutofit fontScale="92500" lnSpcReduction="10000"/>
          </a:bodyPr>
          <a:lstStyle/>
          <a:p>
            <a:r>
              <a:rPr lang="en-US" sz="3000" dirty="0" smtClean="0">
                <a:solidFill>
                  <a:srgbClr val="0070C0"/>
                </a:solidFill>
                <a:latin typeface="Arial" pitchFamily="34" charset="0"/>
                <a:cs typeface="Arial" pitchFamily="34" charset="0"/>
              </a:rPr>
              <a:t>Adel M. Abdallah</a:t>
            </a:r>
            <a:r>
              <a:rPr lang="en-US" sz="3000" dirty="0">
                <a:solidFill>
                  <a:srgbClr val="0070C0"/>
                </a:solidFill>
                <a:latin typeface="Arial" pitchFamily="34" charset="0"/>
                <a:cs typeface="Arial" pitchFamily="34" charset="0"/>
              </a:rPr>
              <a:t> </a:t>
            </a:r>
            <a:r>
              <a:rPr lang="en-US" sz="3000" dirty="0" smtClean="0">
                <a:solidFill>
                  <a:srgbClr val="0070C0"/>
                </a:solidFill>
                <a:latin typeface="Arial" pitchFamily="34" charset="0"/>
                <a:cs typeface="Arial" pitchFamily="34" charset="0"/>
              </a:rPr>
              <a:t>and David </a:t>
            </a:r>
            <a:r>
              <a:rPr lang="en-US" sz="3000" dirty="0">
                <a:solidFill>
                  <a:srgbClr val="0070C0"/>
                </a:solidFill>
                <a:latin typeface="Arial" pitchFamily="34" charset="0"/>
                <a:cs typeface="Arial" pitchFamily="34" charset="0"/>
              </a:rPr>
              <a:t>E. </a:t>
            </a:r>
            <a:r>
              <a:rPr lang="en-US" sz="3000" dirty="0" smtClean="0">
                <a:solidFill>
                  <a:srgbClr val="0070C0"/>
                </a:solidFill>
                <a:latin typeface="Arial" pitchFamily="34" charset="0"/>
                <a:cs typeface="Arial" pitchFamily="34" charset="0"/>
              </a:rPr>
              <a:t>Rosenberg</a:t>
            </a:r>
          </a:p>
          <a:p>
            <a:endParaRPr lang="en-US" sz="3000" dirty="0" smtClean="0">
              <a:solidFill>
                <a:schemeClr val="tx1"/>
              </a:solidFill>
              <a:latin typeface="Arial" pitchFamily="34" charset="0"/>
              <a:cs typeface="Arial" pitchFamily="34" charset="0"/>
            </a:endParaRPr>
          </a:p>
          <a:p>
            <a:r>
              <a:rPr lang="en-US" sz="3000" dirty="0" smtClean="0">
                <a:solidFill>
                  <a:schemeClr val="tx1"/>
                </a:solidFill>
                <a:latin typeface="Arial" pitchFamily="34" charset="0"/>
                <a:cs typeface="Arial" pitchFamily="34" charset="0"/>
              </a:rPr>
              <a:t>Utah Water Data Users Group 2</a:t>
            </a:r>
            <a:r>
              <a:rPr lang="en-US" sz="3000" baseline="30000" dirty="0" smtClean="0">
                <a:solidFill>
                  <a:schemeClr val="tx1"/>
                </a:solidFill>
                <a:latin typeface="Arial" pitchFamily="34" charset="0"/>
                <a:cs typeface="Arial" pitchFamily="34" charset="0"/>
              </a:rPr>
              <a:t>nd</a:t>
            </a:r>
            <a:r>
              <a:rPr lang="en-US" sz="3000" dirty="0" smtClean="0">
                <a:solidFill>
                  <a:schemeClr val="tx1"/>
                </a:solidFill>
                <a:latin typeface="Arial" pitchFamily="34" charset="0"/>
                <a:cs typeface="Arial" pitchFamily="34" charset="0"/>
              </a:rPr>
              <a:t> Meeting </a:t>
            </a:r>
          </a:p>
          <a:p>
            <a:r>
              <a:rPr lang="en-US" sz="3000" dirty="0" smtClean="0">
                <a:solidFill>
                  <a:schemeClr val="tx1"/>
                </a:solidFill>
                <a:latin typeface="Arial" pitchFamily="34" charset="0"/>
                <a:cs typeface="Arial" pitchFamily="34" charset="0"/>
              </a:rPr>
              <a:t>Jan. 27, 2015 </a:t>
            </a:r>
          </a:p>
          <a:p>
            <a:pPr algn="ctr"/>
            <a:endParaRPr lang="en-US" sz="2000" dirty="0">
              <a:solidFill>
                <a:schemeClr val="tx1"/>
              </a:solidFill>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pic>
        <p:nvPicPr>
          <p:cNvPr id="3" name="Picture 2"/>
          <p:cNvPicPr>
            <a:picLocks noChangeAspect="1"/>
          </p:cNvPicPr>
          <p:nvPr/>
        </p:nvPicPr>
        <p:blipFill>
          <a:blip r:embed="rId4"/>
          <a:stretch>
            <a:fillRect/>
          </a:stretch>
        </p:blipFill>
        <p:spPr>
          <a:xfrm>
            <a:off x="489130" y="5105400"/>
            <a:ext cx="3244670" cy="1132686"/>
          </a:xfrm>
          <a:prstGeom prst="rect">
            <a:avLst/>
          </a:prstGeom>
        </p:spPr>
      </p:pic>
      <p:pic>
        <p:nvPicPr>
          <p:cNvPr id="5" name="Picture 5" descr="uwrllogo"/>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Lst>
          </a:blip>
          <a:srcRect/>
          <a:stretch>
            <a:fillRect/>
          </a:stretch>
        </p:blipFill>
        <p:spPr bwMode="auto">
          <a:xfrm>
            <a:off x="3889172" y="5130408"/>
            <a:ext cx="1393177" cy="1005835"/>
          </a:xfrm>
          <a:prstGeom prst="rect">
            <a:avLst/>
          </a:prstGeom>
          <a:noFill/>
          <a:ln>
            <a:noFill/>
          </a:ln>
        </p:spPr>
      </p:pic>
    </p:spTree>
    <p:extLst>
      <p:ext uri="{BB962C8B-B14F-4D97-AF65-F5344CB8AC3E}">
        <p14:creationId xmlns:p14="http://schemas.microsoft.com/office/powerpoint/2010/main" val="3004956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519556" cy="1143000"/>
          </a:xfrm>
        </p:spPr>
        <p:txBody>
          <a:bodyPr>
            <a:noAutofit/>
          </a:bodyPr>
          <a:lstStyle/>
          <a:p>
            <a:r>
              <a:rPr lang="en-US" sz="3200" dirty="0"/>
              <a:t>What are the water management </a:t>
            </a:r>
            <a:r>
              <a:rPr lang="en-US" sz="3200" dirty="0">
                <a:solidFill>
                  <a:srgbClr val="0070C0"/>
                </a:solidFill>
              </a:rPr>
              <a:t>instances</a:t>
            </a:r>
            <a:r>
              <a:rPr lang="en-US" sz="3200" dirty="0"/>
              <a:t> </a:t>
            </a:r>
            <a:r>
              <a:rPr lang="en-US" sz="3200" dirty="0" smtClean="0"/>
              <a:t>in the Bear River Watershed, Utah?</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84226332"/>
              </p:ext>
            </p:extLst>
          </p:nvPr>
        </p:nvGraphicFramePr>
        <p:xfrm>
          <a:off x="838200" y="2209800"/>
          <a:ext cx="7518591" cy="3762375"/>
        </p:xfrm>
        <a:graphic>
          <a:graphicData uri="http://schemas.openxmlformats.org/drawingml/2006/table">
            <a:tbl>
              <a:tblPr>
                <a:tableStyleId>{5C22544A-7EE6-4342-B048-85BDC9FD1C3A}</a:tableStyleId>
              </a:tblPr>
              <a:tblGrid>
                <a:gridCol w="2565591"/>
                <a:gridCol w="2895600"/>
                <a:gridCol w="2057400"/>
              </a:tblGrid>
              <a:tr h="200025">
                <a:tc>
                  <a:txBody>
                    <a:bodyPr/>
                    <a:lstStyle/>
                    <a:p>
                      <a:pPr algn="l" fontAlgn="b"/>
                      <a:r>
                        <a:rPr lang="en-US" sz="2000" b="1" u="none" strike="noStrike" dirty="0" smtClean="0">
                          <a:effectLst/>
                          <a:latin typeface="Arial" panose="020B0604020202020204" pitchFamily="34" charset="0"/>
                          <a:cs typeface="Arial" panose="020B0604020202020204" pitchFamily="34" charset="0"/>
                        </a:rPr>
                        <a:t>Native Object Types </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1" u="none" strike="noStrike" dirty="0" smtClean="0">
                          <a:effectLst/>
                          <a:latin typeface="Arial" panose="020B0604020202020204" pitchFamily="34" charset="0"/>
                          <a:cs typeface="Arial" panose="020B0604020202020204" pitchFamily="34" charset="0"/>
                        </a:rPr>
                        <a:t>Instances </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1" u="none" strike="noStrike" dirty="0" smtClean="0">
                          <a:effectLst/>
                          <a:latin typeface="Arial" panose="020B0604020202020204" pitchFamily="34" charset="0"/>
                          <a:cs typeface="Arial" panose="020B0604020202020204" pitchFamily="34" charset="0"/>
                        </a:rPr>
                        <a:t>Source Name</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Dam</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PORCUPINE</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70C0"/>
                          </a:solidFill>
                          <a:effectLst/>
                          <a:latin typeface="Arial" panose="020B0604020202020204" pitchFamily="34" charset="0"/>
                          <a:cs typeface="Arial" panose="020B0604020202020204" pitchFamily="34" charset="0"/>
                        </a:rPr>
                        <a:t>Dams Dataset</a:t>
                      </a:r>
                      <a:endParaRPr lang="en-US" sz="2000" b="0" i="0" u="none" strike="noStrike" dirty="0">
                        <a:solidFill>
                          <a:srgbClr val="0070C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Dam</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Cutler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0070C0"/>
                          </a:solidFill>
                          <a:effectLst/>
                          <a:latin typeface="Arial" panose="020B0604020202020204" pitchFamily="34" charset="0"/>
                          <a:cs typeface="Arial" panose="020B0604020202020204" pitchFamily="34" charset="0"/>
                        </a:rPr>
                        <a:t>Dams Dataset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Dam</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Hyrum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0070C0"/>
                          </a:solidFill>
                          <a:effectLst/>
                          <a:latin typeface="Arial" panose="020B0604020202020204" pitchFamily="34" charset="0"/>
                          <a:cs typeface="Arial" panose="020B0604020202020204" pitchFamily="34" charset="0"/>
                        </a:rPr>
                        <a:t>Dams Dataset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Water</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Body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effectLst/>
                          <a:latin typeface="Arial" panose="020B0604020202020204" pitchFamily="34" charset="0"/>
                          <a:cs typeface="Arial" panose="020B0604020202020204" pitchFamily="34" charset="0"/>
                        </a:rPr>
                        <a:t>Bear Lake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FF0000"/>
                          </a:solidFill>
                          <a:effectLst/>
                          <a:latin typeface="Arial" panose="020B0604020202020204" pitchFamily="34" charset="0"/>
                          <a:cs typeface="Arial" panose="020B0604020202020204" pitchFamily="34" charset="0"/>
                        </a:rPr>
                        <a:t>Water Bodies</a:t>
                      </a:r>
                      <a:endParaRPr lang="en-US" sz="20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effectLst/>
                          <a:latin typeface="Arial" panose="020B0604020202020204" pitchFamily="34" charset="0"/>
                          <a:cs typeface="Arial" panose="020B0604020202020204" pitchFamily="34" charset="0"/>
                        </a:rPr>
                        <a:t>Water</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Body </a:t>
                      </a:r>
                      <a:endParaRPr lang="en-US" sz="2000" b="0" i="0" u="none" strike="noStrike" dirty="0" smtClean="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Mantua Reservoir</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FF0000"/>
                          </a:solidFill>
                          <a:effectLst/>
                          <a:latin typeface="Arial" panose="020B0604020202020204" pitchFamily="34" charset="0"/>
                          <a:cs typeface="Arial" panose="020B0604020202020204" pitchFamily="34" charset="0"/>
                        </a:rPr>
                        <a:t>Water Bodies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9080">
                <a:tc>
                  <a:txBody>
                    <a:bodyPr/>
                    <a:lstStyle/>
                    <a:p>
                      <a:pPr algn="l" fontAlgn="b"/>
                      <a:r>
                        <a:rPr lang="en-US" sz="2000" u="none" strike="noStrike" dirty="0" smtClean="0">
                          <a:effectLst/>
                          <a:latin typeface="Arial" panose="020B0604020202020204" pitchFamily="34" charset="0"/>
                          <a:cs typeface="Arial" panose="020B0604020202020204" pitchFamily="34" charset="0"/>
                        </a:rPr>
                        <a:t>Reservoir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u="none" strike="noStrike" dirty="0" err="1" smtClean="0">
                          <a:effectLst/>
                          <a:latin typeface="Arial" panose="020B0604020202020204" pitchFamily="34" charset="0"/>
                          <a:cs typeface="Arial" panose="020B0604020202020204" pitchFamily="34" charset="0"/>
                        </a:rPr>
                        <a:t>Mainstem</a:t>
                      </a:r>
                      <a:endParaRPr lang="en-US" sz="2000" u="none" strike="noStrike" dirty="0" smtClean="0">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7030A0"/>
                          </a:solidFill>
                          <a:effectLst/>
                          <a:latin typeface="Arial" panose="020B0604020202020204" pitchFamily="34" charset="0"/>
                          <a:cs typeface="Arial" panose="020B0604020202020204" pitchFamily="34" charset="0"/>
                        </a:rPr>
                        <a:t>WEAP 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Demand</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Site</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Bird Refuge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7030A0"/>
                          </a:solidFill>
                          <a:effectLst/>
                          <a:latin typeface="Arial" panose="020B0604020202020204" pitchFamily="34" charset="0"/>
                          <a:cs typeface="Arial" panose="020B0604020202020204" pitchFamily="34" charset="0"/>
                        </a:rPr>
                        <a:t>WEAP 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Groundwater</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Box</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Elder </a:t>
                      </a:r>
                      <a:r>
                        <a:rPr lang="en-US" sz="2000" b="0" i="0" u="none" strike="noStrike" baseline="0" dirty="0" err="1" smtClean="0">
                          <a:solidFill>
                            <a:srgbClr val="000000"/>
                          </a:solidFill>
                          <a:effectLst/>
                          <a:latin typeface="Arial" panose="020B0604020202020204" pitchFamily="34" charset="0"/>
                          <a:cs typeface="Arial" panose="020B0604020202020204" pitchFamily="34" charset="0"/>
                        </a:rPr>
                        <a:t>GW</a:t>
                      </a:r>
                      <a:r>
                        <a:rPr lang="en-US" sz="2000" b="0" i="0" u="none" strike="noStrike" baseline="0" dirty="0" smtClean="0">
                          <a:solidFill>
                            <a:srgbClr val="000000"/>
                          </a:solidFill>
                          <a:effectLst/>
                          <a:latin typeface="Arial" panose="020B0604020202020204" pitchFamily="34" charset="0"/>
                          <a:cs typeface="Arial" panose="020B0604020202020204" pitchFamily="34" charset="0"/>
                        </a:rPr>
                        <a:t> Imports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rgbClr val="7030A0"/>
                          </a:solidFill>
                          <a:effectLst/>
                          <a:latin typeface="Arial" panose="020B0604020202020204" pitchFamily="34" charset="0"/>
                          <a:cs typeface="Arial" panose="020B0604020202020204" pitchFamily="34" charset="0"/>
                        </a:rPr>
                        <a:t>WEAP 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Site</a:t>
                      </a:r>
                    </a:p>
                    <a:p>
                      <a:pPr algn="l"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Little Bear River at Paradise, UT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chemeClr val="accent6">
                              <a:lumMod val="75000"/>
                            </a:schemeClr>
                          </a:solidFill>
                          <a:effectLst/>
                          <a:latin typeface="Arial" panose="020B0604020202020204" pitchFamily="34" charset="0"/>
                          <a:cs typeface="Arial" panose="020B0604020202020204" pitchFamily="34" charset="0"/>
                        </a:rPr>
                        <a:t>CUAHSI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Atmosphere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rgbClr val="000000"/>
                          </a:solidFill>
                          <a:effectLst/>
                          <a:latin typeface="Arial" panose="020B0604020202020204" pitchFamily="34" charset="0"/>
                          <a:cs typeface="Arial" panose="020B0604020202020204" pitchFamily="34" charset="0"/>
                        </a:rPr>
                        <a:t>Logan Cache AP, UT</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0" i="0" u="none" strike="noStrike" dirty="0" smtClean="0">
                          <a:solidFill>
                            <a:schemeClr val="accent6">
                              <a:lumMod val="75000"/>
                            </a:schemeClr>
                          </a:solidFill>
                          <a:effectLst/>
                          <a:latin typeface="Arial" panose="020B0604020202020204" pitchFamily="34" charset="0"/>
                          <a:cs typeface="Arial" panose="020B0604020202020204" pitchFamily="34" charset="0"/>
                        </a:rPr>
                        <a:t>CUAHSI</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68109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55758946"/>
              </p:ext>
            </p:extLst>
          </p:nvPr>
        </p:nvGraphicFramePr>
        <p:xfrm>
          <a:off x="283029" y="2842850"/>
          <a:ext cx="8465127" cy="2572951"/>
        </p:xfrm>
        <a:graphic>
          <a:graphicData uri="http://schemas.openxmlformats.org/drawingml/2006/table">
            <a:tbl>
              <a:tblPr>
                <a:tableStyleId>{5C22544A-7EE6-4342-B048-85BDC9FD1C3A}</a:tableStyleId>
              </a:tblPr>
              <a:tblGrid>
                <a:gridCol w="1531062"/>
                <a:gridCol w="1142866"/>
                <a:gridCol w="913300"/>
                <a:gridCol w="1028083"/>
                <a:gridCol w="1028083"/>
                <a:gridCol w="1138493"/>
                <a:gridCol w="641234"/>
                <a:gridCol w="1042006"/>
              </a:tblGrid>
              <a:tr h="713630">
                <a:tc>
                  <a:txBody>
                    <a:bodyPr/>
                    <a:lstStyle/>
                    <a:p>
                      <a:pPr algn="l" rtl="0" fontAlgn="b"/>
                      <a:r>
                        <a:rPr lang="en-US" sz="1600" b="1" u="none" strike="noStrike" dirty="0">
                          <a:effectLst/>
                        </a:rPr>
                        <a:t>Instance </a:t>
                      </a:r>
                      <a:r>
                        <a:rPr lang="en-US" sz="1600" b="1" u="none" strike="noStrike" dirty="0" smtClean="0">
                          <a:effectLst/>
                        </a:rPr>
                        <a:t>Name</a:t>
                      </a:r>
                    </a:p>
                    <a:p>
                      <a:pPr algn="l" rtl="0" fontAlgn="b"/>
                      <a:endParaRPr lang="en-US" sz="1600" b="1" i="0" u="none" strike="noStrike" dirty="0" smtClean="0">
                        <a:solidFill>
                          <a:srgbClr val="000000"/>
                        </a:solidFill>
                        <a:effectLst/>
                        <a:latin typeface="Arial" panose="020B0604020202020204" pitchFamily="34" charset="0"/>
                      </a:endParaRPr>
                    </a:p>
                    <a:p>
                      <a:pPr algn="l" rtl="0" fontAlgn="b"/>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a:effectLst/>
                        </a:rPr>
                        <a:t>Source Name </a:t>
                      </a:r>
                      <a:endParaRPr lang="en-US" sz="1600" b="1" u="none" strike="noStrike" dirty="0" smtClean="0">
                        <a:effectLst/>
                      </a:endParaRPr>
                    </a:p>
                    <a:p>
                      <a:pPr algn="l" rtl="0" fontAlgn="b"/>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Common Object Name</a:t>
                      </a:r>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Native Object Name</a:t>
                      </a:r>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Common Attribute Name</a:t>
                      </a:r>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Native Attribute Name</a:t>
                      </a:r>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Unit Name</a:t>
                      </a:r>
                    </a:p>
                    <a:p>
                      <a:pPr algn="l" rtl="0" fontAlgn="b"/>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b="1" u="none" strike="noStrike" dirty="0" smtClean="0">
                          <a:effectLst/>
                        </a:rPr>
                        <a:t>Parameter Value</a:t>
                      </a:r>
                    </a:p>
                    <a:p>
                      <a:pPr algn="l" rtl="0" fontAlgn="b"/>
                      <a:endParaRPr lang="en-US" sz="1600" b="1"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7123">
                <a:tc>
                  <a:txBody>
                    <a:bodyPr/>
                    <a:lstStyle/>
                    <a:p>
                      <a:pPr algn="l" rtl="0" fontAlgn="b"/>
                      <a:r>
                        <a:rPr lang="en-US" sz="1600" u="none" strike="noStrike" dirty="0" smtClean="0">
                          <a:effectLst/>
                        </a:rPr>
                        <a:t>Hyrum Reservoir</a:t>
                      </a:r>
                    </a:p>
                    <a:p>
                      <a:pPr algn="l" rtl="0" fontAlgn="b"/>
                      <a:endParaRPr lang="en-US" sz="1600" u="none" strike="noStrike" dirty="0" smtClean="0">
                        <a:effectLst/>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Water </a:t>
                      </a:r>
                      <a:r>
                        <a:rPr lang="en-US" sz="1600" u="none" strike="noStrike" dirty="0">
                          <a:effectLst/>
                        </a:rPr>
                        <a:t>Bodies Dataset </a:t>
                      </a:r>
                      <a:endParaRPr lang="en-US" sz="1600" u="none" strike="noStrike" dirty="0" smtClean="0">
                        <a:effectLst/>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Reservoir</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Water Body</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surface area</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err="1" smtClean="0">
                          <a:effectLst/>
                        </a:rPr>
                        <a:t>Area_mi</a:t>
                      </a:r>
                      <a:endParaRPr lang="en-US" sz="1600" u="none" strike="noStrike" dirty="0" smtClean="0">
                        <a:effectLst/>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square mile</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0.705559 </a:t>
                      </a:r>
                      <a:r>
                        <a:rPr lang="en-US" sz="1600" u="none" strike="noStrike" dirty="0">
                          <a:solidFill>
                            <a:srgbClr val="FF0000"/>
                          </a:solidFill>
                          <a:effectLst/>
                        </a:rPr>
                        <a:t>~452 </a:t>
                      </a:r>
                      <a:r>
                        <a:rPr lang="en-US" sz="1600" u="none" strike="noStrike" dirty="0" smtClean="0">
                          <a:solidFill>
                            <a:srgbClr val="FF0000"/>
                          </a:solidFill>
                          <a:effectLst/>
                        </a:rPr>
                        <a:t>acre</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82346">
                <a:tc>
                  <a:txBody>
                    <a:bodyPr/>
                    <a:lstStyle/>
                    <a:p>
                      <a:pPr algn="l" rtl="0" fontAlgn="b"/>
                      <a:r>
                        <a:rPr lang="en-US" sz="1600" u="none" strike="noStrike" dirty="0">
                          <a:effectLst/>
                        </a:rPr>
                        <a:t>Hyrum (10</a:t>
                      </a:r>
                      <a:r>
                        <a:rPr lang="en-US" sz="1600" u="none" strike="noStrike" dirty="0" smtClean="0">
                          <a:effectLst/>
                        </a:rPr>
                        <a:t>)</a:t>
                      </a:r>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a:effectLst/>
                        </a:rPr>
                        <a:t>WEAP/Lower Bear River Network</a:t>
                      </a:r>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Reservoir</a:t>
                      </a:r>
                    </a:p>
                    <a:p>
                      <a:pPr algn="l" rtl="0" fontAlgn="b"/>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Reservoir</a:t>
                      </a:r>
                    </a:p>
                    <a:p>
                      <a:pPr algn="l" rtl="0" fontAlgn="b"/>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surface area</a:t>
                      </a:r>
                    </a:p>
                    <a:p>
                      <a:pPr algn="l" rtl="0" fontAlgn="b"/>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Area</a:t>
                      </a:r>
                    </a:p>
                    <a:p>
                      <a:pPr algn="l" rtl="0" fontAlgn="b"/>
                      <a:endParaRPr lang="en-US" sz="1600" b="0" i="0" u="none" strike="noStrike" dirty="0" smtClean="0">
                        <a:solidFill>
                          <a:srgbClr val="000000"/>
                        </a:solidFill>
                        <a:effectLst/>
                        <a:latin typeface="Arial" panose="020B0604020202020204" pitchFamily="34" charset="0"/>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Acre</a:t>
                      </a:r>
                    </a:p>
                    <a:p>
                      <a:pPr algn="l" rtl="0" fontAlgn="b"/>
                      <a:endParaRPr lang="en-US" sz="1600" u="none" strike="noStrike" dirty="0" smtClean="0">
                        <a:effectLst/>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smtClean="0">
                          <a:effectLst/>
                        </a:rPr>
                        <a:t>480</a:t>
                      </a:r>
                    </a:p>
                    <a:p>
                      <a:pPr algn="l" fontAlgn="b"/>
                      <a:endParaRPr lang="en-US" sz="1800" b="0" i="0" u="none" strike="noStrike" dirty="0" smtClean="0">
                        <a:solidFill>
                          <a:srgbClr val="000000"/>
                        </a:solidFill>
                        <a:effectLst/>
                        <a:latin typeface="Arial" panose="020B0604020202020204" pitchFamily="34" charset="0"/>
                      </a:endParaRPr>
                    </a:p>
                    <a:p>
                      <a:pPr algn="l" fontAlgn="b"/>
                      <a:endParaRPr lang="en-US" sz="18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09101">
                <a:tc>
                  <a:txBody>
                    <a:bodyPr/>
                    <a:lstStyle/>
                    <a:p>
                      <a:pPr algn="l" rtl="0" fontAlgn="b"/>
                      <a:r>
                        <a:rPr lang="en-US" sz="1600" u="none" strike="noStrike" dirty="0" smtClean="0">
                          <a:effectLst/>
                        </a:rPr>
                        <a:t>HYRUM</a:t>
                      </a: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a:effectLst/>
                        </a:rPr>
                        <a:t>Dams </a:t>
                      </a:r>
                      <a:r>
                        <a:rPr lang="en-US" sz="1600" u="none" strike="noStrike" dirty="0" smtClean="0">
                          <a:effectLst/>
                        </a:rPr>
                        <a:t>Dataset</a:t>
                      </a: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Reservoir</a:t>
                      </a: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Dam</a:t>
                      </a: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surface area</a:t>
                      </a: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err="1" smtClean="0">
                          <a:effectLst/>
                        </a:rPr>
                        <a:t>SURF_AREA</a:t>
                      </a:r>
                      <a:endParaRPr lang="en-US" sz="1600" u="none" strike="noStrike" dirty="0" smtClean="0">
                        <a:effectLst/>
                      </a:endParaRP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Acre</a:t>
                      </a: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r>
                        <a:rPr lang="en-US" sz="1600" u="none" strike="noStrike" dirty="0" smtClean="0">
                          <a:effectLst/>
                        </a:rPr>
                        <a:t>480</a:t>
                      </a:r>
                    </a:p>
                    <a:p>
                      <a:pPr algn="l" rtl="0" fontAlgn="b"/>
                      <a:endParaRPr lang="en-US" sz="1600" b="0" i="0" u="none" strike="noStrike" dirty="0">
                        <a:solidFill>
                          <a:srgbClr val="000000"/>
                        </a:solidFill>
                        <a:effectLst/>
                        <a:latin typeface="Arial" panose="020B0604020202020204" pitchFamily="34" charset="0"/>
                      </a:endParaRPr>
                    </a:p>
                  </a:txBody>
                  <a:tcPr marL="7230" marR="7230" marT="72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le 1"/>
          <p:cNvSpPr>
            <a:spLocks noGrp="1"/>
          </p:cNvSpPr>
          <p:nvPr>
            <p:ph type="title"/>
          </p:nvPr>
        </p:nvSpPr>
        <p:spPr>
          <a:xfrm>
            <a:off x="228600" y="685800"/>
            <a:ext cx="8519556" cy="1143000"/>
          </a:xfrm>
        </p:spPr>
        <p:txBody>
          <a:bodyPr>
            <a:noAutofit/>
          </a:bodyPr>
          <a:lstStyle/>
          <a:p>
            <a:r>
              <a:rPr lang="en-US" sz="3200" dirty="0" smtClean="0"/>
              <a:t>What </a:t>
            </a:r>
            <a:r>
              <a:rPr lang="en-US" sz="3200" dirty="0"/>
              <a:t>is the "</a:t>
            </a:r>
            <a:r>
              <a:rPr lang="en-US" sz="3200" dirty="0">
                <a:solidFill>
                  <a:srgbClr val="0070C0"/>
                </a:solidFill>
              </a:rPr>
              <a:t>surface area</a:t>
            </a:r>
            <a:r>
              <a:rPr lang="en-US" sz="3200" dirty="0"/>
              <a:t>" of an object type "</a:t>
            </a:r>
            <a:r>
              <a:rPr lang="en-US" sz="3200" dirty="0">
                <a:solidFill>
                  <a:srgbClr val="00B050"/>
                </a:solidFill>
              </a:rPr>
              <a:t>Reservoir</a:t>
            </a:r>
            <a:r>
              <a:rPr lang="en-US" sz="3200" dirty="0"/>
              <a:t>" within a boundary of lat. and long.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Rectangle 7"/>
          <p:cNvSpPr/>
          <p:nvPr/>
        </p:nvSpPr>
        <p:spPr>
          <a:xfrm>
            <a:off x="4876800" y="2819400"/>
            <a:ext cx="1066800" cy="2514600"/>
          </a:xfrm>
          <a:prstGeom prst="rect">
            <a:avLst/>
          </a:prstGeom>
          <a:no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71800" y="2819400"/>
            <a:ext cx="838200" cy="2514600"/>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096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533400"/>
            <a:ext cx="8229600" cy="1143000"/>
          </a:xfrm>
        </p:spPr>
        <p:txBody>
          <a:bodyPr>
            <a:noAutofit/>
          </a:bodyPr>
          <a:lstStyle/>
          <a:p>
            <a:r>
              <a:rPr lang="en-US" sz="3200" dirty="0">
                <a:latin typeface="Arial" panose="020B0604020202020204" pitchFamily="34" charset="0"/>
                <a:cs typeface="Arial" panose="020B0604020202020204" pitchFamily="34" charset="0"/>
              </a:rPr>
              <a:t>What other </a:t>
            </a:r>
            <a:r>
              <a:rPr lang="en-US" sz="3200" dirty="0">
                <a:solidFill>
                  <a:srgbClr val="00B050"/>
                </a:solidFill>
                <a:latin typeface="Arial" panose="020B0604020202020204" pitchFamily="34" charset="0"/>
                <a:cs typeface="Arial" panose="020B0604020202020204" pitchFamily="34" charset="0"/>
              </a:rPr>
              <a:t>attribute</a:t>
            </a:r>
            <a:r>
              <a:rPr lang="en-US" sz="3200" dirty="0">
                <a:latin typeface="Arial" panose="020B0604020202020204" pitchFamily="34" charset="0"/>
                <a:cs typeface="Arial" panose="020B0604020202020204" pitchFamily="34" charset="0"/>
              </a:rPr>
              <a:t> data are available for Hyrum Reservoir?</a:t>
            </a:r>
            <a:br>
              <a:rPr lang="en-US" sz="3200" dirty="0">
                <a:latin typeface="Arial" panose="020B0604020202020204" pitchFamily="34" charset="0"/>
                <a:cs typeface="Arial" panose="020B0604020202020204" pitchFamily="34" charset="0"/>
              </a:rPr>
            </a:b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51578858"/>
              </p:ext>
            </p:extLst>
          </p:nvPr>
        </p:nvGraphicFramePr>
        <p:xfrm>
          <a:off x="469900" y="1676400"/>
          <a:ext cx="8293102" cy="4787265"/>
        </p:xfrm>
        <a:graphic>
          <a:graphicData uri="http://schemas.openxmlformats.org/drawingml/2006/table">
            <a:tbl>
              <a:tblPr>
                <a:tableStyleId>{5C22544A-7EE6-4342-B048-85BDC9FD1C3A}</a:tableStyleId>
              </a:tblPr>
              <a:tblGrid>
                <a:gridCol w="2349503"/>
                <a:gridCol w="2267276"/>
                <a:gridCol w="2067283"/>
                <a:gridCol w="1609040"/>
              </a:tblGrid>
              <a:tr h="200025">
                <a:tc>
                  <a:txBody>
                    <a:bodyPr/>
                    <a:lstStyle/>
                    <a:p>
                      <a:pPr algn="l" fontAlgn="b"/>
                      <a:r>
                        <a:rPr lang="en-US" sz="1800" b="1" u="none" strike="noStrike" dirty="0" smtClean="0">
                          <a:effectLst/>
                          <a:latin typeface="Arial" panose="020B0604020202020204" pitchFamily="34" charset="0"/>
                          <a:cs typeface="Arial" panose="020B0604020202020204" pitchFamily="34" charset="0"/>
                        </a:rPr>
                        <a:t>Native Attribute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1" u="none" strike="noStrike" dirty="0" smtClean="0">
                          <a:effectLst/>
                          <a:latin typeface="Arial" panose="020B0604020202020204" pitchFamily="34" charset="0"/>
                          <a:cs typeface="Arial" panose="020B0604020202020204" pitchFamily="34" charset="0"/>
                        </a:rPr>
                        <a:t>Unit</a:t>
                      </a:r>
                    </a:p>
                    <a:p>
                      <a:pPr algn="l" fontAlgn="b"/>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1" u="none" strike="noStrike" dirty="0" smtClean="0">
                          <a:effectLst/>
                          <a:latin typeface="Arial" panose="020B0604020202020204" pitchFamily="34" charset="0"/>
                          <a:cs typeface="Arial" panose="020B0604020202020204" pitchFamily="34" charset="0"/>
                        </a:rPr>
                        <a:t>Data Type</a:t>
                      </a:r>
                    </a:p>
                    <a:p>
                      <a:pPr algn="l" fontAlgn="b"/>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1" u="none" strike="noStrike" dirty="0" smtClean="0">
                          <a:effectLst/>
                          <a:latin typeface="Arial" panose="020B0604020202020204" pitchFamily="34" charset="0"/>
                          <a:cs typeface="Arial" panose="020B0604020202020204" pitchFamily="34" charset="0"/>
                        </a:rPr>
                        <a:t>Source Name</a:t>
                      </a:r>
                    </a:p>
                    <a:p>
                      <a:pPr algn="l" fontAlgn="b"/>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1800" u="none" strike="noStrike" dirty="0" err="1">
                          <a:effectLst/>
                          <a:latin typeface="Arial" panose="020B0604020202020204" pitchFamily="34" charset="0"/>
                          <a:cs typeface="Arial" panose="020B0604020202020204" pitchFamily="34" charset="0"/>
                        </a:rPr>
                        <a:t>DAM_TYPE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1" i="0" u="none" strike="noStrike" dirty="0" smtClean="0">
                          <a:solidFill>
                            <a:srgbClr val="000000"/>
                          </a:solidFill>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a:effectLst/>
                          <a:latin typeface="Arial" panose="020B0604020202020204" pitchFamily="34" charset="0"/>
                          <a:cs typeface="Arial" panose="020B0604020202020204" pitchFamily="34" charset="0"/>
                        </a:rPr>
                        <a:t>Controlled Text</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0" i="0" u="none" strike="noStrike" dirty="0" smtClean="0">
                          <a:solidFill>
                            <a:srgbClr val="0070C0"/>
                          </a:solidFill>
                          <a:effectLst/>
                          <a:latin typeface="Arial" panose="020B0604020202020204" pitchFamily="34" charset="0"/>
                          <a:cs typeface="Arial" panose="020B0604020202020204" pitchFamily="34" charset="0"/>
                        </a:rPr>
                        <a:t>Dams Dataset</a:t>
                      </a:r>
                      <a:endParaRPr lang="en-US" sz="1800" b="0" i="0" u="none" strike="noStrike" dirty="0">
                        <a:solidFill>
                          <a:srgbClr val="0070C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PURPOSES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1" i="0" u="none" strike="noStrike" dirty="0" smtClean="0">
                          <a:solidFill>
                            <a:srgbClr val="000000"/>
                          </a:solidFill>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a:effectLst/>
                          <a:latin typeface="Arial" panose="020B0604020202020204" pitchFamily="34" charset="0"/>
                          <a:cs typeface="Arial" panose="020B0604020202020204" pitchFamily="34" charset="0"/>
                        </a:rPr>
                        <a:t>Controlled Text</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0070C0"/>
                          </a:solidFill>
                          <a:effectLst/>
                          <a:latin typeface="Arial" panose="020B0604020202020204" pitchFamily="34" charset="0"/>
                          <a:cs typeface="Arial" panose="020B0604020202020204" pitchFamily="34" charset="0"/>
                        </a:rPr>
                        <a:t>Dams Dataset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HAZARD</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1" i="0" u="none" strike="noStrike" dirty="0" smtClean="0">
                          <a:solidFill>
                            <a:srgbClr val="000000"/>
                          </a:solidFill>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Controlled Text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0070C0"/>
                          </a:solidFill>
                          <a:effectLst/>
                          <a:latin typeface="Arial" panose="020B0604020202020204" pitchFamily="34" charset="0"/>
                          <a:cs typeface="Arial" panose="020B0604020202020204" pitchFamily="34" charset="0"/>
                        </a:rPr>
                        <a:t>Dams Dataset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Elevation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international foot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Parameter</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0070C0"/>
                          </a:solidFill>
                          <a:effectLst/>
                          <a:latin typeface="Arial" panose="020B0604020202020204" pitchFamily="34" charset="0"/>
                          <a:cs typeface="Arial" panose="020B0604020202020204" pitchFamily="34" charset="0"/>
                        </a:rPr>
                        <a:t>Dams Dataset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Storage Capacity</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acre </a:t>
                      </a:r>
                      <a:r>
                        <a:rPr lang="en-US" sz="1800" u="none" strike="noStrike" dirty="0" smtClean="0">
                          <a:effectLst/>
                          <a:latin typeface="Arial" panose="020B0604020202020204" pitchFamily="34" charset="0"/>
                          <a:cs typeface="Arial" panose="020B0604020202020204" pitchFamily="34" charset="0"/>
                        </a:rPr>
                        <a:t>feet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a:effectLst/>
                          <a:latin typeface="Arial" panose="020B0604020202020204" pitchFamily="34" charset="0"/>
                          <a:cs typeface="Arial" panose="020B0604020202020204" pitchFamily="34" charset="0"/>
                        </a:rPr>
                        <a:t>Parameter</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0070C0"/>
                          </a:solidFill>
                          <a:effectLst/>
                          <a:latin typeface="Arial" panose="020B0604020202020204" pitchFamily="34" charset="0"/>
                          <a:cs typeface="Arial" panose="020B0604020202020204" pitchFamily="34" charset="0"/>
                        </a:rPr>
                        <a:t>Dams Dataset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DRAIN_AREA</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smtClean="0">
                          <a:effectLst/>
                          <a:latin typeface="Arial" panose="020B0604020202020204" pitchFamily="34" charset="0"/>
                          <a:cs typeface="Arial" panose="020B0604020202020204" pitchFamily="34" charset="0"/>
                        </a:rPr>
                        <a:t>acre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Parameter</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0" i="0" u="none" strike="noStrike" dirty="0" smtClean="0">
                          <a:solidFill>
                            <a:srgbClr val="FF0000"/>
                          </a:solidFill>
                          <a:effectLst/>
                          <a:latin typeface="Arial" panose="020B0604020202020204" pitchFamily="34" charset="0"/>
                          <a:cs typeface="Arial" panose="020B0604020202020204" pitchFamily="34" charset="0"/>
                        </a:rPr>
                        <a:t>Water Bodies</a:t>
                      </a:r>
                      <a:endParaRPr lang="en-US"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1800" b="0" i="0" u="none" strike="noStrike" dirty="0" smtClean="0">
                          <a:solidFill>
                            <a:srgbClr val="000000"/>
                          </a:solidFill>
                          <a:effectLst/>
                          <a:latin typeface="Arial" panose="020B0604020202020204" pitchFamily="34" charset="0"/>
                          <a:cs typeface="Arial" panose="020B0604020202020204" pitchFamily="34" charset="0"/>
                        </a:rPr>
                        <a:t>Region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1" i="0" u="none" strike="noStrike" dirty="0" smtClean="0">
                          <a:solidFill>
                            <a:srgbClr val="000000"/>
                          </a:solidFill>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smtClean="0">
                          <a:effectLst/>
                          <a:latin typeface="Arial" panose="020B0604020202020204" pitchFamily="34" charset="0"/>
                          <a:cs typeface="Arial" panose="020B0604020202020204" pitchFamily="34" charset="0"/>
                        </a:rPr>
                        <a:t>Controlled Text</a:t>
                      </a:r>
                      <a:endParaRPr lang="en-US" sz="1800" b="0" i="0" u="none" strike="noStrike" dirty="0" smtClean="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FF0000"/>
                          </a:solidFill>
                          <a:effectLst/>
                          <a:latin typeface="Arial" panose="020B0604020202020204" pitchFamily="34" charset="0"/>
                          <a:cs typeface="Arial" panose="020B0604020202020204" pitchFamily="34" charset="0"/>
                        </a:rPr>
                        <a:t>Water Bodies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9080">
                <a:tc>
                  <a:txBody>
                    <a:bodyPr/>
                    <a:lstStyle/>
                    <a:p>
                      <a:pPr algn="l" fontAlgn="b"/>
                      <a:r>
                        <a:rPr lang="en-US" sz="1800" u="none" strike="noStrike" dirty="0">
                          <a:effectLst/>
                          <a:latin typeface="Arial" panose="020B0604020202020204" pitchFamily="34" charset="0"/>
                          <a:cs typeface="Arial" panose="020B0604020202020204" pitchFamily="34" charset="0"/>
                        </a:rPr>
                        <a:t>Max. Turbine </a:t>
                      </a:r>
                      <a:r>
                        <a:rPr lang="en-US" sz="1800" u="none" strike="noStrike" dirty="0" smtClean="0">
                          <a:effectLst/>
                          <a:latin typeface="Arial" panose="020B0604020202020204" pitchFamily="34" charset="0"/>
                          <a:cs typeface="Arial" panose="020B0604020202020204" pitchFamily="34" charset="0"/>
                        </a:rPr>
                        <a:t>Flow</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cubic meters per </a:t>
                      </a:r>
                      <a:r>
                        <a:rPr lang="en-US" sz="1800" u="none" strike="noStrike" dirty="0" smtClean="0">
                          <a:effectLst/>
                          <a:latin typeface="Arial" panose="020B0604020202020204" pitchFamily="34" charset="0"/>
                          <a:cs typeface="Arial" panose="020B0604020202020204" pitchFamily="34" charset="0"/>
                        </a:rPr>
                        <a:t>second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smtClean="0">
                          <a:effectLst/>
                          <a:latin typeface="Arial" panose="020B0604020202020204" pitchFamily="34" charset="0"/>
                          <a:cs typeface="Arial" panose="020B0604020202020204" pitchFamily="34" charset="0"/>
                        </a:rPr>
                        <a:t>Parameter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0" i="0" u="none" strike="noStrike" dirty="0" smtClean="0">
                          <a:solidFill>
                            <a:srgbClr val="7030A0"/>
                          </a:solidFill>
                          <a:effectLst/>
                          <a:latin typeface="Arial" panose="020B0604020202020204" pitchFamily="34" charset="0"/>
                          <a:cs typeface="Arial" panose="020B0604020202020204" pitchFamily="34" charset="0"/>
                        </a:rPr>
                        <a:t>WEAP 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Volume Elevation Curve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1" i="0" u="none" strike="noStrike" dirty="0" smtClean="0">
                          <a:solidFill>
                            <a:srgbClr val="000000"/>
                          </a:solidFill>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a:effectLst/>
                          <a:latin typeface="Arial" panose="020B0604020202020204" pitchFamily="34" charset="0"/>
                          <a:cs typeface="Arial" panose="020B0604020202020204" pitchFamily="34" charset="0"/>
                        </a:rPr>
                        <a:t>Multi-Column</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7030A0"/>
                          </a:solidFill>
                          <a:effectLst/>
                          <a:latin typeface="Arial" panose="020B0604020202020204" pitchFamily="34" charset="0"/>
                          <a:cs typeface="Arial" panose="020B0604020202020204" pitchFamily="34" charset="0"/>
                        </a:rPr>
                        <a:t>WEAP 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Inflow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cubic foot per second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Time </a:t>
                      </a:r>
                      <a:r>
                        <a:rPr lang="en-US" sz="1800" u="none" strike="noStrike" dirty="0" smtClean="0">
                          <a:effectLst/>
                          <a:latin typeface="Arial" panose="020B0604020202020204" pitchFamily="34" charset="0"/>
                          <a:cs typeface="Arial" panose="020B0604020202020204" pitchFamily="34" charset="0"/>
                        </a:rPr>
                        <a:t>series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7030A0"/>
                          </a:solidFill>
                          <a:effectLst/>
                          <a:latin typeface="Arial" panose="020B0604020202020204" pitchFamily="34" charset="0"/>
                          <a:cs typeface="Arial" panose="020B0604020202020204" pitchFamily="34" charset="0"/>
                        </a:rPr>
                        <a:t>WEAP 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Net Evaporation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0" i="0" u="none" strike="noStrike" dirty="0" smtClean="0">
                          <a:solidFill>
                            <a:srgbClr val="000000"/>
                          </a:solidFill>
                          <a:effectLst/>
                          <a:latin typeface="Arial" panose="020B0604020202020204" pitchFamily="34" charset="0"/>
                          <a:cs typeface="Arial" panose="020B0604020202020204" pitchFamily="34" charset="0"/>
                        </a:rPr>
                        <a:t>inch</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Time series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7030A0"/>
                          </a:solidFill>
                          <a:effectLst/>
                          <a:latin typeface="Arial" panose="020B0604020202020204" pitchFamily="34" charset="0"/>
                          <a:cs typeface="Arial" panose="020B0604020202020204" pitchFamily="34" charset="0"/>
                        </a:rPr>
                        <a:t>WEAP 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025">
                <a:tc>
                  <a:txBody>
                    <a:bodyPr/>
                    <a:lstStyle/>
                    <a:p>
                      <a:pPr algn="l" fontAlgn="b"/>
                      <a:r>
                        <a:rPr lang="en-US" sz="1800" b="0" i="0" u="none" strike="noStrike" dirty="0" smtClean="0">
                          <a:solidFill>
                            <a:srgbClr val="000000"/>
                          </a:solidFill>
                          <a:effectLst/>
                          <a:latin typeface="Arial" panose="020B0604020202020204" pitchFamily="34" charset="0"/>
                          <a:cs typeface="Arial" panose="020B0604020202020204" pitchFamily="34" charset="0"/>
                        </a:rPr>
                        <a:t>Reservoir storage, acre feet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0" i="0" u="none" strike="noStrike" dirty="0" smtClean="0">
                          <a:solidFill>
                            <a:srgbClr val="000000"/>
                          </a:solidFill>
                          <a:effectLst/>
                          <a:latin typeface="Arial" panose="020B0604020202020204" pitchFamily="34" charset="0"/>
                          <a:cs typeface="Arial" panose="020B0604020202020204" pitchFamily="34" charset="0"/>
                        </a:rPr>
                        <a:t>acre </a:t>
                      </a:r>
                      <a:r>
                        <a:rPr lang="en-US" sz="1800" u="none" strike="noStrike" dirty="0" smtClean="0">
                          <a:effectLst/>
                          <a:latin typeface="Arial" panose="020B0604020202020204" pitchFamily="34" charset="0"/>
                          <a:cs typeface="Arial" panose="020B0604020202020204" pitchFamily="34" charset="0"/>
                        </a:rPr>
                        <a:t>feet</a:t>
                      </a:r>
                      <a:endParaRPr lang="en-US" sz="1800" b="0" i="0" u="none" strike="noStrike" dirty="0" smtClean="0">
                        <a:solidFill>
                          <a:srgbClr val="000000"/>
                        </a:solidFill>
                        <a:effectLst/>
                        <a:latin typeface="Arial" panose="020B0604020202020204" pitchFamily="34" charset="0"/>
                        <a:cs typeface="Arial" panose="020B0604020202020204" pitchFamily="34" charset="0"/>
                      </a:endParaRPr>
                    </a:p>
                    <a:p>
                      <a:pPr algn="l"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smtClean="0">
                          <a:effectLst/>
                          <a:latin typeface="Arial" panose="020B0604020202020204" pitchFamily="34" charset="0"/>
                          <a:cs typeface="Arial" panose="020B0604020202020204" pitchFamily="34" charset="0"/>
                        </a:rPr>
                        <a:t>Time series  </a:t>
                      </a:r>
                      <a:endParaRPr lang="en-US" sz="1800" b="0" i="0" u="none" strike="noStrike" dirty="0" smtClean="0">
                        <a:solidFill>
                          <a:srgbClr val="000000"/>
                        </a:solidFill>
                        <a:effectLst/>
                        <a:latin typeface="Arial" panose="020B0604020202020204" pitchFamily="34" charset="0"/>
                        <a:cs typeface="Arial" panose="020B0604020202020204" pitchFamily="34" charset="0"/>
                      </a:endParaRPr>
                    </a:p>
                    <a:p>
                      <a:pPr algn="l"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0" i="0" u="none" strike="noStrike" dirty="0" smtClean="0">
                          <a:solidFill>
                            <a:schemeClr val="accent6">
                              <a:lumMod val="75000"/>
                            </a:schemeClr>
                          </a:solidFill>
                          <a:effectLst/>
                          <a:latin typeface="Arial" panose="020B0604020202020204" pitchFamily="34" charset="0"/>
                          <a:cs typeface="Arial" panose="020B0604020202020204" pitchFamily="34" charset="0"/>
                        </a:rPr>
                        <a:t>CUAHSI</a:t>
                      </a:r>
                    </a:p>
                    <a:p>
                      <a:pPr algn="l"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58569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464"/>
            <a:ext cx="8229600" cy="1143000"/>
          </a:xfrm>
        </p:spPr>
        <p:txBody>
          <a:bodyPr>
            <a:noAutofit/>
          </a:bodyPr>
          <a:lstStyle/>
          <a:p>
            <a:r>
              <a:rPr lang="en-US" sz="3200" dirty="0" smtClean="0">
                <a:latin typeface="Arial" panose="020B0604020202020204" pitchFamily="34" charset="0"/>
                <a:cs typeface="Arial" panose="020B0604020202020204" pitchFamily="34" charset="0"/>
              </a:rPr>
              <a:t>What </a:t>
            </a:r>
            <a:r>
              <a:rPr lang="en-US" sz="3200" dirty="0">
                <a:latin typeface="Arial" panose="020B0604020202020204" pitchFamily="34" charset="0"/>
                <a:cs typeface="Arial" panose="020B0604020202020204" pitchFamily="34" charset="0"/>
              </a:rPr>
              <a:t>are the supply and discharge links for “</a:t>
            </a:r>
            <a:r>
              <a:rPr lang="en-US" sz="3200" dirty="0">
                <a:solidFill>
                  <a:srgbClr val="00B050"/>
                </a:solidFill>
                <a:latin typeface="Arial" panose="020B0604020202020204" pitchFamily="34" charset="0"/>
                <a:cs typeface="Arial" panose="020B0604020202020204" pitchFamily="34" charset="0"/>
              </a:rPr>
              <a:t>Box Elder County Urban</a:t>
            </a:r>
            <a:r>
              <a:rPr lang="en-US" sz="3200" dirty="0">
                <a:latin typeface="Arial" panose="020B0604020202020204" pitchFamily="34" charset="0"/>
                <a:cs typeface="Arial" panose="020B0604020202020204" pitchFamily="34" charset="0"/>
              </a:rPr>
              <a:t>” Demand Site Object</a:t>
            </a:r>
            <a:r>
              <a:rPr lang="en-US" sz="3200" dirty="0" smtClean="0">
                <a:latin typeface="Arial" panose="020B0604020202020204" pitchFamily="34" charset="0"/>
                <a:cs typeface="Arial" panose="020B0604020202020204" pitchFamily="34" charset="0"/>
              </a:rPr>
              <a:t>?</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49279360"/>
              </p:ext>
            </p:extLst>
          </p:nvPr>
        </p:nvGraphicFramePr>
        <p:xfrm>
          <a:off x="782433" y="4369435"/>
          <a:ext cx="7910305" cy="1986915"/>
        </p:xfrm>
        <a:graphic>
          <a:graphicData uri="http://schemas.openxmlformats.org/drawingml/2006/table">
            <a:tbl>
              <a:tblPr>
                <a:tableStyleId>{D7AC3CCA-C797-4891-BE02-D94E43425B78}</a:tableStyleId>
              </a:tblPr>
              <a:tblGrid>
                <a:gridCol w="2343150"/>
                <a:gridCol w="2228850"/>
                <a:gridCol w="3338305"/>
              </a:tblGrid>
              <a:tr h="200025">
                <a:tc>
                  <a:txBody>
                    <a:bodyPr/>
                    <a:lstStyle/>
                    <a:p>
                      <a:pPr algn="l" fontAlgn="b"/>
                      <a:r>
                        <a:rPr lang="en-US" sz="1800" b="1" u="none" strike="noStrike" dirty="0" smtClean="0">
                          <a:effectLst/>
                          <a:latin typeface="Arial" panose="020B0604020202020204" pitchFamily="34" charset="0"/>
                          <a:cs typeface="Arial" panose="020B0604020202020204" pitchFamily="34" charset="0"/>
                        </a:rPr>
                        <a:t>Data Structure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b="1" u="none" strike="noStrike" dirty="0" smtClean="0">
                          <a:effectLst/>
                          <a:latin typeface="Arial" panose="020B0604020202020204" pitchFamily="34" charset="0"/>
                          <a:cs typeface="Arial" panose="020B0604020202020204" pitchFamily="34" charset="0"/>
                        </a:rPr>
                        <a:t>Native Object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b="1" u="none" strike="noStrike" dirty="0">
                          <a:effectLst/>
                          <a:latin typeface="Arial" panose="020B0604020202020204" pitchFamily="34" charset="0"/>
                          <a:cs typeface="Arial" panose="020B0604020202020204" pitchFamily="34" charset="0"/>
                        </a:rPr>
                        <a:t>Supply Link Instances</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WEAP</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Transmission Link</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from Washakie</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r>
                        <a:rPr lang="en-US" sz="1800" u="none" strike="noStrike">
                          <a:effectLst/>
                          <a:latin typeface="Arial" panose="020B0604020202020204" pitchFamily="34" charset="0"/>
                          <a:cs typeface="Arial" panose="020B0604020202020204" pitchFamily="34" charset="0"/>
                        </a:rPr>
                        <a:t>WEAP</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Transmission Link</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from </a:t>
                      </a:r>
                      <a:r>
                        <a:rPr lang="en-US" sz="1800" u="none" strike="noStrike" dirty="0" err="1">
                          <a:effectLst/>
                          <a:latin typeface="Arial" panose="020B0604020202020204" pitchFamily="34" charset="0"/>
                          <a:cs typeface="Arial" panose="020B0604020202020204" pitchFamily="34" charset="0"/>
                        </a:rPr>
                        <a:t>Mainstem</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r>
                        <a:rPr lang="en-US" sz="1800" u="none" strike="noStrike" dirty="0">
                          <a:effectLst/>
                          <a:latin typeface="Arial" panose="020B0604020202020204" pitchFamily="34" charset="0"/>
                          <a:cs typeface="Arial" panose="020B0604020202020204" pitchFamily="34" charset="0"/>
                        </a:rPr>
                        <a:t>WEAP</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Transmission Link</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from withdrawal Node 3</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r>
                        <a:rPr lang="en-US" sz="1800" u="none" strike="noStrike">
                          <a:effectLst/>
                          <a:latin typeface="Arial" panose="020B0604020202020204" pitchFamily="34" charset="0"/>
                          <a:cs typeface="Arial" panose="020B0604020202020204" pitchFamily="34" charset="0"/>
                        </a:rPr>
                        <a:t>WEAP</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Transmission Link</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smtClean="0">
                          <a:effectLst/>
                          <a:latin typeface="Arial" panose="020B0604020202020204" pitchFamily="34" charset="0"/>
                          <a:cs typeface="Arial" panose="020B0604020202020204" pitchFamily="34" charset="0"/>
                        </a:rPr>
                        <a:t>from Box Elder </a:t>
                      </a:r>
                      <a:r>
                        <a:rPr lang="en-US" sz="1800" u="none" strike="noStrike" dirty="0" err="1" smtClean="0">
                          <a:effectLst/>
                          <a:latin typeface="Arial" panose="020B0604020202020204" pitchFamily="34" charset="0"/>
                          <a:cs typeface="Arial" panose="020B0604020202020204" pitchFamily="34" charset="0"/>
                        </a:rPr>
                        <a:t>GW</a:t>
                      </a:r>
                      <a:r>
                        <a:rPr lang="en-US" sz="1800" u="none" strike="noStrike" dirty="0" smtClean="0">
                          <a:effectLst/>
                          <a:latin typeface="Arial" panose="020B0604020202020204" pitchFamily="34" charset="0"/>
                          <a:cs typeface="Arial" panose="020B0604020202020204" pitchFamily="34" charset="0"/>
                        </a:rPr>
                        <a:t> Imports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b="1" u="none" strike="noStrike" dirty="0">
                          <a:effectLst/>
                          <a:latin typeface="Arial" panose="020B0604020202020204" pitchFamily="34" charset="0"/>
                          <a:cs typeface="Arial" panose="020B0604020202020204" pitchFamily="34" charset="0"/>
                        </a:rPr>
                        <a:t>Discharge Link Instances</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200025">
                <a:tc>
                  <a:txBody>
                    <a:bodyPr/>
                    <a:lstStyle/>
                    <a:p>
                      <a:pPr algn="l" fontAlgn="b"/>
                      <a:r>
                        <a:rPr lang="en-US" sz="1800" u="none" strike="noStrike">
                          <a:effectLst/>
                          <a:latin typeface="Arial" panose="020B0604020202020204" pitchFamily="34" charset="0"/>
                          <a:cs typeface="Arial" panose="020B0604020202020204" pitchFamily="34" charset="0"/>
                        </a:rPr>
                        <a:t>WEAP</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Return Flow</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r>
                        <a:rPr lang="en-US" sz="1800" u="none" strike="noStrike" dirty="0">
                          <a:effectLst/>
                          <a:latin typeface="Arial" panose="020B0604020202020204" pitchFamily="34" charset="0"/>
                          <a:cs typeface="Arial" panose="020B0604020202020204" pitchFamily="34" charset="0"/>
                        </a:rPr>
                        <a:t>to Withdrawal Node 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bl>
          </a:graphicData>
        </a:graphic>
      </p:graphicFrame>
      <p:sp>
        <p:nvSpPr>
          <p:cNvPr id="5" name="Oval 4"/>
          <p:cNvSpPr/>
          <p:nvPr/>
        </p:nvSpPr>
        <p:spPr>
          <a:xfrm>
            <a:off x="4419600" y="2819400"/>
            <a:ext cx="304800" cy="29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endCxn id="5" idx="0"/>
          </p:cNvCxnSpPr>
          <p:nvPr/>
        </p:nvCxnSpPr>
        <p:spPr>
          <a:xfrm>
            <a:off x="3200400" y="2236181"/>
            <a:ext cx="1371600" cy="583219"/>
          </a:xfrm>
          <a:prstGeom prst="straightConnector1">
            <a:avLst/>
          </a:prstGeom>
          <a:ln w="698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a:off x="4724400" y="2965450"/>
            <a:ext cx="1600200" cy="0"/>
          </a:xfrm>
          <a:prstGeom prst="straightConnector1">
            <a:avLst/>
          </a:prstGeom>
          <a:ln w="698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endCxn id="5" idx="1"/>
          </p:cNvCxnSpPr>
          <p:nvPr/>
        </p:nvCxnSpPr>
        <p:spPr>
          <a:xfrm>
            <a:off x="2895600" y="2760430"/>
            <a:ext cx="1568637" cy="101747"/>
          </a:xfrm>
          <a:prstGeom prst="straightConnector1">
            <a:avLst/>
          </a:prstGeom>
          <a:ln w="698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endCxn id="5" idx="2"/>
          </p:cNvCxnSpPr>
          <p:nvPr/>
        </p:nvCxnSpPr>
        <p:spPr>
          <a:xfrm flipV="1">
            <a:off x="2895600" y="2965450"/>
            <a:ext cx="1524000" cy="179528"/>
          </a:xfrm>
          <a:prstGeom prst="straightConnector1">
            <a:avLst/>
          </a:prstGeom>
          <a:ln w="698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a:endCxn id="5" idx="3"/>
          </p:cNvCxnSpPr>
          <p:nvPr/>
        </p:nvCxnSpPr>
        <p:spPr>
          <a:xfrm flipV="1">
            <a:off x="3048000" y="3068723"/>
            <a:ext cx="1416237" cy="689498"/>
          </a:xfrm>
          <a:prstGeom prst="straightConnector1">
            <a:avLst/>
          </a:prstGeom>
          <a:ln w="698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48" name="Rectangle 47"/>
          <p:cNvSpPr/>
          <p:nvPr/>
        </p:nvSpPr>
        <p:spPr>
          <a:xfrm>
            <a:off x="1327105" y="1982875"/>
            <a:ext cx="1714957" cy="369332"/>
          </a:xfrm>
          <a:prstGeom prst="rect">
            <a:avLst/>
          </a:prstGeom>
        </p:spPr>
        <p:txBody>
          <a:bodyPr wrap="none">
            <a:spAutoFit/>
          </a:bodyPr>
          <a:lstStyle/>
          <a:p>
            <a:pPr fontAlgn="b"/>
            <a:r>
              <a:rPr lang="en-US" dirty="0">
                <a:latin typeface="Arial" panose="020B0604020202020204" pitchFamily="34" charset="0"/>
                <a:cs typeface="Arial" panose="020B0604020202020204" pitchFamily="34" charset="0"/>
              </a:rPr>
              <a:t>from Washakie</a:t>
            </a:r>
            <a:endParaRPr lang="en-US" dirty="0">
              <a:solidFill>
                <a:srgbClr val="000000"/>
              </a:solidFill>
              <a:latin typeface="Arial" panose="020B0604020202020204" pitchFamily="34" charset="0"/>
              <a:cs typeface="Arial" panose="020B0604020202020204" pitchFamily="34" charset="0"/>
            </a:endParaRPr>
          </a:p>
        </p:txBody>
      </p:sp>
      <p:sp>
        <p:nvSpPr>
          <p:cNvPr id="49" name="Rectangle 48"/>
          <p:cNvSpPr/>
          <p:nvPr/>
        </p:nvSpPr>
        <p:spPr>
          <a:xfrm>
            <a:off x="1229512" y="2492845"/>
            <a:ext cx="1710725" cy="369332"/>
          </a:xfrm>
          <a:prstGeom prst="rect">
            <a:avLst/>
          </a:prstGeom>
        </p:spPr>
        <p:txBody>
          <a:bodyPr wrap="none">
            <a:spAutoFit/>
          </a:bodyPr>
          <a:lstStyle/>
          <a:p>
            <a:pPr fontAlgn="b"/>
            <a:r>
              <a:rPr lang="en-US" dirty="0">
                <a:latin typeface="Arial" panose="020B0604020202020204" pitchFamily="34" charset="0"/>
                <a:cs typeface="Arial" panose="020B0604020202020204" pitchFamily="34" charset="0"/>
              </a:rPr>
              <a:t>from </a:t>
            </a:r>
            <a:r>
              <a:rPr lang="en-US" dirty="0" err="1">
                <a:latin typeface="Arial" panose="020B0604020202020204" pitchFamily="34" charset="0"/>
                <a:cs typeface="Arial" panose="020B0604020202020204" pitchFamily="34" charset="0"/>
              </a:rPr>
              <a:t>Mainstem</a:t>
            </a:r>
            <a:endParaRPr lang="en-US" dirty="0">
              <a:solidFill>
                <a:srgbClr val="000000"/>
              </a:solidFill>
              <a:latin typeface="Arial" panose="020B0604020202020204" pitchFamily="34" charset="0"/>
              <a:cs typeface="Arial" panose="020B0604020202020204" pitchFamily="34" charset="0"/>
            </a:endParaRPr>
          </a:p>
        </p:txBody>
      </p:sp>
      <p:sp>
        <p:nvSpPr>
          <p:cNvPr id="50" name="Rectangle 49"/>
          <p:cNvSpPr/>
          <p:nvPr/>
        </p:nvSpPr>
        <p:spPr>
          <a:xfrm>
            <a:off x="287194" y="2973475"/>
            <a:ext cx="2608406" cy="369332"/>
          </a:xfrm>
          <a:prstGeom prst="rect">
            <a:avLst/>
          </a:prstGeom>
        </p:spPr>
        <p:txBody>
          <a:bodyPr wrap="none">
            <a:spAutoFit/>
          </a:bodyPr>
          <a:lstStyle/>
          <a:p>
            <a:pPr fontAlgn="b"/>
            <a:r>
              <a:rPr lang="en-US" dirty="0">
                <a:latin typeface="Arial" panose="020B0604020202020204" pitchFamily="34" charset="0"/>
                <a:cs typeface="Arial" panose="020B0604020202020204" pitchFamily="34" charset="0"/>
              </a:rPr>
              <a:t>from withdrawal Node 3</a:t>
            </a:r>
            <a:endParaRPr lang="en-US" dirty="0">
              <a:solidFill>
                <a:srgbClr val="000000"/>
              </a:solidFill>
              <a:latin typeface="Arial" panose="020B0604020202020204" pitchFamily="34" charset="0"/>
              <a:cs typeface="Arial" panose="020B0604020202020204" pitchFamily="34" charset="0"/>
            </a:endParaRPr>
          </a:p>
        </p:txBody>
      </p:sp>
      <p:sp>
        <p:nvSpPr>
          <p:cNvPr id="51" name="Rectangle 50"/>
          <p:cNvSpPr/>
          <p:nvPr/>
        </p:nvSpPr>
        <p:spPr>
          <a:xfrm>
            <a:off x="38585" y="3516961"/>
            <a:ext cx="3005951" cy="369332"/>
          </a:xfrm>
          <a:prstGeom prst="rect">
            <a:avLst/>
          </a:prstGeom>
        </p:spPr>
        <p:txBody>
          <a:bodyPr wrap="none">
            <a:spAutoFit/>
          </a:bodyPr>
          <a:lstStyle/>
          <a:p>
            <a:pPr fontAlgn="b"/>
            <a:r>
              <a:rPr lang="en-US" dirty="0">
                <a:latin typeface="Arial" panose="020B0604020202020204" pitchFamily="34" charset="0"/>
                <a:cs typeface="Arial" panose="020B0604020202020204" pitchFamily="34" charset="0"/>
              </a:rPr>
              <a:t>from Box Elder </a:t>
            </a:r>
            <a:r>
              <a:rPr lang="en-US" dirty="0" err="1">
                <a:latin typeface="Arial" panose="020B0604020202020204" pitchFamily="34" charset="0"/>
                <a:cs typeface="Arial" panose="020B0604020202020204" pitchFamily="34" charset="0"/>
              </a:rPr>
              <a:t>GW</a:t>
            </a:r>
            <a:r>
              <a:rPr lang="en-US" dirty="0">
                <a:latin typeface="Arial" panose="020B0604020202020204" pitchFamily="34" charset="0"/>
                <a:cs typeface="Arial" panose="020B0604020202020204" pitchFamily="34" charset="0"/>
              </a:rPr>
              <a:t> Imports</a:t>
            </a:r>
            <a:endParaRPr lang="en-US" dirty="0">
              <a:solidFill>
                <a:srgbClr val="000000"/>
              </a:solidFill>
              <a:latin typeface="Arial" panose="020B0604020202020204" pitchFamily="34" charset="0"/>
              <a:cs typeface="Arial" panose="020B0604020202020204" pitchFamily="34" charset="0"/>
            </a:endParaRPr>
          </a:p>
        </p:txBody>
      </p:sp>
      <p:sp>
        <p:nvSpPr>
          <p:cNvPr id="52" name="Rectangle 51"/>
          <p:cNvSpPr/>
          <p:nvPr/>
        </p:nvSpPr>
        <p:spPr>
          <a:xfrm>
            <a:off x="6342413" y="2788809"/>
            <a:ext cx="2390398" cy="369332"/>
          </a:xfrm>
          <a:prstGeom prst="rect">
            <a:avLst/>
          </a:prstGeom>
        </p:spPr>
        <p:txBody>
          <a:bodyPr wrap="none">
            <a:spAutoFit/>
          </a:bodyPr>
          <a:lstStyle/>
          <a:p>
            <a:pPr fontAlgn="b"/>
            <a:r>
              <a:rPr lang="en-US" dirty="0">
                <a:latin typeface="Arial" panose="020B0604020202020204" pitchFamily="34" charset="0"/>
                <a:cs typeface="Arial" panose="020B0604020202020204" pitchFamily="34" charset="0"/>
              </a:rPr>
              <a:t>to Withdrawal Node 4</a:t>
            </a:r>
            <a:endParaRPr lang="en-US" dirty="0">
              <a:solidFill>
                <a:srgbClr val="000000"/>
              </a:solidFill>
              <a:latin typeface="Arial" panose="020B0604020202020204" pitchFamily="34" charset="0"/>
              <a:cs typeface="Arial" panose="020B0604020202020204" pitchFamily="34" charset="0"/>
            </a:endParaRPr>
          </a:p>
        </p:txBody>
      </p:sp>
      <p:sp>
        <p:nvSpPr>
          <p:cNvPr id="53" name="Rectangle 52"/>
          <p:cNvSpPr/>
          <p:nvPr/>
        </p:nvSpPr>
        <p:spPr>
          <a:xfrm>
            <a:off x="5333715" y="3801008"/>
            <a:ext cx="1428596" cy="369332"/>
          </a:xfrm>
          <a:prstGeom prst="rect">
            <a:avLst/>
          </a:prstGeom>
        </p:spPr>
        <p:txBody>
          <a:bodyPr wrap="none">
            <a:spAutoFit/>
          </a:bodyPr>
          <a:lstStyle/>
          <a:p>
            <a:pPr fontAlgn="b"/>
            <a:r>
              <a:rPr lang="en-US" dirty="0">
                <a:solidFill>
                  <a:schemeClr val="accent2"/>
                </a:solidFill>
                <a:latin typeface="Arial" panose="020B0604020202020204" pitchFamily="34" charset="0"/>
                <a:cs typeface="Arial" panose="020B0604020202020204" pitchFamily="34" charset="0"/>
              </a:rPr>
              <a:t>Return Flow</a:t>
            </a:r>
          </a:p>
        </p:txBody>
      </p:sp>
      <p:sp>
        <p:nvSpPr>
          <p:cNvPr id="54" name="Rectangle 53"/>
          <p:cNvSpPr/>
          <p:nvPr/>
        </p:nvSpPr>
        <p:spPr>
          <a:xfrm>
            <a:off x="3042062" y="3804720"/>
            <a:ext cx="2035557" cy="369332"/>
          </a:xfrm>
          <a:prstGeom prst="rect">
            <a:avLst/>
          </a:prstGeom>
        </p:spPr>
        <p:txBody>
          <a:bodyPr wrap="none">
            <a:spAutoFit/>
          </a:bodyPr>
          <a:lstStyle/>
          <a:p>
            <a:pPr fontAlgn="b"/>
            <a:r>
              <a:rPr lang="en-US" dirty="0">
                <a:solidFill>
                  <a:srgbClr val="7030A0"/>
                </a:solidFill>
                <a:latin typeface="Arial" panose="020B0604020202020204" pitchFamily="34" charset="0"/>
                <a:cs typeface="Arial" panose="020B0604020202020204" pitchFamily="34" charset="0"/>
              </a:rPr>
              <a:t>Transmission Link</a:t>
            </a:r>
          </a:p>
        </p:txBody>
      </p:sp>
    </p:spTree>
    <p:extLst>
      <p:ext uri="{BB962C8B-B14F-4D97-AF65-F5344CB8AC3E}">
        <p14:creationId xmlns:p14="http://schemas.microsoft.com/office/powerpoint/2010/main" val="1396834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Future Work</a:t>
            </a:r>
            <a:endParaRPr lang="en-US" dirty="0"/>
          </a:p>
        </p:txBody>
      </p:sp>
      <p:sp>
        <p:nvSpPr>
          <p:cNvPr id="3" name="Content Placeholder 2"/>
          <p:cNvSpPr>
            <a:spLocks noGrp="1"/>
          </p:cNvSpPr>
          <p:nvPr>
            <p:ph idx="1"/>
          </p:nvPr>
        </p:nvSpPr>
        <p:spPr>
          <a:xfrm>
            <a:off x="457200" y="1392238"/>
            <a:ext cx="8229600" cy="4648200"/>
          </a:xfrm>
        </p:spPr>
        <p:txBody>
          <a:bodyPr>
            <a:noAutofit/>
          </a:bodyPr>
          <a:lstStyle/>
          <a:p>
            <a:endParaRPr lang="en-US" sz="2800" dirty="0" smtClean="0">
              <a:solidFill>
                <a:srgbClr val="0070C0"/>
              </a:solidFill>
              <a:latin typeface="Arial" panose="020B0604020202020204" pitchFamily="34" charset="0"/>
              <a:cs typeface="Arial" panose="020B0604020202020204" pitchFamily="34" charset="0"/>
            </a:endParaRPr>
          </a:p>
          <a:p>
            <a:r>
              <a:rPr lang="en-US" sz="2800" dirty="0" smtClean="0">
                <a:solidFill>
                  <a:srgbClr val="0070C0"/>
                </a:solidFill>
                <a:latin typeface="Arial" panose="020B0604020202020204" pitchFamily="34" charset="0"/>
                <a:cs typeface="Arial" panose="020B0604020202020204" pitchFamily="34" charset="0"/>
              </a:rPr>
              <a:t>Compare </a:t>
            </a:r>
            <a:r>
              <a:rPr lang="en-US" sz="2800" dirty="0" smtClean="0">
                <a:latin typeface="Arial" panose="020B0604020202020204" pitchFamily="34" charset="0"/>
                <a:cs typeface="Arial" panose="020B0604020202020204" pitchFamily="34" charset="0"/>
              </a:rPr>
              <a:t>data and metadata across scenarios</a:t>
            </a:r>
          </a:p>
          <a:p>
            <a:endParaRPr lang="en-US" sz="2800" dirty="0">
              <a:latin typeface="Arial" panose="020B0604020202020204" pitchFamily="34" charset="0"/>
              <a:cs typeface="Arial" panose="020B0604020202020204" pitchFamily="34" charset="0"/>
            </a:endParaRPr>
          </a:p>
          <a:p>
            <a:r>
              <a:rPr lang="en-US" sz="2800" dirty="0">
                <a:solidFill>
                  <a:srgbClr val="7030A0"/>
                </a:solidFill>
                <a:latin typeface="Arial" panose="020B0604020202020204" pitchFamily="34" charset="0"/>
                <a:cs typeface="Arial" panose="020B0604020202020204" pitchFamily="34" charset="0"/>
              </a:rPr>
              <a:t>Serve</a:t>
            </a:r>
            <a:r>
              <a:rPr lang="en-US" sz="2800" dirty="0">
                <a:latin typeface="Arial" panose="020B0604020202020204" pitchFamily="34" charset="0"/>
                <a:cs typeface="Arial" panose="020B0604020202020204" pitchFamily="34" charset="0"/>
              </a:rPr>
              <a:t> data from WaM-DaM to </a:t>
            </a:r>
            <a:r>
              <a:rPr lang="en-US" sz="2800" dirty="0" smtClean="0">
                <a:latin typeface="Arial" panose="020B0604020202020204" pitchFamily="34" charset="0"/>
                <a:cs typeface="Arial" panose="020B0604020202020204" pitchFamily="34" charset="0"/>
              </a:rPr>
              <a:t>WEAP and </a:t>
            </a:r>
            <a:r>
              <a:rPr lang="en-US" sz="2800" dirty="0" err="1" smtClean="0">
                <a:latin typeface="Arial" panose="020B0604020202020204" pitchFamily="34" charset="0"/>
                <a:cs typeface="Arial" panose="020B0604020202020204" pitchFamily="34" charset="0"/>
              </a:rPr>
              <a:t>GoldSim</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models </a:t>
            </a:r>
          </a:p>
          <a:p>
            <a:endParaRPr lang="en-US" sz="2800" dirty="0" smtClean="0">
              <a:solidFill>
                <a:srgbClr val="FF0000"/>
              </a:solidFill>
              <a:latin typeface="Arial" panose="020B0604020202020204" pitchFamily="34" charset="0"/>
              <a:cs typeface="Arial" panose="020B0604020202020204" pitchFamily="34" charset="0"/>
            </a:endParaRPr>
          </a:p>
          <a:p>
            <a:r>
              <a:rPr lang="en-US" sz="2800" dirty="0" smtClean="0">
                <a:solidFill>
                  <a:srgbClr val="FF0000"/>
                </a:solidFill>
                <a:latin typeface="Arial" panose="020B0604020202020204" pitchFamily="34" charset="0"/>
                <a:cs typeface="Arial" panose="020B0604020202020204" pitchFamily="34" charset="0"/>
              </a:rPr>
              <a:t>Manage</a:t>
            </a:r>
            <a:r>
              <a:rPr lang="en-US" sz="2800" dirty="0" smtClean="0">
                <a:latin typeface="Arial" panose="020B0604020202020204" pitchFamily="34" charset="0"/>
                <a:cs typeface="Arial" panose="020B0604020202020204" pitchFamily="34" charset="0"/>
              </a:rPr>
              <a:t> simulation and optimization models data and metadata  </a:t>
            </a:r>
            <a:endParaRPr lang="en-US" sz="2800" dirty="0" smtClean="0">
              <a:solidFill>
                <a:srgbClr val="0070C0"/>
              </a:solidFill>
              <a:latin typeface="Arial" panose="020B0604020202020204" pitchFamily="34" charset="0"/>
              <a:cs typeface="Arial" panose="020B0604020202020204" pitchFamily="34" charset="0"/>
            </a:endParaRPr>
          </a:p>
          <a:p>
            <a:pPr marL="0" indent="0">
              <a:buNone/>
            </a:pPr>
            <a:endParaRPr lang="en-US" sz="2800" dirty="0" smtClean="0">
              <a:solidFill>
                <a:srgbClr val="0070C0"/>
              </a:solidFill>
              <a:latin typeface="Arial" panose="020B0604020202020204" pitchFamily="34" charset="0"/>
              <a:cs typeface="Arial" panose="020B0604020202020204" pitchFamily="34" charset="0"/>
            </a:endParaRPr>
          </a:p>
          <a:p>
            <a:pPr marL="514350" indent="-514350">
              <a:buFont typeface="+mj-lt"/>
              <a:buAutoNum type="arabicPeriod" startAt="2"/>
            </a:pPr>
            <a:endParaRPr lang="en-US" sz="28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176177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Benefits of WaM-DaM</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17638"/>
            <a:ext cx="8229600" cy="4525963"/>
          </a:xfrm>
        </p:spPr>
        <p:txBody>
          <a:bodyPr>
            <a:noAutofit/>
          </a:bodyPr>
          <a:lstStyle/>
          <a:p>
            <a:r>
              <a:rPr lang="en-US" sz="2400" dirty="0" smtClean="0">
                <a:latin typeface="Arial" panose="020B0604020202020204" pitchFamily="34" charset="0"/>
                <a:cs typeface="Arial" panose="020B0604020202020204" pitchFamily="34" charset="0"/>
              </a:rPr>
              <a:t>Provide a </a:t>
            </a:r>
            <a:r>
              <a:rPr lang="en-US" sz="2400" dirty="0">
                <a:solidFill>
                  <a:srgbClr val="FF0000"/>
                </a:solidFill>
                <a:latin typeface="Arial" panose="020B0604020202020204" pitchFamily="34" charset="0"/>
                <a:cs typeface="Arial" panose="020B0604020202020204" pitchFamily="34" charset="0"/>
              </a:rPr>
              <a:t>synthetic view </a:t>
            </a:r>
            <a:r>
              <a:rPr lang="en-US" sz="2400" dirty="0">
                <a:latin typeface="Arial" panose="020B0604020202020204" pitchFamily="34" charset="0"/>
                <a:cs typeface="Arial" panose="020B0604020202020204" pitchFamily="34" charset="0"/>
              </a:rPr>
              <a:t>of the data available within </a:t>
            </a:r>
            <a:r>
              <a:rPr lang="en-US" sz="2400" dirty="0" smtClean="0">
                <a:latin typeface="Arial" panose="020B0604020202020204" pitchFamily="34" charset="0"/>
                <a:cs typeface="Arial" panose="020B0604020202020204" pitchFamily="34" charset="0"/>
              </a:rPr>
              <a:t>a watershed</a:t>
            </a:r>
            <a:endParaRPr lang="en-US" sz="2400" dirty="0" smtClean="0">
              <a:solidFill>
                <a:srgbClr val="FF0000"/>
              </a:solidFill>
              <a:latin typeface="Arial" panose="020B0604020202020204" pitchFamily="34" charset="0"/>
              <a:cs typeface="Arial" panose="020B0604020202020204" pitchFamily="34" charset="0"/>
            </a:endParaRPr>
          </a:p>
          <a:p>
            <a:endParaRPr lang="en-US" sz="2400" dirty="0" smtClean="0">
              <a:solidFill>
                <a:srgbClr val="0070C0"/>
              </a:solidFill>
            </a:endParaRPr>
          </a:p>
          <a:p>
            <a:r>
              <a:rPr lang="en-US" sz="2400" dirty="0" smtClean="0">
                <a:solidFill>
                  <a:schemeClr val="accent6">
                    <a:lumMod val="75000"/>
                  </a:schemeClr>
                </a:solidFill>
                <a:latin typeface="Arial" panose="020B0604020202020204" pitchFamily="34" charset="0"/>
                <a:cs typeface="Arial" panose="020B0604020202020204" pitchFamily="34" charset="0"/>
              </a:rPr>
              <a:t>Overcome</a:t>
            </a:r>
            <a:r>
              <a:rPr lang="en-US" sz="2400" dirty="0" smtClean="0">
                <a:latin typeface="Arial" panose="020B0604020202020204" pitchFamily="34" charset="0"/>
                <a:cs typeface="Arial" panose="020B0604020202020204" pitchFamily="34" charset="0"/>
              </a:rPr>
              <a:t> sematic heterogeneity of water management data </a:t>
            </a:r>
          </a:p>
          <a:p>
            <a:endParaRPr lang="en-US" sz="2400" dirty="0">
              <a:latin typeface="Arial" panose="020B0604020202020204" pitchFamily="34" charset="0"/>
              <a:cs typeface="Arial" panose="020B0604020202020204" pitchFamily="34" charset="0"/>
            </a:endParaRPr>
          </a:p>
          <a:p>
            <a:r>
              <a:rPr lang="en-US" sz="2400" dirty="0">
                <a:solidFill>
                  <a:srgbClr val="00B050"/>
                </a:solidFill>
                <a:latin typeface="Arial" panose="020B0604020202020204" pitchFamily="34" charset="0"/>
                <a:cs typeface="Arial" panose="020B0604020202020204" pitchFamily="34" charset="0"/>
              </a:rPr>
              <a:t>Compare datasets</a:t>
            </a:r>
            <a:r>
              <a:rPr lang="en-US" sz="2400" dirty="0">
                <a:latin typeface="Arial" panose="020B0604020202020204" pitchFamily="34" charset="0"/>
                <a:cs typeface="Arial" panose="020B0604020202020204" pitchFamily="34" charset="0"/>
              </a:rPr>
              <a:t>, identify discrepancies and uncertainties, and include uncertainties in preparing model input </a:t>
            </a:r>
            <a:r>
              <a:rPr lang="en-US" sz="2400" dirty="0" smtClean="0">
                <a:latin typeface="Arial" panose="020B0604020202020204" pitchFamily="34" charset="0"/>
                <a:cs typeface="Arial" panose="020B0604020202020204" pitchFamily="34" charset="0"/>
              </a:rPr>
              <a:t>data</a:t>
            </a:r>
          </a:p>
          <a:p>
            <a:endParaRPr lang="en-US" sz="2400" dirty="0">
              <a:latin typeface="Arial" panose="020B0604020202020204" pitchFamily="34" charset="0"/>
              <a:cs typeface="Arial" panose="020B0604020202020204" pitchFamily="34" charset="0"/>
            </a:endParaRPr>
          </a:p>
          <a:p>
            <a:r>
              <a:rPr lang="en-US" sz="2400" dirty="0">
                <a:solidFill>
                  <a:srgbClr val="0070C0"/>
                </a:solidFill>
                <a:latin typeface="Arial" panose="020B0604020202020204" pitchFamily="34" charset="0"/>
                <a:cs typeface="Arial" panose="020B0604020202020204" pitchFamily="34" charset="0"/>
              </a:rPr>
              <a:t>A</a:t>
            </a:r>
            <a:r>
              <a:rPr lang="en-US" sz="2400" dirty="0" smtClean="0">
                <a:solidFill>
                  <a:srgbClr val="0070C0"/>
                </a:solidFill>
                <a:latin typeface="Arial" panose="020B0604020202020204" pitchFamily="34" charset="0"/>
                <a:cs typeface="Arial" panose="020B0604020202020204" pitchFamily="34" charset="0"/>
              </a:rPr>
              <a:t>nswer </a:t>
            </a:r>
            <a:r>
              <a:rPr lang="en-US" sz="2400" dirty="0">
                <a:solidFill>
                  <a:srgbClr val="0070C0"/>
                </a:solidFill>
                <a:latin typeface="Arial" panose="020B0604020202020204" pitchFamily="34" charset="0"/>
                <a:cs typeface="Arial" panose="020B0604020202020204" pitchFamily="34" charset="0"/>
              </a:rPr>
              <a:t>questions </a:t>
            </a:r>
            <a:r>
              <a:rPr lang="en-US" sz="2400" dirty="0">
                <a:latin typeface="Arial" panose="020B0604020202020204" pitchFamily="34" charset="0"/>
                <a:cs typeface="Arial" panose="020B0604020202020204" pitchFamily="34" charset="0"/>
              </a:rPr>
              <a:t>that previously required significant effort and manipulations among multiple data sets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3105849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5" name="Picture 4"/>
          <p:cNvPicPr>
            <a:picLocks noChangeAspect="1"/>
          </p:cNvPicPr>
          <p:nvPr/>
        </p:nvPicPr>
        <p:blipFill>
          <a:blip r:embed="rId3"/>
          <a:stretch>
            <a:fillRect/>
          </a:stretch>
        </p:blipFill>
        <p:spPr>
          <a:xfrm>
            <a:off x="2667000" y="2329434"/>
            <a:ext cx="3581400" cy="1360932"/>
          </a:xfrm>
          <a:prstGeom prst="rect">
            <a:avLst/>
          </a:prstGeom>
          <a:ln>
            <a:solidFill>
              <a:schemeClr val="tx1"/>
            </a:solidFill>
          </a:ln>
        </p:spPr>
      </p:pic>
      <p:pic>
        <p:nvPicPr>
          <p:cNvPr id="6" name="Picture 2" descr="Civil_Logo_RedGray_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7245" y="4419600"/>
            <a:ext cx="4069510" cy="61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704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600780" cy="2087563"/>
          </a:xfrm>
        </p:spPr>
        <p:txBody>
          <a:bodyPr>
            <a:normAutofit/>
          </a:bodyPr>
          <a:lstStyle/>
          <a:p>
            <a:pPr marL="0" indent="0" algn="ctr">
              <a:buNone/>
            </a:pPr>
            <a:r>
              <a:rPr lang="en-US" sz="5400" dirty="0" smtClean="0"/>
              <a:t>Thank you!</a:t>
            </a:r>
          </a:p>
          <a:p>
            <a:pPr marL="0" indent="0" algn="ctr">
              <a:buNone/>
            </a:pPr>
            <a:r>
              <a:rPr lang="en-US" sz="5400" dirty="0" smtClean="0"/>
              <a:t>Questions?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grpSp>
        <p:nvGrpSpPr>
          <p:cNvPr id="8" name="Group 7"/>
          <p:cNvGrpSpPr/>
          <p:nvPr/>
        </p:nvGrpSpPr>
        <p:grpSpPr>
          <a:xfrm>
            <a:off x="1691628" y="4094480"/>
            <a:ext cx="5463588" cy="1828800"/>
            <a:chOff x="3505200" y="4343400"/>
            <a:chExt cx="5463588" cy="1828800"/>
          </a:xfrm>
        </p:grpSpPr>
        <p:grpSp>
          <p:nvGrpSpPr>
            <p:cNvPr id="9" name="Group 8"/>
            <p:cNvGrpSpPr/>
            <p:nvPr/>
          </p:nvGrpSpPr>
          <p:grpSpPr>
            <a:xfrm>
              <a:off x="3505200" y="4343400"/>
              <a:ext cx="4884444" cy="1828800"/>
              <a:chOff x="1981200" y="4759404"/>
              <a:chExt cx="4884444" cy="1828800"/>
            </a:xfrm>
          </p:grpSpPr>
          <p:sp>
            <p:nvSpPr>
              <p:cNvPr id="11" name="TextBox 10"/>
              <p:cNvSpPr txBox="1"/>
              <p:nvPr/>
            </p:nvSpPr>
            <p:spPr>
              <a:xfrm>
                <a:off x="1981200" y="4759404"/>
                <a:ext cx="4884444" cy="1200329"/>
              </a:xfrm>
              <a:prstGeom prst="rect">
                <a:avLst/>
              </a:prstGeom>
              <a:solidFill>
                <a:schemeClr val="bg1"/>
              </a:solidFill>
            </p:spPr>
            <p:txBody>
              <a:bodyPr wrap="square" rtlCol="0">
                <a:spAutoFit/>
              </a:bodyPr>
              <a:lstStyle/>
              <a:p>
                <a:r>
                  <a:rPr lang="en-US" sz="7200" b="1" dirty="0" smtClean="0">
                    <a:solidFill>
                      <a:srgbClr val="0070C0"/>
                    </a:solidFill>
                    <a:effectLst>
                      <a:outerShdw blurRad="38100" dist="38100" dir="2700000" algn="tl">
                        <a:srgbClr val="000000">
                          <a:alpha val="43137"/>
                        </a:srgbClr>
                      </a:outerShdw>
                    </a:effectLst>
                  </a:rPr>
                  <a:t>WaM-DaM</a:t>
                </a:r>
                <a:endParaRPr lang="en-US" sz="2400" b="1" dirty="0" smtClean="0">
                  <a:solidFill>
                    <a:srgbClr val="0070C0"/>
                  </a:solidFill>
                  <a:effectLst>
                    <a:outerShdw blurRad="38100" dist="38100" dir="2700000" algn="tl">
                      <a:srgbClr val="000000">
                        <a:alpha val="43137"/>
                      </a:srgbClr>
                    </a:outerShdw>
                  </a:effectLst>
                </a:endParaRPr>
              </a:p>
            </p:txBody>
          </p:sp>
          <p:sp>
            <p:nvSpPr>
              <p:cNvPr id="16" name="TextBox 15"/>
              <p:cNvSpPr txBox="1"/>
              <p:nvPr/>
            </p:nvSpPr>
            <p:spPr>
              <a:xfrm>
                <a:off x="2110728" y="5757207"/>
                <a:ext cx="4312944" cy="830997"/>
              </a:xfrm>
              <a:prstGeom prst="rect">
                <a:avLst/>
              </a:prstGeom>
              <a:solidFill>
                <a:schemeClr val="bg1"/>
              </a:solidFill>
            </p:spPr>
            <p:txBody>
              <a:bodyPr wrap="square" rtlCol="0">
                <a:spAutoFit/>
              </a:bodyPr>
              <a:lstStyle/>
              <a:p>
                <a:r>
                  <a:rPr lang="en-US" sz="2650" b="1" dirty="0" smtClean="0">
                    <a:solidFill>
                      <a:srgbClr val="0070C0"/>
                    </a:solidFill>
                    <a:effectLst>
                      <a:outerShdw blurRad="38100" dist="38100" dir="2700000" algn="tl">
                        <a:srgbClr val="000000">
                          <a:alpha val="43137"/>
                        </a:srgbClr>
                      </a:outerShdw>
                    </a:effectLst>
                  </a:rPr>
                  <a:t>Model quicker. Publish faster.</a:t>
                </a:r>
              </a:p>
              <a:p>
                <a:endParaRPr lang="en-US" sz="2000" b="1" dirty="0" smtClean="0">
                  <a:solidFill>
                    <a:srgbClr val="0070C0"/>
                  </a:solidFill>
                  <a:effectLst>
                    <a:outerShdw blurRad="38100" dist="38100" dir="2700000" algn="tl">
                      <a:srgbClr val="000000">
                        <a:alpha val="43137"/>
                      </a:srgbClr>
                    </a:outerShdw>
                  </a:effectLst>
                </a:endParaRPr>
              </a:p>
            </p:txBody>
          </p:sp>
        </p:grpSp>
        <p:pic>
          <p:nvPicPr>
            <p:cNvPr id="10" name="Picture 6" descr="http://thumbs.dreamstime.com/m/cartoon-star-running-illustration-321936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788" y="4572000"/>
              <a:ext cx="1143000" cy="11430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89487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295400"/>
            <a:ext cx="9144000" cy="5365926"/>
          </a:xfrm>
          <a:prstGeom prst="rect">
            <a:avLst/>
          </a:prstGeom>
        </p:spPr>
      </p:pic>
      <p:sp>
        <p:nvSpPr>
          <p:cNvPr id="2" name="Title 1"/>
          <p:cNvSpPr>
            <a:spLocks noGrp="1"/>
          </p:cNvSpPr>
          <p:nvPr>
            <p:ph type="title"/>
          </p:nvPr>
        </p:nvSpPr>
        <p:spPr/>
        <p:txBody>
          <a:bodyPr/>
          <a:lstStyle/>
          <a:p>
            <a:r>
              <a:rPr lang="en-US" dirty="0" smtClean="0"/>
              <a:t>WaM-DaM Logical Data Model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042" t="41183" r="82092" b="-419"/>
          <a:stretch/>
        </p:blipFill>
        <p:spPr>
          <a:xfrm>
            <a:off x="0" y="4924351"/>
            <a:ext cx="1752600" cy="1882404"/>
          </a:xfrm>
          <a:prstGeom prst="rect">
            <a:avLst/>
          </a:prstGeom>
        </p:spPr>
      </p:pic>
    </p:spTree>
    <p:extLst>
      <p:ext uri="{BB962C8B-B14F-4D97-AF65-F5344CB8AC3E}">
        <p14:creationId xmlns:p14="http://schemas.microsoft.com/office/powerpoint/2010/main" val="3879616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74837"/>
            <a:ext cx="8229600" cy="4525963"/>
          </a:xfrm>
        </p:spPr>
        <p:txBody>
          <a:bodyPr>
            <a:normAutofit fontScale="92500" lnSpcReduction="20000"/>
          </a:bodyPr>
          <a:lstStyle/>
          <a:p>
            <a:pPr marL="514350" indent="-514350">
              <a:buFont typeface="+mj-lt"/>
              <a:buAutoNum type="arabicPeriod"/>
            </a:pPr>
            <a:r>
              <a:rPr lang="en-US" dirty="0">
                <a:latin typeface="Arial" panose="020B0604020202020204" pitchFamily="34" charset="0"/>
                <a:cs typeface="Arial" panose="020B0604020202020204" pitchFamily="34" charset="0"/>
              </a:rPr>
              <a:t>Why Do We Need WaM-DaM?</a:t>
            </a:r>
            <a:endParaRPr lang="en-US" dirty="0" smtClean="0">
              <a:latin typeface="Arial" panose="020B0604020202020204" pitchFamily="34" charset="0"/>
              <a:cs typeface="Arial" panose="020B0604020202020204" pitchFamily="34" charset="0"/>
            </a:endParaRP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smtClean="0">
                <a:latin typeface="Arial" panose="020B0604020202020204" pitchFamily="34" charset="0"/>
                <a:cs typeface="Arial" panose="020B0604020202020204" pitchFamily="34" charset="0"/>
              </a:rPr>
              <a:t>Design Methods </a:t>
            </a: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smtClean="0">
                <a:latin typeface="Arial" panose="020B0604020202020204" pitchFamily="34" charset="0"/>
                <a:cs typeface="Arial" panose="020B0604020202020204" pitchFamily="34" charset="0"/>
              </a:rPr>
              <a:t>WaM-DaM Schema</a:t>
            </a: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smtClean="0">
                <a:latin typeface="Arial" panose="020B0604020202020204" pitchFamily="34" charset="0"/>
                <a:cs typeface="Arial" panose="020B0604020202020204" pitchFamily="34" charset="0"/>
              </a:rPr>
              <a:t>Results  </a:t>
            </a: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smtClean="0">
                <a:latin typeface="Arial" panose="020B0604020202020204" pitchFamily="34" charset="0"/>
                <a:cs typeface="Arial" panose="020B0604020202020204" pitchFamily="34" charset="0"/>
              </a:rPr>
              <a:t>Conclusions </a:t>
            </a: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US" u="sng" dirty="0">
                <a:latin typeface="Arial" pitchFamily="34" charset="0"/>
                <a:cs typeface="Arial" pitchFamily="34" charset="0"/>
              </a:rPr>
              <a:t>Wa</a:t>
            </a:r>
            <a:r>
              <a:rPr lang="en-US" dirty="0">
                <a:latin typeface="Arial" pitchFamily="34" charset="0"/>
                <a:cs typeface="Arial" pitchFamily="34" charset="0"/>
              </a:rPr>
              <a:t>ter </a:t>
            </a:r>
            <a:r>
              <a:rPr lang="en-US" u="sng" dirty="0">
                <a:latin typeface="Arial" pitchFamily="34" charset="0"/>
                <a:cs typeface="Arial" pitchFamily="34" charset="0"/>
              </a:rPr>
              <a:t>M</a:t>
            </a:r>
            <a:r>
              <a:rPr lang="en-US" dirty="0">
                <a:latin typeface="Arial" pitchFamily="34" charset="0"/>
                <a:cs typeface="Arial" pitchFamily="34" charset="0"/>
              </a:rPr>
              <a:t>anagement </a:t>
            </a:r>
            <a:r>
              <a:rPr lang="en-US" u="sng" dirty="0">
                <a:latin typeface="Arial" pitchFamily="34" charset="0"/>
                <a:cs typeface="Arial" pitchFamily="34" charset="0"/>
              </a:rPr>
              <a:t>Da</a:t>
            </a:r>
            <a:r>
              <a:rPr lang="en-US" dirty="0">
                <a:latin typeface="Arial" pitchFamily="34" charset="0"/>
                <a:cs typeface="Arial" pitchFamily="34" charset="0"/>
              </a:rPr>
              <a:t>ta </a:t>
            </a:r>
            <a:r>
              <a:rPr lang="en-US" u="sng" dirty="0">
                <a:latin typeface="Arial" pitchFamily="34" charset="0"/>
                <a:cs typeface="Arial" pitchFamily="34" charset="0"/>
              </a:rPr>
              <a:t>M</a:t>
            </a:r>
            <a:r>
              <a:rPr lang="en-US" dirty="0">
                <a:latin typeface="Arial" pitchFamily="34" charset="0"/>
                <a:cs typeface="Arial" pitchFamily="34" charset="0"/>
              </a:rPr>
              <a:t>odel</a:t>
            </a:r>
            <a:br>
              <a:rPr lang="en-US" dirty="0">
                <a:latin typeface="Arial" pitchFamily="34" charset="0"/>
                <a:cs typeface="Arial" pitchFamily="34" charset="0"/>
              </a:rPr>
            </a:br>
            <a:r>
              <a:rPr lang="en-US" dirty="0">
                <a:latin typeface="Arial" pitchFamily="34" charset="0"/>
                <a:cs typeface="Arial" pitchFamily="34" charset="0"/>
              </a:rPr>
              <a:t> (WaM-DaM)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10" name="Rectangle 9"/>
          <p:cNvSpPr/>
          <p:nvPr/>
        </p:nvSpPr>
        <p:spPr>
          <a:xfrm>
            <a:off x="3962400" y="2482840"/>
            <a:ext cx="5181600" cy="1708160"/>
          </a:xfrm>
          <a:prstGeom prst="rect">
            <a:avLst/>
          </a:prstGeom>
        </p:spPr>
        <p:txBody>
          <a:bodyPr wrap="square">
            <a:spAutoFit/>
          </a:bodyPr>
          <a:lstStyle/>
          <a:p>
            <a:pPr algn="ctr"/>
            <a:endParaRPr lang="en-US" sz="2400" b="1" dirty="0">
              <a:solidFill>
                <a:srgbClr val="0070C0"/>
              </a:solidFill>
              <a:latin typeface="Arial" pitchFamily="34" charset="0"/>
              <a:cs typeface="Arial" pitchFamily="34" charset="0"/>
            </a:endParaRPr>
          </a:p>
          <a:p>
            <a:pPr algn="ctr"/>
            <a:endParaRPr lang="en-US" sz="900" b="1" dirty="0" smtClean="0">
              <a:latin typeface="Arial" pitchFamily="34" charset="0"/>
              <a:cs typeface="Arial" pitchFamily="34" charset="0"/>
            </a:endParaRPr>
          </a:p>
          <a:p>
            <a:pPr algn="ctr"/>
            <a:r>
              <a:rPr lang="en-US" sz="2400" b="1" dirty="0" smtClean="0">
                <a:solidFill>
                  <a:srgbClr val="00B050"/>
                </a:solidFill>
                <a:latin typeface="Arial" pitchFamily="34" charset="0"/>
                <a:cs typeface="Arial" pitchFamily="34" charset="0"/>
              </a:rPr>
              <a:t>A Proposed Method to </a:t>
            </a:r>
            <a:r>
              <a:rPr lang="en-US" sz="2400" b="1" dirty="0">
                <a:solidFill>
                  <a:srgbClr val="00B050"/>
                </a:solidFill>
                <a:latin typeface="Arial" pitchFamily="34" charset="0"/>
                <a:cs typeface="Arial" pitchFamily="34" charset="0"/>
              </a:rPr>
              <a:t>Organize </a:t>
            </a:r>
            <a:r>
              <a:rPr lang="en-US" sz="2400" b="1" dirty="0" smtClean="0">
                <a:solidFill>
                  <a:srgbClr val="00B050"/>
                </a:solidFill>
                <a:latin typeface="Arial" pitchFamily="34" charset="0"/>
                <a:cs typeface="Arial" pitchFamily="34" charset="0"/>
              </a:rPr>
              <a:t>Network-Based </a:t>
            </a:r>
            <a:r>
              <a:rPr lang="en-US" sz="2400" b="1" dirty="0">
                <a:solidFill>
                  <a:srgbClr val="00B050"/>
                </a:solidFill>
                <a:latin typeface="Arial" pitchFamily="34" charset="0"/>
                <a:cs typeface="Arial" pitchFamily="34" charset="0"/>
              </a:rPr>
              <a:t>Water </a:t>
            </a:r>
            <a:r>
              <a:rPr lang="en-US" sz="2400" b="1" dirty="0" smtClean="0">
                <a:solidFill>
                  <a:srgbClr val="00B050"/>
                </a:solidFill>
                <a:latin typeface="Arial" pitchFamily="34" charset="0"/>
                <a:cs typeface="Arial" pitchFamily="34" charset="0"/>
              </a:rPr>
              <a:t>Management Data </a:t>
            </a:r>
            <a:endParaRPr lang="en-US" sz="2400" b="1" dirty="0">
              <a:solidFill>
                <a:srgbClr val="00B050"/>
              </a:solidFill>
            </a:endParaRPr>
          </a:p>
        </p:txBody>
      </p:sp>
      <p:grpSp>
        <p:nvGrpSpPr>
          <p:cNvPr id="5" name="Group 4"/>
          <p:cNvGrpSpPr/>
          <p:nvPr/>
        </p:nvGrpSpPr>
        <p:grpSpPr>
          <a:xfrm>
            <a:off x="3739515" y="4713367"/>
            <a:ext cx="5114925" cy="1642983"/>
            <a:chOff x="3505200" y="4343400"/>
            <a:chExt cx="5114925" cy="1642983"/>
          </a:xfrm>
        </p:grpSpPr>
        <p:grpSp>
          <p:nvGrpSpPr>
            <p:cNvPr id="9" name="Group 8"/>
            <p:cNvGrpSpPr/>
            <p:nvPr/>
          </p:nvGrpSpPr>
          <p:grpSpPr>
            <a:xfrm>
              <a:off x="3505200" y="4343400"/>
              <a:ext cx="4038600" cy="1642983"/>
              <a:chOff x="1981200" y="4759404"/>
              <a:chExt cx="4038600" cy="1642983"/>
            </a:xfrm>
          </p:grpSpPr>
          <p:sp>
            <p:nvSpPr>
              <p:cNvPr id="12" name="TextBox 11"/>
              <p:cNvSpPr txBox="1"/>
              <p:nvPr/>
            </p:nvSpPr>
            <p:spPr>
              <a:xfrm>
                <a:off x="1981200" y="4759404"/>
                <a:ext cx="4038600" cy="1107996"/>
              </a:xfrm>
              <a:prstGeom prst="rect">
                <a:avLst/>
              </a:prstGeom>
              <a:solidFill>
                <a:schemeClr val="bg1"/>
              </a:solidFill>
            </p:spPr>
            <p:txBody>
              <a:bodyPr wrap="square" rtlCol="0">
                <a:spAutoFit/>
              </a:bodyPr>
              <a:lstStyle/>
              <a:p>
                <a:r>
                  <a:rPr lang="en-US" sz="6600" b="1" dirty="0" smtClean="0">
                    <a:solidFill>
                      <a:srgbClr val="0070C0"/>
                    </a:solidFill>
                    <a:effectLst>
                      <a:outerShdw blurRad="38100" dist="38100" dir="2700000" algn="tl">
                        <a:srgbClr val="000000">
                          <a:alpha val="43137"/>
                        </a:srgbClr>
                      </a:outerShdw>
                    </a:effectLst>
                  </a:rPr>
                  <a:t>WaM-DaM</a:t>
                </a:r>
                <a:endParaRPr lang="en-US" sz="2000" b="1" dirty="0" smtClean="0">
                  <a:solidFill>
                    <a:srgbClr val="0070C0"/>
                  </a:solidFill>
                  <a:effectLst>
                    <a:outerShdw blurRad="38100" dist="38100" dir="2700000" algn="tl">
                      <a:srgbClr val="000000">
                        <a:alpha val="43137"/>
                      </a:srgbClr>
                    </a:outerShdw>
                  </a:effectLst>
                </a:endParaRPr>
              </a:p>
            </p:txBody>
          </p:sp>
          <p:sp>
            <p:nvSpPr>
              <p:cNvPr id="13" name="TextBox 12"/>
              <p:cNvSpPr txBox="1"/>
              <p:nvPr/>
            </p:nvSpPr>
            <p:spPr>
              <a:xfrm>
                <a:off x="2057400" y="5632946"/>
                <a:ext cx="3962400" cy="769441"/>
              </a:xfrm>
              <a:prstGeom prst="rect">
                <a:avLst/>
              </a:prstGeom>
              <a:solidFill>
                <a:schemeClr val="bg1"/>
              </a:solidFill>
            </p:spPr>
            <p:txBody>
              <a:bodyPr wrap="square" rtlCol="0">
                <a:spAutoFit/>
              </a:bodyPr>
              <a:lstStyle/>
              <a:p>
                <a:r>
                  <a:rPr lang="en-US" sz="2400" b="1" dirty="0" smtClean="0">
                    <a:solidFill>
                      <a:srgbClr val="0070C0"/>
                    </a:solidFill>
                    <a:effectLst>
                      <a:outerShdw blurRad="38100" dist="38100" dir="2700000" algn="tl">
                        <a:srgbClr val="000000">
                          <a:alpha val="43137"/>
                        </a:srgbClr>
                      </a:outerShdw>
                    </a:effectLst>
                  </a:rPr>
                  <a:t>Model quicker. Publish faster.</a:t>
                </a:r>
              </a:p>
              <a:p>
                <a:endParaRPr lang="en-US" sz="2000" b="1" dirty="0" smtClean="0">
                  <a:solidFill>
                    <a:srgbClr val="0070C0"/>
                  </a:solidFill>
                  <a:effectLst>
                    <a:outerShdw blurRad="38100" dist="38100" dir="2700000" algn="tl">
                      <a:srgbClr val="000000">
                        <a:alpha val="43137"/>
                      </a:srgbClr>
                    </a:outerShdw>
                  </a:effectLst>
                </a:endParaRPr>
              </a:p>
            </p:txBody>
          </p:sp>
        </p:grpSp>
        <p:pic>
          <p:nvPicPr>
            <p:cNvPr id="1030" name="Picture 6" descr="http://thumbs.dreamstime.com/m/cartoon-star-running-illustration-321936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4449136"/>
              <a:ext cx="1143000" cy="11430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6124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7050" y="-1059"/>
            <a:ext cx="7772400" cy="1470025"/>
          </a:xfrm>
        </p:spPr>
        <p:txBody>
          <a:bodyPr>
            <a:normAutofit/>
          </a:bodyPr>
          <a:lstStyle/>
          <a:p>
            <a:r>
              <a:rPr lang="en-US" dirty="0" smtClean="0">
                <a:latin typeface="Arial" panose="020B0604020202020204" pitchFamily="34" charset="0"/>
                <a:cs typeface="Arial" panose="020B0604020202020204" pitchFamily="34" charset="0"/>
              </a:rPr>
              <a:t>How to organize all these together?</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9" name="Picture 4"/>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bwMode="auto">
          <a:xfrm>
            <a:off x="1606383" y="4258603"/>
            <a:ext cx="1828800" cy="169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415883" y="6000703"/>
            <a:ext cx="2019300" cy="552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Time Series Data</a:t>
            </a:r>
          </a:p>
          <a:p>
            <a:pPr algn="ctr"/>
            <a:r>
              <a:rPr lang="en-US" b="1" dirty="0" smtClean="0">
                <a:solidFill>
                  <a:srgbClr val="00B050"/>
                </a:solidFill>
              </a:rPr>
              <a:t>32 attributes  </a:t>
            </a:r>
            <a:endParaRPr lang="en-US" b="1" dirty="0">
              <a:solidFill>
                <a:srgbClr val="00B050"/>
              </a:solidFill>
            </a:endParaRPr>
          </a:p>
        </p:txBody>
      </p:sp>
      <p:grpSp>
        <p:nvGrpSpPr>
          <p:cNvPr id="8" name="Group 7"/>
          <p:cNvGrpSpPr/>
          <p:nvPr/>
        </p:nvGrpSpPr>
        <p:grpSpPr>
          <a:xfrm>
            <a:off x="5880103" y="1595930"/>
            <a:ext cx="2419349" cy="2530952"/>
            <a:chOff x="3446395" y="1389357"/>
            <a:chExt cx="3260862" cy="3633048"/>
          </a:xfrm>
        </p:grpSpPr>
        <p:grpSp>
          <p:nvGrpSpPr>
            <p:cNvPr id="5" name="Group 4"/>
            <p:cNvGrpSpPr/>
            <p:nvPr/>
          </p:nvGrpSpPr>
          <p:grpSpPr>
            <a:xfrm>
              <a:off x="3600450" y="1389357"/>
              <a:ext cx="2952750" cy="2009775"/>
              <a:chOff x="5181600" y="2863054"/>
              <a:chExt cx="2952750" cy="2009775"/>
            </a:xfrm>
          </p:grpSpPr>
          <p:pic>
            <p:nvPicPr>
              <p:cNvPr id="3076" name="Picture 4" descr="Sample m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863054"/>
                <a:ext cx="295275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opens the U.S. Geological Survey home p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913469"/>
                <a:ext cx="952499" cy="2667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12"/>
            <p:cNvSpPr/>
            <p:nvPr/>
          </p:nvSpPr>
          <p:spPr>
            <a:xfrm>
              <a:off x="3446395" y="3399131"/>
              <a:ext cx="3260862" cy="1623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US Water Bodies and Wetlands Dataset</a:t>
              </a:r>
            </a:p>
            <a:p>
              <a:pPr algn="ctr"/>
              <a:r>
                <a:rPr lang="en-US" b="1" dirty="0">
                  <a:solidFill>
                    <a:srgbClr val="00B050"/>
                  </a:solidFill>
                </a:rPr>
                <a:t>15 </a:t>
              </a:r>
              <a:r>
                <a:rPr lang="en-US" b="1" dirty="0" smtClean="0">
                  <a:solidFill>
                    <a:srgbClr val="00B050"/>
                  </a:solidFill>
                </a:rPr>
                <a:t>attributes </a:t>
              </a:r>
            </a:p>
            <a:p>
              <a:pPr algn="ctr"/>
              <a:r>
                <a:rPr lang="en-US" b="1" dirty="0" smtClean="0">
                  <a:solidFill>
                    <a:srgbClr val="00B050"/>
                  </a:solidFill>
                </a:rPr>
                <a:t>26,872 instances </a:t>
              </a:r>
            </a:p>
          </p:txBody>
        </p:sp>
      </p:grpSp>
      <p:grpSp>
        <p:nvGrpSpPr>
          <p:cNvPr id="10" name="Group 9"/>
          <p:cNvGrpSpPr/>
          <p:nvPr/>
        </p:nvGrpSpPr>
        <p:grpSpPr>
          <a:xfrm>
            <a:off x="599055" y="1658262"/>
            <a:ext cx="2388389" cy="2304137"/>
            <a:chOff x="156915" y="1849671"/>
            <a:chExt cx="2954706" cy="3094669"/>
          </a:xfrm>
        </p:grpSpPr>
        <p:grpSp>
          <p:nvGrpSpPr>
            <p:cNvPr id="6" name="Group 5"/>
            <p:cNvGrpSpPr/>
            <p:nvPr/>
          </p:nvGrpSpPr>
          <p:grpSpPr>
            <a:xfrm>
              <a:off x="156915" y="1849671"/>
              <a:ext cx="2954706" cy="1995141"/>
              <a:chOff x="609353" y="3339816"/>
              <a:chExt cx="2954706" cy="1995141"/>
            </a:xfrm>
          </p:grpSpPr>
          <p:pic>
            <p:nvPicPr>
              <p:cNvPr id="3074" name="Picture 2" descr="Sample ma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353" y="3339816"/>
                <a:ext cx="2954706" cy="19951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s the US Army Corps of Engineers home p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896174"/>
                <a:ext cx="952500" cy="72390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156915" y="3844811"/>
              <a:ext cx="2839412" cy="10995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US Dams dataset</a:t>
              </a:r>
            </a:p>
            <a:p>
              <a:pPr algn="ctr"/>
              <a:r>
                <a:rPr lang="en-US" b="1" dirty="0">
                  <a:solidFill>
                    <a:srgbClr val="00B050"/>
                  </a:solidFill>
                </a:rPr>
                <a:t>23 attributes  </a:t>
              </a:r>
            </a:p>
            <a:p>
              <a:pPr algn="ctr"/>
              <a:r>
                <a:rPr lang="en-US" b="1" dirty="0" smtClean="0">
                  <a:solidFill>
                    <a:srgbClr val="00B050"/>
                  </a:solidFill>
                </a:rPr>
                <a:t>8,121 instances</a:t>
              </a:r>
            </a:p>
          </p:txBody>
        </p:sp>
      </p:grpSp>
      <p:grpSp>
        <p:nvGrpSpPr>
          <p:cNvPr id="12" name="Group 11"/>
          <p:cNvGrpSpPr/>
          <p:nvPr/>
        </p:nvGrpSpPr>
        <p:grpSpPr>
          <a:xfrm>
            <a:off x="4617142" y="4214891"/>
            <a:ext cx="2754517" cy="2506584"/>
            <a:chOff x="5872265" y="4177226"/>
            <a:chExt cx="2754517" cy="2506584"/>
          </a:xfrm>
        </p:grpSpPr>
        <p:pic>
          <p:nvPicPr>
            <p:cNvPr id="11" name="Picture 10"/>
            <p:cNvPicPr>
              <a:picLocks noChangeAspect="1"/>
            </p:cNvPicPr>
            <p:nvPr/>
          </p:nvPicPr>
          <p:blipFill>
            <a:blip r:embed="rId8"/>
            <a:stretch>
              <a:fillRect/>
            </a:stretch>
          </p:blipFill>
          <p:spPr>
            <a:xfrm>
              <a:off x="5872265" y="4177226"/>
              <a:ext cx="2754517" cy="1651065"/>
            </a:xfrm>
            <a:prstGeom prst="rect">
              <a:avLst/>
            </a:prstGeom>
          </p:spPr>
        </p:pic>
        <p:sp>
          <p:nvSpPr>
            <p:cNvPr id="18" name="Rectangle 17"/>
            <p:cNvSpPr/>
            <p:nvPr/>
          </p:nvSpPr>
          <p:spPr>
            <a:xfrm>
              <a:off x="6131923" y="5857720"/>
              <a:ext cx="2209800" cy="826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WEAP Model  </a:t>
              </a:r>
            </a:p>
            <a:p>
              <a:pPr algn="ctr"/>
              <a:r>
                <a:rPr lang="en-US" b="1" dirty="0" smtClean="0">
                  <a:solidFill>
                    <a:schemeClr val="tx1"/>
                  </a:solidFill>
                </a:rPr>
                <a:t>Lower Bear River, UT</a:t>
              </a:r>
            </a:p>
            <a:p>
              <a:pPr algn="ctr"/>
              <a:r>
                <a:rPr lang="en-US" b="1" dirty="0" smtClean="0">
                  <a:solidFill>
                    <a:srgbClr val="00B050"/>
                  </a:solidFill>
                </a:rPr>
                <a:t>111 instances </a:t>
              </a:r>
              <a:endParaRPr lang="en-US" b="1" dirty="0">
                <a:solidFill>
                  <a:srgbClr val="00B050"/>
                </a:solidFill>
              </a:endParaRPr>
            </a:p>
          </p:txBody>
        </p:sp>
      </p:grpSp>
      <p:grpSp>
        <p:nvGrpSpPr>
          <p:cNvPr id="15" name="Group 14"/>
          <p:cNvGrpSpPr/>
          <p:nvPr/>
        </p:nvGrpSpPr>
        <p:grpSpPr>
          <a:xfrm>
            <a:off x="3245783" y="1694422"/>
            <a:ext cx="2271558" cy="2432459"/>
            <a:chOff x="2957146" y="4605897"/>
            <a:chExt cx="2271558" cy="2432459"/>
          </a:xfrm>
        </p:grpSpPr>
        <p:pic>
          <p:nvPicPr>
            <p:cNvPr id="2050" name="Picture 2" descr="http://www.mapcruzin.com/images/water-body-shapefile-300x20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8025" y="4605897"/>
              <a:ext cx="2260679" cy="1507119"/>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2957146" y="6169393"/>
              <a:ext cx="2209800" cy="8689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Streams Network</a:t>
              </a:r>
            </a:p>
            <a:p>
              <a:pPr algn="ctr"/>
              <a:r>
                <a:rPr lang="en-US" b="1" dirty="0" smtClean="0">
                  <a:solidFill>
                    <a:srgbClr val="00B050"/>
                  </a:solidFill>
                </a:rPr>
                <a:t>22 attributes </a:t>
              </a:r>
            </a:p>
            <a:p>
              <a:pPr algn="ctr"/>
              <a:r>
                <a:rPr lang="en-US" b="1" dirty="0">
                  <a:solidFill>
                    <a:srgbClr val="00B050"/>
                  </a:solidFill>
                </a:rPr>
                <a:t> </a:t>
              </a:r>
              <a:r>
                <a:rPr lang="en-US" b="1" dirty="0" smtClean="0">
                  <a:solidFill>
                    <a:srgbClr val="00B050"/>
                  </a:solidFill>
                </a:rPr>
                <a:t>76,976 instances</a:t>
              </a:r>
              <a:endParaRPr lang="en-US" b="1" dirty="0">
                <a:solidFill>
                  <a:srgbClr val="00B050"/>
                </a:solidFill>
              </a:endParaRPr>
            </a:p>
          </p:txBody>
        </p:sp>
      </p:grpSp>
    </p:spTree>
    <p:extLst>
      <p:ext uri="{BB962C8B-B14F-4D97-AF65-F5344CB8AC3E}">
        <p14:creationId xmlns:p14="http://schemas.microsoft.com/office/powerpoint/2010/main" val="2325748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a data model to support all these common features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89890398"/>
              </p:ext>
            </p:extLst>
          </p:nvPr>
        </p:nvGraphicFramePr>
        <p:xfrm>
          <a:off x="381000" y="1752600"/>
          <a:ext cx="8458046" cy="4468088"/>
        </p:xfrm>
        <a:graphic>
          <a:graphicData uri="http://schemas.openxmlformats.org/drawingml/2006/table">
            <a:tbl>
              <a:tblPr/>
              <a:tblGrid>
                <a:gridCol w="1273712"/>
                <a:gridCol w="895086"/>
                <a:gridCol w="822290"/>
                <a:gridCol w="812511"/>
                <a:gridCol w="944380"/>
                <a:gridCol w="975514"/>
                <a:gridCol w="957353"/>
                <a:gridCol w="819847"/>
                <a:gridCol w="957353"/>
              </a:tblGrid>
              <a:tr h="662420">
                <a:tc>
                  <a:txBody>
                    <a:bodyPr/>
                    <a:lstStyle/>
                    <a:p>
                      <a:pPr algn="ctr" rtl="0" fontAlgn="ctr"/>
                      <a:r>
                        <a:rPr lang="en-US" sz="1500" b="1" i="0" u="none" strike="noStrike" dirty="0">
                          <a:solidFill>
                            <a:srgbClr val="000000"/>
                          </a:solidFill>
                          <a:effectLst/>
                          <a:latin typeface="Calibri" panose="020F0502020204030204" pitchFamily="34" charset="0"/>
                        </a:rPr>
                        <a:t>Model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Flexible and extensible</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Networks</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Scenarios</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Conditional query</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Dynamic controlled vocabulary</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Descriptive and explicit metadata</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a:solidFill>
                            <a:srgbClr val="000000"/>
                          </a:solidFill>
                          <a:effectLst/>
                          <a:latin typeface="Calibri" panose="020F0502020204030204" pitchFamily="34" charset="0"/>
                        </a:rPr>
                        <a:t>Multiple data formats</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500" b="1" i="0" u="none" strike="noStrike" dirty="0">
                          <a:solidFill>
                            <a:srgbClr val="000000"/>
                          </a:solidFill>
                          <a:effectLst/>
                          <a:latin typeface="Calibri" panose="020F0502020204030204" pitchFamily="34" charset="0"/>
                        </a:rPr>
                        <a:t>Open source </a:t>
                      </a:r>
                      <a:r>
                        <a:rPr lang="en-US" sz="1500" b="1" i="0" u="none" strike="noStrike" dirty="0" err="1">
                          <a:solidFill>
                            <a:srgbClr val="000000"/>
                          </a:solidFill>
                          <a:effectLst/>
                          <a:latin typeface="Calibri" panose="020F0502020204030204" pitchFamily="34" charset="0"/>
                        </a:rPr>
                        <a:t>envir</a:t>
                      </a:r>
                      <a:r>
                        <a:rPr lang="en-US" sz="1500" b="1" i="0" u="none" strike="noStrike" dirty="0">
                          <a:solidFill>
                            <a:srgbClr val="000000"/>
                          </a:solidFill>
                          <a:effectLst/>
                          <a:latin typeface="Calibri" panose="020F0502020204030204" pitchFamily="34" charset="0"/>
                        </a:rPr>
                        <a:t>.</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err="1">
                          <a:solidFill>
                            <a:srgbClr val="0070C0"/>
                          </a:solidFill>
                          <a:effectLst/>
                          <a:latin typeface="Calibri" panose="020F0502020204030204" pitchFamily="34" charset="0"/>
                        </a:rPr>
                        <a:t>WaDE</a:t>
                      </a:r>
                      <a:r>
                        <a:rPr lang="en-US" sz="1600" b="0" i="0" u="none" strike="noStrike" dirty="0">
                          <a:solidFill>
                            <a:srgbClr val="0070C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49382">
                <a:tc>
                  <a:txBody>
                    <a:bodyPr/>
                    <a:lstStyle/>
                    <a:p>
                      <a:pPr algn="l" rtl="0" fontAlgn="ctr"/>
                      <a:r>
                        <a:rPr lang="en-US" sz="1600" b="0" i="0" u="none" strike="noStrike">
                          <a:solidFill>
                            <a:srgbClr val="0070C0"/>
                          </a:solidFill>
                          <a:effectLst/>
                          <a:latin typeface="Calibri" panose="020F0502020204030204" pitchFamily="34" charset="0"/>
                        </a:rPr>
                        <a:t>ODM-CUAHSI</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49382">
                <a:tc>
                  <a:txBody>
                    <a:bodyPr/>
                    <a:lstStyle/>
                    <a:p>
                      <a:pPr algn="l" rtl="0" fontAlgn="ctr"/>
                      <a:r>
                        <a:rPr lang="en-US" sz="1600" b="0" i="0" u="none" strike="noStrike">
                          <a:solidFill>
                            <a:srgbClr val="FF0000"/>
                          </a:solidFill>
                          <a:effectLst/>
                          <a:latin typeface="Calibri" panose="020F0502020204030204" pitchFamily="34" charset="0"/>
                        </a:rPr>
                        <a:t>WEAP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a:solidFill>
                            <a:srgbClr val="FF0000"/>
                          </a:solidFill>
                          <a:effectLst/>
                          <a:latin typeface="Calibri" panose="020F0502020204030204" pitchFamily="34" charset="0"/>
                        </a:rPr>
                        <a:t>GoldSim</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a:solidFill>
                            <a:srgbClr val="FF0000"/>
                          </a:solidFill>
                          <a:effectLst/>
                          <a:latin typeface="Calibri" panose="020F0502020204030204" pitchFamily="34" charset="0"/>
                        </a:rPr>
                        <a:t>WISKI </a:t>
                      </a:r>
                      <a:r>
                        <a:rPr lang="en-US" sz="1600" b="0" i="0" u="none" strike="noStrike" dirty="0" err="1">
                          <a:solidFill>
                            <a:srgbClr val="FF0000"/>
                          </a:solidFill>
                          <a:effectLst/>
                          <a:latin typeface="Calibri" panose="020F0502020204030204" pitchFamily="34" charset="0"/>
                        </a:rPr>
                        <a:t>Kisters</a:t>
                      </a:r>
                      <a:r>
                        <a:rPr lang="en-US" sz="1600" b="0" i="0" u="none" strike="noStrike" dirty="0">
                          <a:solidFill>
                            <a:srgbClr val="FF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err="1">
                          <a:solidFill>
                            <a:srgbClr val="FF0000"/>
                          </a:solidFill>
                          <a:effectLst/>
                          <a:latin typeface="Calibri" panose="020F0502020204030204" pitchFamily="34" charset="0"/>
                        </a:rPr>
                        <a:t>RiverWare</a:t>
                      </a:r>
                      <a:endParaRPr lang="en-US" sz="1600" b="0" i="0" u="none" strike="noStrike" dirty="0">
                        <a:solidFill>
                          <a:srgbClr val="FF0000"/>
                        </a:solidFill>
                        <a:effectLst/>
                        <a:latin typeface="Calibri" panose="020F0502020204030204" pitchFamily="34" charset="0"/>
                      </a:endParaRP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9382">
                <a:tc>
                  <a:txBody>
                    <a:bodyPr/>
                    <a:lstStyle/>
                    <a:p>
                      <a:pPr algn="l" rtl="0" fontAlgn="ctr"/>
                      <a:r>
                        <a:rPr lang="en-US" sz="1600" b="0" i="0" u="none" strike="noStrike" dirty="0">
                          <a:solidFill>
                            <a:srgbClr val="00B050"/>
                          </a:solidFill>
                          <a:effectLst/>
                          <a:latin typeface="Calibri" panose="020F0502020204030204" pitchFamily="34" charset="0"/>
                        </a:rPr>
                        <a:t>GSSHA</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a:solidFill>
                            <a:srgbClr val="00B050"/>
                          </a:solidFill>
                          <a:effectLst/>
                          <a:latin typeface="Calibri" panose="020F0502020204030204" pitchFamily="34" charset="0"/>
                        </a:rPr>
                        <a:t>SWMM</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49382">
                <a:tc>
                  <a:txBody>
                    <a:bodyPr/>
                    <a:lstStyle/>
                    <a:p>
                      <a:pPr algn="l" rtl="0" fontAlgn="ctr"/>
                      <a:r>
                        <a:rPr lang="en-US" sz="1600" b="0" i="0" u="none" strike="noStrike" dirty="0">
                          <a:solidFill>
                            <a:srgbClr val="00B050"/>
                          </a:solidFill>
                          <a:effectLst/>
                          <a:latin typeface="Calibri" panose="020F0502020204030204" pitchFamily="34" charset="0"/>
                        </a:rPr>
                        <a:t>HEC-DSS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err="1">
                          <a:solidFill>
                            <a:srgbClr val="00B050"/>
                          </a:solidFill>
                          <a:effectLst/>
                          <a:latin typeface="Calibri" panose="020F0502020204030204" pitchFamily="34" charset="0"/>
                        </a:rPr>
                        <a:t>ArcSWAT</a:t>
                      </a:r>
                      <a:endParaRPr lang="en-US" sz="1600" b="0" i="0" u="none" strike="noStrike" dirty="0">
                        <a:solidFill>
                          <a:srgbClr val="00B050"/>
                        </a:solidFill>
                        <a:effectLst/>
                        <a:latin typeface="Calibri" panose="020F0502020204030204" pitchFamily="34" charset="0"/>
                      </a:endParaRP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a:solidFill>
                            <a:srgbClr val="00B050"/>
                          </a:solidFill>
                          <a:effectLst/>
                          <a:latin typeface="Calibri" panose="020F0502020204030204" pitchFamily="34" charset="0"/>
                        </a:rPr>
                        <a:t>Arc Hydro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382">
                <a:tc>
                  <a:txBody>
                    <a:bodyPr/>
                    <a:lstStyle/>
                    <a:p>
                      <a:pPr algn="l" rtl="0" fontAlgn="ctr"/>
                      <a:r>
                        <a:rPr lang="en-US" sz="1600" b="0" i="0" u="none" strike="noStrike" dirty="0">
                          <a:solidFill>
                            <a:srgbClr val="7030A0"/>
                          </a:solidFill>
                          <a:effectLst/>
                          <a:latin typeface="Calibri" panose="020F0502020204030204" pitchFamily="34" charset="0"/>
                        </a:rPr>
                        <a:t>CALVIN</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49382">
                <a:tc>
                  <a:txBody>
                    <a:bodyPr/>
                    <a:lstStyle/>
                    <a:p>
                      <a:pPr algn="l" rtl="0" fontAlgn="ctr"/>
                      <a:r>
                        <a:rPr lang="en-US" sz="1600" b="0" i="0" u="none" strike="noStrike" dirty="0">
                          <a:solidFill>
                            <a:srgbClr val="7030A0"/>
                          </a:solidFill>
                          <a:effectLst/>
                          <a:latin typeface="Calibri" panose="020F0502020204030204" pitchFamily="34" charset="0"/>
                        </a:rPr>
                        <a:t>TOPNET</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5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5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5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5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49382">
                <a:tc>
                  <a:txBody>
                    <a:bodyPr/>
                    <a:lstStyle/>
                    <a:p>
                      <a:pPr algn="l" rtl="0" fontAlgn="ctr"/>
                      <a:r>
                        <a:rPr lang="en-US" sz="1600" b="0" i="0" u="none" strike="noStrike" dirty="0" err="1">
                          <a:solidFill>
                            <a:srgbClr val="7030A0"/>
                          </a:solidFill>
                          <a:effectLst/>
                          <a:latin typeface="Calibri" panose="020F0502020204030204" pitchFamily="34" charset="0"/>
                        </a:rPr>
                        <a:t>AdHydro</a:t>
                      </a:r>
                      <a:endParaRPr lang="en-US" sz="1600" b="0" i="0" u="none" strike="noStrike" dirty="0">
                        <a:solidFill>
                          <a:srgbClr val="7030A0"/>
                        </a:solidFill>
                        <a:effectLst/>
                        <a:latin typeface="Calibri" panose="020F0502020204030204" pitchFamily="34" charset="0"/>
                      </a:endParaRP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49382">
                <a:tc>
                  <a:txBody>
                    <a:bodyPr/>
                    <a:lstStyle/>
                    <a:p>
                      <a:pPr algn="l" rtl="0" fontAlgn="ctr"/>
                      <a:r>
                        <a:rPr lang="en-US" sz="1600" b="0" i="0" u="none" strike="noStrike" dirty="0">
                          <a:solidFill>
                            <a:srgbClr val="7030A0"/>
                          </a:solidFill>
                          <a:effectLst/>
                          <a:latin typeface="Calibri" panose="020F0502020204030204" pitchFamily="34" charset="0"/>
                        </a:rPr>
                        <a:t>HydroPlatform</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fontAlgn="ctr"/>
                      <a:r>
                        <a:rPr lang="en-US" sz="1500" b="0" i="0" u="none" strike="noStrike">
                          <a:solidFill>
                            <a:srgbClr val="000000"/>
                          </a:solidFill>
                          <a:effectLst/>
                          <a:latin typeface="Arial" panose="020B060402020202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0" i="0" u="none" strike="noStrike" dirty="0">
                          <a:solidFill>
                            <a:srgbClr val="000000"/>
                          </a:solidFill>
                          <a:effectLst/>
                          <a:latin typeface="Calibri" panose="020F0502020204030204" pitchFamily="34" charset="0"/>
                        </a:rPr>
                        <a:t> </a:t>
                      </a:r>
                    </a:p>
                  </a:txBody>
                  <a:tcPr marL="7793" marR="7793" marT="779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bl>
          </a:graphicData>
        </a:graphic>
      </p:graphicFrame>
    </p:spTree>
    <p:extLst>
      <p:ext uri="{BB962C8B-B14F-4D97-AF65-F5344CB8AC3E}">
        <p14:creationId xmlns:p14="http://schemas.microsoft.com/office/powerpoint/2010/main" val="1885395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4000" dirty="0" smtClean="0">
                <a:latin typeface="Arial" pitchFamily="34" charset="0"/>
                <a:cs typeface="Arial" pitchFamily="34" charset="0"/>
              </a:rPr>
              <a:t>Water Management Data Model </a:t>
            </a:r>
            <a:br>
              <a:rPr lang="en-US" sz="4000" dirty="0" smtClean="0">
                <a:latin typeface="Arial" pitchFamily="34" charset="0"/>
                <a:cs typeface="Arial" pitchFamily="34" charset="0"/>
              </a:rPr>
            </a:br>
            <a:r>
              <a:rPr lang="en-US" sz="4000" dirty="0" smtClean="0">
                <a:latin typeface="Arial" pitchFamily="34" charset="0"/>
                <a:cs typeface="Arial" pitchFamily="34" charset="0"/>
              </a:rPr>
              <a:t>(</a:t>
            </a:r>
            <a:r>
              <a:rPr lang="en-US" sz="4000" dirty="0" err="1" smtClean="0">
                <a:latin typeface="Arial" pitchFamily="34" charset="0"/>
                <a:cs typeface="Arial" pitchFamily="34" charset="0"/>
              </a:rPr>
              <a:t>WaM-DaM</a:t>
            </a:r>
            <a:r>
              <a:rPr lang="en-US" sz="4000" dirty="0" smtClean="0">
                <a:latin typeface="Arial" pitchFamily="34" charset="0"/>
                <a:cs typeface="Arial" pitchFamily="34" charset="0"/>
              </a:rPr>
              <a:t>)</a:t>
            </a:r>
            <a:endParaRPr lang="en-US" sz="4000"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Content Placeholder 2"/>
          <p:cNvSpPr>
            <a:spLocks noGrp="1"/>
          </p:cNvSpPr>
          <p:nvPr>
            <p:ph idx="1"/>
          </p:nvPr>
        </p:nvSpPr>
        <p:spPr>
          <a:xfrm>
            <a:off x="457200" y="1828800"/>
            <a:ext cx="8229600" cy="2895600"/>
          </a:xfrm>
        </p:spPr>
        <p:txBody>
          <a:bodyPr>
            <a:normAutofit lnSpcReduction="10000"/>
          </a:bodyPr>
          <a:lstStyle/>
          <a:p>
            <a:pPr marL="457200" indent="-457200">
              <a:buAutoNum type="arabicPeriod"/>
            </a:pPr>
            <a:r>
              <a:rPr lang="en-US" sz="2400" dirty="0" smtClean="0">
                <a:solidFill>
                  <a:schemeClr val="tx2">
                    <a:lumMod val="40000"/>
                    <a:lumOff val="60000"/>
                  </a:schemeClr>
                </a:solidFill>
                <a:latin typeface="Arial" pitchFamily="34" charset="0"/>
                <a:cs typeface="Arial" pitchFamily="34" charset="0"/>
              </a:rPr>
              <a:t>Organize</a:t>
            </a:r>
            <a:r>
              <a:rPr lang="en-US" sz="2400" dirty="0" smtClean="0">
                <a:latin typeface="Arial" pitchFamily="34" charset="0"/>
                <a:cs typeface="Arial" pitchFamily="34" charset="0"/>
              </a:rPr>
              <a:t> </a:t>
            </a:r>
            <a:r>
              <a:rPr lang="en-US" sz="2400" dirty="0">
                <a:latin typeface="Arial" pitchFamily="34" charset="0"/>
                <a:cs typeface="Arial" pitchFamily="34" charset="0"/>
              </a:rPr>
              <a:t>water management </a:t>
            </a:r>
            <a:r>
              <a:rPr lang="en-US" sz="2400" dirty="0" smtClean="0">
                <a:latin typeface="Arial" pitchFamily="34" charset="0"/>
                <a:cs typeface="Arial" pitchFamily="34" charset="0"/>
              </a:rPr>
              <a:t>data</a:t>
            </a:r>
          </a:p>
          <a:p>
            <a:pPr marL="457200" indent="-457200">
              <a:buAutoNum type="arabicPeriod"/>
            </a:pPr>
            <a:endParaRPr lang="en-US" sz="2400" dirty="0" smtClean="0">
              <a:latin typeface="Arial" pitchFamily="34" charset="0"/>
              <a:cs typeface="Arial" pitchFamily="34" charset="0"/>
            </a:endParaRPr>
          </a:p>
          <a:p>
            <a:pPr marL="457200" indent="-457200">
              <a:buAutoNum type="arabicPeriod"/>
            </a:pPr>
            <a:r>
              <a:rPr lang="en-US" sz="2400" dirty="0" smtClean="0">
                <a:solidFill>
                  <a:schemeClr val="tx2">
                    <a:lumMod val="60000"/>
                    <a:lumOff val="40000"/>
                  </a:schemeClr>
                </a:solidFill>
                <a:latin typeface="Arial" pitchFamily="34" charset="0"/>
                <a:cs typeface="Arial" pitchFamily="34" charset="0"/>
              </a:rPr>
              <a:t>Synthesize</a:t>
            </a:r>
            <a:r>
              <a:rPr lang="en-US" sz="2400" dirty="0" smtClean="0">
                <a:latin typeface="Arial" pitchFamily="34" charset="0"/>
                <a:cs typeface="Arial" pitchFamily="34" charset="0"/>
              </a:rPr>
              <a:t> data across domains and sources</a:t>
            </a:r>
          </a:p>
          <a:p>
            <a:pPr marL="457200" indent="-457200">
              <a:buAutoNum type="arabicPeriod"/>
            </a:pPr>
            <a:endParaRPr lang="en-US" sz="2400" dirty="0" smtClean="0">
              <a:latin typeface="Arial" pitchFamily="34" charset="0"/>
              <a:cs typeface="Arial" pitchFamily="34" charset="0"/>
            </a:endParaRPr>
          </a:p>
          <a:p>
            <a:pPr marL="457200" indent="-457200">
              <a:buAutoNum type="arabicPeriod"/>
            </a:pPr>
            <a:r>
              <a:rPr lang="en-US" sz="2400" dirty="0" smtClean="0">
                <a:solidFill>
                  <a:schemeClr val="tx2">
                    <a:lumMod val="75000"/>
                  </a:schemeClr>
                </a:solidFill>
                <a:latin typeface="Arial" pitchFamily="34" charset="0"/>
                <a:cs typeface="Arial" pitchFamily="34" charset="0"/>
              </a:rPr>
              <a:t>Compare</a:t>
            </a:r>
            <a:r>
              <a:rPr lang="en-US" sz="2400" dirty="0" smtClean="0">
                <a:latin typeface="Arial" pitchFamily="34" charset="0"/>
                <a:cs typeface="Arial" pitchFamily="34" charset="0"/>
              </a:rPr>
              <a:t> </a:t>
            </a:r>
            <a:r>
              <a:rPr lang="en-US" sz="2400" dirty="0">
                <a:latin typeface="Arial" pitchFamily="34" charset="0"/>
                <a:cs typeface="Arial" pitchFamily="34" charset="0"/>
              </a:rPr>
              <a:t>data from different </a:t>
            </a:r>
            <a:r>
              <a:rPr lang="en-US" sz="2400" dirty="0" smtClean="0">
                <a:latin typeface="Arial" pitchFamily="34" charset="0"/>
                <a:cs typeface="Arial" pitchFamily="34" charset="0"/>
              </a:rPr>
              <a:t>scenarios</a:t>
            </a:r>
          </a:p>
          <a:p>
            <a:pPr marL="457200" indent="-457200">
              <a:buAutoNum type="arabicPeriod"/>
            </a:pPr>
            <a:endParaRPr lang="en-US" sz="2400" dirty="0">
              <a:latin typeface="Arial" pitchFamily="34" charset="0"/>
              <a:cs typeface="Arial" pitchFamily="34" charset="0"/>
            </a:endParaRPr>
          </a:p>
          <a:p>
            <a:pPr marL="457200" indent="-457200">
              <a:buAutoNum type="arabicPeriod"/>
            </a:pPr>
            <a:r>
              <a:rPr lang="en-US" sz="2400" dirty="0" smtClean="0">
                <a:solidFill>
                  <a:schemeClr val="tx2">
                    <a:lumMod val="75000"/>
                  </a:schemeClr>
                </a:solidFill>
                <a:latin typeface="Arial" pitchFamily="34" charset="0"/>
                <a:cs typeface="Arial" pitchFamily="34" charset="0"/>
              </a:rPr>
              <a:t>Serve</a:t>
            </a:r>
            <a:r>
              <a:rPr lang="en-US" sz="2400" dirty="0" smtClean="0">
                <a:latin typeface="Arial" pitchFamily="34" charset="0"/>
                <a:cs typeface="Arial" pitchFamily="34" charset="0"/>
              </a:rPr>
              <a:t> </a:t>
            </a:r>
            <a:r>
              <a:rPr lang="en-US" sz="2400" dirty="0">
                <a:latin typeface="Arial" pitchFamily="34" charset="0"/>
                <a:cs typeface="Arial" pitchFamily="34" charset="0"/>
              </a:rPr>
              <a:t>data </a:t>
            </a:r>
            <a:r>
              <a:rPr lang="en-US" sz="2400" dirty="0" smtClean="0">
                <a:latin typeface="Arial" pitchFamily="34" charset="0"/>
                <a:cs typeface="Arial" pitchFamily="34" charset="0"/>
              </a:rPr>
              <a:t>to run models</a:t>
            </a:r>
          </a:p>
          <a:p>
            <a:pPr marL="457200" indent="-457200">
              <a:buFont typeface="Arial" pitchFamily="34" charset="0"/>
              <a:buAutoNum type="arabicPeriod"/>
            </a:pPr>
            <a:endParaRPr lang="en-US" sz="2400" dirty="0" smtClean="0">
              <a:latin typeface="Arial" pitchFamily="34" charset="0"/>
              <a:cs typeface="Arial" pitchFamily="34" charset="0"/>
            </a:endParaRPr>
          </a:p>
          <a:p>
            <a:pPr marL="457200" indent="-457200">
              <a:buAutoNum type="arabicPeriod"/>
            </a:pPr>
            <a:endParaRPr lang="en-US" sz="2000" dirty="0">
              <a:latin typeface="Arial" pitchFamily="34" charset="0"/>
              <a:cs typeface="Arial"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4724400"/>
            <a:ext cx="8686800" cy="1067282"/>
          </a:xfrm>
          <a:prstGeom prst="rect">
            <a:avLst/>
          </a:prstGeom>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 y="5785332"/>
            <a:ext cx="762000" cy="705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2017" y="5917932"/>
            <a:ext cx="1903383" cy="44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5595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itchFamily="34" charset="0"/>
                <a:cs typeface="Arial" pitchFamily="34" charset="0"/>
              </a:rPr>
              <a:t>Methods </a:t>
            </a:r>
            <a:endParaRPr lang="en-US" sz="4000" dirty="0">
              <a:latin typeface="Arial" pitchFamily="34" charset="0"/>
              <a:cs typeface="Arial" pitchFamily="34" charset="0"/>
            </a:endParaRPr>
          </a:p>
        </p:txBody>
      </p:sp>
      <p:sp>
        <p:nvSpPr>
          <p:cNvPr id="5" name="Content Placeholder 4"/>
          <p:cNvSpPr>
            <a:spLocks noGrp="1"/>
          </p:cNvSpPr>
          <p:nvPr>
            <p:ph idx="1"/>
          </p:nvPr>
        </p:nvSpPr>
        <p:spPr>
          <a:xfrm>
            <a:off x="457200" y="1808162"/>
            <a:ext cx="8458200" cy="4756150"/>
          </a:xfrm>
        </p:spPr>
        <p:txBody>
          <a:bodyPr>
            <a:normAutofit/>
          </a:bodyPr>
          <a:lstStyle/>
          <a:p>
            <a:pPr marL="457200" indent="-457200">
              <a:buFont typeface="+mj-lt"/>
              <a:buAutoNum type="arabicPeriod"/>
            </a:pPr>
            <a:r>
              <a:rPr lang="en-US" sz="2400" dirty="0" smtClean="0">
                <a:solidFill>
                  <a:srgbClr val="FF0000"/>
                </a:solidFill>
                <a:latin typeface="Arial" panose="020B0604020202020204" pitchFamily="34" charset="0"/>
                <a:cs typeface="Arial" panose="020B0604020202020204" pitchFamily="34" charset="0"/>
              </a:rPr>
              <a:t>Review</a:t>
            </a:r>
            <a:r>
              <a:rPr lang="en-US" sz="2400" dirty="0" smtClean="0">
                <a:latin typeface="Arial" panose="020B0604020202020204" pitchFamily="34" charset="0"/>
                <a:cs typeface="Arial" panose="020B0604020202020204" pitchFamily="34" charset="0"/>
              </a:rPr>
              <a:t> data management systems for 22 existing water management models</a:t>
            </a:r>
          </a:p>
          <a:p>
            <a:pPr marL="228600" indent="-228600">
              <a:buFont typeface="+mj-lt"/>
              <a:buAutoNum type="arabicPeriod"/>
            </a:pPr>
            <a:endParaRPr lang="en-US" sz="1000" dirty="0" smtClean="0">
              <a:latin typeface="Arial" panose="020B0604020202020204" pitchFamily="34" charset="0"/>
              <a:cs typeface="Arial" panose="020B0604020202020204" pitchFamily="34" charset="0"/>
            </a:endParaRPr>
          </a:p>
          <a:p>
            <a:pPr marL="228600" indent="-228600">
              <a:buFont typeface="+mj-lt"/>
              <a:buAutoNum type="arabicPeriod"/>
            </a:pPr>
            <a:endParaRPr lang="en-US" sz="1000" dirty="0" smtClean="0">
              <a:latin typeface="Arial" panose="020B0604020202020204" pitchFamily="34" charset="0"/>
              <a:cs typeface="Arial" panose="020B0604020202020204" pitchFamily="34" charset="0"/>
            </a:endParaRPr>
          </a:p>
          <a:p>
            <a:pPr marL="457200" indent="-457200">
              <a:buFont typeface="+mj-lt"/>
              <a:buAutoNum type="arabicPeriod"/>
            </a:pPr>
            <a:r>
              <a:rPr lang="en-US" sz="2400" dirty="0" smtClean="0">
                <a:solidFill>
                  <a:srgbClr val="0070C0"/>
                </a:solidFill>
                <a:latin typeface="Arial" panose="020B0604020202020204" pitchFamily="34" charset="0"/>
                <a:cs typeface="Arial" panose="020B0604020202020204" pitchFamily="34" charset="0"/>
              </a:rPr>
              <a:t>Identify</a:t>
            </a:r>
            <a:r>
              <a:rPr lang="en-US" sz="2400" dirty="0" smtClean="0">
                <a:latin typeface="Arial" panose="020B0604020202020204" pitchFamily="34" charset="0"/>
                <a:cs typeface="Arial" panose="020B0604020202020204" pitchFamily="34" charset="0"/>
              </a:rPr>
              <a:t> most important user questions  </a:t>
            </a:r>
          </a:p>
          <a:p>
            <a:pPr>
              <a:buFont typeface="+mj-lt"/>
              <a:buAutoNum type="arabicPeriod"/>
            </a:pPr>
            <a:endParaRPr lang="en-US" sz="1000" dirty="0" smtClean="0">
              <a:latin typeface="Arial" panose="020B0604020202020204" pitchFamily="34" charset="0"/>
              <a:cs typeface="Arial" panose="020B0604020202020204" pitchFamily="34" charset="0"/>
            </a:endParaRPr>
          </a:p>
          <a:p>
            <a:pPr>
              <a:buFont typeface="+mj-lt"/>
              <a:buAutoNum type="arabicPeriod"/>
            </a:pPr>
            <a:endParaRPr lang="en-US" sz="1000" dirty="0" smtClean="0">
              <a:latin typeface="Arial" panose="020B0604020202020204" pitchFamily="34" charset="0"/>
              <a:cs typeface="Arial" panose="020B0604020202020204" pitchFamily="34" charset="0"/>
            </a:endParaRPr>
          </a:p>
          <a:p>
            <a:pPr marL="457200" indent="-457200">
              <a:buFont typeface="+mj-lt"/>
              <a:buAutoNum type="arabicPeriod"/>
            </a:pPr>
            <a:r>
              <a:rPr lang="en-US" sz="2400" dirty="0" smtClean="0">
                <a:solidFill>
                  <a:srgbClr val="7030A0"/>
                </a:solidFill>
                <a:latin typeface="Arial" panose="020B0604020202020204" pitchFamily="34" charset="0"/>
                <a:cs typeface="Arial" panose="020B0604020202020204" pitchFamily="34" charset="0"/>
              </a:rPr>
              <a:t>Design</a:t>
            </a:r>
            <a:r>
              <a:rPr lang="en-US" sz="2400" dirty="0" smtClean="0">
                <a:latin typeface="Arial" panose="020B0604020202020204" pitchFamily="34" charset="0"/>
                <a:cs typeface="Arial" panose="020B0604020202020204" pitchFamily="34" charset="0"/>
              </a:rPr>
              <a:t> a generic relational data model to answer user questions</a:t>
            </a:r>
          </a:p>
          <a:p>
            <a:pPr>
              <a:buFont typeface="+mj-lt"/>
              <a:buAutoNum type="arabicPeriod"/>
            </a:pPr>
            <a:endParaRPr lang="en-US" sz="1000" dirty="0" smtClean="0">
              <a:latin typeface="Arial" panose="020B0604020202020204" pitchFamily="34" charset="0"/>
              <a:cs typeface="Arial" panose="020B0604020202020204" pitchFamily="34" charset="0"/>
            </a:endParaRPr>
          </a:p>
          <a:p>
            <a:pPr>
              <a:buFont typeface="+mj-lt"/>
              <a:buAutoNum type="arabicPeriod"/>
            </a:pPr>
            <a:endParaRPr lang="en-US" sz="1000" dirty="0" smtClean="0">
              <a:latin typeface="Arial" panose="020B0604020202020204" pitchFamily="34" charset="0"/>
              <a:cs typeface="Arial" panose="020B0604020202020204" pitchFamily="34" charset="0"/>
            </a:endParaRPr>
          </a:p>
          <a:p>
            <a:pPr marL="457200" indent="-457200">
              <a:buFont typeface="+mj-lt"/>
              <a:buAutoNum type="arabicPeriod"/>
            </a:pPr>
            <a:r>
              <a:rPr lang="en-US" sz="2400" dirty="0" smtClean="0">
                <a:solidFill>
                  <a:schemeClr val="accent6">
                    <a:lumMod val="75000"/>
                  </a:schemeClr>
                </a:solidFill>
                <a:latin typeface="Arial" panose="020B0604020202020204" pitchFamily="34" charset="0"/>
                <a:cs typeface="Arial" panose="020B0604020202020204" pitchFamily="34" charset="0"/>
              </a:rPr>
              <a:t>Verify</a:t>
            </a:r>
            <a:r>
              <a:rPr lang="en-US" sz="2400" dirty="0" smtClean="0">
                <a:latin typeface="Arial" panose="020B0604020202020204" pitchFamily="34" charset="0"/>
                <a:cs typeface="Arial" panose="020B0604020202020204" pitchFamily="34" charset="0"/>
              </a:rPr>
              <a:t> functionality with use cases </a:t>
            </a:r>
            <a:endParaRPr lang="en-US" sz="2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897958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WaM-DaM Conceptual Design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1524000"/>
            <a:ext cx="9067800" cy="3933430"/>
          </a:xfrm>
          <a:prstGeom prst="rect">
            <a:avLst/>
          </a:prstGeom>
        </p:spPr>
      </p:pic>
    </p:spTree>
    <p:extLst>
      <p:ext uri="{BB962C8B-B14F-4D97-AF65-F5344CB8AC3E}">
        <p14:creationId xmlns:p14="http://schemas.microsoft.com/office/powerpoint/2010/main" val="1111845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8510" y="1345724"/>
            <a:ext cx="8626979" cy="5350351"/>
          </a:xfrm>
          <a:prstGeom prst="rect">
            <a:avLst/>
          </a:prstGeom>
        </p:spPr>
      </p:pic>
      <p:sp>
        <p:nvSpPr>
          <p:cNvPr id="2" name="Title 1"/>
          <p:cNvSpPr>
            <a:spLocks noGrp="1"/>
          </p:cNvSpPr>
          <p:nvPr>
            <p:ph type="title"/>
          </p:nvPr>
        </p:nvSpPr>
        <p:spPr/>
        <p:txBody>
          <a:bodyPr/>
          <a:lstStyle/>
          <a:p>
            <a:r>
              <a:rPr lang="en-US" dirty="0" smtClean="0"/>
              <a:t>How Does WaM-DaM Work?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781169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5302"/>
            <a:ext cx="8229600" cy="1143000"/>
          </a:xfrm>
        </p:spPr>
        <p:txBody>
          <a:bodyPr>
            <a:normAutofit fontScale="90000"/>
          </a:bodyPr>
          <a:lstStyle/>
          <a:p>
            <a:r>
              <a:rPr lang="en-US" dirty="0">
                <a:latin typeface="Arial" pitchFamily="34" charset="0"/>
                <a:cs typeface="Arial" pitchFamily="34" charset="0"/>
              </a:rPr>
              <a:t>Integrate disparate water management data for the Bear River Basin, Utah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5" name="Content Placeholder 6"/>
          <p:cNvPicPr>
            <a:picLocks noChangeAspect="1"/>
          </p:cNvPicPr>
          <p:nvPr/>
        </p:nvPicPr>
        <p:blipFill rotWithShape="1">
          <a:blip r:embed="rId3" cstate="print">
            <a:extLst>
              <a:ext uri="{28A0092B-C50C-407E-A947-70E740481C1C}">
                <a14:useLocalDpi xmlns:a14="http://schemas.microsoft.com/office/drawing/2010/main" val="0"/>
              </a:ext>
            </a:extLst>
          </a:blip>
          <a:srcRect l="3904" t="16837" r="38853" b="7403"/>
          <a:stretch/>
        </p:blipFill>
        <p:spPr>
          <a:xfrm>
            <a:off x="342557" y="3515239"/>
            <a:ext cx="2476843" cy="2533135"/>
          </a:xfrm>
          <a:prstGeom prst="rect">
            <a:avLst/>
          </a:prstGeom>
        </p:spPr>
      </p:pic>
      <p:cxnSp>
        <p:nvCxnSpPr>
          <p:cNvPr id="7" name="Straight Connector 6"/>
          <p:cNvCxnSpPr/>
          <p:nvPr/>
        </p:nvCxnSpPr>
        <p:spPr>
          <a:xfrm flipV="1">
            <a:off x="1828800" y="2614926"/>
            <a:ext cx="1737864" cy="192532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1828800" y="4540250"/>
            <a:ext cx="1737864" cy="2181225"/>
          </a:xfrm>
          <a:prstGeom prst="line">
            <a:avLst/>
          </a:prstGeom>
          <a:ln>
            <a:prstDash val="sysDash"/>
          </a:ln>
        </p:spPr>
        <p:style>
          <a:lnRef idx="2">
            <a:schemeClr val="dk1"/>
          </a:lnRef>
          <a:fillRef idx="0">
            <a:schemeClr val="dk1"/>
          </a:fillRef>
          <a:effectRef idx="1">
            <a:schemeClr val="dk1"/>
          </a:effectRef>
          <a:fontRef idx="minor">
            <a:schemeClr val="tx1"/>
          </a:fontRef>
        </p:style>
      </p:cxnSp>
      <p:pic>
        <p:nvPicPr>
          <p:cNvPr id="1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l="2778" t="5556" r="5354" b="5556"/>
          <a:stretch/>
        </p:blipFill>
        <p:spPr>
          <a:xfrm>
            <a:off x="3566664" y="2614926"/>
            <a:ext cx="5492510" cy="4106549"/>
          </a:xfrm>
          <a:prstGeom prst="rect">
            <a:avLst/>
          </a:prstGeom>
        </p:spPr>
      </p:pic>
    </p:spTree>
    <p:extLst>
      <p:ext uri="{BB962C8B-B14F-4D97-AF65-F5344CB8AC3E}">
        <p14:creationId xmlns:p14="http://schemas.microsoft.com/office/powerpoint/2010/main" val="2312732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Thermal</Template>
  <TotalTime>11246</TotalTime>
  <Words>2031</Words>
  <Application>Microsoft Office PowerPoint</Application>
  <PresentationFormat>On-screen Show (4:3)</PresentationFormat>
  <Paragraphs>504</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WaM-DaM: A Data Model to Synthesize and Organize Water Management Data</vt:lpstr>
      <vt:lpstr>Water Management Data Model  (WaM-DaM)</vt:lpstr>
      <vt:lpstr>How to organize all these together?</vt:lpstr>
      <vt:lpstr>We need a data model to support all these common features </vt:lpstr>
      <vt:lpstr>Water Management Data Model  (WaM-DaM)</vt:lpstr>
      <vt:lpstr>Methods </vt:lpstr>
      <vt:lpstr>WaM-DaM Conceptual Design</vt:lpstr>
      <vt:lpstr>How Does WaM-DaM Work?</vt:lpstr>
      <vt:lpstr>Integrate disparate water management data for the Bear River Basin, Utah</vt:lpstr>
      <vt:lpstr>What are the water management instances in the Bear River Watershed, Utah?</vt:lpstr>
      <vt:lpstr>What is the "surface area" of an object type "Reservoir" within a boundary of lat. and long. ? </vt:lpstr>
      <vt:lpstr>What other attribute data are available for Hyrum Reservoir? </vt:lpstr>
      <vt:lpstr>What are the supply and discharge links for “Box Elder County Urban” Demand Site Object?</vt:lpstr>
      <vt:lpstr>Future Work</vt:lpstr>
      <vt:lpstr>Benefits of WaM-DaM</vt:lpstr>
      <vt:lpstr>Acknowledgement</vt:lpstr>
      <vt:lpstr>PowerPoint Presentation</vt:lpstr>
      <vt:lpstr>WaM-DaM Logical Data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AdelMAbdallah</dc:creator>
  <cp:lastModifiedBy>Adel M. Abdallah</cp:lastModifiedBy>
  <cp:revision>985</cp:revision>
  <dcterms:created xsi:type="dcterms:W3CDTF">2006-08-16T00:00:00Z</dcterms:created>
  <dcterms:modified xsi:type="dcterms:W3CDTF">2015-10-19T22:00:10Z</dcterms:modified>
</cp:coreProperties>
</file>