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09" r:id="rId3"/>
    <p:sldId id="285" r:id="rId4"/>
    <p:sldId id="313" r:id="rId5"/>
    <p:sldId id="283" r:id="rId6"/>
    <p:sldId id="315" r:id="rId7"/>
    <p:sldId id="312" r:id="rId8"/>
    <p:sldId id="292" r:id="rId9"/>
    <p:sldId id="314" r:id="rId10"/>
    <p:sldId id="302" r:id="rId11"/>
    <p:sldId id="311" r:id="rId12"/>
    <p:sldId id="28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7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9621" autoAdjust="0"/>
  </p:normalViewPr>
  <p:slideViewPr>
    <p:cSldViewPr>
      <p:cViewPr varScale="1">
        <p:scale>
          <a:sx n="104" d="100"/>
          <a:sy n="104" d="100"/>
        </p:scale>
        <p:origin x="141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26117-AC00-4FD6-AF98-D6DF1EAFE6F9}" type="datetimeFigureOut">
              <a:rPr lang="en-US" smtClean="0"/>
              <a:t>7/12/2015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63FF8-4BA4-40A3-9A18-5D0575F30B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68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everyone for attending the meeting </a:t>
            </a:r>
          </a:p>
          <a:p>
            <a:endParaRPr lang="en-US" dirty="0" smtClean="0"/>
          </a:p>
          <a:p>
            <a:r>
              <a:rPr lang="en-US" dirty="0" smtClean="0"/>
              <a:t>I will present the</a:t>
            </a:r>
            <a:r>
              <a:rPr lang="en-US" baseline="0" dirty="0" smtClean="0"/>
              <a:t> Water Management Data Model (WaM-DaM)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WaM-DaM is funded by the National Science Foundation through the CI-Water Project : </a:t>
            </a:r>
            <a:r>
              <a:rPr lang="en-US" baseline="0" dirty="0" err="1" smtClean="0"/>
              <a:t>Cyberinftastrcuture</a:t>
            </a:r>
            <a:r>
              <a:rPr lang="en-US" baseline="0" dirty="0" smtClean="0"/>
              <a:t> to Advance Water Resources Modeling.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My advisor David Rosenberg and he is on his sabbatical in Italy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63FF8-4BA4-40A3-9A18-5D0575F30B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931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overarching contribution is:</a:t>
            </a:r>
            <a:r>
              <a:rPr lang="en-US" baseline="0" dirty="0" smtClean="0"/>
              <a:t> a New method to organize and synthesize network-based water management data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63FF8-4BA4-40A3-9A18-5D0575F30BD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10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developing WaM-DaM, we reviewed the 22 existing systems shown in the table on slide 4 to see how the systems organize their data in time, space, and data formats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Second, they listed the most important questions that water resources managers and modelers need WaM-DaM to answer. These questions include:</a:t>
            </a:r>
          </a:p>
          <a:p>
            <a:r>
              <a:rPr lang="en-US" baseline="0" dirty="0" smtClean="0"/>
              <a:t>	1) What are the water management instances and attributes in a geographic and domain area of interest? </a:t>
            </a:r>
          </a:p>
          <a:p>
            <a:r>
              <a:rPr lang="en-US" baseline="0" dirty="0" smtClean="0"/>
              <a:t>	2) How are these instances physically connected to each other? 	</a:t>
            </a:r>
          </a:p>
          <a:p>
            <a:r>
              <a:rPr lang="en-US" baseline="0" dirty="0" smtClean="0"/>
              <a:t>	3) What are the differences between the input data for two model scenarios?	</a:t>
            </a:r>
          </a:p>
          <a:p>
            <a:r>
              <a:rPr lang="en-US" baseline="0" dirty="0" smtClean="0"/>
              <a:t>	4) What data is available to run a particular model in a particular place?</a:t>
            </a:r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The design was made to efficiently answer these and several other key questions. The design proceeded iteratively as feedback from colleagues and testing through the use cases raised several issues.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63FF8-4BA4-40A3-9A18-5D0575F30BD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29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CI-Water Project is overcoming these challenges by developing a generic Water Management Data Model (</a:t>
            </a:r>
            <a:r>
              <a:rPr lang="en-US" baseline="0" dirty="0" err="1" smtClean="0"/>
              <a:t>WaM-DaM</a:t>
            </a:r>
            <a:r>
              <a:rPr lang="en-US" baseline="0" dirty="0" smtClean="0"/>
              <a:t>) to reduce the amount of time and effort water managers spend to find and organize the data required to execute water management models including on HPC resources.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tx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WaM-DaM</a:t>
            </a:r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 will…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Organize data into a work flow to help water managers and modelers focus on model use rather than data preparation.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63FF8-4BA4-40A3-9A18-5D0575F30BD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913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63FF8-4BA4-40A3-9A18-5D0575F30BD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410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63FF8-4BA4-40A3-9A18-5D0575F30BD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123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if really</a:t>
            </a:r>
            <a:r>
              <a:rPr lang="en-US" baseline="0" dirty="0" smtClean="0"/>
              <a:t> need.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63FF8-4BA4-40A3-9A18-5D0575F30BD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421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3BD6-5D3F-493E-BB89-8E0578A68304}" type="datetime1">
              <a:rPr lang="en-US" smtClean="0"/>
              <a:t>7/12/2015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8CCE-1E6E-4A9B-82B3-61EED32DD2F8}" type="datetime1">
              <a:rPr lang="en-US" smtClean="0"/>
              <a:t>7/12/2015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6DAC-5B7C-4925-8EB9-569C38608691}" type="datetime1">
              <a:rPr lang="en-US" smtClean="0"/>
              <a:t>7/12/2015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41F9-5D13-4AE9-BA6A-04D99B2C45B4}" type="datetime1">
              <a:rPr lang="en-US" smtClean="0"/>
              <a:t>7/12/2015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A115-639D-47DE-A078-553A04EE96F7}" type="datetime1">
              <a:rPr lang="en-US" smtClean="0"/>
              <a:t>7/12/2015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5D8C-BB63-4FFA-B8F2-180F3290800D}" type="datetime1">
              <a:rPr lang="en-US" smtClean="0"/>
              <a:t>7/12/2015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BF0B-4161-4ABF-B7D4-3D64B8E56613}" type="datetime1">
              <a:rPr lang="en-US" smtClean="0"/>
              <a:t>7/12/2015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8B60-29D6-460E-A1AF-5554EE0350BC}" type="datetime1">
              <a:rPr lang="en-US" smtClean="0"/>
              <a:t>7/12/2015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E1F6-3965-4345-B705-982DC35E9116}" type="datetime1">
              <a:rPr lang="en-US" smtClean="0"/>
              <a:t>7/12/2015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1CB4-0AC1-431C-812F-20272F3B20F3}" type="datetime1">
              <a:rPr lang="en-US" smtClean="0"/>
              <a:t>7/12/2015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26A6-E61D-46BA-B4B3-B27CE2026462}" type="datetime1">
              <a:rPr lang="en-US" smtClean="0"/>
              <a:t>7/12/2015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D58A-E720-4D8B-924F-D95CF9A97414}" type="datetime1">
              <a:rPr lang="en-US" smtClean="0"/>
              <a:t>7/12/2015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.jpeg"/><Relationship Id="rId7" Type="http://schemas.openxmlformats.org/officeDocument/2006/relationships/hyperlink" Target="https://goo.gl/TT5sG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goo.gl/SLS8v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gif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oo.gl/4L57y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o.gl/c0hkp7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oo.gl/BCPZoq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130" y="1676400"/>
            <a:ext cx="8159496" cy="96907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itchFamily="34" charset="0"/>
              </a:rPr>
              <a:t>WaM-DaM Workshop</a:t>
            </a: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Discover what water management data is available to run a WEAP model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3600" dirty="0" smtClean="0">
                <a:latin typeface="Arial" pitchFamily="34" charset="0"/>
                <a:cs typeface="Arial" pitchFamily="34" charset="0"/>
              </a:rPr>
            </a:br>
            <a:r>
              <a:rPr lang="en-US" sz="3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3600" dirty="0" smtClean="0">
                <a:latin typeface="Arial" pitchFamily="34" charset="0"/>
                <a:cs typeface="Arial" pitchFamily="34" charset="0"/>
              </a:rPr>
            </a:b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4" descr="COEhorizonta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2715" y="5730615"/>
            <a:ext cx="3009285" cy="811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44651" y="4572000"/>
            <a:ext cx="7854696" cy="1000416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Adel M. Abdallah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and David 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E. 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Rosenberg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3rd </a:t>
            </a: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CUAHSI Conference on 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Hydroinformatics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July 15, 2015 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30" y="5572416"/>
            <a:ext cx="2787470" cy="973081"/>
          </a:xfrm>
          <a:prstGeom prst="rect">
            <a:avLst/>
          </a:prstGeom>
        </p:spPr>
      </p:pic>
      <p:pic>
        <p:nvPicPr>
          <p:cNvPr id="5" name="Picture 5" descr="uwrl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890660" y="5828830"/>
            <a:ext cx="987628" cy="7130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2552085" y="3244333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Workshop Material </a:t>
            </a:r>
            <a:r>
              <a:rPr lang="en-US" sz="2000" u="sng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://goo.gl/TT5sGh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http://blog.kanbanize.com/wp-content/uploads/2014/11/GitHub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883577"/>
            <a:ext cx="1713885" cy="100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95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2238"/>
            <a:ext cx="8229600" cy="4648200"/>
          </a:xfrm>
        </p:spPr>
        <p:txBody>
          <a:bodyPr>
            <a:noAutofit/>
          </a:bodyPr>
          <a:lstStyle/>
          <a:p>
            <a:endParaRPr lang="en-US" sz="28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407988">
              <a:spcBef>
                <a:spcPts val="500"/>
              </a:spcBef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process to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import data to WEAP and SWAT models </a:t>
            </a:r>
          </a:p>
          <a:p>
            <a:pPr marL="571500" indent="-407988">
              <a:spcBef>
                <a:spcPts val="500"/>
              </a:spcBef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407988">
              <a:spcBef>
                <a:spcPts val="500"/>
              </a:spcBef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 web-services to </a:t>
            </a:r>
            <a:r>
              <a:rPr lang="en-US" sz="2800" dirty="0" smtClean="0">
                <a:solidFill>
                  <a:srgbClr val="007E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publish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water management data</a:t>
            </a:r>
          </a:p>
          <a:p>
            <a:endParaRPr lang="en-US" sz="2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407988">
              <a:spcBef>
                <a:spcPts val="500"/>
              </a:spcBef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WaM-DaM as a Resource in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HydroShare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7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600780" cy="320040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5400" dirty="0" smtClean="0"/>
              <a:t>Thank you!</a:t>
            </a:r>
          </a:p>
          <a:p>
            <a:pPr marL="0" indent="0" algn="ctr">
              <a:buNone/>
            </a:pPr>
            <a:r>
              <a:rPr lang="en-US" sz="5400" dirty="0" smtClean="0"/>
              <a:t>Questions?</a:t>
            </a:r>
          </a:p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r>
              <a:rPr lang="en-US" sz="5400" dirty="0" smtClean="0"/>
              <a:t>Feedback </a:t>
            </a:r>
          </a:p>
          <a:p>
            <a:pPr marL="0" indent="0" algn="ctr">
              <a:buNone/>
            </a:pPr>
            <a:r>
              <a:rPr lang="en-US" sz="5400" dirty="0">
                <a:hlinkClick r:id="rId2"/>
              </a:rPr>
              <a:t>https://goo.gl/SLS8vD</a:t>
            </a:r>
            <a:endParaRPr lang="en-US" sz="5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821156" y="4856480"/>
            <a:ext cx="5463588" cy="1828800"/>
            <a:chOff x="3505200" y="4343400"/>
            <a:chExt cx="5463588" cy="1828800"/>
          </a:xfrm>
        </p:grpSpPr>
        <p:grpSp>
          <p:nvGrpSpPr>
            <p:cNvPr id="9" name="Group 8"/>
            <p:cNvGrpSpPr/>
            <p:nvPr/>
          </p:nvGrpSpPr>
          <p:grpSpPr>
            <a:xfrm>
              <a:off x="3505200" y="4343400"/>
              <a:ext cx="4884444" cy="1828800"/>
              <a:chOff x="1981200" y="4759404"/>
              <a:chExt cx="4884444" cy="182880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981200" y="4759404"/>
                <a:ext cx="4884444" cy="12003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 smtClean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WaM-DaM</a:t>
                </a:r>
                <a:endParaRPr lang="en-US" sz="2400" b="1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110728" y="5757207"/>
                <a:ext cx="4312944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650" b="1" dirty="0" smtClean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Model quicker. Publish faster.</a:t>
                </a:r>
              </a:p>
              <a:p>
                <a:endParaRPr lang="en-US" sz="2000" b="1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10" name="Picture 6" descr="http://thumbs.dreamstime.com/m/cartoon-star-running-illustration-32193644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5788" y="4572000"/>
              <a:ext cx="1143000" cy="1143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948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WaM-DaM Logical Data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42" t="41183" r="82092" b="-419"/>
          <a:stretch/>
        </p:blipFill>
        <p:spPr>
          <a:xfrm>
            <a:off x="7391400" y="2840887"/>
            <a:ext cx="1752600" cy="1882404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20800"/>
            <a:ext cx="6814704" cy="4922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961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Why WaM-DaM?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WaM-DaM Workflow 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Activities 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>
                <a:latin typeface="Arial" pitchFamily="34" charset="0"/>
                <a:cs typeface="Arial" pitchFamily="34" charset="0"/>
              </a:rPr>
              <a:t>Wa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ter </a:t>
            </a:r>
            <a:r>
              <a:rPr lang="en-US" b="1" u="sng" dirty="0">
                <a:latin typeface="Arial" pitchFamily="34" charset="0"/>
                <a:cs typeface="Arial" pitchFamily="34" charset="0"/>
              </a:rPr>
              <a:t>M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anagement </a:t>
            </a:r>
            <a:r>
              <a:rPr lang="en-US" b="1" u="sng" dirty="0">
                <a:latin typeface="Arial" pitchFamily="34" charset="0"/>
                <a:cs typeface="Arial" pitchFamily="34" charset="0"/>
              </a:rPr>
              <a:t>Da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ta </a:t>
            </a:r>
            <a:r>
              <a:rPr lang="en-US" b="1" u="sng" dirty="0">
                <a:latin typeface="Arial" pitchFamily="34" charset="0"/>
                <a:cs typeface="Arial" pitchFamily="34" charset="0"/>
              </a:rPr>
              <a:t>M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odel</a:t>
            </a:r>
            <a:br>
              <a:rPr lang="en-US" b="1" dirty="0">
                <a:latin typeface="Arial" pitchFamily="34" charset="0"/>
                <a:cs typeface="Arial" pitchFamily="34" charset="0"/>
              </a:rPr>
            </a:br>
            <a:r>
              <a:rPr lang="en-US" b="1" dirty="0">
                <a:latin typeface="Arial" pitchFamily="34" charset="0"/>
                <a:cs typeface="Arial" pitchFamily="34" charset="0"/>
              </a:rPr>
              <a:t> (WaM-DaM)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39515" y="3709520"/>
            <a:ext cx="5114925" cy="1642983"/>
            <a:chOff x="3505200" y="4343400"/>
            <a:chExt cx="5114925" cy="1642983"/>
          </a:xfrm>
        </p:grpSpPr>
        <p:grpSp>
          <p:nvGrpSpPr>
            <p:cNvPr id="9" name="Group 8"/>
            <p:cNvGrpSpPr/>
            <p:nvPr/>
          </p:nvGrpSpPr>
          <p:grpSpPr>
            <a:xfrm>
              <a:off x="3505200" y="4343400"/>
              <a:ext cx="4038600" cy="1642983"/>
              <a:chOff x="1981200" y="4759404"/>
              <a:chExt cx="4038600" cy="1642983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981200" y="4759404"/>
                <a:ext cx="4038600" cy="11079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6600" b="1" dirty="0" smtClean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WaM-DaM</a:t>
                </a:r>
                <a:endParaRPr lang="en-US" sz="2000" b="1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057400" y="5632946"/>
                <a:ext cx="3962400" cy="7694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Model quicker. Publish faster.</a:t>
                </a:r>
              </a:p>
              <a:p>
                <a:endParaRPr lang="en-US" sz="2000" b="1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1030" name="Picture 6" descr="http://thumbs.dreamstime.com/m/cartoon-star-running-illustration-32193644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7125" y="4449136"/>
              <a:ext cx="1143000" cy="1143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12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Why WaM-DaM? Systems Analysis 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 descr="ExampleNetworksFinal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6908800" cy="426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795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itchFamily="34" charset="0"/>
              </a:rPr>
              <a:t>Why WaM-DaM? Multiple data types 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22" y="1828800"/>
            <a:ext cx="8528814" cy="388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743" y="17286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WaM-DaM Workflow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379" y="5749369"/>
            <a:ext cx="1903383" cy="44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WaM-DaM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657356"/>
            <a:ext cx="8015567" cy="1092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 descr="Sample ma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150" y="3053385"/>
            <a:ext cx="1104900" cy="68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944" y="2202212"/>
            <a:ext cx="973329" cy="90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8150" y="1404976"/>
            <a:ext cx="1387959" cy="831946"/>
          </a:xfrm>
          <a:prstGeom prst="rect">
            <a:avLst/>
          </a:prstGeom>
        </p:spPr>
      </p:pic>
      <p:pic>
        <p:nvPicPr>
          <p:cNvPr id="13" name="Picture 2" descr="http://www.mapcruzin.com/images/water-body-shapefile-300x20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071" y="1338349"/>
            <a:ext cx="14478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005988" y="2239367"/>
            <a:ext cx="15501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WEAP Model for Lower Bear River, Utah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98290" y="2303549"/>
            <a:ext cx="16812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National Streams Network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74616" y="3740589"/>
            <a:ext cx="14492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National Dams Dataset 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09145" y="3243098"/>
            <a:ext cx="13349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CUAHSI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sites</a:t>
            </a:r>
          </a:p>
        </p:txBody>
      </p:sp>
      <p:pic>
        <p:nvPicPr>
          <p:cNvPr id="18" name="Picture 4" descr="Sample map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967" y="2907267"/>
            <a:ext cx="1198434" cy="76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2157420" y="3645159"/>
            <a:ext cx="177444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National Waterbodies Dataset 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6" descr="http://upload.wikimedia.org/wikipedia/commons/thumb/3/38/SQLite370.svg/200px-SQLite370.svg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994" y="5950401"/>
            <a:ext cx="1225903" cy="58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http://files.softicons.com/download/system-icons/lozengue-filetype-icons-by-gurato/png/256/CSV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224" y="5867924"/>
            <a:ext cx="642993" cy="64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http://www.fil.ion.ucl.ac.uk/spm/images/matlab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817" y="5907016"/>
            <a:ext cx="564807" cy="5648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41820" y="6296544"/>
            <a:ext cx="1792942" cy="428747"/>
          </a:xfrm>
          <a:prstGeom prst="rect">
            <a:avLst/>
          </a:prstGeom>
        </p:spPr>
      </p:pic>
      <p:sp>
        <p:nvSpPr>
          <p:cNvPr id="24" name="Cloud 23"/>
          <p:cNvSpPr/>
          <p:nvPr/>
        </p:nvSpPr>
        <p:spPr>
          <a:xfrm>
            <a:off x="838200" y="1047136"/>
            <a:ext cx="7543799" cy="354801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7760349">
            <a:off x="552927" y="4132171"/>
            <a:ext cx="1219200" cy="518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9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38100"/>
            <a:ext cx="8229600" cy="1143000"/>
          </a:xfrm>
        </p:spPr>
        <p:txBody>
          <a:bodyPr/>
          <a:lstStyle/>
          <a:p>
            <a:r>
              <a:rPr lang="en-US" b="1" dirty="0" smtClean="0"/>
              <a:t>Activity (Get Started)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600"/>
            <a:ext cx="6172200" cy="4430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47800" y="1644830"/>
            <a:ext cx="6705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Connect to WaM-DaM database in SQLite Manager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87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WEAP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 smtClean="0"/>
              <a:t>1. What </a:t>
            </a:r>
            <a:r>
              <a:rPr lang="en-US" b="1" dirty="0"/>
              <a:t>are the required attributes for the WEAP model</a:t>
            </a:r>
            <a:r>
              <a:rPr lang="en-US" b="1" dirty="0" smtClean="0"/>
              <a:t>? </a:t>
            </a:r>
            <a:r>
              <a:rPr lang="en-US" dirty="0" smtClean="0"/>
              <a:t>SQL query </a:t>
            </a:r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://goo.gl/4L57yI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33136"/>
            <a:ext cx="8686800" cy="309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884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2. Discover </a:t>
            </a:r>
            <a:r>
              <a:rPr lang="en-US" sz="3200" b="1" dirty="0"/>
              <a:t>available data to expand the Lower Bear River Model to the entire </a:t>
            </a:r>
            <a:r>
              <a:rPr lang="en-US" sz="3200" b="1" dirty="0" smtClean="0"/>
              <a:t>Basin 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4" t="16837" r="38853" b="7403"/>
          <a:stretch/>
        </p:blipFill>
        <p:spPr>
          <a:xfrm>
            <a:off x="342557" y="3515239"/>
            <a:ext cx="2476843" cy="253313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1981200" y="1295400"/>
            <a:ext cx="1585464" cy="324485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81200" y="4540250"/>
            <a:ext cx="1585464" cy="2181225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3566664" y="1295400"/>
            <a:ext cx="5120136" cy="54260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" name="Picture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64" y="5029200"/>
            <a:ext cx="2059437" cy="16922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342557" y="1607582"/>
            <a:ext cx="2241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hlinkClick r:id="rId6"/>
              </a:rPr>
              <a:t>https://goo.gl/c0hkp7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73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3. Discover </a:t>
            </a:r>
            <a:r>
              <a:rPr lang="en-US" sz="3200" b="1" dirty="0"/>
              <a:t>available data for a WEAP model in the Tuscaloosa Region, AL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://goo.gl/BCPZoq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438400"/>
            <a:ext cx="74866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06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Thermal</Template>
  <TotalTime>11634</TotalTime>
  <Words>407</Words>
  <Application>Microsoft Office PowerPoint</Application>
  <PresentationFormat>On-screen Show (4:3)</PresentationFormat>
  <Paragraphs>94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WaM-DaM Workshop  Discover what water management data is available to run a WEAP model  </vt:lpstr>
      <vt:lpstr>Water Management Data Model  (WaM-DaM)</vt:lpstr>
      <vt:lpstr>Why WaM-DaM? Systems Analysis </vt:lpstr>
      <vt:lpstr>Why WaM-DaM? Multiple data types </vt:lpstr>
      <vt:lpstr>WaM-DaM Workflow</vt:lpstr>
      <vt:lpstr>Activity (Get Started)</vt:lpstr>
      <vt:lpstr>WEAP Model</vt:lpstr>
      <vt:lpstr>2. Discover available data to expand the Lower Bear River Model to the entire Basin </vt:lpstr>
      <vt:lpstr>3. Discover available data for a WEAP model in the Tuscaloosa Region, AL</vt:lpstr>
      <vt:lpstr>Future Work</vt:lpstr>
      <vt:lpstr>PowerPoint Presentation</vt:lpstr>
      <vt:lpstr>WaM-DaM Logical Data 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AdelMAbdallah</dc:creator>
  <cp:lastModifiedBy>Adel M. Abdallah</cp:lastModifiedBy>
  <cp:revision>1057</cp:revision>
  <dcterms:created xsi:type="dcterms:W3CDTF">2006-08-16T00:00:00Z</dcterms:created>
  <dcterms:modified xsi:type="dcterms:W3CDTF">2015-07-13T01:24:01Z</dcterms:modified>
</cp:coreProperties>
</file>