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1"/>
    <p:sldId id="257" r:id="rId12"/>
    <p:sldId id="258" r:id="rId13"/>
    <p:sldId id="259" r:id="rId14"/>
    <p:sldId id="260" r:id="rId15"/>
    <p:sldId id="261" r:id="rId16"/>
    <p:sldId id="262" r:id="rId17"/>
    <p:sldId id="263" r:id="rId18"/>
    <p:sldId id="264" r:id="rId19"/>
    <p:sldId id="265" r:id="rId20"/>
    <p:sldId id="266" r:id="rId21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Didact Gothic" charset="1" panose="00000500000000000000"/>
      <p:regular r:id="rId1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slides/slide1.xml" Type="http://schemas.openxmlformats.org/officeDocument/2006/relationships/slide"/><Relationship Id="rId12" Target="slides/slide2.xml" Type="http://schemas.openxmlformats.org/officeDocument/2006/relationships/slide"/><Relationship Id="rId13" Target="slides/slide3.xml" Type="http://schemas.openxmlformats.org/officeDocument/2006/relationships/slide"/><Relationship Id="rId14" Target="slides/slide4.xml" Type="http://schemas.openxmlformats.org/officeDocument/2006/relationships/slide"/><Relationship Id="rId15" Target="slides/slide5.xml" Type="http://schemas.openxmlformats.org/officeDocument/2006/relationships/slide"/><Relationship Id="rId16" Target="slides/slide6.xml" Type="http://schemas.openxmlformats.org/officeDocument/2006/relationships/slide"/><Relationship Id="rId17" Target="slides/slide7.xml" Type="http://schemas.openxmlformats.org/officeDocument/2006/relationships/slide"/><Relationship Id="rId18" Target="slides/slide8.xml" Type="http://schemas.openxmlformats.org/officeDocument/2006/relationships/slide"/><Relationship Id="rId19" Target="slides/slide9.xml" Type="http://schemas.openxmlformats.org/officeDocument/2006/relationships/slide"/><Relationship Id="rId2" Target="presProps.xml" Type="http://schemas.openxmlformats.org/officeDocument/2006/relationships/presProps"/><Relationship Id="rId20" Target="slides/slide10.xml" Type="http://schemas.openxmlformats.org/officeDocument/2006/relationships/slide"/><Relationship Id="rId21" Target="slides/slide11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Relationship Id="rId3" Target="../media/image18.svg" Type="http://schemas.openxmlformats.org/officeDocument/2006/relationships/image"/><Relationship Id="rId4" Target="../media/image19.jpeg" Type="http://schemas.openxmlformats.org/officeDocument/2006/relationships/image"/><Relationship Id="rId5" Target="../media/image11.png" Type="http://schemas.openxmlformats.org/officeDocument/2006/relationships/image"/><Relationship Id="rId6" Target="../media/image12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https://github.com/WamerSMU/CaseStudy2DDS" TargetMode="External" Type="http://schemas.openxmlformats.org/officeDocument/2006/relationships/hyperlink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svg" Type="http://schemas.openxmlformats.org/officeDocument/2006/relationships/image"/><Relationship Id="rId4" Target="../media/image13.png" Type="http://schemas.openxmlformats.org/officeDocument/2006/relationships/image"/><Relationship Id="rId5" Target="https://docs.google.com/spreadsheets/d/1DUF2isFWsqVSYhbaACYtbgcLi_YjDqpE3GLQIVgkKQg/edit#gid=69851113" TargetMode="External" Type="http://schemas.openxmlformats.org/officeDocument/2006/relationships/hyperlink"/><Relationship Id="rId6" Target="https://docs.google.com/spreadsheets/d/1DUF2isFWsqVSYhbaACYtbgcLi_YjDqpE3GLQIVgkKQg/edit#gid=69851113" TargetMode="External" Type="http://schemas.openxmlformats.org/officeDocument/2006/relationships/hyperlink"/><Relationship Id="rId7" Target="https://docs.google.com/spreadsheets/d/1DUF2isFWsqVSYhbaACYtbgcLi_YjDqpE3GLQIVgkKQg/edit#gid=69851113" TargetMode="External" Type="http://schemas.openxmlformats.org/officeDocument/2006/relationships/hyperlink"/><Relationship Id="rId8" Target="https://docs.google.com/spreadsheets/d/1DUF2isFWsqVSYhbaACYtbgcLi_YjDqpE3GLQIVgkKQg/edit#gid=69851113" TargetMode="External" Type="http://schemas.openxmlformats.org/officeDocument/2006/relationships/hyperlink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svg" Type="http://schemas.openxmlformats.org/officeDocument/2006/relationships/image"/><Relationship Id="rId4" Target="../media/image14.png" Type="http://schemas.openxmlformats.org/officeDocument/2006/relationships/image"/><Relationship Id="rId5" Target="https://docs.google.com/spreadsheets/d/1DUF2isFWsqVSYhbaACYtbgcLi_YjDqpE3GLQIVgkKQg/edit#gid=69851113" TargetMode="External" Type="http://schemas.openxmlformats.org/officeDocument/2006/relationships/hyperlink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15.png" Type="http://schemas.openxmlformats.org/officeDocument/2006/relationships/image"/><Relationship Id="rId5" Target="../media/image16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B2B2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326265" y="9087168"/>
            <a:ext cx="338117" cy="338117"/>
          </a:xfrm>
          <a:custGeom>
            <a:avLst/>
            <a:gdLst/>
            <a:ahLst/>
            <a:cxnLst/>
            <a:rect r="r" b="b" t="t" l="l"/>
            <a:pathLst>
              <a:path h="338117" w="338117">
                <a:moveTo>
                  <a:pt x="0" y="0"/>
                </a:moveTo>
                <a:lnTo>
                  <a:pt x="338117" y="0"/>
                </a:lnTo>
                <a:lnTo>
                  <a:pt x="338117" y="338117"/>
                </a:lnTo>
                <a:lnTo>
                  <a:pt x="0" y="3381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951370" y="69407"/>
            <a:ext cx="10167236" cy="10167236"/>
          </a:xfrm>
          <a:custGeom>
            <a:avLst/>
            <a:gdLst/>
            <a:ahLst/>
            <a:cxnLst/>
            <a:rect r="r" b="b" t="t" l="l"/>
            <a:pathLst>
              <a:path h="10167236" w="10167236">
                <a:moveTo>
                  <a:pt x="0" y="0"/>
                </a:moveTo>
                <a:lnTo>
                  <a:pt x="10167237" y="0"/>
                </a:lnTo>
                <a:lnTo>
                  <a:pt x="10167237" y="10167236"/>
                </a:lnTo>
                <a:lnTo>
                  <a:pt x="0" y="1016723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4" id="4"/>
          <p:cNvSpPr/>
          <p:nvPr/>
        </p:nvSpPr>
        <p:spPr>
          <a:xfrm rot="0">
            <a:off x="8326265" y="8650925"/>
            <a:ext cx="8837785" cy="0"/>
          </a:xfrm>
          <a:prstGeom prst="line">
            <a:avLst/>
          </a:prstGeom>
          <a:ln cap="flat" w="9525">
            <a:solidFill>
              <a:srgbClr val="FCCD37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16623369" y="9142872"/>
            <a:ext cx="540681" cy="286561"/>
          </a:xfrm>
          <a:custGeom>
            <a:avLst/>
            <a:gdLst/>
            <a:ahLst/>
            <a:cxnLst/>
            <a:rect r="r" b="b" t="t" l="l"/>
            <a:pathLst>
              <a:path h="286561" w="540681">
                <a:moveTo>
                  <a:pt x="0" y="0"/>
                </a:moveTo>
                <a:lnTo>
                  <a:pt x="540681" y="0"/>
                </a:lnTo>
                <a:lnTo>
                  <a:pt x="540681" y="286560"/>
                </a:lnTo>
                <a:lnTo>
                  <a:pt x="0" y="28656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30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8787663" y="650875"/>
            <a:ext cx="2903044" cy="1907415"/>
          </a:xfrm>
          <a:custGeom>
            <a:avLst/>
            <a:gdLst/>
            <a:ahLst/>
            <a:cxnLst/>
            <a:rect r="r" b="b" t="t" l="l"/>
            <a:pathLst>
              <a:path h="1907415" w="2903044">
                <a:moveTo>
                  <a:pt x="0" y="0"/>
                </a:moveTo>
                <a:lnTo>
                  <a:pt x="2903043" y="0"/>
                </a:lnTo>
                <a:lnTo>
                  <a:pt x="2903043" y="1907415"/>
                </a:lnTo>
                <a:lnTo>
                  <a:pt x="0" y="1907415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8326263" y="3234160"/>
            <a:ext cx="8837787" cy="3370913"/>
            <a:chOff x="0" y="0"/>
            <a:chExt cx="11783716" cy="4494551"/>
          </a:xfrm>
        </p:grpSpPr>
        <p:sp>
          <p:nvSpPr>
            <p:cNvPr name="TextBox 8" id="8"/>
            <p:cNvSpPr txBox="true"/>
            <p:nvPr/>
          </p:nvSpPr>
          <p:spPr>
            <a:xfrm rot="0">
              <a:off x="0" y="3875426"/>
              <a:ext cx="11783716" cy="6191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600"/>
                </a:lnSpc>
              </a:pPr>
              <a:r>
                <a:rPr lang="en-US" sz="3000">
                  <a:solidFill>
                    <a:srgbClr val="FCCD37"/>
                  </a:solidFill>
                  <a:latin typeface="Didact Gothic"/>
                </a:rPr>
                <a:t>Presented by: Waleed Amer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0" y="95250"/>
              <a:ext cx="11783716" cy="342688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5000"/>
                </a:lnSpc>
              </a:pPr>
              <a:r>
                <a:rPr lang="en-US" sz="5000">
                  <a:solidFill>
                    <a:srgbClr val="F4F4F4"/>
                  </a:solidFill>
                  <a:latin typeface="Didact Gothic"/>
                </a:rPr>
                <a:t>MSDS 6306: Doing Data Science</a:t>
              </a:r>
            </a:p>
            <a:p>
              <a:pPr>
                <a:lnSpc>
                  <a:spcPts val="5000"/>
                </a:lnSpc>
              </a:pPr>
            </a:p>
            <a:p>
              <a:pPr>
                <a:lnSpc>
                  <a:spcPts val="5000"/>
                </a:lnSpc>
              </a:pPr>
              <a:r>
                <a:rPr lang="en-US" sz="5000">
                  <a:solidFill>
                    <a:srgbClr val="F4F4F4"/>
                  </a:solidFill>
                  <a:latin typeface="Didact Gothic"/>
                </a:rPr>
                <a:t>Case Study 02- Final Project</a:t>
              </a:r>
            </a:p>
            <a:p>
              <a:pPr>
                <a:lnSpc>
                  <a:spcPts val="5000"/>
                </a:lnSpc>
              </a:pPr>
            </a:p>
          </p:txBody>
        </p:sp>
      </p:grp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BDAD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6843750" y="5901162"/>
            <a:ext cx="10944579" cy="10964515"/>
          </a:xfrm>
          <a:custGeom>
            <a:avLst/>
            <a:gdLst/>
            <a:ahLst/>
            <a:cxnLst/>
            <a:rect r="r" b="b" t="t" l="l"/>
            <a:pathLst>
              <a:path h="10964515" w="10944579">
                <a:moveTo>
                  <a:pt x="0" y="0"/>
                </a:moveTo>
                <a:lnTo>
                  <a:pt x="10944579" y="0"/>
                </a:lnTo>
                <a:lnTo>
                  <a:pt x="10944579" y="10964515"/>
                </a:lnTo>
                <a:lnTo>
                  <a:pt x="0" y="109645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28700" y="5143500"/>
            <a:ext cx="6131098" cy="4114800"/>
            <a:chOff x="0" y="0"/>
            <a:chExt cx="8174797" cy="5486400"/>
          </a:xfrm>
        </p:grpSpPr>
        <p:pic>
          <p:nvPicPr>
            <p:cNvPr name="Picture 4" id="4"/>
            <p:cNvPicPr>
              <a:picLocks noChangeAspect="true"/>
            </p:cNvPicPr>
            <p:nvPr/>
          </p:nvPicPr>
          <p:blipFill>
            <a:blip r:embed="rId4"/>
            <a:srcRect l="19839" t="22635" r="7528" b="4245"/>
            <a:stretch>
              <a:fillRect/>
            </a:stretch>
          </p:blipFill>
          <p:spPr>
            <a:xfrm flipH="false" flipV="false">
              <a:off x="0" y="0"/>
              <a:ext cx="8174797" cy="5486400"/>
            </a:xfrm>
            <a:prstGeom prst="rect">
              <a:avLst/>
            </a:prstGeom>
          </p:spPr>
        </p:pic>
      </p:grpSp>
      <p:sp>
        <p:nvSpPr>
          <p:cNvPr name="AutoShape 5" id="5"/>
          <p:cNvSpPr/>
          <p:nvPr/>
        </p:nvSpPr>
        <p:spPr>
          <a:xfrm rot="0">
            <a:off x="8196579" y="9271493"/>
            <a:ext cx="9062721" cy="0"/>
          </a:xfrm>
          <a:prstGeom prst="line">
            <a:avLst/>
          </a:prstGeom>
          <a:ln cap="flat" w="9525">
            <a:solidFill>
              <a:srgbClr val="68BDB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16718619" y="8787524"/>
            <a:ext cx="540681" cy="286561"/>
          </a:xfrm>
          <a:custGeom>
            <a:avLst/>
            <a:gdLst/>
            <a:ahLst/>
            <a:cxnLst/>
            <a:rect r="r" b="b" t="t" l="l"/>
            <a:pathLst>
              <a:path h="286561" w="540681">
                <a:moveTo>
                  <a:pt x="0" y="0"/>
                </a:moveTo>
                <a:lnTo>
                  <a:pt x="540681" y="0"/>
                </a:lnTo>
                <a:lnTo>
                  <a:pt x="540681" y="286561"/>
                </a:lnTo>
                <a:lnTo>
                  <a:pt x="0" y="28656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14000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3951094" y="-6640146"/>
            <a:ext cx="10944579" cy="10964515"/>
          </a:xfrm>
          <a:custGeom>
            <a:avLst/>
            <a:gdLst/>
            <a:ahLst/>
            <a:cxnLst/>
            <a:rect r="r" b="b" t="t" l="l"/>
            <a:pathLst>
              <a:path h="10964515" w="10944579">
                <a:moveTo>
                  <a:pt x="0" y="0"/>
                </a:moveTo>
                <a:lnTo>
                  <a:pt x="10944579" y="0"/>
                </a:lnTo>
                <a:lnTo>
                  <a:pt x="10944579" y="10964515"/>
                </a:lnTo>
                <a:lnTo>
                  <a:pt x="0" y="109645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028700" y="1123950"/>
            <a:ext cx="13029879" cy="2813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10999"/>
              </a:lnSpc>
            </a:pPr>
            <a:r>
              <a:rPr lang="en-US" sz="9999">
                <a:solidFill>
                  <a:srgbClr val="2B2B2B"/>
                </a:solidFill>
                <a:latin typeface="Didact Gothic"/>
              </a:rPr>
              <a:t>Actionable Business Recommendations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8165523" y="4377903"/>
            <a:ext cx="7547372" cy="44145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732936" indent="-366468" lvl="1">
              <a:lnSpc>
                <a:spcPts val="4413"/>
              </a:lnSpc>
              <a:buFont typeface="Arial"/>
              <a:buChar char="•"/>
            </a:pPr>
            <a:r>
              <a:rPr lang="en-US" sz="3394">
                <a:solidFill>
                  <a:srgbClr val="2B2B2B"/>
                </a:solidFill>
                <a:latin typeface="Didact Gothic"/>
              </a:rPr>
              <a:t>Competitive Salary Review</a:t>
            </a:r>
          </a:p>
          <a:p>
            <a:pPr marL="732936" indent="-366468" lvl="1">
              <a:lnSpc>
                <a:spcPts val="4413"/>
              </a:lnSpc>
              <a:buFont typeface="Arial"/>
              <a:buChar char="•"/>
            </a:pPr>
            <a:r>
              <a:rPr lang="en-US" sz="3394">
                <a:solidFill>
                  <a:srgbClr val="2B2B2B"/>
                </a:solidFill>
                <a:latin typeface="Didact Gothic"/>
              </a:rPr>
              <a:t>Targeted Retention Programs</a:t>
            </a:r>
          </a:p>
          <a:p>
            <a:pPr marL="732936" indent="-366468" lvl="1">
              <a:lnSpc>
                <a:spcPts val="4413"/>
              </a:lnSpc>
              <a:buFont typeface="Arial"/>
              <a:buChar char="•"/>
            </a:pPr>
            <a:r>
              <a:rPr lang="en-US" sz="3394">
                <a:solidFill>
                  <a:srgbClr val="2B2B2B"/>
                </a:solidFill>
                <a:latin typeface="Didact Gothic"/>
              </a:rPr>
              <a:t>Enhanced Job Satisfaction Measures</a:t>
            </a:r>
          </a:p>
          <a:p>
            <a:pPr marL="732936" indent="-366468" lvl="1">
              <a:lnSpc>
                <a:spcPts val="4413"/>
              </a:lnSpc>
              <a:buFont typeface="Arial"/>
              <a:buChar char="•"/>
            </a:pPr>
            <a:r>
              <a:rPr lang="en-US" sz="3394">
                <a:solidFill>
                  <a:srgbClr val="2B2B2B"/>
                </a:solidFill>
                <a:latin typeface="Didact Gothic"/>
              </a:rPr>
              <a:t>Flexible Work Arrangements</a:t>
            </a:r>
          </a:p>
          <a:p>
            <a:pPr marL="732936" indent="-366468" lvl="1">
              <a:lnSpc>
                <a:spcPts val="4413"/>
              </a:lnSpc>
              <a:buFont typeface="Arial"/>
              <a:buChar char="•"/>
            </a:pPr>
            <a:r>
              <a:rPr lang="en-US" sz="3394">
                <a:solidFill>
                  <a:srgbClr val="2B2B2B"/>
                </a:solidFill>
                <a:latin typeface="Didact Gothic"/>
              </a:rPr>
              <a:t>Revise Salary Structure</a:t>
            </a:r>
          </a:p>
          <a:p>
            <a:pPr marL="732936" indent="-366468" lvl="1">
              <a:lnSpc>
                <a:spcPts val="4413"/>
              </a:lnSpc>
              <a:buFont typeface="Arial"/>
              <a:buChar char="•"/>
            </a:pPr>
            <a:r>
              <a:rPr lang="en-US" sz="3394">
                <a:solidFill>
                  <a:srgbClr val="2B2B2B"/>
                </a:solidFill>
                <a:latin typeface="Didact Gothic"/>
              </a:rPr>
              <a:t>Policy Changes for High-risk Groups</a:t>
            </a:r>
          </a:p>
          <a:p>
            <a:pPr marL="732936" indent="-366468" lvl="1">
              <a:lnSpc>
                <a:spcPts val="4413"/>
              </a:lnSpc>
              <a:buFont typeface="Arial"/>
              <a:buChar char="•"/>
            </a:pPr>
            <a:r>
              <a:rPr lang="en-US" sz="3394">
                <a:solidFill>
                  <a:srgbClr val="2B2B2B"/>
                </a:solidFill>
                <a:latin typeface="Didact Gothic"/>
              </a:rPr>
              <a:t>Foster Internal Mobility</a:t>
            </a:r>
          </a:p>
          <a:p>
            <a:pPr marL="732936" indent="-366468" lvl="1">
              <a:lnSpc>
                <a:spcPts val="4413"/>
              </a:lnSpc>
              <a:buFont typeface="Arial"/>
              <a:buChar char="•"/>
            </a:pPr>
            <a:r>
              <a:rPr lang="en-US" sz="3394">
                <a:solidFill>
                  <a:srgbClr val="2B2B2B"/>
                </a:solidFill>
                <a:latin typeface="Didact Gothic"/>
              </a:rPr>
              <a:t>Implement Predictive Analytics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3837843"/>
            <a:ext cx="4210084" cy="2945407"/>
            <a:chOff x="0" y="0"/>
            <a:chExt cx="5613446" cy="3927209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76200"/>
              <a:ext cx="5613446" cy="263313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7699"/>
                </a:lnSpc>
              </a:pPr>
              <a:r>
                <a:rPr lang="en-US" sz="6999">
                  <a:solidFill>
                    <a:srgbClr val="2B2B2B"/>
                  </a:solidFill>
                  <a:latin typeface="Didact Gothic"/>
                </a:rPr>
                <a:t>Resource Page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0" y="3455404"/>
              <a:ext cx="5613446" cy="47180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940"/>
                </a:lnSpc>
              </a:pPr>
              <a:r>
                <a:rPr lang="en-US" sz="2100">
                  <a:solidFill>
                    <a:srgbClr val="2B2B2B"/>
                  </a:solidFill>
                  <a:latin typeface="Didact Gothic"/>
                </a:rPr>
                <a:t>Thank You!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7507946" y="2723010"/>
            <a:ext cx="9525920" cy="390525"/>
            <a:chOff x="0" y="0"/>
            <a:chExt cx="12701227" cy="520700"/>
          </a:xfrm>
        </p:grpSpPr>
        <p:sp>
          <p:nvSpPr>
            <p:cNvPr name="TextBox 6" id="6"/>
            <p:cNvSpPr txBox="true"/>
            <p:nvPr/>
          </p:nvSpPr>
          <p:spPr>
            <a:xfrm rot="0">
              <a:off x="2348249" y="0"/>
              <a:ext cx="10352978" cy="5207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0" indent="0" lvl="0">
                <a:lnSpc>
                  <a:spcPts val="3120"/>
                </a:lnSpc>
              </a:pPr>
              <a:r>
                <a:rPr lang="en-US" sz="2600" u="sng">
                  <a:solidFill>
                    <a:srgbClr val="2B2B2B"/>
                  </a:solidFill>
                  <a:latin typeface="Didact Gothic"/>
                  <a:hlinkClick r:id="rId2" tooltip="https://github.com/WamerSMU/CaseStudy2DDS"/>
                </a:rPr>
                <a:t>HTTPS://GITHUB.COM/WAMERSMU/CASESTUDY2DDS</a:t>
              </a:r>
            </a:p>
          </p:txBody>
        </p:sp>
        <p:sp>
          <p:nvSpPr>
            <p:cNvPr name="AutoShape 7" id="7"/>
            <p:cNvSpPr/>
            <p:nvPr/>
          </p:nvSpPr>
          <p:spPr>
            <a:xfrm>
              <a:off x="0" y="275919"/>
              <a:ext cx="1310439" cy="0"/>
            </a:xfrm>
            <a:prstGeom prst="line">
              <a:avLst/>
            </a:prstGeom>
            <a:ln cap="flat" w="12700">
              <a:solidFill>
                <a:srgbClr val="2B2B2B"/>
              </a:solidFill>
              <a:prstDash val="solid"/>
              <a:headEnd type="none" len="sm" w="sm"/>
              <a:tailEnd type="arrow" len="sm" w="med"/>
            </a:ln>
          </p:spPr>
        </p:sp>
        <p:grpSp>
          <p:nvGrpSpPr>
            <p:cNvPr name="Group 8" id="8"/>
            <p:cNvGrpSpPr/>
            <p:nvPr/>
          </p:nvGrpSpPr>
          <p:grpSpPr>
            <a:xfrm rot="0">
              <a:off x="876807" y="161619"/>
              <a:ext cx="491450" cy="215900"/>
              <a:chOff x="0" y="0"/>
              <a:chExt cx="14454410" cy="6350000"/>
            </a:xfrm>
          </p:grpSpPr>
          <p:sp>
            <p:nvSpPr>
              <p:cNvPr name="Freeform 9" id="9"/>
              <p:cNvSpPr/>
              <p:nvPr/>
            </p:nvSpPr>
            <p:spPr>
              <a:xfrm flipH="false" flipV="false" rot="0">
                <a:off x="0" y="0"/>
                <a:ext cx="14454411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14454411">
                    <a:moveTo>
                      <a:pt x="7227205" y="0"/>
                    </a:moveTo>
                    <a:cubicBezTo>
                      <a:pt x="3235730" y="0"/>
                      <a:pt x="0" y="1421496"/>
                      <a:pt x="0" y="3175000"/>
                    </a:cubicBezTo>
                    <a:cubicBezTo>
                      <a:pt x="0" y="4928504"/>
                      <a:pt x="3235730" y="6350000"/>
                      <a:pt x="7227205" y="6350000"/>
                    </a:cubicBezTo>
                    <a:cubicBezTo>
                      <a:pt x="11218680" y="6350000"/>
                      <a:pt x="14454411" y="4928504"/>
                      <a:pt x="14454411" y="3175000"/>
                    </a:cubicBezTo>
                    <a:cubicBezTo>
                      <a:pt x="14454411" y="1421496"/>
                      <a:pt x="11218680" y="0"/>
                      <a:pt x="7227205" y="0"/>
                    </a:cubicBezTo>
                    <a:close/>
                  </a:path>
                </a:pathLst>
              </a:custGeom>
              <a:solidFill>
                <a:srgbClr val="68BDB2"/>
              </a:solidFill>
            </p:spPr>
          </p:sp>
        </p:grpSp>
      </p:grpSp>
      <p:grpSp>
        <p:nvGrpSpPr>
          <p:cNvPr name="Group 10" id="10"/>
          <p:cNvGrpSpPr/>
          <p:nvPr/>
        </p:nvGrpSpPr>
        <p:grpSpPr>
          <a:xfrm rot="0">
            <a:off x="7507946" y="4206495"/>
            <a:ext cx="4184854" cy="390525"/>
            <a:chOff x="0" y="0"/>
            <a:chExt cx="5579805" cy="520700"/>
          </a:xfrm>
        </p:grpSpPr>
        <p:sp>
          <p:nvSpPr>
            <p:cNvPr name="TextBox 11" id="11"/>
            <p:cNvSpPr txBox="true"/>
            <p:nvPr/>
          </p:nvSpPr>
          <p:spPr>
            <a:xfrm rot="0">
              <a:off x="1031614" y="0"/>
              <a:ext cx="4548190" cy="5207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0" indent="0" lvl="0">
                <a:lnSpc>
                  <a:spcPts val="3120"/>
                </a:lnSpc>
              </a:pPr>
              <a:r>
                <a:rPr lang="en-US" sz="2600">
                  <a:solidFill>
                    <a:srgbClr val="2B2B2B"/>
                  </a:solidFill>
                  <a:latin typeface="Didact Gothic"/>
                </a:rPr>
                <a:t>WAMER@SMU.EDU</a:t>
              </a:r>
            </a:p>
          </p:txBody>
        </p:sp>
        <p:sp>
          <p:nvSpPr>
            <p:cNvPr name="AutoShape 12" id="12"/>
            <p:cNvSpPr/>
            <p:nvPr/>
          </p:nvSpPr>
          <p:spPr>
            <a:xfrm rot="0">
              <a:off x="0" y="269569"/>
              <a:ext cx="575692" cy="0"/>
            </a:xfrm>
            <a:prstGeom prst="line">
              <a:avLst/>
            </a:prstGeom>
            <a:ln cap="flat" w="12700">
              <a:solidFill>
                <a:srgbClr val="2B2B2B"/>
              </a:solidFill>
              <a:prstDash val="solid"/>
              <a:headEnd type="none" len="sm" w="sm"/>
              <a:tailEnd type="arrow" len="sm" w="med"/>
            </a:ln>
          </p:spPr>
        </p:sp>
        <p:grpSp>
          <p:nvGrpSpPr>
            <p:cNvPr name="Group 13" id="13"/>
            <p:cNvGrpSpPr/>
            <p:nvPr/>
          </p:nvGrpSpPr>
          <p:grpSpPr>
            <a:xfrm rot="0">
              <a:off x="385192" y="161619"/>
              <a:ext cx="215900" cy="215900"/>
              <a:chOff x="0" y="0"/>
              <a:chExt cx="6350000" cy="6350000"/>
            </a:xfrm>
          </p:grpSpPr>
          <p:sp>
            <p:nvSpPr>
              <p:cNvPr name="Freeform 14" id="14"/>
              <p:cNvSpPr/>
              <p:nvPr/>
            </p:nvSpPr>
            <p:spPr>
              <a:xfrm flipH="false" flipV="false" rot="0">
                <a:off x="0" y="0"/>
                <a:ext cx="6350000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80DB89"/>
              </a:solidFill>
            </p:spPr>
          </p:sp>
        </p:grpSp>
      </p:grpSp>
      <p:sp>
        <p:nvSpPr>
          <p:cNvPr name="AutoShape 15" id="15"/>
          <p:cNvSpPr/>
          <p:nvPr/>
        </p:nvSpPr>
        <p:spPr>
          <a:xfrm rot="-5401989">
            <a:off x="2055107" y="5138735"/>
            <a:ext cx="8229601" cy="0"/>
          </a:xfrm>
          <a:prstGeom prst="line">
            <a:avLst/>
          </a:prstGeom>
          <a:ln cap="flat" w="9525">
            <a:solidFill>
              <a:srgbClr val="68BDB2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BDAD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7176306"/>
            <a:ext cx="6068655" cy="2081994"/>
            <a:chOff x="0" y="0"/>
            <a:chExt cx="8091540" cy="2775991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0"/>
              <a:ext cx="2697180" cy="2775991"/>
              <a:chOff x="0" y="0"/>
              <a:chExt cx="6350000" cy="6535547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534289" y="450723"/>
                <a:ext cx="5284851" cy="5630545"/>
              </a:xfrm>
              <a:custGeom>
                <a:avLst/>
                <a:gdLst/>
                <a:ahLst/>
                <a:cxnLst/>
                <a:rect r="r" b="b" t="t" l="l"/>
                <a:pathLst>
                  <a:path h="5630545" w="5284851">
                    <a:moveTo>
                      <a:pt x="1151255" y="0"/>
                    </a:moveTo>
                    <a:lnTo>
                      <a:pt x="1154557" y="7366"/>
                    </a:lnTo>
                    <a:lnTo>
                      <a:pt x="1154557" y="195453"/>
                    </a:lnTo>
                    <a:lnTo>
                      <a:pt x="144526" y="677545"/>
                    </a:lnTo>
                    <a:lnTo>
                      <a:pt x="1154557" y="1159637"/>
                    </a:lnTo>
                    <a:lnTo>
                      <a:pt x="1154557" y="1347724"/>
                    </a:lnTo>
                    <a:lnTo>
                      <a:pt x="1151255" y="1355090"/>
                    </a:lnTo>
                    <a:lnTo>
                      <a:pt x="0" y="805561"/>
                    </a:lnTo>
                    <a:lnTo>
                      <a:pt x="0" y="549529"/>
                    </a:lnTo>
                    <a:lnTo>
                      <a:pt x="1151255" y="0"/>
                    </a:lnTo>
                    <a:close/>
                    <a:moveTo>
                      <a:pt x="2065147" y="549529"/>
                    </a:moveTo>
                    <a:lnTo>
                      <a:pt x="2065147" y="805561"/>
                    </a:lnTo>
                    <a:lnTo>
                      <a:pt x="3216402" y="1355090"/>
                    </a:lnTo>
                    <a:lnTo>
                      <a:pt x="3219704" y="1347724"/>
                    </a:lnTo>
                    <a:lnTo>
                      <a:pt x="3219704" y="1159637"/>
                    </a:lnTo>
                    <a:lnTo>
                      <a:pt x="2209673" y="677545"/>
                    </a:lnTo>
                    <a:lnTo>
                      <a:pt x="3219704" y="195453"/>
                    </a:lnTo>
                    <a:lnTo>
                      <a:pt x="3219704" y="7366"/>
                    </a:lnTo>
                    <a:lnTo>
                      <a:pt x="3216402" y="0"/>
                    </a:lnTo>
                    <a:lnTo>
                      <a:pt x="2065147" y="549529"/>
                    </a:lnTo>
                    <a:close/>
                    <a:moveTo>
                      <a:pt x="5284851" y="7366"/>
                    </a:moveTo>
                    <a:lnTo>
                      <a:pt x="5281676" y="0"/>
                    </a:lnTo>
                    <a:lnTo>
                      <a:pt x="4130421" y="549529"/>
                    </a:lnTo>
                    <a:lnTo>
                      <a:pt x="4130421" y="805561"/>
                    </a:lnTo>
                    <a:lnTo>
                      <a:pt x="5281676" y="1355090"/>
                    </a:lnTo>
                    <a:lnTo>
                      <a:pt x="5284851" y="1347724"/>
                    </a:lnTo>
                    <a:lnTo>
                      <a:pt x="5284851" y="1159637"/>
                    </a:lnTo>
                    <a:lnTo>
                      <a:pt x="4274820" y="677545"/>
                    </a:lnTo>
                    <a:lnTo>
                      <a:pt x="5284851" y="195453"/>
                    </a:lnTo>
                    <a:lnTo>
                      <a:pt x="5284851" y="7366"/>
                    </a:lnTo>
                    <a:close/>
                    <a:moveTo>
                      <a:pt x="0" y="4825111"/>
                    </a:moveTo>
                    <a:lnTo>
                      <a:pt x="0" y="5081016"/>
                    </a:lnTo>
                    <a:lnTo>
                      <a:pt x="1151255" y="5630545"/>
                    </a:lnTo>
                    <a:lnTo>
                      <a:pt x="1154557" y="5623306"/>
                    </a:lnTo>
                    <a:lnTo>
                      <a:pt x="1154557" y="5435219"/>
                    </a:lnTo>
                    <a:lnTo>
                      <a:pt x="144526" y="4953127"/>
                    </a:lnTo>
                    <a:lnTo>
                      <a:pt x="1154557" y="4471035"/>
                    </a:lnTo>
                    <a:lnTo>
                      <a:pt x="1154557" y="4282948"/>
                    </a:lnTo>
                    <a:lnTo>
                      <a:pt x="1151255" y="4275582"/>
                    </a:lnTo>
                    <a:lnTo>
                      <a:pt x="0" y="4825111"/>
                    </a:lnTo>
                    <a:close/>
                    <a:moveTo>
                      <a:pt x="2065147" y="4825111"/>
                    </a:moveTo>
                    <a:lnTo>
                      <a:pt x="2065147" y="5081016"/>
                    </a:lnTo>
                    <a:lnTo>
                      <a:pt x="3216402" y="5630545"/>
                    </a:lnTo>
                    <a:lnTo>
                      <a:pt x="3219704" y="5623306"/>
                    </a:lnTo>
                    <a:lnTo>
                      <a:pt x="3219704" y="5435219"/>
                    </a:lnTo>
                    <a:lnTo>
                      <a:pt x="2209673" y="4953127"/>
                    </a:lnTo>
                    <a:lnTo>
                      <a:pt x="3219704" y="4471035"/>
                    </a:lnTo>
                    <a:lnTo>
                      <a:pt x="3219704" y="4282948"/>
                    </a:lnTo>
                    <a:lnTo>
                      <a:pt x="3216402" y="4275582"/>
                    </a:lnTo>
                    <a:lnTo>
                      <a:pt x="2065147" y="4825111"/>
                    </a:lnTo>
                    <a:close/>
                    <a:moveTo>
                      <a:pt x="4130421" y="4825111"/>
                    </a:moveTo>
                    <a:lnTo>
                      <a:pt x="4130421" y="5081016"/>
                    </a:lnTo>
                    <a:lnTo>
                      <a:pt x="5281676" y="5630545"/>
                    </a:lnTo>
                    <a:lnTo>
                      <a:pt x="5284851" y="5623306"/>
                    </a:lnTo>
                    <a:lnTo>
                      <a:pt x="5284851" y="5435219"/>
                    </a:lnTo>
                    <a:lnTo>
                      <a:pt x="4274820" y="4953127"/>
                    </a:lnTo>
                    <a:lnTo>
                      <a:pt x="5284851" y="4471035"/>
                    </a:lnTo>
                    <a:lnTo>
                      <a:pt x="5284851" y="4282948"/>
                    </a:lnTo>
                    <a:lnTo>
                      <a:pt x="5281676" y="4275582"/>
                    </a:lnTo>
                    <a:lnTo>
                      <a:pt x="4130421" y="4825111"/>
                    </a:lnTo>
                    <a:close/>
                    <a:moveTo>
                      <a:pt x="4130421" y="2136648"/>
                    </a:moveTo>
                    <a:lnTo>
                      <a:pt x="4130421" y="2324735"/>
                    </a:lnTo>
                    <a:lnTo>
                      <a:pt x="5140325" y="2806827"/>
                    </a:lnTo>
                    <a:lnTo>
                      <a:pt x="4130421" y="3288919"/>
                    </a:lnTo>
                    <a:lnTo>
                      <a:pt x="4130421" y="3477006"/>
                    </a:lnTo>
                    <a:lnTo>
                      <a:pt x="4133596" y="3484372"/>
                    </a:lnTo>
                    <a:lnTo>
                      <a:pt x="5284851" y="2934843"/>
                    </a:lnTo>
                    <a:lnTo>
                      <a:pt x="5284851" y="2678938"/>
                    </a:lnTo>
                    <a:lnTo>
                      <a:pt x="4133596" y="2129409"/>
                    </a:lnTo>
                    <a:lnTo>
                      <a:pt x="4130421" y="2136648"/>
                    </a:lnTo>
                    <a:close/>
                    <a:moveTo>
                      <a:pt x="2065147" y="2136648"/>
                    </a:moveTo>
                    <a:lnTo>
                      <a:pt x="2065147" y="2324735"/>
                    </a:lnTo>
                    <a:lnTo>
                      <a:pt x="3075178" y="2806827"/>
                    </a:lnTo>
                    <a:lnTo>
                      <a:pt x="2065147" y="3288919"/>
                    </a:lnTo>
                    <a:lnTo>
                      <a:pt x="2065147" y="3477006"/>
                    </a:lnTo>
                    <a:lnTo>
                      <a:pt x="2068449" y="3484372"/>
                    </a:lnTo>
                    <a:lnTo>
                      <a:pt x="3219704" y="2934843"/>
                    </a:lnTo>
                    <a:lnTo>
                      <a:pt x="3219704" y="2678938"/>
                    </a:lnTo>
                    <a:lnTo>
                      <a:pt x="2068449" y="2129409"/>
                    </a:lnTo>
                    <a:lnTo>
                      <a:pt x="2065147" y="2136648"/>
                    </a:lnTo>
                    <a:close/>
                    <a:moveTo>
                      <a:pt x="0" y="2136648"/>
                    </a:moveTo>
                    <a:lnTo>
                      <a:pt x="0" y="2324735"/>
                    </a:lnTo>
                    <a:lnTo>
                      <a:pt x="1010031" y="2806827"/>
                    </a:lnTo>
                    <a:lnTo>
                      <a:pt x="0" y="3288919"/>
                    </a:lnTo>
                    <a:lnTo>
                      <a:pt x="0" y="3477006"/>
                    </a:lnTo>
                    <a:lnTo>
                      <a:pt x="3302" y="3484372"/>
                    </a:lnTo>
                    <a:lnTo>
                      <a:pt x="1154557" y="2934843"/>
                    </a:lnTo>
                    <a:lnTo>
                      <a:pt x="1154557" y="2678938"/>
                    </a:lnTo>
                    <a:lnTo>
                      <a:pt x="3302" y="2129409"/>
                    </a:lnTo>
                    <a:lnTo>
                      <a:pt x="0" y="2136648"/>
                    </a:lnTo>
                    <a:close/>
                  </a:path>
                </a:pathLst>
              </a:custGeom>
              <a:solidFill>
                <a:srgbClr val="2B2B2B">
                  <a:alpha val="9804"/>
                </a:srgbClr>
              </a:solidFill>
            </p:spPr>
          </p:sp>
        </p:grpSp>
        <p:grpSp>
          <p:nvGrpSpPr>
            <p:cNvPr name="Group 5" id="5"/>
            <p:cNvGrpSpPr/>
            <p:nvPr/>
          </p:nvGrpSpPr>
          <p:grpSpPr>
            <a:xfrm rot="0">
              <a:off x="2697180" y="0"/>
              <a:ext cx="2697180" cy="2775991"/>
              <a:chOff x="0" y="0"/>
              <a:chExt cx="6350000" cy="6535547"/>
            </a:xfrm>
          </p:grpSpPr>
          <p:sp>
            <p:nvSpPr>
              <p:cNvPr name="Freeform 6" id="6"/>
              <p:cNvSpPr/>
              <p:nvPr/>
            </p:nvSpPr>
            <p:spPr>
              <a:xfrm flipH="false" flipV="false" rot="0">
                <a:off x="534289" y="450723"/>
                <a:ext cx="5284851" cy="5630545"/>
              </a:xfrm>
              <a:custGeom>
                <a:avLst/>
                <a:gdLst/>
                <a:ahLst/>
                <a:cxnLst/>
                <a:rect r="r" b="b" t="t" l="l"/>
                <a:pathLst>
                  <a:path h="5630545" w="5284851">
                    <a:moveTo>
                      <a:pt x="1151255" y="0"/>
                    </a:moveTo>
                    <a:lnTo>
                      <a:pt x="1154557" y="7366"/>
                    </a:lnTo>
                    <a:lnTo>
                      <a:pt x="1154557" y="195453"/>
                    </a:lnTo>
                    <a:lnTo>
                      <a:pt x="144526" y="677545"/>
                    </a:lnTo>
                    <a:lnTo>
                      <a:pt x="1154557" y="1159637"/>
                    </a:lnTo>
                    <a:lnTo>
                      <a:pt x="1154557" y="1347724"/>
                    </a:lnTo>
                    <a:lnTo>
                      <a:pt x="1151255" y="1355090"/>
                    </a:lnTo>
                    <a:lnTo>
                      <a:pt x="0" y="805561"/>
                    </a:lnTo>
                    <a:lnTo>
                      <a:pt x="0" y="549529"/>
                    </a:lnTo>
                    <a:lnTo>
                      <a:pt x="1151255" y="0"/>
                    </a:lnTo>
                    <a:close/>
                    <a:moveTo>
                      <a:pt x="2065147" y="549529"/>
                    </a:moveTo>
                    <a:lnTo>
                      <a:pt x="2065147" y="805561"/>
                    </a:lnTo>
                    <a:lnTo>
                      <a:pt x="3216402" y="1355090"/>
                    </a:lnTo>
                    <a:lnTo>
                      <a:pt x="3219704" y="1347724"/>
                    </a:lnTo>
                    <a:lnTo>
                      <a:pt x="3219704" y="1159637"/>
                    </a:lnTo>
                    <a:lnTo>
                      <a:pt x="2209673" y="677545"/>
                    </a:lnTo>
                    <a:lnTo>
                      <a:pt x="3219704" y="195453"/>
                    </a:lnTo>
                    <a:lnTo>
                      <a:pt x="3219704" y="7366"/>
                    </a:lnTo>
                    <a:lnTo>
                      <a:pt x="3216402" y="0"/>
                    </a:lnTo>
                    <a:lnTo>
                      <a:pt x="2065147" y="549529"/>
                    </a:lnTo>
                    <a:close/>
                    <a:moveTo>
                      <a:pt x="5284851" y="7366"/>
                    </a:moveTo>
                    <a:lnTo>
                      <a:pt x="5281676" y="0"/>
                    </a:lnTo>
                    <a:lnTo>
                      <a:pt x="4130421" y="549529"/>
                    </a:lnTo>
                    <a:lnTo>
                      <a:pt x="4130421" y="805561"/>
                    </a:lnTo>
                    <a:lnTo>
                      <a:pt x="5281676" y="1355090"/>
                    </a:lnTo>
                    <a:lnTo>
                      <a:pt x="5284851" y="1347724"/>
                    </a:lnTo>
                    <a:lnTo>
                      <a:pt x="5284851" y="1159637"/>
                    </a:lnTo>
                    <a:lnTo>
                      <a:pt x="4274820" y="677545"/>
                    </a:lnTo>
                    <a:lnTo>
                      <a:pt x="5284851" y="195453"/>
                    </a:lnTo>
                    <a:lnTo>
                      <a:pt x="5284851" y="7366"/>
                    </a:lnTo>
                    <a:close/>
                    <a:moveTo>
                      <a:pt x="0" y="4825111"/>
                    </a:moveTo>
                    <a:lnTo>
                      <a:pt x="0" y="5081016"/>
                    </a:lnTo>
                    <a:lnTo>
                      <a:pt x="1151255" y="5630545"/>
                    </a:lnTo>
                    <a:lnTo>
                      <a:pt x="1154557" y="5623306"/>
                    </a:lnTo>
                    <a:lnTo>
                      <a:pt x="1154557" y="5435219"/>
                    </a:lnTo>
                    <a:lnTo>
                      <a:pt x="144526" y="4953127"/>
                    </a:lnTo>
                    <a:lnTo>
                      <a:pt x="1154557" y="4471035"/>
                    </a:lnTo>
                    <a:lnTo>
                      <a:pt x="1154557" y="4282948"/>
                    </a:lnTo>
                    <a:lnTo>
                      <a:pt x="1151255" y="4275582"/>
                    </a:lnTo>
                    <a:lnTo>
                      <a:pt x="0" y="4825111"/>
                    </a:lnTo>
                    <a:close/>
                    <a:moveTo>
                      <a:pt x="2065147" y="4825111"/>
                    </a:moveTo>
                    <a:lnTo>
                      <a:pt x="2065147" y="5081016"/>
                    </a:lnTo>
                    <a:lnTo>
                      <a:pt x="3216402" y="5630545"/>
                    </a:lnTo>
                    <a:lnTo>
                      <a:pt x="3219704" y="5623306"/>
                    </a:lnTo>
                    <a:lnTo>
                      <a:pt x="3219704" y="5435219"/>
                    </a:lnTo>
                    <a:lnTo>
                      <a:pt x="2209673" y="4953127"/>
                    </a:lnTo>
                    <a:lnTo>
                      <a:pt x="3219704" y="4471035"/>
                    </a:lnTo>
                    <a:lnTo>
                      <a:pt x="3219704" y="4282948"/>
                    </a:lnTo>
                    <a:lnTo>
                      <a:pt x="3216402" y="4275582"/>
                    </a:lnTo>
                    <a:lnTo>
                      <a:pt x="2065147" y="4825111"/>
                    </a:lnTo>
                    <a:close/>
                    <a:moveTo>
                      <a:pt x="4130421" y="4825111"/>
                    </a:moveTo>
                    <a:lnTo>
                      <a:pt x="4130421" y="5081016"/>
                    </a:lnTo>
                    <a:lnTo>
                      <a:pt x="5281676" y="5630545"/>
                    </a:lnTo>
                    <a:lnTo>
                      <a:pt x="5284851" y="5623306"/>
                    </a:lnTo>
                    <a:lnTo>
                      <a:pt x="5284851" y="5435219"/>
                    </a:lnTo>
                    <a:lnTo>
                      <a:pt x="4274820" y="4953127"/>
                    </a:lnTo>
                    <a:lnTo>
                      <a:pt x="5284851" y="4471035"/>
                    </a:lnTo>
                    <a:lnTo>
                      <a:pt x="5284851" y="4282948"/>
                    </a:lnTo>
                    <a:lnTo>
                      <a:pt x="5281676" y="4275582"/>
                    </a:lnTo>
                    <a:lnTo>
                      <a:pt x="4130421" y="4825111"/>
                    </a:lnTo>
                    <a:close/>
                    <a:moveTo>
                      <a:pt x="4130421" y="2136648"/>
                    </a:moveTo>
                    <a:lnTo>
                      <a:pt x="4130421" y="2324735"/>
                    </a:lnTo>
                    <a:lnTo>
                      <a:pt x="5140325" y="2806827"/>
                    </a:lnTo>
                    <a:lnTo>
                      <a:pt x="4130421" y="3288919"/>
                    </a:lnTo>
                    <a:lnTo>
                      <a:pt x="4130421" y="3477006"/>
                    </a:lnTo>
                    <a:lnTo>
                      <a:pt x="4133596" y="3484372"/>
                    </a:lnTo>
                    <a:lnTo>
                      <a:pt x="5284851" y="2934843"/>
                    </a:lnTo>
                    <a:lnTo>
                      <a:pt x="5284851" y="2678938"/>
                    </a:lnTo>
                    <a:lnTo>
                      <a:pt x="4133596" y="2129409"/>
                    </a:lnTo>
                    <a:lnTo>
                      <a:pt x="4130421" y="2136648"/>
                    </a:lnTo>
                    <a:close/>
                    <a:moveTo>
                      <a:pt x="2065147" y="2136648"/>
                    </a:moveTo>
                    <a:lnTo>
                      <a:pt x="2065147" y="2324735"/>
                    </a:lnTo>
                    <a:lnTo>
                      <a:pt x="3075178" y="2806827"/>
                    </a:lnTo>
                    <a:lnTo>
                      <a:pt x="2065147" y="3288919"/>
                    </a:lnTo>
                    <a:lnTo>
                      <a:pt x="2065147" y="3477006"/>
                    </a:lnTo>
                    <a:lnTo>
                      <a:pt x="2068449" y="3484372"/>
                    </a:lnTo>
                    <a:lnTo>
                      <a:pt x="3219704" y="2934843"/>
                    </a:lnTo>
                    <a:lnTo>
                      <a:pt x="3219704" y="2678938"/>
                    </a:lnTo>
                    <a:lnTo>
                      <a:pt x="2068449" y="2129409"/>
                    </a:lnTo>
                    <a:lnTo>
                      <a:pt x="2065147" y="2136648"/>
                    </a:lnTo>
                    <a:close/>
                    <a:moveTo>
                      <a:pt x="0" y="2136648"/>
                    </a:moveTo>
                    <a:lnTo>
                      <a:pt x="0" y="2324735"/>
                    </a:lnTo>
                    <a:lnTo>
                      <a:pt x="1010031" y="2806827"/>
                    </a:lnTo>
                    <a:lnTo>
                      <a:pt x="0" y="3288919"/>
                    </a:lnTo>
                    <a:lnTo>
                      <a:pt x="0" y="3477006"/>
                    </a:lnTo>
                    <a:lnTo>
                      <a:pt x="3302" y="3484372"/>
                    </a:lnTo>
                    <a:lnTo>
                      <a:pt x="1154557" y="2934843"/>
                    </a:lnTo>
                    <a:lnTo>
                      <a:pt x="1154557" y="2678938"/>
                    </a:lnTo>
                    <a:lnTo>
                      <a:pt x="3302" y="2129409"/>
                    </a:lnTo>
                    <a:lnTo>
                      <a:pt x="0" y="2136648"/>
                    </a:lnTo>
                    <a:close/>
                  </a:path>
                </a:pathLst>
              </a:custGeom>
              <a:solidFill>
                <a:srgbClr val="2B2B2B">
                  <a:alpha val="9804"/>
                </a:srgbClr>
              </a:solidFill>
            </p:spPr>
          </p:sp>
        </p:grpSp>
        <p:grpSp>
          <p:nvGrpSpPr>
            <p:cNvPr name="Group 7" id="7"/>
            <p:cNvGrpSpPr/>
            <p:nvPr/>
          </p:nvGrpSpPr>
          <p:grpSpPr>
            <a:xfrm rot="0">
              <a:off x="5394360" y="0"/>
              <a:ext cx="2697180" cy="2775991"/>
              <a:chOff x="0" y="0"/>
              <a:chExt cx="6350000" cy="6535547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 rot="0">
                <a:off x="534289" y="450723"/>
                <a:ext cx="5284851" cy="5630545"/>
              </a:xfrm>
              <a:custGeom>
                <a:avLst/>
                <a:gdLst/>
                <a:ahLst/>
                <a:cxnLst/>
                <a:rect r="r" b="b" t="t" l="l"/>
                <a:pathLst>
                  <a:path h="5630545" w="5284851">
                    <a:moveTo>
                      <a:pt x="1151255" y="0"/>
                    </a:moveTo>
                    <a:lnTo>
                      <a:pt x="1154557" y="7366"/>
                    </a:lnTo>
                    <a:lnTo>
                      <a:pt x="1154557" y="195453"/>
                    </a:lnTo>
                    <a:lnTo>
                      <a:pt x="144526" y="677545"/>
                    </a:lnTo>
                    <a:lnTo>
                      <a:pt x="1154557" y="1159637"/>
                    </a:lnTo>
                    <a:lnTo>
                      <a:pt x="1154557" y="1347724"/>
                    </a:lnTo>
                    <a:lnTo>
                      <a:pt x="1151255" y="1355090"/>
                    </a:lnTo>
                    <a:lnTo>
                      <a:pt x="0" y="805561"/>
                    </a:lnTo>
                    <a:lnTo>
                      <a:pt x="0" y="549529"/>
                    </a:lnTo>
                    <a:lnTo>
                      <a:pt x="1151255" y="0"/>
                    </a:lnTo>
                    <a:close/>
                    <a:moveTo>
                      <a:pt x="2065147" y="549529"/>
                    </a:moveTo>
                    <a:lnTo>
                      <a:pt x="2065147" y="805561"/>
                    </a:lnTo>
                    <a:lnTo>
                      <a:pt x="3216402" y="1355090"/>
                    </a:lnTo>
                    <a:lnTo>
                      <a:pt x="3219704" y="1347724"/>
                    </a:lnTo>
                    <a:lnTo>
                      <a:pt x="3219704" y="1159637"/>
                    </a:lnTo>
                    <a:lnTo>
                      <a:pt x="2209673" y="677545"/>
                    </a:lnTo>
                    <a:lnTo>
                      <a:pt x="3219704" y="195453"/>
                    </a:lnTo>
                    <a:lnTo>
                      <a:pt x="3219704" y="7366"/>
                    </a:lnTo>
                    <a:lnTo>
                      <a:pt x="3216402" y="0"/>
                    </a:lnTo>
                    <a:lnTo>
                      <a:pt x="2065147" y="549529"/>
                    </a:lnTo>
                    <a:close/>
                    <a:moveTo>
                      <a:pt x="5284851" y="7366"/>
                    </a:moveTo>
                    <a:lnTo>
                      <a:pt x="5281676" y="0"/>
                    </a:lnTo>
                    <a:lnTo>
                      <a:pt x="4130421" y="549529"/>
                    </a:lnTo>
                    <a:lnTo>
                      <a:pt x="4130421" y="805561"/>
                    </a:lnTo>
                    <a:lnTo>
                      <a:pt x="5281676" y="1355090"/>
                    </a:lnTo>
                    <a:lnTo>
                      <a:pt x="5284851" y="1347724"/>
                    </a:lnTo>
                    <a:lnTo>
                      <a:pt x="5284851" y="1159637"/>
                    </a:lnTo>
                    <a:lnTo>
                      <a:pt x="4274820" y="677545"/>
                    </a:lnTo>
                    <a:lnTo>
                      <a:pt x="5284851" y="195453"/>
                    </a:lnTo>
                    <a:lnTo>
                      <a:pt x="5284851" y="7366"/>
                    </a:lnTo>
                    <a:close/>
                    <a:moveTo>
                      <a:pt x="0" y="4825111"/>
                    </a:moveTo>
                    <a:lnTo>
                      <a:pt x="0" y="5081016"/>
                    </a:lnTo>
                    <a:lnTo>
                      <a:pt x="1151255" y="5630545"/>
                    </a:lnTo>
                    <a:lnTo>
                      <a:pt x="1154557" y="5623306"/>
                    </a:lnTo>
                    <a:lnTo>
                      <a:pt x="1154557" y="5435219"/>
                    </a:lnTo>
                    <a:lnTo>
                      <a:pt x="144526" y="4953127"/>
                    </a:lnTo>
                    <a:lnTo>
                      <a:pt x="1154557" y="4471035"/>
                    </a:lnTo>
                    <a:lnTo>
                      <a:pt x="1154557" y="4282948"/>
                    </a:lnTo>
                    <a:lnTo>
                      <a:pt x="1151255" y="4275582"/>
                    </a:lnTo>
                    <a:lnTo>
                      <a:pt x="0" y="4825111"/>
                    </a:lnTo>
                    <a:close/>
                    <a:moveTo>
                      <a:pt x="2065147" y="4825111"/>
                    </a:moveTo>
                    <a:lnTo>
                      <a:pt x="2065147" y="5081016"/>
                    </a:lnTo>
                    <a:lnTo>
                      <a:pt x="3216402" y="5630545"/>
                    </a:lnTo>
                    <a:lnTo>
                      <a:pt x="3219704" y="5623306"/>
                    </a:lnTo>
                    <a:lnTo>
                      <a:pt x="3219704" y="5435219"/>
                    </a:lnTo>
                    <a:lnTo>
                      <a:pt x="2209673" y="4953127"/>
                    </a:lnTo>
                    <a:lnTo>
                      <a:pt x="3219704" y="4471035"/>
                    </a:lnTo>
                    <a:lnTo>
                      <a:pt x="3219704" y="4282948"/>
                    </a:lnTo>
                    <a:lnTo>
                      <a:pt x="3216402" y="4275582"/>
                    </a:lnTo>
                    <a:lnTo>
                      <a:pt x="2065147" y="4825111"/>
                    </a:lnTo>
                    <a:close/>
                    <a:moveTo>
                      <a:pt x="4130421" y="4825111"/>
                    </a:moveTo>
                    <a:lnTo>
                      <a:pt x="4130421" y="5081016"/>
                    </a:lnTo>
                    <a:lnTo>
                      <a:pt x="5281676" y="5630545"/>
                    </a:lnTo>
                    <a:lnTo>
                      <a:pt x="5284851" y="5623306"/>
                    </a:lnTo>
                    <a:lnTo>
                      <a:pt x="5284851" y="5435219"/>
                    </a:lnTo>
                    <a:lnTo>
                      <a:pt x="4274820" y="4953127"/>
                    </a:lnTo>
                    <a:lnTo>
                      <a:pt x="5284851" y="4471035"/>
                    </a:lnTo>
                    <a:lnTo>
                      <a:pt x="5284851" y="4282948"/>
                    </a:lnTo>
                    <a:lnTo>
                      <a:pt x="5281676" y="4275582"/>
                    </a:lnTo>
                    <a:lnTo>
                      <a:pt x="4130421" y="4825111"/>
                    </a:lnTo>
                    <a:close/>
                    <a:moveTo>
                      <a:pt x="4130421" y="2136648"/>
                    </a:moveTo>
                    <a:lnTo>
                      <a:pt x="4130421" y="2324735"/>
                    </a:lnTo>
                    <a:lnTo>
                      <a:pt x="5140325" y="2806827"/>
                    </a:lnTo>
                    <a:lnTo>
                      <a:pt x="4130421" y="3288919"/>
                    </a:lnTo>
                    <a:lnTo>
                      <a:pt x="4130421" y="3477006"/>
                    </a:lnTo>
                    <a:lnTo>
                      <a:pt x="4133596" y="3484372"/>
                    </a:lnTo>
                    <a:lnTo>
                      <a:pt x="5284851" y="2934843"/>
                    </a:lnTo>
                    <a:lnTo>
                      <a:pt x="5284851" y="2678938"/>
                    </a:lnTo>
                    <a:lnTo>
                      <a:pt x="4133596" y="2129409"/>
                    </a:lnTo>
                    <a:lnTo>
                      <a:pt x="4130421" y="2136648"/>
                    </a:lnTo>
                    <a:close/>
                    <a:moveTo>
                      <a:pt x="2065147" y="2136648"/>
                    </a:moveTo>
                    <a:lnTo>
                      <a:pt x="2065147" y="2324735"/>
                    </a:lnTo>
                    <a:lnTo>
                      <a:pt x="3075178" y="2806827"/>
                    </a:lnTo>
                    <a:lnTo>
                      <a:pt x="2065147" y="3288919"/>
                    </a:lnTo>
                    <a:lnTo>
                      <a:pt x="2065147" y="3477006"/>
                    </a:lnTo>
                    <a:lnTo>
                      <a:pt x="2068449" y="3484372"/>
                    </a:lnTo>
                    <a:lnTo>
                      <a:pt x="3219704" y="2934843"/>
                    </a:lnTo>
                    <a:lnTo>
                      <a:pt x="3219704" y="2678938"/>
                    </a:lnTo>
                    <a:lnTo>
                      <a:pt x="2068449" y="2129409"/>
                    </a:lnTo>
                    <a:lnTo>
                      <a:pt x="2065147" y="2136648"/>
                    </a:lnTo>
                    <a:close/>
                    <a:moveTo>
                      <a:pt x="0" y="2136648"/>
                    </a:moveTo>
                    <a:lnTo>
                      <a:pt x="0" y="2324735"/>
                    </a:lnTo>
                    <a:lnTo>
                      <a:pt x="1010031" y="2806827"/>
                    </a:lnTo>
                    <a:lnTo>
                      <a:pt x="0" y="3288919"/>
                    </a:lnTo>
                    <a:lnTo>
                      <a:pt x="0" y="3477006"/>
                    </a:lnTo>
                    <a:lnTo>
                      <a:pt x="3302" y="3484372"/>
                    </a:lnTo>
                    <a:lnTo>
                      <a:pt x="1154557" y="2934843"/>
                    </a:lnTo>
                    <a:lnTo>
                      <a:pt x="1154557" y="2678938"/>
                    </a:lnTo>
                    <a:lnTo>
                      <a:pt x="3302" y="2129409"/>
                    </a:lnTo>
                    <a:lnTo>
                      <a:pt x="0" y="2136648"/>
                    </a:lnTo>
                    <a:close/>
                  </a:path>
                </a:pathLst>
              </a:custGeom>
              <a:solidFill>
                <a:srgbClr val="2B2B2B">
                  <a:alpha val="9804"/>
                </a:srgbClr>
              </a:solidFill>
            </p:spPr>
          </p:sp>
        </p:grpSp>
      </p:grpSp>
      <p:grpSp>
        <p:nvGrpSpPr>
          <p:cNvPr name="Group 9" id="9"/>
          <p:cNvGrpSpPr/>
          <p:nvPr/>
        </p:nvGrpSpPr>
        <p:grpSpPr>
          <a:xfrm rot="0">
            <a:off x="1008137" y="4482364"/>
            <a:ext cx="5245325" cy="2320900"/>
            <a:chOff x="0" y="0"/>
            <a:chExt cx="3957148" cy="175092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3957148" cy="1750920"/>
            </a:xfrm>
            <a:custGeom>
              <a:avLst/>
              <a:gdLst/>
              <a:ahLst/>
              <a:cxnLst/>
              <a:rect r="r" b="b" t="t" l="l"/>
              <a:pathLst>
                <a:path h="1750920" w="3957148">
                  <a:moveTo>
                    <a:pt x="44279" y="0"/>
                  </a:moveTo>
                  <a:lnTo>
                    <a:pt x="3912869" y="0"/>
                  </a:lnTo>
                  <a:cubicBezTo>
                    <a:pt x="3924613" y="0"/>
                    <a:pt x="3935875" y="4665"/>
                    <a:pt x="3944179" y="12969"/>
                  </a:cubicBezTo>
                  <a:cubicBezTo>
                    <a:pt x="3952483" y="21273"/>
                    <a:pt x="3957148" y="32535"/>
                    <a:pt x="3957148" y="44279"/>
                  </a:cubicBezTo>
                  <a:lnTo>
                    <a:pt x="3957148" y="1706641"/>
                  </a:lnTo>
                  <a:cubicBezTo>
                    <a:pt x="3957148" y="1731096"/>
                    <a:pt x="3937324" y="1750920"/>
                    <a:pt x="3912869" y="1750920"/>
                  </a:cubicBezTo>
                  <a:lnTo>
                    <a:pt x="44279" y="1750920"/>
                  </a:lnTo>
                  <a:cubicBezTo>
                    <a:pt x="19824" y="1750920"/>
                    <a:pt x="0" y="1731096"/>
                    <a:pt x="0" y="1706641"/>
                  </a:cubicBezTo>
                  <a:lnTo>
                    <a:pt x="0" y="44279"/>
                  </a:lnTo>
                  <a:cubicBezTo>
                    <a:pt x="0" y="19824"/>
                    <a:pt x="19824" y="0"/>
                    <a:pt x="44279" y="0"/>
                  </a:cubicBezTo>
                  <a:close/>
                </a:path>
              </a:pathLst>
            </a:custGeom>
            <a:solidFill>
              <a:srgbClr val="F4F4F4"/>
            </a:solidFill>
            <a:ln cap="rnd">
              <a:noFill/>
              <a:prstDash val="sysDot"/>
              <a:round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3957148" cy="1789020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3499"/>
                </a:lnSpc>
              </a:pPr>
              <a:r>
                <a:rPr lang="en-US" sz="2499">
                  <a:solidFill>
                    <a:srgbClr val="2B2B2B"/>
                  </a:solidFill>
                  <a:latin typeface="Didact Gothic"/>
                </a:rPr>
                <a:t>Presented by: Waleed Amer</a:t>
              </a:r>
            </a:p>
          </p:txBody>
        </p:sp>
      </p:grpSp>
      <p:sp>
        <p:nvSpPr>
          <p:cNvPr name="AutoShape 12" id="12"/>
          <p:cNvSpPr/>
          <p:nvPr/>
        </p:nvSpPr>
        <p:spPr>
          <a:xfrm rot="-5400000">
            <a:off x="3779856" y="5138738"/>
            <a:ext cx="8229600" cy="0"/>
          </a:xfrm>
          <a:prstGeom prst="line">
            <a:avLst/>
          </a:prstGeom>
          <a:ln cap="flat" w="9525">
            <a:solidFill>
              <a:srgbClr val="2B2B2B">
                <a:alpha val="29804"/>
              </a:srgbClr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13" id="13"/>
          <p:cNvSpPr/>
          <p:nvPr/>
        </p:nvSpPr>
        <p:spPr>
          <a:xfrm flipH="false" flipV="false" rot="0">
            <a:off x="13674153" y="0"/>
            <a:ext cx="4613847" cy="10287000"/>
          </a:xfrm>
          <a:custGeom>
            <a:avLst/>
            <a:gdLst/>
            <a:ahLst/>
            <a:cxnLst/>
            <a:rect r="r" b="b" t="t" l="l"/>
            <a:pathLst>
              <a:path h="10287000" w="4613847">
                <a:moveTo>
                  <a:pt x="0" y="0"/>
                </a:moveTo>
                <a:lnTo>
                  <a:pt x="4613847" y="0"/>
                </a:lnTo>
                <a:lnTo>
                  <a:pt x="4613847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74596" t="0" r="-159842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1028700" y="2274072"/>
            <a:ext cx="5937105" cy="1422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10999"/>
              </a:lnSpc>
            </a:pPr>
            <a:r>
              <a:rPr lang="en-US" sz="9999">
                <a:solidFill>
                  <a:srgbClr val="2B2B2B"/>
                </a:solidFill>
                <a:latin typeface="Didact Gothic"/>
              </a:rPr>
              <a:t>Agenda</a:t>
            </a:r>
          </a:p>
        </p:txBody>
      </p:sp>
      <p:grpSp>
        <p:nvGrpSpPr>
          <p:cNvPr name="Group 15" id="15"/>
          <p:cNvGrpSpPr/>
          <p:nvPr/>
        </p:nvGrpSpPr>
        <p:grpSpPr>
          <a:xfrm rot="0">
            <a:off x="8432000" y="1981874"/>
            <a:ext cx="4182289" cy="6323252"/>
            <a:chOff x="0" y="0"/>
            <a:chExt cx="5576385" cy="8431003"/>
          </a:xfrm>
        </p:grpSpPr>
        <p:sp>
          <p:nvSpPr>
            <p:cNvPr name="TextBox 16" id="16"/>
            <p:cNvSpPr txBox="true"/>
            <p:nvPr/>
          </p:nvSpPr>
          <p:spPr>
            <a:xfrm rot="0">
              <a:off x="0" y="-38100"/>
              <a:ext cx="5576385" cy="107442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518160" indent="-259080" lvl="1">
                <a:lnSpc>
                  <a:spcPts val="3359"/>
                </a:lnSpc>
                <a:buFont typeface="Arial"/>
                <a:buChar char="•"/>
              </a:pPr>
              <a:r>
                <a:rPr lang="en-US" sz="2400">
                  <a:solidFill>
                    <a:srgbClr val="2B2B2B"/>
                  </a:solidFill>
                  <a:latin typeface="Didact Gothic"/>
                </a:rPr>
                <a:t>Data Set Introduction and Initial Observations</a:t>
              </a:r>
            </a:p>
          </p:txBody>
        </p:sp>
        <p:sp>
          <p:nvSpPr>
            <p:cNvPr name="TextBox 17" id="17"/>
            <p:cNvSpPr txBox="true"/>
            <p:nvPr/>
          </p:nvSpPr>
          <p:spPr>
            <a:xfrm rot="0">
              <a:off x="0" y="1440837"/>
              <a:ext cx="5576385" cy="107442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518160" indent="-259080" lvl="1">
                <a:lnSpc>
                  <a:spcPts val="3359"/>
                </a:lnSpc>
                <a:buFont typeface="Arial"/>
                <a:buChar char="•"/>
              </a:pPr>
              <a:r>
                <a:rPr lang="en-US" sz="2400">
                  <a:solidFill>
                    <a:srgbClr val="2B2B2B"/>
                  </a:solidFill>
                  <a:latin typeface="Didact Gothic"/>
                </a:rPr>
                <a:t>Deep Dive into Attrition Analysis</a:t>
              </a:r>
            </a:p>
          </p:txBody>
        </p:sp>
        <p:sp>
          <p:nvSpPr>
            <p:cNvPr name="TextBox 18" id="18"/>
            <p:cNvSpPr txBox="true"/>
            <p:nvPr/>
          </p:nvSpPr>
          <p:spPr>
            <a:xfrm rot="0">
              <a:off x="0" y="2919773"/>
              <a:ext cx="5576385" cy="107442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518160" indent="-259080" lvl="1">
                <a:lnSpc>
                  <a:spcPts val="3359"/>
                </a:lnSpc>
                <a:buFont typeface="Arial"/>
                <a:buChar char="•"/>
              </a:pPr>
              <a:r>
                <a:rPr lang="en-US" sz="2400">
                  <a:solidFill>
                    <a:srgbClr val="2B2B2B"/>
                  </a:solidFill>
                  <a:latin typeface="Didact Gothic"/>
                </a:rPr>
                <a:t>Salary Prediction Through Regression Analysis</a:t>
              </a:r>
            </a:p>
          </p:txBody>
        </p:sp>
        <p:sp>
          <p:nvSpPr>
            <p:cNvPr name="TextBox 19" id="19"/>
            <p:cNvSpPr txBox="true"/>
            <p:nvPr/>
          </p:nvSpPr>
          <p:spPr>
            <a:xfrm rot="0">
              <a:off x="0" y="4398710"/>
              <a:ext cx="5576385" cy="107442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518160" indent="-259080" lvl="1">
                <a:lnSpc>
                  <a:spcPts val="3359"/>
                </a:lnSpc>
                <a:buFont typeface="Arial"/>
                <a:buChar char="•"/>
              </a:pPr>
              <a:r>
                <a:rPr lang="en-US" sz="2400">
                  <a:solidFill>
                    <a:srgbClr val="2B2B2B"/>
                  </a:solidFill>
                  <a:latin typeface="Didact Gothic"/>
                </a:rPr>
                <a:t>Synthesizing Attrition and Salary Predictions</a:t>
              </a:r>
            </a:p>
          </p:txBody>
        </p:sp>
        <p:sp>
          <p:nvSpPr>
            <p:cNvPr name="TextBox 20" id="20"/>
            <p:cNvSpPr txBox="true"/>
            <p:nvPr/>
          </p:nvSpPr>
          <p:spPr>
            <a:xfrm rot="0">
              <a:off x="0" y="5877646"/>
              <a:ext cx="5576385" cy="107442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518160" indent="-259080" lvl="1">
                <a:lnSpc>
                  <a:spcPts val="3359"/>
                </a:lnSpc>
                <a:buFont typeface="Arial"/>
                <a:buChar char="•"/>
              </a:pPr>
              <a:r>
                <a:rPr lang="en-US" sz="2400">
                  <a:solidFill>
                    <a:srgbClr val="2B2B2B"/>
                  </a:solidFill>
                  <a:latin typeface="Didact Gothic"/>
                </a:rPr>
                <a:t>Job Role-Specific Trends and their Impact</a:t>
              </a:r>
            </a:p>
          </p:txBody>
        </p:sp>
        <p:sp>
          <p:nvSpPr>
            <p:cNvPr name="TextBox 21" id="21"/>
            <p:cNvSpPr txBox="true"/>
            <p:nvPr/>
          </p:nvSpPr>
          <p:spPr>
            <a:xfrm rot="0">
              <a:off x="0" y="7356583"/>
              <a:ext cx="5576385" cy="107442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518160" indent="-259080" lvl="1">
                <a:lnSpc>
                  <a:spcPts val="3359"/>
                </a:lnSpc>
                <a:buFont typeface="Arial"/>
                <a:buChar char="•"/>
              </a:pPr>
              <a:r>
                <a:rPr lang="en-US" sz="2400">
                  <a:solidFill>
                    <a:srgbClr val="2B2B2B"/>
                  </a:solidFill>
                  <a:latin typeface="Didact Gothic"/>
                </a:rPr>
                <a:t>Actionable Business Recommendations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name="Table 2" id="2"/>
          <p:cNvGraphicFramePr>
            <a:graphicFrameLocks noGrp="true"/>
          </p:cNvGraphicFramePr>
          <p:nvPr/>
        </p:nvGraphicFramePr>
        <p:xfrm>
          <a:off x="599924" y="1694645"/>
          <a:ext cx="6297759" cy="6897710"/>
        </p:xfrm>
        <a:graphic>
          <a:graphicData uri="http://schemas.openxmlformats.org/drawingml/2006/table">
            <a:tbl>
              <a:tblPr/>
              <a:tblGrid>
                <a:gridCol w="3358201"/>
              </a:tblGrid>
              <a:tr h="1170183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900"/>
                        </a:lnSpc>
                        <a:defRPr/>
                      </a:pPr>
                      <a:r>
                        <a:rPr lang="en-US" sz="3500">
                          <a:solidFill>
                            <a:srgbClr val="2B2B2B"/>
                          </a:solidFill>
                          <a:latin typeface="Didact Gothic Bold"/>
                        </a:rPr>
                        <a:t>Case Study 2 Data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2B2B2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2B2B2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2B2B2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2B2B2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CD37"/>
                    </a:solidFill>
                  </a:tcPr>
                </a:tc>
              </a:tr>
              <a:tr h="1909176">
                <a:tc>
                  <a:txBody>
                    <a:bodyPr anchor="t" rtlCol="false"/>
                    <a:lstStyle/>
                    <a:p>
                      <a:pPr algn="l" marL="518160" indent="-259080" lvl="1">
                        <a:lnSpc>
                          <a:spcPts val="3359"/>
                        </a:lnSpc>
                        <a:buFont typeface="Arial"/>
                        <a:buChar char="•"/>
                        <a:defRPr/>
                      </a:pPr>
                      <a:r>
                        <a:rPr lang="en-US" sz="2400">
                          <a:solidFill>
                            <a:srgbClr val="2B2B2B"/>
                          </a:solidFill>
                          <a:latin typeface="Didact Gothic"/>
                        </a:rPr>
                        <a:t>The dataset contains records for 870 employees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2B2B2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2B2B2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2B2B2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2B2B2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</a:tr>
              <a:tr h="1909176">
                <a:tc>
                  <a:txBody>
                    <a:bodyPr anchor="t" rtlCol="false"/>
                    <a:lstStyle/>
                    <a:p>
                      <a:pPr algn="l" marL="518160" indent="-259080" lvl="1">
                        <a:lnSpc>
                          <a:spcPts val="3359"/>
                        </a:lnSpc>
                        <a:buFont typeface="Arial"/>
                        <a:buChar char="•"/>
                        <a:defRPr/>
                      </a:pPr>
                      <a:r>
                        <a:rPr lang="en-US" sz="2400">
                          <a:solidFill>
                            <a:srgbClr val="2B2B2B"/>
                          </a:solidFill>
                          <a:latin typeface="Didact Gothic"/>
                        </a:rPr>
                        <a:t>In total, there are 9 categorical variables and 19 numerical variables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2B2B2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2B2B2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2B2B2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2B2B2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</a:tr>
              <a:tr h="1909176">
                <a:tc>
                  <a:txBody>
                    <a:bodyPr anchor="t" rtlCol="false"/>
                    <a:lstStyle/>
                    <a:p>
                      <a:pPr algn="l" marL="518160" indent="-259080" lvl="1">
                        <a:lnSpc>
                          <a:spcPts val="3359"/>
                        </a:lnSpc>
                        <a:buFont typeface="Arial"/>
                        <a:buChar char="•"/>
                        <a:defRPr/>
                      </a:pPr>
                      <a:r>
                        <a:rPr lang="en-US" sz="2400">
                          <a:solidFill>
                            <a:srgbClr val="2B2B2B"/>
                          </a:solidFill>
                          <a:latin typeface="Didact Gothic"/>
                        </a:rPr>
                        <a:t>Variety of information on Employees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2B2B2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2B2B2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2B2B2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2B2B2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</a:tr>
            </a:tbl>
          </a:graphicData>
        </a:graphic>
      </p:graphicFrame>
      <p:sp>
        <p:nvSpPr>
          <p:cNvPr name="Freeform 3" id="3"/>
          <p:cNvSpPr/>
          <p:nvPr/>
        </p:nvSpPr>
        <p:spPr>
          <a:xfrm flipH="false" flipV="false" rot="0">
            <a:off x="7481594" y="1157104"/>
            <a:ext cx="9912678" cy="8672852"/>
          </a:xfrm>
          <a:custGeom>
            <a:avLst/>
            <a:gdLst/>
            <a:ahLst/>
            <a:cxnLst/>
            <a:rect r="r" b="b" t="t" l="l"/>
            <a:pathLst>
              <a:path h="8672852" w="9912678">
                <a:moveTo>
                  <a:pt x="0" y="0"/>
                </a:moveTo>
                <a:lnTo>
                  <a:pt x="9912677" y="0"/>
                </a:lnTo>
                <a:lnTo>
                  <a:pt x="9912677" y="8672852"/>
                </a:lnTo>
                <a:lnTo>
                  <a:pt x="0" y="867285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9030" t="-1647" r="-18018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6227903" y="742950"/>
            <a:ext cx="5832195" cy="285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281"/>
              </a:lnSpc>
            </a:pPr>
            <a:r>
              <a:rPr lang="en-US" sz="1901">
                <a:solidFill>
                  <a:srgbClr val="2B2B2B"/>
                </a:solidFill>
                <a:latin typeface="Didact Gothic"/>
              </a:rPr>
              <a:t>DATA SET INTRODUCTION AND INITIAL OBSERVATIONS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B2B2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35750" y="4250545"/>
            <a:ext cx="3790303" cy="2009038"/>
            <a:chOff x="0" y="0"/>
            <a:chExt cx="1851215" cy="98123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851215" cy="981231"/>
            </a:xfrm>
            <a:custGeom>
              <a:avLst/>
              <a:gdLst/>
              <a:ahLst/>
              <a:cxnLst/>
              <a:rect r="r" b="b" t="t" l="l"/>
              <a:pathLst>
                <a:path h="981231" w="1851215">
                  <a:moveTo>
                    <a:pt x="0" y="0"/>
                  </a:moveTo>
                  <a:lnTo>
                    <a:pt x="1851215" y="0"/>
                  </a:lnTo>
                  <a:lnTo>
                    <a:pt x="1851215" y="981231"/>
                  </a:lnTo>
                  <a:lnTo>
                    <a:pt x="0" y="981231"/>
                  </a:lnTo>
                  <a:close/>
                </a:path>
              </a:pathLst>
            </a:custGeom>
            <a:solidFill>
              <a:srgbClr val="80DB89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1851215" cy="1028856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3079"/>
                </a:lnSpc>
              </a:pPr>
              <a:r>
                <a:rPr lang="en-US" sz="2199">
                  <a:solidFill>
                    <a:srgbClr val="2B2B2B"/>
                  </a:solidFill>
                  <a:latin typeface="Didact Gothic"/>
                </a:rPr>
                <a:t>Job Level has a higher coefficient than 'Department' in predicting 'Monthly Income'</a:t>
              </a:r>
            </a:p>
          </p:txBody>
        </p:sp>
      </p:grpSp>
      <p:sp>
        <p:nvSpPr>
          <p:cNvPr name="AutoShape 5" id="5"/>
          <p:cNvSpPr/>
          <p:nvPr/>
        </p:nvSpPr>
        <p:spPr>
          <a:xfrm flipH="true" flipV="true">
            <a:off x="3530901" y="7711874"/>
            <a:ext cx="691460" cy="1672132"/>
          </a:xfrm>
          <a:prstGeom prst="line">
            <a:avLst/>
          </a:prstGeom>
          <a:ln cap="rnd" w="9525">
            <a:solidFill>
              <a:srgbClr val="80DB89"/>
            </a:solidFill>
            <a:prstDash val="solid"/>
            <a:headEnd type="none" len="sm" w="sm"/>
            <a:tailEnd type="triangle" len="med" w="lg"/>
          </a:ln>
        </p:spPr>
      </p:sp>
      <p:grpSp>
        <p:nvGrpSpPr>
          <p:cNvPr name="Group 6" id="6"/>
          <p:cNvGrpSpPr/>
          <p:nvPr/>
        </p:nvGrpSpPr>
        <p:grpSpPr>
          <a:xfrm rot="0">
            <a:off x="77611" y="6746954"/>
            <a:ext cx="3453290" cy="1929841"/>
            <a:chOff x="0" y="0"/>
            <a:chExt cx="1686615" cy="94255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686615" cy="942550"/>
            </a:xfrm>
            <a:custGeom>
              <a:avLst/>
              <a:gdLst/>
              <a:ahLst/>
              <a:cxnLst/>
              <a:rect r="r" b="b" t="t" l="l"/>
              <a:pathLst>
                <a:path h="942550" w="1686615">
                  <a:moveTo>
                    <a:pt x="0" y="0"/>
                  </a:moveTo>
                  <a:lnTo>
                    <a:pt x="1686615" y="0"/>
                  </a:lnTo>
                  <a:lnTo>
                    <a:pt x="1686615" y="942550"/>
                  </a:lnTo>
                  <a:lnTo>
                    <a:pt x="0" y="942550"/>
                  </a:lnTo>
                  <a:close/>
                </a:path>
              </a:pathLst>
            </a:custGeom>
            <a:solidFill>
              <a:srgbClr val="DBDADA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1686615" cy="990175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2939"/>
                </a:lnSpc>
              </a:pPr>
              <a:r>
                <a:rPr lang="en-US" sz="2099">
                  <a:solidFill>
                    <a:srgbClr val="2B2B2B"/>
                  </a:solidFill>
                  <a:latin typeface="Didact Gothic"/>
                </a:rPr>
                <a:t>Job satisfaction and monthly income have a correlation coefficient of 0.6.</a:t>
              </a: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289360" y="2447649"/>
            <a:ext cx="2692779" cy="1285493"/>
            <a:chOff x="0" y="0"/>
            <a:chExt cx="1315175" cy="627845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315175" cy="627845"/>
            </a:xfrm>
            <a:custGeom>
              <a:avLst/>
              <a:gdLst/>
              <a:ahLst/>
              <a:cxnLst/>
              <a:rect r="r" b="b" t="t" l="l"/>
              <a:pathLst>
                <a:path h="627845" w="1315175">
                  <a:moveTo>
                    <a:pt x="0" y="0"/>
                  </a:moveTo>
                  <a:lnTo>
                    <a:pt x="1315175" y="0"/>
                  </a:lnTo>
                  <a:lnTo>
                    <a:pt x="1315175" y="627845"/>
                  </a:lnTo>
                  <a:lnTo>
                    <a:pt x="0" y="627845"/>
                  </a:lnTo>
                  <a:close/>
                </a:path>
              </a:pathLst>
            </a:custGeom>
            <a:solidFill>
              <a:srgbClr val="DBDADA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57150"/>
              <a:ext cx="1315175" cy="684995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4899"/>
                </a:lnSpc>
              </a:pPr>
              <a:r>
                <a:rPr lang="en-US" sz="3499">
                  <a:solidFill>
                    <a:srgbClr val="2B2B2B"/>
                  </a:solidFill>
                  <a:latin typeface="Didact Gothic"/>
                </a:rPr>
                <a:t>EDA</a:t>
              </a: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20514060" y="7516280"/>
            <a:ext cx="2272258" cy="895485"/>
            <a:chOff x="0" y="0"/>
            <a:chExt cx="1109790" cy="437362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109790" cy="437362"/>
            </a:xfrm>
            <a:custGeom>
              <a:avLst/>
              <a:gdLst/>
              <a:ahLst/>
              <a:cxnLst/>
              <a:rect r="r" b="b" t="t" l="l"/>
              <a:pathLst>
                <a:path h="437362" w="1109790">
                  <a:moveTo>
                    <a:pt x="0" y="0"/>
                  </a:moveTo>
                  <a:lnTo>
                    <a:pt x="1109790" y="0"/>
                  </a:lnTo>
                  <a:lnTo>
                    <a:pt x="1109790" y="437362"/>
                  </a:lnTo>
                  <a:lnTo>
                    <a:pt x="0" y="437362"/>
                  </a:lnTo>
                  <a:close/>
                </a:path>
              </a:pathLst>
            </a:custGeom>
            <a:solidFill>
              <a:srgbClr val="DBDADA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1109790" cy="475462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2100"/>
                </a:lnSpc>
              </a:pPr>
              <a:r>
                <a:rPr lang="en-US" sz="1500">
                  <a:solidFill>
                    <a:srgbClr val="2B2B2B"/>
                  </a:solidFill>
                  <a:latin typeface="Didact Gothic"/>
                </a:rPr>
                <a:t>Add even more</a:t>
              </a:r>
            </a:p>
            <a:p>
              <a:pPr algn="ctr">
                <a:lnSpc>
                  <a:spcPts val="2100"/>
                </a:lnSpc>
              </a:pPr>
              <a:r>
                <a:rPr lang="en-US" sz="1500">
                  <a:solidFill>
                    <a:srgbClr val="2B2B2B"/>
                  </a:solidFill>
                  <a:latin typeface="Didact Gothic"/>
                </a:rPr>
                <a:t>sub-ideas</a:t>
              </a: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4222361" y="8676794"/>
            <a:ext cx="7960433" cy="1414424"/>
            <a:chOff x="0" y="0"/>
            <a:chExt cx="6005465" cy="1067062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6005465" cy="1067062"/>
            </a:xfrm>
            <a:custGeom>
              <a:avLst/>
              <a:gdLst/>
              <a:ahLst/>
              <a:cxnLst/>
              <a:rect r="r" b="b" t="t" l="l"/>
              <a:pathLst>
                <a:path h="1067062" w="6005465">
                  <a:moveTo>
                    <a:pt x="29177" y="0"/>
                  </a:moveTo>
                  <a:lnTo>
                    <a:pt x="5976288" y="0"/>
                  </a:lnTo>
                  <a:cubicBezTo>
                    <a:pt x="5984027" y="0"/>
                    <a:pt x="5991447" y="3074"/>
                    <a:pt x="5996919" y="8546"/>
                  </a:cubicBezTo>
                  <a:cubicBezTo>
                    <a:pt x="6002391" y="14017"/>
                    <a:pt x="6005465" y="21438"/>
                    <a:pt x="6005465" y="29177"/>
                  </a:cubicBezTo>
                  <a:lnTo>
                    <a:pt x="6005465" y="1037885"/>
                  </a:lnTo>
                  <a:cubicBezTo>
                    <a:pt x="6005465" y="1045623"/>
                    <a:pt x="6002391" y="1053044"/>
                    <a:pt x="5996919" y="1058516"/>
                  </a:cubicBezTo>
                  <a:cubicBezTo>
                    <a:pt x="5991447" y="1063988"/>
                    <a:pt x="5984027" y="1067062"/>
                    <a:pt x="5976288" y="1067062"/>
                  </a:cubicBezTo>
                  <a:lnTo>
                    <a:pt x="29177" y="1067062"/>
                  </a:lnTo>
                  <a:cubicBezTo>
                    <a:pt x="21438" y="1067062"/>
                    <a:pt x="14017" y="1063988"/>
                    <a:pt x="8546" y="1058516"/>
                  </a:cubicBezTo>
                  <a:cubicBezTo>
                    <a:pt x="3074" y="1053044"/>
                    <a:pt x="0" y="1045623"/>
                    <a:pt x="0" y="1037885"/>
                  </a:cubicBezTo>
                  <a:lnTo>
                    <a:pt x="0" y="29177"/>
                  </a:lnTo>
                  <a:cubicBezTo>
                    <a:pt x="0" y="21438"/>
                    <a:pt x="3074" y="14017"/>
                    <a:pt x="8546" y="8546"/>
                  </a:cubicBezTo>
                  <a:cubicBezTo>
                    <a:pt x="14017" y="3074"/>
                    <a:pt x="21438" y="0"/>
                    <a:pt x="29177" y="0"/>
                  </a:cubicBezTo>
                  <a:close/>
                </a:path>
              </a:pathLst>
            </a:custGeom>
            <a:solidFill>
              <a:srgbClr val="DBDADA"/>
            </a:solidFill>
            <a:ln cap="rnd">
              <a:noFill/>
              <a:prstDash val="sysDot"/>
              <a:round/>
            </a:ln>
          </p:spPr>
        </p:sp>
        <p:sp>
          <p:nvSpPr>
            <p:cNvPr name="TextBox 17" id="17"/>
            <p:cNvSpPr txBox="true"/>
            <p:nvPr/>
          </p:nvSpPr>
          <p:spPr>
            <a:xfrm>
              <a:off x="0" y="-38100"/>
              <a:ext cx="6005465" cy="1105162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>
                <a:lnSpc>
                  <a:spcPts val="3779"/>
                </a:lnSpc>
              </a:pPr>
              <a:r>
                <a:rPr lang="en-US" sz="2699">
                  <a:solidFill>
                    <a:srgbClr val="2B2B2B"/>
                  </a:solidFill>
                  <a:latin typeface="Didact Gothic Bold"/>
                </a:rPr>
                <a:t>Higher attrition among younger employees, especially those earning below $5,000.</a:t>
              </a:r>
            </a:p>
          </p:txBody>
        </p:sp>
      </p:grpSp>
      <p:sp>
        <p:nvSpPr>
          <p:cNvPr name="AutoShape 18" id="18"/>
          <p:cNvSpPr/>
          <p:nvPr/>
        </p:nvSpPr>
        <p:spPr>
          <a:xfrm flipH="true">
            <a:off x="1804256" y="6259583"/>
            <a:ext cx="1726645" cy="487371"/>
          </a:xfrm>
          <a:prstGeom prst="line">
            <a:avLst/>
          </a:prstGeom>
          <a:ln cap="rnd" w="9525">
            <a:solidFill>
              <a:srgbClr val="DBDADA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19" id="19"/>
          <p:cNvSpPr/>
          <p:nvPr/>
        </p:nvSpPr>
        <p:spPr>
          <a:xfrm flipH="true" flipV="true">
            <a:off x="1635750" y="3733142"/>
            <a:ext cx="1895151" cy="517403"/>
          </a:xfrm>
          <a:prstGeom prst="line">
            <a:avLst/>
          </a:prstGeom>
          <a:ln cap="rnd" w="9525">
            <a:solidFill>
              <a:srgbClr val="DBDADA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Freeform 20" id="20"/>
          <p:cNvSpPr/>
          <p:nvPr/>
        </p:nvSpPr>
        <p:spPr>
          <a:xfrm flipH="false" flipV="false" rot="0">
            <a:off x="5502322" y="398454"/>
            <a:ext cx="11447587" cy="8013311"/>
          </a:xfrm>
          <a:custGeom>
            <a:avLst/>
            <a:gdLst/>
            <a:ahLst/>
            <a:cxnLst/>
            <a:rect r="r" b="b" t="t" l="l"/>
            <a:pathLst>
              <a:path h="8013311" w="11447587">
                <a:moveTo>
                  <a:pt x="0" y="0"/>
                </a:moveTo>
                <a:lnTo>
                  <a:pt x="11447586" y="0"/>
                </a:lnTo>
                <a:lnTo>
                  <a:pt x="11447586" y="8013311"/>
                </a:lnTo>
                <a:lnTo>
                  <a:pt x="0" y="801331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21" id="21"/>
          <p:cNvGrpSpPr/>
          <p:nvPr/>
        </p:nvGrpSpPr>
        <p:grpSpPr>
          <a:xfrm rot="0">
            <a:off x="289360" y="118486"/>
            <a:ext cx="5331284" cy="2077800"/>
            <a:chOff x="0" y="0"/>
            <a:chExt cx="7108379" cy="2770400"/>
          </a:xfrm>
        </p:grpSpPr>
        <p:sp>
          <p:nvSpPr>
            <p:cNvPr name="TextBox 22" id="22"/>
            <p:cNvSpPr txBox="true"/>
            <p:nvPr/>
          </p:nvSpPr>
          <p:spPr>
            <a:xfrm rot="0">
              <a:off x="0" y="1043200"/>
              <a:ext cx="7108379" cy="17272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0" indent="0" lvl="0">
                <a:lnSpc>
                  <a:spcPts val="5159"/>
                </a:lnSpc>
              </a:pPr>
              <a:r>
                <a:rPr lang="en-US" sz="4299">
                  <a:solidFill>
                    <a:srgbClr val="F4F4F4"/>
                  </a:solidFill>
                  <a:latin typeface="Didact Gothic"/>
                </a:rPr>
                <a:t>DEEP DIVE INTO ATTRITION ANALYSIS</a:t>
              </a:r>
            </a:p>
          </p:txBody>
        </p:sp>
        <p:sp>
          <p:nvSpPr>
            <p:cNvPr name="TextBox 23" id="23"/>
            <p:cNvSpPr txBox="true"/>
            <p:nvPr/>
          </p:nvSpPr>
          <p:spPr>
            <a:xfrm rot="0">
              <a:off x="0" y="-38100"/>
              <a:ext cx="7108379" cy="39624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520"/>
                </a:lnSpc>
              </a:pPr>
            </a:p>
          </p:txBody>
        </p:sp>
      </p:grpSp>
      <p:grpSp>
        <p:nvGrpSpPr>
          <p:cNvPr name="Group 24" id="24"/>
          <p:cNvGrpSpPr/>
          <p:nvPr/>
        </p:nvGrpSpPr>
        <p:grpSpPr>
          <a:xfrm rot="0">
            <a:off x="13040477" y="8551088"/>
            <a:ext cx="4871430" cy="1414424"/>
            <a:chOff x="0" y="0"/>
            <a:chExt cx="3675077" cy="1067062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3675076" cy="1067062"/>
            </a:xfrm>
            <a:custGeom>
              <a:avLst/>
              <a:gdLst/>
              <a:ahLst/>
              <a:cxnLst/>
              <a:rect r="r" b="b" t="t" l="l"/>
              <a:pathLst>
                <a:path h="1067062" w="3675076">
                  <a:moveTo>
                    <a:pt x="47678" y="0"/>
                  </a:moveTo>
                  <a:lnTo>
                    <a:pt x="3627399" y="0"/>
                  </a:lnTo>
                  <a:cubicBezTo>
                    <a:pt x="3653730" y="0"/>
                    <a:pt x="3675076" y="21346"/>
                    <a:pt x="3675076" y="47678"/>
                  </a:cubicBezTo>
                  <a:lnTo>
                    <a:pt x="3675076" y="1019384"/>
                  </a:lnTo>
                  <a:cubicBezTo>
                    <a:pt x="3675076" y="1032029"/>
                    <a:pt x="3670053" y="1044156"/>
                    <a:pt x="3661112" y="1053097"/>
                  </a:cubicBezTo>
                  <a:cubicBezTo>
                    <a:pt x="3652171" y="1062038"/>
                    <a:pt x="3640044" y="1067062"/>
                    <a:pt x="3627399" y="1067062"/>
                  </a:cubicBezTo>
                  <a:lnTo>
                    <a:pt x="47678" y="1067062"/>
                  </a:lnTo>
                  <a:cubicBezTo>
                    <a:pt x="21346" y="1067062"/>
                    <a:pt x="0" y="1045716"/>
                    <a:pt x="0" y="1019384"/>
                  </a:cubicBezTo>
                  <a:lnTo>
                    <a:pt x="0" y="47678"/>
                  </a:lnTo>
                  <a:cubicBezTo>
                    <a:pt x="0" y="21346"/>
                    <a:pt x="21346" y="0"/>
                    <a:pt x="47678" y="0"/>
                  </a:cubicBezTo>
                  <a:close/>
                </a:path>
              </a:pathLst>
            </a:custGeom>
            <a:solidFill>
              <a:srgbClr val="FCCD37"/>
            </a:solidFill>
            <a:ln cap="rnd">
              <a:noFill/>
              <a:prstDash val="sysDot"/>
              <a:round/>
            </a:ln>
          </p:spPr>
        </p:sp>
        <p:sp>
          <p:nvSpPr>
            <p:cNvPr name="TextBox 26" id="26"/>
            <p:cNvSpPr txBox="true"/>
            <p:nvPr/>
          </p:nvSpPr>
          <p:spPr>
            <a:xfrm>
              <a:off x="0" y="-38100"/>
              <a:ext cx="3675077" cy="1105162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>
                <a:lnSpc>
                  <a:spcPts val="3779"/>
                </a:lnSpc>
              </a:pPr>
              <a:r>
                <a:rPr lang="en-US" sz="2699">
                  <a:solidFill>
                    <a:srgbClr val="2B2B2B"/>
                  </a:solidFill>
                  <a:latin typeface="Didact Gothic Bold"/>
                </a:rPr>
                <a:t>Factors: Job Satisfaction, Age and Monthly Income</a:t>
              </a:r>
            </a:p>
          </p:txBody>
        </p:sp>
      </p:grpSp>
      <p:sp>
        <p:nvSpPr>
          <p:cNvPr name="AutoShape 27" id="27"/>
          <p:cNvSpPr/>
          <p:nvPr/>
        </p:nvSpPr>
        <p:spPr>
          <a:xfrm flipV="true">
            <a:off x="12182794" y="9258300"/>
            <a:ext cx="857683" cy="125706"/>
          </a:xfrm>
          <a:prstGeom prst="line">
            <a:avLst/>
          </a:prstGeom>
          <a:ln cap="rnd" w="9525">
            <a:solidFill>
              <a:srgbClr val="80DB89"/>
            </a:solidFill>
            <a:prstDash val="solid"/>
            <a:headEnd type="none" len="sm" w="sm"/>
            <a:tailEnd type="triangle" len="med" w="lg"/>
          </a:ln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4359633"/>
            <a:ext cx="6111923" cy="1285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900"/>
              </a:lnSpc>
            </a:pPr>
            <a:r>
              <a:rPr lang="en-US" sz="9000">
                <a:solidFill>
                  <a:srgbClr val="2B2B2B"/>
                </a:solidFill>
                <a:latin typeface="Didact Gothic"/>
              </a:rPr>
              <a:t>Roadmap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9786714" y="1028700"/>
            <a:ext cx="6655048" cy="1551291"/>
            <a:chOff x="0" y="0"/>
            <a:chExt cx="8873398" cy="2068388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0" y="0"/>
              <a:ext cx="8873398" cy="5207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0" indent="0" lvl="0">
                <a:lnSpc>
                  <a:spcPts val="3120"/>
                </a:lnSpc>
              </a:pPr>
              <a:r>
                <a:rPr lang="en-US" sz="2600">
                  <a:solidFill>
                    <a:srgbClr val="2B2B2B"/>
                  </a:solidFill>
                  <a:latin typeface="Didact Gothic"/>
                </a:rPr>
                <a:t>KNN MODEL PERFORMANCE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703773"/>
              <a:ext cx="8873398" cy="136461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453388" indent="-226694" lvl="1">
                <a:lnSpc>
                  <a:spcPts val="2729"/>
                </a:lnSpc>
                <a:buFont typeface="Arial"/>
                <a:buChar char="•"/>
              </a:pPr>
              <a:r>
                <a:rPr lang="en-US" sz="2099">
                  <a:solidFill>
                    <a:srgbClr val="2B2B2B"/>
                  </a:solidFill>
                  <a:latin typeface="Didact Gothic"/>
                </a:rPr>
                <a:t>Imbalanced Classes more non-attrition (730) than attrition cases (140)</a:t>
              </a:r>
            </a:p>
            <a:p>
              <a:pPr marL="453388" indent="-226694" lvl="1">
                <a:lnSpc>
                  <a:spcPts val="2729"/>
                </a:lnSpc>
                <a:buFont typeface="Arial"/>
                <a:buChar char="•"/>
              </a:pPr>
              <a:r>
                <a:rPr lang="en-US" sz="2099">
                  <a:solidFill>
                    <a:srgbClr val="2B2B2B"/>
                  </a:solidFill>
                  <a:latin typeface="Didact Gothic"/>
                </a:rPr>
                <a:t>Model Bias Toward Majority Class</a:t>
              </a: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9786714" y="3222071"/>
            <a:ext cx="7221785" cy="1894191"/>
            <a:chOff x="0" y="0"/>
            <a:chExt cx="9629047" cy="2525588"/>
          </a:xfrm>
        </p:grpSpPr>
        <p:sp>
          <p:nvSpPr>
            <p:cNvPr name="TextBox 7" id="7"/>
            <p:cNvSpPr txBox="true"/>
            <p:nvPr/>
          </p:nvSpPr>
          <p:spPr>
            <a:xfrm rot="0">
              <a:off x="0" y="0"/>
              <a:ext cx="9629047" cy="5207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0" indent="0" lvl="0">
                <a:lnSpc>
                  <a:spcPts val="3120"/>
                </a:lnSpc>
              </a:pPr>
              <a:r>
                <a:rPr lang="en-US" sz="2600">
                  <a:solidFill>
                    <a:srgbClr val="2B2B2B"/>
                  </a:solidFill>
                  <a:latin typeface="Didact Gothic"/>
                </a:rPr>
                <a:t>LINEAR REGRESSION MODELS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0" y="703773"/>
              <a:ext cx="9629047" cy="182181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453388" indent="-226694" lvl="1">
                <a:lnSpc>
                  <a:spcPts val="2729"/>
                </a:lnSpc>
                <a:buFont typeface="Arial"/>
                <a:buChar char="•"/>
              </a:pPr>
              <a:r>
                <a:rPr lang="en-US" sz="2099">
                  <a:solidFill>
                    <a:srgbClr val="2B2B2B"/>
                  </a:solidFill>
                  <a:latin typeface="Didact Gothic"/>
                </a:rPr>
                <a:t>Simple Model (Monthly Income ~ Job Satisfaction):  Very low R-squared value (0.003)- explains very little of the variance.</a:t>
              </a:r>
            </a:p>
            <a:p>
              <a:pPr marL="453388" indent="-226694" lvl="1">
                <a:lnSpc>
                  <a:spcPts val="2729"/>
                </a:lnSpc>
                <a:buFont typeface="Arial"/>
                <a:buChar char="•"/>
              </a:pPr>
              <a:r>
                <a:rPr lang="en-US" sz="2099">
                  <a:solidFill>
                    <a:srgbClr val="2B2B2B"/>
                  </a:solidFill>
                  <a:latin typeface="Didact Gothic"/>
                </a:rPr>
                <a:t>Multiple Model (Monthly Income ~ Job Satisfaction + Attrition): inclusion of Attrition (R-squared: 0.029)</a:t>
              </a: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9786714" y="5415443"/>
            <a:ext cx="6929830" cy="1941816"/>
            <a:chOff x="0" y="0"/>
            <a:chExt cx="9239773" cy="2589088"/>
          </a:xfrm>
        </p:grpSpPr>
        <p:sp>
          <p:nvSpPr>
            <p:cNvPr name="TextBox 10" id="10"/>
            <p:cNvSpPr txBox="true"/>
            <p:nvPr/>
          </p:nvSpPr>
          <p:spPr>
            <a:xfrm rot="0">
              <a:off x="0" y="0"/>
              <a:ext cx="9239773" cy="10414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561341" indent="-280670" lvl="1">
                <a:lnSpc>
                  <a:spcPts val="3120"/>
                </a:lnSpc>
                <a:buAutoNum type="arabicPeriod" startAt="1"/>
              </a:pPr>
              <a:r>
                <a:rPr lang="en-US" sz="2600">
                  <a:solidFill>
                    <a:srgbClr val="2B2B2B"/>
                  </a:solidFill>
                  <a:latin typeface="Didact Gothic"/>
                </a:rPr>
                <a:t>INTERACTION MODEL (MONTHLY INCOME ~ JOB SATISFACTION * ATTRITION):</a:t>
              </a:r>
            </a:p>
          </p:txBody>
        </p:sp>
        <p:sp>
          <p:nvSpPr>
            <p:cNvPr name="TextBox 11" id="11"/>
            <p:cNvSpPr txBox="true"/>
            <p:nvPr/>
          </p:nvSpPr>
          <p:spPr>
            <a:xfrm rot="0">
              <a:off x="0" y="1224473"/>
              <a:ext cx="9239773" cy="136461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453388" indent="-226694" lvl="1">
                <a:lnSpc>
                  <a:spcPts val="2729"/>
                </a:lnSpc>
                <a:buFont typeface="Arial"/>
                <a:buChar char="•"/>
              </a:pPr>
              <a:r>
                <a:rPr lang="en-US" sz="2099">
                  <a:solidFill>
                    <a:srgbClr val="2B2B2B"/>
                  </a:solidFill>
                  <a:latin typeface="Didact Gothic"/>
                </a:rPr>
                <a:t>Some significant interactions indicate varying effects based on Attrition status, but overall model fit remains low (R-squared: 0.031).</a:t>
              </a: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8316937" y="1230876"/>
            <a:ext cx="1127835" cy="9589658"/>
            <a:chOff x="0" y="0"/>
            <a:chExt cx="1503780" cy="12786210"/>
          </a:xfrm>
        </p:grpSpPr>
        <p:sp>
          <p:nvSpPr>
            <p:cNvPr name="AutoShape 13" id="13"/>
            <p:cNvSpPr/>
            <p:nvPr/>
          </p:nvSpPr>
          <p:spPr>
            <a:xfrm rot="-5400000">
              <a:off x="-6386755" y="6386755"/>
              <a:ext cx="12786210" cy="0"/>
            </a:xfrm>
            <a:prstGeom prst="line">
              <a:avLst/>
            </a:prstGeom>
            <a:ln cap="flat" w="12700">
              <a:solidFill>
                <a:srgbClr val="2B2B2B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14" id="14"/>
            <p:cNvSpPr/>
            <p:nvPr/>
          </p:nvSpPr>
          <p:spPr>
            <a:xfrm rot="0">
              <a:off x="12700" y="0"/>
              <a:ext cx="1491080" cy="0"/>
            </a:xfrm>
            <a:prstGeom prst="line">
              <a:avLst/>
            </a:prstGeom>
            <a:ln cap="flat" w="12700">
              <a:solidFill>
                <a:srgbClr val="2B2B2B"/>
              </a:solidFill>
              <a:prstDash val="solid"/>
              <a:headEnd type="none" len="sm" w="sm"/>
              <a:tailEnd type="arrow" len="sm" w="med"/>
            </a:ln>
          </p:spPr>
        </p:sp>
        <p:sp>
          <p:nvSpPr>
            <p:cNvPr name="AutoShape 15" id="15"/>
            <p:cNvSpPr/>
            <p:nvPr/>
          </p:nvSpPr>
          <p:spPr>
            <a:xfrm rot="0">
              <a:off x="12700" y="2924495"/>
              <a:ext cx="1491080" cy="0"/>
            </a:xfrm>
            <a:prstGeom prst="line">
              <a:avLst/>
            </a:prstGeom>
            <a:ln cap="flat" w="12700">
              <a:solidFill>
                <a:srgbClr val="2B2B2B"/>
              </a:solidFill>
              <a:prstDash val="solid"/>
              <a:headEnd type="none" len="sm" w="sm"/>
              <a:tailEnd type="arrow" len="sm" w="med"/>
            </a:ln>
          </p:spPr>
        </p:sp>
        <p:sp>
          <p:nvSpPr>
            <p:cNvPr name="AutoShape 16" id="16"/>
            <p:cNvSpPr/>
            <p:nvPr/>
          </p:nvSpPr>
          <p:spPr>
            <a:xfrm rot="0">
              <a:off x="12700" y="5848991"/>
              <a:ext cx="1491080" cy="0"/>
            </a:xfrm>
            <a:prstGeom prst="line">
              <a:avLst/>
            </a:prstGeom>
            <a:ln cap="flat" w="12700">
              <a:solidFill>
                <a:srgbClr val="2B2B2B"/>
              </a:solidFill>
              <a:prstDash val="solid"/>
              <a:headEnd type="none" len="sm" w="sm"/>
              <a:tailEnd type="arrow" len="sm" w="med"/>
            </a:ln>
          </p:spPr>
        </p:sp>
        <p:sp>
          <p:nvSpPr>
            <p:cNvPr name="AutoShape 17" id="17"/>
            <p:cNvSpPr/>
            <p:nvPr/>
          </p:nvSpPr>
          <p:spPr>
            <a:xfrm rot="0">
              <a:off x="12700" y="8773486"/>
              <a:ext cx="1491080" cy="0"/>
            </a:xfrm>
            <a:prstGeom prst="line">
              <a:avLst/>
            </a:prstGeom>
            <a:ln cap="flat" w="12700">
              <a:solidFill>
                <a:srgbClr val="2B2B2B"/>
              </a:solidFill>
              <a:prstDash val="solid"/>
              <a:headEnd type="none" len="sm" w="sm"/>
              <a:tailEnd type="arrow" len="sm" w="med"/>
            </a:ln>
          </p:spPr>
        </p:sp>
      </p:grpSp>
      <p:grpSp>
        <p:nvGrpSpPr>
          <p:cNvPr name="Group 18" id="18"/>
          <p:cNvGrpSpPr/>
          <p:nvPr/>
        </p:nvGrpSpPr>
        <p:grpSpPr>
          <a:xfrm rot="0">
            <a:off x="9786714" y="7608814"/>
            <a:ext cx="6655048" cy="2579991"/>
            <a:chOff x="0" y="0"/>
            <a:chExt cx="8873398" cy="3439988"/>
          </a:xfrm>
        </p:grpSpPr>
        <p:sp>
          <p:nvSpPr>
            <p:cNvPr name="TextBox 19" id="19"/>
            <p:cNvSpPr txBox="true"/>
            <p:nvPr/>
          </p:nvSpPr>
          <p:spPr>
            <a:xfrm rot="0">
              <a:off x="0" y="0"/>
              <a:ext cx="8873398" cy="5207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0" indent="0" lvl="0">
                <a:lnSpc>
                  <a:spcPts val="3120"/>
                </a:lnSpc>
              </a:pPr>
              <a:r>
                <a:rPr lang="en-US" sz="2600">
                  <a:solidFill>
                    <a:srgbClr val="2B2B2B"/>
                  </a:solidFill>
                  <a:latin typeface="Didact Gothic"/>
                </a:rPr>
                <a:t>NAÏVE BAYES WITH FEATURE ENGINEERING</a:t>
              </a:r>
            </a:p>
          </p:txBody>
        </p:sp>
        <p:sp>
          <p:nvSpPr>
            <p:cNvPr name="TextBox 20" id="20"/>
            <p:cNvSpPr txBox="true"/>
            <p:nvPr/>
          </p:nvSpPr>
          <p:spPr>
            <a:xfrm rot="0">
              <a:off x="0" y="703773"/>
              <a:ext cx="8873398" cy="273621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453388" indent="-226694" lvl="1">
                <a:lnSpc>
                  <a:spcPts val="2729"/>
                </a:lnSpc>
                <a:buFont typeface="Arial"/>
                <a:buChar char="•"/>
              </a:pPr>
              <a:r>
                <a:rPr lang="en-US" sz="2099">
                  <a:solidFill>
                    <a:srgbClr val="2B2B2B"/>
                  </a:solidFill>
                  <a:latin typeface="Didact Gothic"/>
                </a:rPr>
                <a:t>Sensitivity: 78.49% (True Positive Rate; the model's ability to correctly predict actual attrition).</a:t>
              </a:r>
            </a:p>
            <a:p>
              <a:pPr marL="453388" indent="-226694" lvl="1">
                <a:lnSpc>
                  <a:spcPts val="2729"/>
                </a:lnSpc>
                <a:buFont typeface="Arial"/>
                <a:buChar char="•"/>
              </a:pPr>
              <a:r>
                <a:rPr lang="en-US" sz="2099">
                  <a:solidFill>
                    <a:srgbClr val="2B2B2B"/>
                  </a:solidFill>
                  <a:latin typeface="Didact Gothic"/>
                </a:rPr>
                <a:t>Specificity: 71.43% (True Negative Rate; the model's ability to correctly predict actual non-attrition).</a:t>
              </a:r>
            </a:p>
            <a:p>
              <a:pPr marL="453388" indent="-226694" lvl="1">
                <a:lnSpc>
                  <a:spcPts val="2729"/>
                </a:lnSpc>
                <a:buFont typeface="Arial"/>
                <a:buChar char="•"/>
              </a:pPr>
              <a:r>
                <a:rPr lang="en-US" sz="2099">
                  <a:solidFill>
                    <a:srgbClr val="2B2B2B"/>
                  </a:solidFill>
                  <a:latin typeface="Didact Gothic"/>
                </a:rPr>
                <a:t>Threshold adjustment, 0.6 was found as the optimal cut-off.</a:t>
              </a: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9301897" y="1149914"/>
            <a:ext cx="161925" cy="161925"/>
            <a:chOff x="0" y="0"/>
            <a:chExt cx="6350000" cy="6350000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68BDB2"/>
            </a:solidFill>
          </p:spPr>
        </p:sp>
      </p:grpSp>
      <p:grpSp>
        <p:nvGrpSpPr>
          <p:cNvPr name="Group 23" id="23"/>
          <p:cNvGrpSpPr/>
          <p:nvPr/>
        </p:nvGrpSpPr>
        <p:grpSpPr>
          <a:xfrm rot="0">
            <a:off x="9301897" y="3343285"/>
            <a:ext cx="161925" cy="161925"/>
            <a:chOff x="0" y="0"/>
            <a:chExt cx="6350000" cy="635000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80DB89"/>
            </a:solidFill>
          </p:spPr>
        </p:sp>
      </p:grpSp>
      <p:grpSp>
        <p:nvGrpSpPr>
          <p:cNvPr name="Group 25" id="25"/>
          <p:cNvGrpSpPr/>
          <p:nvPr/>
        </p:nvGrpSpPr>
        <p:grpSpPr>
          <a:xfrm rot="0">
            <a:off x="9301897" y="5534035"/>
            <a:ext cx="161925" cy="161925"/>
            <a:chOff x="0" y="0"/>
            <a:chExt cx="6350000" cy="635000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68BDB2"/>
            </a:solidFill>
          </p:spPr>
        </p:sp>
      </p:grpSp>
      <p:grpSp>
        <p:nvGrpSpPr>
          <p:cNvPr name="Group 27" id="27"/>
          <p:cNvGrpSpPr/>
          <p:nvPr/>
        </p:nvGrpSpPr>
        <p:grpSpPr>
          <a:xfrm rot="0">
            <a:off x="9301897" y="7730028"/>
            <a:ext cx="161925" cy="161925"/>
            <a:chOff x="0" y="0"/>
            <a:chExt cx="6350000" cy="6350000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80DB89"/>
            </a:solidFill>
          </p:spPr>
        </p:sp>
      </p:grpSp>
      <p:grpSp>
        <p:nvGrpSpPr>
          <p:cNvPr name="Group 29" id="29"/>
          <p:cNvGrpSpPr/>
          <p:nvPr/>
        </p:nvGrpSpPr>
        <p:grpSpPr>
          <a:xfrm rot="0">
            <a:off x="289360" y="118486"/>
            <a:ext cx="5331284" cy="2077800"/>
            <a:chOff x="0" y="0"/>
            <a:chExt cx="7108379" cy="2770400"/>
          </a:xfrm>
        </p:grpSpPr>
        <p:sp>
          <p:nvSpPr>
            <p:cNvPr name="TextBox 30" id="30"/>
            <p:cNvSpPr txBox="true"/>
            <p:nvPr/>
          </p:nvSpPr>
          <p:spPr>
            <a:xfrm rot="0">
              <a:off x="0" y="1043200"/>
              <a:ext cx="7108379" cy="17272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0" indent="0" lvl="0">
                <a:lnSpc>
                  <a:spcPts val="5159"/>
                </a:lnSpc>
              </a:pPr>
              <a:r>
                <a:rPr lang="en-US" sz="4299">
                  <a:solidFill>
                    <a:srgbClr val="A0131D"/>
                  </a:solidFill>
                  <a:latin typeface="Didact Gothic"/>
                </a:rPr>
                <a:t>DEEP DIVE INTO ATTRITION ANALYSIS</a:t>
              </a:r>
            </a:p>
          </p:txBody>
        </p:sp>
        <p:sp>
          <p:nvSpPr>
            <p:cNvPr name="TextBox 31" id="31"/>
            <p:cNvSpPr txBox="true"/>
            <p:nvPr/>
          </p:nvSpPr>
          <p:spPr>
            <a:xfrm rot="0">
              <a:off x="0" y="-38100"/>
              <a:ext cx="7108379" cy="39624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520"/>
                </a:lnSpc>
              </a:pPr>
            </a:p>
          </p:txBody>
        </p:sp>
      </p:grp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BDAD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1008">
            <a:off x="1028700" y="9212335"/>
            <a:ext cx="16230601" cy="0"/>
          </a:xfrm>
          <a:prstGeom prst="line">
            <a:avLst/>
          </a:prstGeom>
          <a:ln cap="flat" w="9525">
            <a:solidFill>
              <a:srgbClr val="68BDB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16718620" y="8708028"/>
            <a:ext cx="540681" cy="286561"/>
          </a:xfrm>
          <a:custGeom>
            <a:avLst/>
            <a:gdLst/>
            <a:ahLst/>
            <a:cxnLst/>
            <a:rect r="r" b="b" t="t" l="l"/>
            <a:pathLst>
              <a:path h="286561" w="540681">
                <a:moveTo>
                  <a:pt x="0" y="0"/>
                </a:moveTo>
                <a:lnTo>
                  <a:pt x="540681" y="0"/>
                </a:lnTo>
                <a:lnTo>
                  <a:pt x="540681" y="286561"/>
                </a:lnTo>
                <a:lnTo>
                  <a:pt x="0" y="28656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4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6715500" y="2133278"/>
            <a:ext cx="11062499" cy="7743750"/>
          </a:xfrm>
          <a:custGeom>
            <a:avLst/>
            <a:gdLst/>
            <a:ahLst/>
            <a:cxnLst/>
            <a:rect r="r" b="b" t="t" l="l"/>
            <a:pathLst>
              <a:path h="7743750" w="11062499">
                <a:moveTo>
                  <a:pt x="0" y="0"/>
                </a:moveTo>
                <a:lnTo>
                  <a:pt x="11062499" y="0"/>
                </a:lnTo>
                <a:lnTo>
                  <a:pt x="11062499" y="7743749"/>
                </a:lnTo>
                <a:lnTo>
                  <a:pt x="0" y="774374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468224" y="3425869"/>
            <a:ext cx="5506544" cy="54254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518162" indent="-259081" lvl="1">
              <a:lnSpc>
                <a:spcPts val="3360"/>
              </a:lnSpc>
              <a:buFont typeface="Arial"/>
              <a:buChar char="•"/>
            </a:pPr>
            <a:r>
              <a:rPr lang="en-US" sz="2400">
                <a:solidFill>
                  <a:srgbClr val="2B2B2B"/>
                </a:solidFill>
                <a:latin typeface="Didact Gothic"/>
                <a:hlinkClick r:id="rId5" tooltip="https://docs.google.com/spreadsheets/d/1DUF2isFWsqVSYhbaACYtbgcLi_YjDqpE3GLQIVgkKQg/edit#gid=69851113"/>
              </a:rPr>
              <a:t>Accuracy: Approximately 77.36%.</a:t>
            </a:r>
          </a:p>
          <a:p>
            <a:pPr marL="518162" indent="-259081" lvl="1">
              <a:lnSpc>
                <a:spcPts val="3360"/>
              </a:lnSpc>
              <a:buFont typeface="Arial"/>
              <a:buChar char="•"/>
            </a:pPr>
            <a:r>
              <a:rPr lang="en-US" sz="2400">
                <a:solidFill>
                  <a:srgbClr val="2B2B2B"/>
                </a:solidFill>
                <a:latin typeface="Didact Gothic"/>
                <a:hlinkClick r:id="rId6" tooltip="https://docs.google.com/spreadsheets/d/1DUF2isFWsqVSYhbaACYtbgcLi_YjDqpE3GLQIVgkKQg/edit#gid=69851113"/>
              </a:rPr>
              <a:t>Sensitivity: 78.49% (True Positive Rate; the model's ability to correctly predict actual attrition).</a:t>
            </a:r>
          </a:p>
          <a:p>
            <a:pPr marL="518162" indent="-259081" lvl="1">
              <a:lnSpc>
                <a:spcPts val="3360"/>
              </a:lnSpc>
              <a:buFont typeface="Arial"/>
              <a:buChar char="•"/>
            </a:pPr>
            <a:r>
              <a:rPr lang="en-US" sz="2400">
                <a:solidFill>
                  <a:srgbClr val="2B2B2B"/>
                </a:solidFill>
                <a:latin typeface="Didact Gothic"/>
                <a:hlinkClick r:id="rId7" tooltip="https://docs.google.com/spreadsheets/d/1DUF2isFWsqVSYhbaACYtbgcLi_YjDqpE3GLQIVgkKQg/edit#gid=69851113"/>
              </a:rPr>
              <a:t>Specificity: 71.43% (True Negative Rate; the model's ability to correctly predict actual non-attrition).</a:t>
            </a:r>
          </a:p>
          <a:p>
            <a:pPr marL="518162" indent="-259081" lvl="1">
              <a:lnSpc>
                <a:spcPts val="3360"/>
              </a:lnSpc>
              <a:buFont typeface="Arial"/>
              <a:buChar char="•"/>
            </a:pPr>
            <a:r>
              <a:rPr lang="en-US" sz="2400">
                <a:solidFill>
                  <a:srgbClr val="2B2B2B"/>
                </a:solidFill>
                <a:latin typeface="Didact Gothic"/>
                <a:hlinkClick r:id="rId8" tooltip="https://docs.google.com/spreadsheets/d/1DUF2isFWsqVSYhbaACYtbgcLi_YjDqpE3GLQIVgkKQg/edit#gid=69851113"/>
              </a:rPr>
              <a:t>P-Value : &lt;2e-16</a:t>
            </a:r>
          </a:p>
          <a:p>
            <a:pPr marL="518162" indent="-259081" lvl="1">
              <a:lnSpc>
                <a:spcPts val="3360"/>
              </a:lnSpc>
              <a:buFont typeface="Arial"/>
              <a:buChar char="•"/>
            </a:pPr>
            <a:r>
              <a:rPr lang="en-US" sz="2400">
                <a:solidFill>
                  <a:srgbClr val="2B2B2B"/>
                </a:solidFill>
                <a:latin typeface="Didact Gothic"/>
              </a:rPr>
              <a:t>Engineered Features: Income bands, interaction term between job satisfaction and income, high-income flag, and satisfaction-adjusted income.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699" y="1085850"/>
            <a:ext cx="10795328" cy="18772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7316"/>
              </a:lnSpc>
            </a:pPr>
            <a:r>
              <a:rPr lang="en-US" sz="6651">
                <a:solidFill>
                  <a:srgbClr val="2B2B2B"/>
                </a:solidFill>
                <a:latin typeface="Didact Gothic"/>
              </a:rPr>
              <a:t>Naïve Bayes with Feature Engineering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BDAD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1008">
            <a:off x="1028700" y="9212335"/>
            <a:ext cx="16230601" cy="0"/>
          </a:xfrm>
          <a:prstGeom prst="line">
            <a:avLst/>
          </a:prstGeom>
          <a:ln cap="flat" w="9525">
            <a:solidFill>
              <a:srgbClr val="68BDB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16718620" y="8708028"/>
            <a:ext cx="540681" cy="286561"/>
          </a:xfrm>
          <a:custGeom>
            <a:avLst/>
            <a:gdLst/>
            <a:ahLst/>
            <a:cxnLst/>
            <a:rect r="r" b="b" t="t" l="l"/>
            <a:pathLst>
              <a:path h="286561" w="540681">
                <a:moveTo>
                  <a:pt x="0" y="0"/>
                </a:moveTo>
                <a:lnTo>
                  <a:pt x="540681" y="0"/>
                </a:lnTo>
                <a:lnTo>
                  <a:pt x="540681" y="286561"/>
                </a:lnTo>
                <a:lnTo>
                  <a:pt x="0" y="28656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4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7066286" y="2123189"/>
            <a:ext cx="10193015" cy="7135111"/>
          </a:xfrm>
          <a:custGeom>
            <a:avLst/>
            <a:gdLst/>
            <a:ahLst/>
            <a:cxnLst/>
            <a:rect r="r" b="b" t="t" l="l"/>
            <a:pathLst>
              <a:path h="7135111" w="10193015">
                <a:moveTo>
                  <a:pt x="0" y="0"/>
                </a:moveTo>
                <a:lnTo>
                  <a:pt x="10193015" y="0"/>
                </a:lnTo>
                <a:lnTo>
                  <a:pt x="10193015" y="7135111"/>
                </a:lnTo>
                <a:lnTo>
                  <a:pt x="0" y="713511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28699" y="3085650"/>
            <a:ext cx="4441766" cy="4587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518162" indent="-259081" lvl="1">
              <a:lnSpc>
                <a:spcPts val="3360"/>
              </a:lnSpc>
              <a:buFont typeface="Arial"/>
              <a:buChar char="•"/>
            </a:pPr>
            <a:r>
              <a:rPr lang="en-US" sz="2400">
                <a:solidFill>
                  <a:srgbClr val="2B2B2B"/>
                </a:solidFill>
                <a:latin typeface="Didact Gothic"/>
              </a:rPr>
              <a:t>Linear Regression with Selected Features</a:t>
            </a:r>
          </a:p>
          <a:p>
            <a:pPr marL="518162" indent="-259081" lvl="1">
              <a:lnSpc>
                <a:spcPts val="3360"/>
              </a:lnSpc>
              <a:buFont typeface="Arial"/>
              <a:buChar char="•"/>
            </a:pPr>
            <a:r>
              <a:rPr lang="en-US" sz="2400">
                <a:solidFill>
                  <a:srgbClr val="2B2B2B"/>
                </a:solidFill>
                <a:latin typeface="Didact Gothic"/>
              </a:rPr>
              <a:t>Selected Features: Age, Department, YearsAtCompany, JobLevel, TotalWorkingYears</a:t>
            </a:r>
          </a:p>
          <a:p>
            <a:pPr marL="518162" indent="-259081" lvl="1">
              <a:lnSpc>
                <a:spcPts val="3360"/>
              </a:lnSpc>
              <a:buFont typeface="Arial"/>
              <a:buChar char="•"/>
            </a:pPr>
            <a:r>
              <a:rPr lang="en-US" sz="2400">
                <a:solidFill>
                  <a:srgbClr val="2B2B2B"/>
                </a:solidFill>
                <a:latin typeface="Didact Gothic"/>
              </a:rPr>
              <a:t>The model achieved an RMSE of approximately 1367.12 </a:t>
            </a:r>
          </a:p>
          <a:p>
            <a:pPr marL="518162" indent="-259081" lvl="1">
              <a:lnSpc>
                <a:spcPts val="3360"/>
              </a:lnSpc>
              <a:buFont typeface="Arial"/>
              <a:buChar char="•"/>
            </a:pPr>
            <a:r>
              <a:rPr lang="en-US" sz="2400">
                <a:solidFill>
                  <a:srgbClr val="2B2B2B"/>
                </a:solidFill>
                <a:latin typeface="Didact Gothic"/>
              </a:rPr>
              <a:t>R-squared: Approximately 91.12%, </a:t>
            </a:r>
          </a:p>
          <a:p>
            <a:pPr marL="518162" indent="-259081" lvl="1">
              <a:lnSpc>
                <a:spcPts val="3360"/>
              </a:lnSpc>
              <a:buFont typeface="Arial"/>
              <a:buChar char="•"/>
            </a:pPr>
            <a:r>
              <a:rPr lang="en-US" sz="2400" u="sng">
                <a:solidFill>
                  <a:srgbClr val="2B2B2B"/>
                </a:solidFill>
                <a:latin typeface="Didact Gothic"/>
                <a:hlinkClick r:id="rId5" tooltip="https://docs.google.com/spreadsheets/d/1DUF2isFWsqVSYhbaACYtbgcLi_YjDqpE3GLQIVgkKQg/edit#gid=69851113"/>
              </a:rPr>
              <a:t>p-value: &lt; 2.2e-16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699" y="1085850"/>
            <a:ext cx="7494827" cy="14894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5849"/>
              </a:lnSpc>
            </a:pPr>
            <a:r>
              <a:rPr lang="en-US" sz="5317">
                <a:solidFill>
                  <a:srgbClr val="2B2B2B"/>
                </a:solidFill>
                <a:latin typeface="Didact Gothic"/>
              </a:rPr>
              <a:t>Salary Prediction Through Regression Analysis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-5401989">
            <a:off x="2105522" y="5138737"/>
            <a:ext cx="8229601" cy="0"/>
          </a:xfrm>
          <a:prstGeom prst="line">
            <a:avLst/>
          </a:prstGeom>
          <a:ln cap="flat" w="9525">
            <a:solidFill>
              <a:srgbClr val="2B2B2B">
                <a:alpha val="29804"/>
              </a:srgbClr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 rot="-5400000">
            <a:off x="7950496" y="5138738"/>
            <a:ext cx="8229600" cy="0"/>
          </a:xfrm>
          <a:prstGeom prst="line">
            <a:avLst/>
          </a:prstGeom>
          <a:ln cap="flat" w="9525">
            <a:solidFill>
              <a:srgbClr val="2B2B2B">
                <a:alpha val="29804"/>
              </a:srgbClr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4" id="4"/>
          <p:cNvGrpSpPr/>
          <p:nvPr/>
        </p:nvGrpSpPr>
        <p:grpSpPr>
          <a:xfrm rot="0">
            <a:off x="12173202" y="7221533"/>
            <a:ext cx="4545417" cy="2036767"/>
            <a:chOff x="0" y="0"/>
            <a:chExt cx="6060557" cy="2715689"/>
          </a:xfrm>
        </p:grpSpPr>
        <p:sp>
          <p:nvSpPr>
            <p:cNvPr name="TextBox 5" id="5"/>
            <p:cNvSpPr txBox="true"/>
            <p:nvPr/>
          </p:nvSpPr>
          <p:spPr>
            <a:xfrm rot="0">
              <a:off x="0" y="66675"/>
              <a:ext cx="6060557" cy="122025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500"/>
                </a:lnSpc>
              </a:pPr>
              <a:r>
                <a:rPr lang="en-US" sz="3500">
                  <a:solidFill>
                    <a:srgbClr val="2B2B2B"/>
                  </a:solidFill>
                  <a:latin typeface="Didact Gothic"/>
                </a:rPr>
                <a:t>Statistical Confidence in Predictive Models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0" y="1808274"/>
              <a:ext cx="6060557" cy="90741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453388" indent="-226694" lvl="1">
                <a:lnSpc>
                  <a:spcPts val="2729"/>
                </a:lnSpc>
                <a:buFont typeface="Arial"/>
                <a:buChar char="•"/>
              </a:pPr>
              <a:r>
                <a:rPr lang="en-US" sz="2099">
                  <a:solidFill>
                    <a:srgbClr val="2B2B2B"/>
                  </a:solidFill>
                  <a:latin typeface="Didact Gothic"/>
                </a:rPr>
                <a:t>High R-squared values</a:t>
              </a:r>
            </a:p>
            <a:p>
              <a:pPr marL="453388" indent="-226694" lvl="1">
                <a:lnSpc>
                  <a:spcPts val="2729"/>
                </a:lnSpc>
                <a:buFont typeface="Arial"/>
                <a:buChar char="•"/>
              </a:pPr>
              <a:r>
                <a:rPr lang="en-US" sz="2099">
                  <a:solidFill>
                    <a:srgbClr val="2B2B2B"/>
                  </a:solidFill>
                  <a:latin typeface="Didact Gothic"/>
                </a:rPr>
                <a:t>low RMSE </a:t>
              </a: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16718619" y="8989695"/>
            <a:ext cx="540681" cy="286561"/>
          </a:xfrm>
          <a:custGeom>
            <a:avLst/>
            <a:gdLst/>
            <a:ahLst/>
            <a:cxnLst/>
            <a:rect r="r" b="b" t="t" l="l"/>
            <a:pathLst>
              <a:path h="286561" w="540681">
                <a:moveTo>
                  <a:pt x="0" y="0"/>
                </a:moveTo>
                <a:lnTo>
                  <a:pt x="540681" y="0"/>
                </a:lnTo>
                <a:lnTo>
                  <a:pt x="540681" y="286561"/>
                </a:lnTo>
                <a:lnTo>
                  <a:pt x="0" y="28656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028700" y="1546618"/>
            <a:ext cx="7898175" cy="5528722"/>
          </a:xfrm>
          <a:custGeom>
            <a:avLst/>
            <a:gdLst/>
            <a:ahLst/>
            <a:cxnLst/>
            <a:rect r="r" b="b" t="t" l="l"/>
            <a:pathLst>
              <a:path h="5528722" w="7898175">
                <a:moveTo>
                  <a:pt x="0" y="0"/>
                </a:moveTo>
                <a:lnTo>
                  <a:pt x="7898175" y="0"/>
                </a:lnTo>
                <a:lnTo>
                  <a:pt x="7898175" y="5528722"/>
                </a:lnTo>
                <a:lnTo>
                  <a:pt x="0" y="552872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9553299" y="1546618"/>
            <a:ext cx="7706001" cy="5394201"/>
          </a:xfrm>
          <a:custGeom>
            <a:avLst/>
            <a:gdLst/>
            <a:ahLst/>
            <a:cxnLst/>
            <a:rect r="r" b="b" t="t" l="l"/>
            <a:pathLst>
              <a:path h="5394201" w="7706001">
                <a:moveTo>
                  <a:pt x="0" y="0"/>
                </a:moveTo>
                <a:lnTo>
                  <a:pt x="7706001" y="0"/>
                </a:lnTo>
                <a:lnTo>
                  <a:pt x="7706001" y="5394200"/>
                </a:lnTo>
                <a:lnTo>
                  <a:pt x="0" y="539420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1143887" y="7316783"/>
            <a:ext cx="4545417" cy="1941517"/>
            <a:chOff x="0" y="0"/>
            <a:chExt cx="6060557" cy="2588689"/>
          </a:xfrm>
        </p:grpSpPr>
        <p:sp>
          <p:nvSpPr>
            <p:cNvPr name="TextBox 11" id="11"/>
            <p:cNvSpPr txBox="true"/>
            <p:nvPr/>
          </p:nvSpPr>
          <p:spPr>
            <a:xfrm rot="0">
              <a:off x="0" y="66675"/>
              <a:ext cx="6060557" cy="63605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500"/>
                </a:lnSpc>
              </a:pPr>
              <a:r>
                <a:rPr lang="en-US" sz="3500">
                  <a:solidFill>
                    <a:srgbClr val="2B2B2B"/>
                  </a:solidFill>
                  <a:latin typeface="Didact Gothic"/>
                </a:rPr>
                <a:t>Salary</a:t>
              </a:r>
            </a:p>
          </p:txBody>
        </p:sp>
        <p:sp>
          <p:nvSpPr>
            <p:cNvPr name="TextBox 12" id="12"/>
            <p:cNvSpPr txBox="true"/>
            <p:nvPr/>
          </p:nvSpPr>
          <p:spPr>
            <a:xfrm rot="0">
              <a:off x="0" y="1224074"/>
              <a:ext cx="6060557" cy="136461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453388" indent="-226694" lvl="1">
                <a:lnSpc>
                  <a:spcPts val="2729"/>
                </a:lnSpc>
                <a:buFont typeface="Arial"/>
                <a:buChar char="•"/>
              </a:pPr>
              <a:r>
                <a:rPr lang="en-US" sz="2099">
                  <a:solidFill>
                    <a:srgbClr val="2B2B2B"/>
                  </a:solidFill>
                  <a:latin typeface="Didact Gothic"/>
                </a:rPr>
                <a:t>Interplay of Age and Income on Attrition</a:t>
              </a:r>
            </a:p>
            <a:p>
              <a:pPr marL="453388" indent="-226694" lvl="1">
                <a:lnSpc>
                  <a:spcPts val="2729"/>
                </a:lnSpc>
                <a:buFont typeface="Arial"/>
                <a:buChar char="•"/>
              </a:pPr>
              <a:r>
                <a:rPr lang="en-US" sz="2099">
                  <a:solidFill>
                    <a:srgbClr val="2B2B2B"/>
                  </a:solidFill>
                  <a:latin typeface="Didact Gothic"/>
                </a:rPr>
                <a:t>Salary as a Determinant of Attrition</a:t>
              </a: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6753295" y="7221533"/>
            <a:ext cx="4545417" cy="2722567"/>
            <a:chOff x="0" y="0"/>
            <a:chExt cx="6060557" cy="3630089"/>
          </a:xfrm>
        </p:grpSpPr>
        <p:sp>
          <p:nvSpPr>
            <p:cNvPr name="TextBox 14" id="14"/>
            <p:cNvSpPr txBox="true"/>
            <p:nvPr/>
          </p:nvSpPr>
          <p:spPr>
            <a:xfrm rot="0">
              <a:off x="0" y="66675"/>
              <a:ext cx="6060557" cy="122025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500"/>
                </a:lnSpc>
              </a:pPr>
              <a:r>
                <a:rPr lang="en-US" sz="3500">
                  <a:solidFill>
                    <a:srgbClr val="2B2B2B"/>
                  </a:solidFill>
                  <a:latin typeface="Didact Gothic"/>
                </a:rPr>
                <a:t>Departmental Differences</a:t>
              </a:r>
            </a:p>
          </p:txBody>
        </p:sp>
        <p:sp>
          <p:nvSpPr>
            <p:cNvPr name="TextBox 15" id="15"/>
            <p:cNvSpPr txBox="true"/>
            <p:nvPr/>
          </p:nvSpPr>
          <p:spPr>
            <a:xfrm rot="0">
              <a:off x="0" y="1808274"/>
              <a:ext cx="6060557" cy="182181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453388" indent="-226694" lvl="1">
                <a:lnSpc>
                  <a:spcPts val="2729"/>
                </a:lnSpc>
                <a:buFont typeface="Arial"/>
                <a:buChar char="•"/>
              </a:pPr>
              <a:r>
                <a:rPr lang="en-US" sz="2099">
                  <a:solidFill>
                    <a:srgbClr val="2B2B2B"/>
                  </a:solidFill>
                  <a:latin typeface="Didact Gothic"/>
                </a:rPr>
                <a:t>Pivotal factor in both salary levels and attrition rates.</a:t>
              </a:r>
            </a:p>
            <a:p>
              <a:pPr>
                <a:lnSpc>
                  <a:spcPts val="2729"/>
                </a:lnSpc>
              </a:pPr>
            </a:p>
            <a:p>
              <a:pPr>
                <a:lnSpc>
                  <a:spcPts val="2729"/>
                </a:lnSpc>
              </a:pPr>
            </a:p>
          </p:txBody>
        </p:sp>
      </p:grpSp>
      <p:sp>
        <p:nvSpPr>
          <p:cNvPr name="TextBox 16" id="16"/>
          <p:cNvSpPr txBox="true"/>
          <p:nvPr/>
        </p:nvSpPr>
        <p:spPr>
          <a:xfrm rot="0">
            <a:off x="0" y="57150"/>
            <a:ext cx="7494827" cy="14894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5849"/>
              </a:lnSpc>
            </a:pPr>
            <a:r>
              <a:rPr lang="en-US" sz="5317">
                <a:solidFill>
                  <a:srgbClr val="2B2B2B"/>
                </a:solidFill>
                <a:latin typeface="Didact Gothic"/>
              </a:rPr>
              <a:t>Synthesizing Attrition and Salary Predictions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bg>
      <p:bgPr>
        <a:solidFill>
          <a:srgbClr val="2B2B2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name="Table 2" id="2"/>
          <p:cNvGraphicFramePr>
            <a:graphicFrameLocks noGrp="true"/>
          </p:cNvGraphicFramePr>
          <p:nvPr/>
        </p:nvGraphicFramePr>
        <p:xfrm>
          <a:off x="1234786" y="1686929"/>
          <a:ext cx="16202025" cy="8600071"/>
        </p:xfrm>
        <a:graphic>
          <a:graphicData uri="http://schemas.openxmlformats.org/drawingml/2006/table">
            <a:tbl>
              <a:tblPr/>
              <a:tblGrid>
                <a:gridCol w="5400675"/>
                <a:gridCol w="5400675"/>
                <a:gridCol w="5400675"/>
              </a:tblGrid>
              <a:tr h="1468476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919"/>
                        </a:lnSpc>
                        <a:defRPr/>
                      </a:pPr>
                      <a:r>
                        <a:rPr lang="en-US" sz="2799">
                          <a:solidFill>
                            <a:srgbClr val="2B2B2B"/>
                          </a:solidFill>
                          <a:latin typeface="Didact Gothic Bold"/>
                        </a:rPr>
                        <a:t>Job Satisfaction Influence on Salary and Attrition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8BDB2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919"/>
                        </a:lnSpc>
                        <a:defRPr/>
                      </a:pPr>
                      <a:r>
                        <a:rPr lang="en-US" sz="2799">
                          <a:solidFill>
                            <a:srgbClr val="2B2B2B"/>
                          </a:solidFill>
                          <a:latin typeface="Didact Gothic Bold"/>
                        </a:rPr>
                        <a:t>Salary Discrepancies Across Departments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DB89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919"/>
                        </a:lnSpc>
                        <a:defRPr/>
                      </a:pPr>
                      <a:r>
                        <a:rPr lang="en-US" sz="2799">
                          <a:solidFill>
                            <a:srgbClr val="2B2B2B"/>
                          </a:solidFill>
                          <a:latin typeface="Didact Gothic Bold"/>
                        </a:rPr>
                        <a:t>Turnover Rates Despite High Satisfaction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ADA"/>
                    </a:solidFill>
                  </a:tcPr>
                </a:tc>
              </a:tr>
              <a:tr h="2810475">
                <a:tc>
                  <a:txBody>
                    <a:bodyPr anchor="t" rtlCol="false"/>
                    <a:lstStyle/>
                    <a:p>
                      <a:pPr algn="l" marL="474981" indent="-237491" lvl="1">
                        <a:lnSpc>
                          <a:spcPts val="3080"/>
                        </a:lnSpc>
                        <a:buFont typeface="Arial"/>
                        <a:buChar char="•"/>
                        <a:defRPr/>
                      </a:pPr>
                      <a:r>
                        <a:rPr lang="en-US" sz="2200">
                          <a:solidFill>
                            <a:srgbClr val="F4F4F4"/>
                          </a:solidFill>
                          <a:latin typeface="Didact Gothic"/>
                        </a:rPr>
                        <a:t>Roles with higher job satisfaction (scores above 3.5 on average) did not show a proportional decrease in attrition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 marL="474981" indent="-237491" lvl="1">
                        <a:lnSpc>
                          <a:spcPts val="3080"/>
                        </a:lnSpc>
                        <a:buFont typeface="Arial"/>
                        <a:buChar char="•"/>
                        <a:defRPr/>
                      </a:pPr>
                      <a:r>
                        <a:rPr lang="en-US" sz="2200">
                          <a:solidFill>
                            <a:srgbClr val="F4F4F4"/>
                          </a:solidFill>
                          <a:latin typeface="Didact Gothic"/>
                        </a:rPr>
                        <a:t>Sales reported a higher average monthly income of $6,500, yet exhibited a 20% attrition rate</a:t>
                      </a:r>
                      <a:endParaRPr lang="en-US" sz="1100"/>
                    </a:p>
                    <a:p>
                      <a:pPr marL="474981" indent="-237491" lvl="1">
                        <a:lnSpc>
                          <a:spcPts val="3080"/>
                        </a:lnSpc>
                        <a:buFont typeface="Arial"/>
                        <a:buChar char="•"/>
                      </a:pPr>
                      <a:r>
                        <a:rPr lang="en-US" sz="2200">
                          <a:solidFill>
                            <a:srgbClr val="F4F4F4"/>
                          </a:solidFill>
                          <a:latin typeface="Didact Gothic"/>
                        </a:rPr>
                        <a:t> R&amp;D, with a lower average monthly income of $5,800, showed a reduced attrition rate of 12%.</a:t>
                      </a:r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 marL="474981" indent="-237491" lvl="1">
                        <a:lnSpc>
                          <a:spcPts val="3080"/>
                        </a:lnSpc>
                        <a:buFont typeface="Arial"/>
                        <a:buChar char="•"/>
                        <a:defRPr/>
                      </a:pPr>
                      <a:r>
                        <a:rPr lang="en-US" sz="2200">
                          <a:solidFill>
                            <a:srgbClr val="F4F4F4"/>
                          </a:solidFill>
                          <a:latin typeface="Didact Gothic"/>
                        </a:rPr>
                        <a:t>Satisfaction alone is not a decisive factor in retention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2B2B"/>
                    </a:solidFill>
                  </a:tcPr>
                </a:tc>
              </a:tr>
              <a:tr h="1468476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919"/>
                        </a:lnSpc>
                        <a:defRPr/>
                      </a:pPr>
                      <a:r>
                        <a:rPr lang="en-US" sz="2799">
                          <a:solidFill>
                            <a:srgbClr val="2B2B2B"/>
                          </a:solidFill>
                          <a:latin typeface="Didact Gothic Bold"/>
                        </a:rPr>
                        <a:t>Job Level Impact on Income and Attrition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8BDB2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919"/>
                        </a:lnSpc>
                        <a:defRPr/>
                      </a:pPr>
                      <a:r>
                        <a:rPr lang="en-US" sz="2799">
                          <a:solidFill>
                            <a:srgbClr val="2B2B2B"/>
                          </a:solidFill>
                          <a:latin typeface="Didact Gothic Bold"/>
                        </a:rPr>
                        <a:t>Departmental Attrition Patterns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DB89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919"/>
                        </a:lnSpc>
                        <a:defRPr/>
                      </a:pPr>
                      <a:r>
                        <a:rPr lang="en-US" sz="2799">
                          <a:solidFill>
                            <a:srgbClr val="2B2B2B"/>
                          </a:solidFill>
                          <a:latin typeface="Didact Gothic Bold"/>
                        </a:rPr>
                        <a:t>Years at Company vs. Attrition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ADA"/>
                    </a:solidFill>
                  </a:tcPr>
                </a:tc>
              </a:tr>
              <a:tr h="2852643">
                <a:tc>
                  <a:txBody>
                    <a:bodyPr anchor="t" rtlCol="false"/>
                    <a:lstStyle/>
                    <a:p>
                      <a:pPr algn="l" marL="474981" indent="-237491" lvl="1">
                        <a:lnSpc>
                          <a:spcPts val="3080"/>
                        </a:lnSpc>
                        <a:buFont typeface="Arial"/>
                        <a:buChar char="•"/>
                        <a:defRPr/>
                      </a:pPr>
                      <a:r>
                        <a:rPr lang="en-US" sz="2200">
                          <a:solidFill>
                            <a:srgbClr val="F4F4F4"/>
                          </a:solidFill>
                          <a:latin typeface="Didact Gothic"/>
                        </a:rPr>
                        <a:t>Advanced job levels (levels 4 and 5) attrition rate only 2% lower than at entry job levels.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 marL="474981" indent="-237491" lvl="1">
                        <a:lnSpc>
                          <a:spcPts val="3080"/>
                        </a:lnSpc>
                        <a:buFont typeface="Arial"/>
                        <a:buChar char="•"/>
                        <a:defRPr/>
                      </a:pPr>
                      <a:r>
                        <a:rPr lang="en-US" sz="2200">
                          <a:solidFill>
                            <a:srgbClr val="F4F4F4"/>
                          </a:solidFill>
                          <a:latin typeface="Didact Gothic"/>
                        </a:rPr>
                        <a:t>The Sales department showed a stark contrast with a 20% attrition rate.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 marL="474981" indent="-237491" lvl="1">
                        <a:lnSpc>
                          <a:spcPts val="3080"/>
                        </a:lnSpc>
                        <a:buFont typeface="Arial"/>
                        <a:buChar char="•"/>
                        <a:defRPr/>
                      </a:pPr>
                      <a:r>
                        <a:rPr lang="en-US" sz="2200">
                          <a:solidFill>
                            <a:srgbClr val="F4F4F4"/>
                          </a:solidFill>
                          <a:latin typeface="Didact Gothic"/>
                        </a:rPr>
                        <a:t>Employees with 1-5 years at the company exhibited a 10% higher attrition rate compared to those with 6-10 years, who averaged a 7% attrition rate.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2B2B"/>
                    </a:solidFill>
                  </a:tcPr>
                </a:tc>
              </a:tr>
            </a:tbl>
          </a:graphicData>
        </a:graphic>
      </p:graphicFrame>
      <p:sp>
        <p:nvSpPr>
          <p:cNvPr name="TextBox 3" id="3"/>
          <p:cNvSpPr txBox="true"/>
          <p:nvPr/>
        </p:nvSpPr>
        <p:spPr>
          <a:xfrm rot="0">
            <a:off x="5244908" y="404381"/>
            <a:ext cx="7494827" cy="12777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945"/>
              </a:lnSpc>
            </a:pPr>
            <a:r>
              <a:rPr lang="en-US" sz="5317">
                <a:solidFill>
                  <a:srgbClr val="F4F4F4"/>
                </a:solidFill>
                <a:latin typeface="Didact Gothic"/>
              </a:rPr>
              <a:t>Job Role-Specific Trends and their Impact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DAGDFjHq6vs</dc:identifier>
  <dcterms:modified xsi:type="dcterms:W3CDTF">2011-08-01T06:04:30Z</dcterms:modified>
  <cp:revision>1</cp:revision>
  <dc:title>Waleed_Amer_MSDS 6306: Doing Data Science  Case Study 02- Final Project</dc:title>
</cp:coreProperties>
</file>