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4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49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FC150-CE2B-4B90-95BC-3C246142A2EF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310DA-39CF-44A5-9D33-226175FE4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81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10DA-39CF-44A5-9D33-226175FE4C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0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12DB-8CE1-4439-A85B-15317831C5EB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43B0A3-1130-456E-9043-BC5992E2E9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12DB-8CE1-4439-A85B-15317831C5EB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B0A3-1130-456E-9043-BC5992E2E9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12DB-8CE1-4439-A85B-15317831C5EB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B0A3-1130-456E-9043-BC5992E2E9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12DB-8CE1-4439-A85B-15317831C5EB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B0A3-1130-456E-9043-BC5992E2E9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12DB-8CE1-4439-A85B-15317831C5EB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B0A3-1130-456E-9043-BC5992E2E9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12DB-8CE1-4439-A85B-15317831C5EB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B0A3-1130-456E-9043-BC5992E2E9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12DB-8CE1-4439-A85B-15317831C5EB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B0A3-1130-456E-9043-BC5992E2E9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12DB-8CE1-4439-A85B-15317831C5EB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B0A3-1130-456E-9043-BC5992E2E9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12DB-8CE1-4439-A85B-15317831C5EB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B0A3-1130-456E-9043-BC5992E2E9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12DB-8CE1-4439-A85B-15317831C5EB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B0A3-1130-456E-9043-BC5992E2E9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12DB-8CE1-4439-A85B-15317831C5EB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B0A3-1130-456E-9043-BC5992E2E9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2A212DB-8CE1-4439-A85B-15317831C5EB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143B0A3-1130-456E-9043-BC5992E2E9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17Eric.Johnston\Documents\CyOpSE_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276997"/>
            <a:ext cx="4038600" cy="273442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47334" y="-61557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n>
                  <a:solidFill>
                    <a:schemeClr val="tx1"/>
                  </a:solidFill>
                </a:ln>
                <a:latin typeface="Segoe UI Light" panose="020B0502040204020203" pitchFamily="34" charset="0"/>
              </a:rPr>
              <a:t>Cy</a:t>
            </a:r>
            <a:r>
              <a:rPr lang="en-US" sz="1600" dirty="0" smtClean="0">
                <a:ln>
                  <a:solidFill>
                    <a:schemeClr val="tx1"/>
                  </a:solidFill>
                </a:ln>
                <a:latin typeface="Segoe UI Light" panose="020B0502040204020203" pitchFamily="34" charset="0"/>
              </a:rPr>
              <a:t>ber</a:t>
            </a:r>
            <a:r>
              <a:rPr lang="en-US" sz="1600" b="1" dirty="0" smtClean="0">
                <a:ln>
                  <a:solidFill>
                    <a:schemeClr val="tx1"/>
                  </a:solidFill>
                </a:ln>
                <a:latin typeface="Segoe UI Light" panose="020B0502040204020203" pitchFamily="34" charset="0"/>
              </a:rPr>
              <a:t> Op</a:t>
            </a:r>
            <a:r>
              <a:rPr lang="en-US" sz="1600" dirty="0" smtClean="0">
                <a:ln>
                  <a:solidFill>
                    <a:schemeClr val="tx1"/>
                  </a:solidFill>
                </a:ln>
                <a:latin typeface="Segoe UI Light" panose="020B0502040204020203" pitchFamily="34" charset="0"/>
              </a:rPr>
              <a:t>erations </a:t>
            </a:r>
            <a:r>
              <a:rPr lang="en-US" sz="1600" b="1" dirty="0" smtClean="0">
                <a:ln>
                  <a:solidFill>
                    <a:schemeClr val="tx1"/>
                  </a:solidFill>
                </a:ln>
                <a:latin typeface="Segoe UI Light" panose="020B0502040204020203" pitchFamily="34" charset="0"/>
              </a:rPr>
              <a:t>S</a:t>
            </a:r>
            <a:r>
              <a:rPr lang="en-US" sz="1600" dirty="0" smtClean="0">
                <a:ln>
                  <a:solidFill>
                    <a:schemeClr val="tx1"/>
                  </a:solidFill>
                </a:ln>
                <a:latin typeface="Segoe UI Light" panose="020B0502040204020203" pitchFamily="34" charset="0"/>
              </a:rPr>
              <a:t>imulation</a:t>
            </a:r>
            <a:r>
              <a:rPr lang="en-US" sz="1600" b="1" dirty="0" smtClean="0">
                <a:ln>
                  <a:solidFill>
                    <a:schemeClr val="tx1"/>
                  </a:solidFill>
                </a:ln>
                <a:latin typeface="Segoe UI Light" panose="020B0502040204020203" pitchFamily="34" charset="0"/>
              </a:rPr>
              <a:t> E</a:t>
            </a:r>
            <a:r>
              <a:rPr lang="en-US" sz="1600" dirty="0" smtClean="0">
                <a:ln>
                  <a:solidFill>
                    <a:schemeClr val="tx1"/>
                  </a:solidFill>
                </a:ln>
                <a:latin typeface="Segoe UI Light" panose="020B0502040204020203" pitchFamily="34" charset="0"/>
              </a:rPr>
              <a:t>valuator</a:t>
            </a:r>
            <a:endParaRPr lang="en-US" sz="1600" dirty="0">
              <a:ln>
                <a:solidFill>
                  <a:schemeClr val="tx1"/>
                </a:solidFill>
              </a:ln>
              <a:latin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366" y="26930"/>
            <a:ext cx="2552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Segoe UI Light" panose="020B0502040204020203" pitchFamily="34" charset="0"/>
              </a:rPr>
              <a:t>C1C Herbert, C1C Cavassa, C1C Johnston</a:t>
            </a:r>
            <a:endParaRPr lang="en-US" sz="1050" dirty="0">
              <a:latin typeface="Segoe UI Light" panose="020B0502040204020203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52700" y="276997"/>
            <a:ext cx="0" cy="48665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591300" y="276998"/>
            <a:ext cx="0" cy="48665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5366" y="317285"/>
            <a:ext cx="25527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</a:rPr>
              <a:t>Overview</a:t>
            </a:r>
            <a:endParaRPr lang="en-US" sz="1000" b="1" dirty="0">
              <a:latin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="1" dirty="0" smtClean="0">
              <a:latin typeface="Calibri" panose="020F0502020204030204" pitchFamily="34" charset="0"/>
            </a:endParaRPr>
          </a:p>
          <a:p>
            <a:r>
              <a:rPr lang="en-US" sz="1000" dirty="0" smtClean="0">
                <a:latin typeface="Calibri" panose="020F0502020204030204" pitchFamily="34" charset="0"/>
              </a:rPr>
              <a:t>The Cubic Corporation </a:t>
            </a:r>
            <a:r>
              <a:rPr lang="en-US" sz="1000" dirty="0">
                <a:latin typeface="Calibri" panose="020F0502020204030204" pitchFamily="34" charset="0"/>
              </a:rPr>
              <a:t>has teamed up with USAFA to research a novel and effective way to perform cyber effects adjudication during large exercises. </a:t>
            </a:r>
            <a:endParaRPr lang="en-US" sz="1000" dirty="0" smtClean="0">
              <a:latin typeface="Calibri" panose="020F0502020204030204" pitchFamily="34" charset="0"/>
            </a:endParaRPr>
          </a:p>
          <a:p>
            <a:endParaRPr lang="en-US" sz="800" dirty="0" smtClean="0">
              <a:latin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 smtClean="0">
              <a:latin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>
              <a:latin typeface="Calibri" panose="020F0502020204030204" pitchFamily="34" charset="0"/>
            </a:endParaRPr>
          </a:p>
          <a:p>
            <a:r>
              <a:rPr lang="en-US" sz="1600" b="1" dirty="0" smtClean="0">
                <a:latin typeface="Calibri" panose="020F0502020204030204" pitchFamily="34" charset="0"/>
              </a:rPr>
              <a:t>Problem Statement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>
              <a:latin typeface="Calibri" panose="020F0502020204030204" pitchFamily="34" charset="0"/>
            </a:endParaRPr>
          </a:p>
          <a:p>
            <a:r>
              <a:rPr lang="en-US" sz="1000" dirty="0" smtClean="0">
                <a:latin typeface="Calibri" panose="020F0502020204030204" pitchFamily="34" charset="0"/>
              </a:rPr>
              <a:t>When </a:t>
            </a:r>
            <a:r>
              <a:rPr lang="en-US" sz="1000" dirty="0">
                <a:latin typeface="Calibri" panose="020F0502020204030204" pitchFamily="34" charset="0"/>
              </a:rPr>
              <a:t>exercising cyberspace capabilities </a:t>
            </a:r>
            <a:r>
              <a:rPr lang="en-US" sz="1000" dirty="0" smtClean="0">
                <a:latin typeface="Calibri" panose="020F0502020204030204" pitchFamily="34" charset="0"/>
              </a:rPr>
              <a:t>the Air Force does </a:t>
            </a:r>
            <a:r>
              <a:rPr lang="en-US" sz="1000" dirty="0">
                <a:latin typeface="Calibri" panose="020F0502020204030204" pitchFamily="34" charset="0"/>
              </a:rPr>
              <a:t>not have </a:t>
            </a:r>
            <a:r>
              <a:rPr lang="en-US" sz="1000" dirty="0" smtClean="0">
                <a:latin typeface="Calibri" panose="020F0502020204030204" pitchFamily="34" charset="0"/>
              </a:rPr>
              <a:t>an automated </a:t>
            </a:r>
            <a:r>
              <a:rPr lang="en-US" sz="1000" dirty="0">
                <a:latin typeface="Calibri" panose="020F0502020204030204" pitchFamily="34" charset="0"/>
              </a:rPr>
              <a:t>way to observe (near real time) if a player is taking actions in cyberspace and what </a:t>
            </a:r>
            <a:r>
              <a:rPr lang="en-US" sz="1000" dirty="0" smtClean="0">
                <a:latin typeface="Calibri" panose="020F0502020204030204" pitchFamily="34" charset="0"/>
              </a:rPr>
              <a:t>the </a:t>
            </a:r>
            <a:r>
              <a:rPr lang="en-US" sz="1000" dirty="0">
                <a:latin typeface="Calibri" panose="020F0502020204030204" pitchFamily="34" charset="0"/>
              </a:rPr>
              <a:t>resultant </a:t>
            </a:r>
            <a:r>
              <a:rPr lang="en-US" sz="1000" dirty="0" smtClean="0">
                <a:latin typeface="Calibri" panose="020F0502020204030204" pitchFamily="34" charset="0"/>
              </a:rPr>
              <a:t>effects are.</a:t>
            </a:r>
          </a:p>
          <a:p>
            <a:endParaRPr lang="en-US" sz="1000" dirty="0" smtClean="0">
              <a:latin typeface="Calibri" panose="020F0502020204030204" pitchFamily="34" charset="0"/>
            </a:endParaRPr>
          </a:p>
          <a:p>
            <a:endParaRPr lang="en-US" sz="1000" dirty="0" smtClean="0">
              <a:latin typeface="Calibri" panose="020F0502020204030204" pitchFamily="34" charset="0"/>
            </a:endParaRPr>
          </a:p>
          <a:p>
            <a:r>
              <a:rPr lang="en-US" sz="1600" b="1" dirty="0" smtClean="0">
                <a:latin typeface="Calibri" panose="020F0502020204030204" pitchFamily="34" charset="0"/>
              </a:rPr>
              <a:t>Initial Tasks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 smtClean="0">
              <a:latin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libri" panose="020F0502020204030204" pitchFamily="34" charset="0"/>
              </a:rPr>
              <a:t>Creating/prototyping a capability to observe a cyber range via sensors or network capture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libri" panose="020F0502020204030204" pitchFamily="34" charset="0"/>
              </a:rPr>
              <a:t>Defining effects and mapping capabilities to effect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libri" panose="020F0502020204030204" pitchFamily="34" charset="0"/>
              </a:rPr>
              <a:t>Create a method to detect deployment of capabilities and resulting effect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libri" panose="020F0502020204030204" pitchFamily="34" charset="0"/>
              </a:rPr>
              <a:t>Develop a visualization method and centralized control method</a:t>
            </a:r>
            <a:endParaRPr lang="en-US" sz="1000" dirty="0"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2700" y="3096786"/>
            <a:ext cx="4038600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</a:rPr>
              <a:t>What We Did</a:t>
            </a:r>
          </a:p>
          <a:p>
            <a:endParaRPr lang="en-US" sz="1100" dirty="0">
              <a:latin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libri" panose="020F0502020204030204" pitchFamily="34" charset="0"/>
              </a:rPr>
              <a:t>Created a deployable system to monitor and report network events to a centralized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libri" panose="020F0502020204030204" pitchFamily="34" charset="0"/>
              </a:rPr>
              <a:t>Created a website front-end to eventually display gathered information from a network of deployable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libri" panose="020F0502020204030204" pitchFamily="34" charset="0"/>
              </a:rPr>
              <a:t>Developed a new system for Cyber Operation Debriefing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libri" panose="020F0502020204030204" pitchFamily="34" charset="0"/>
              </a:rPr>
              <a:t>Attended Red Flag at </a:t>
            </a:r>
            <a:r>
              <a:rPr lang="en-US" sz="1000" dirty="0" err="1" smtClean="0">
                <a:latin typeface="Calibri" panose="020F0502020204030204" pitchFamily="34" charset="0"/>
              </a:rPr>
              <a:t>Nellis</a:t>
            </a:r>
            <a:r>
              <a:rPr lang="en-US" sz="1000" dirty="0" smtClean="0">
                <a:latin typeface="Calibri" panose="020F0502020204030204" pitchFamily="34" charset="0"/>
              </a:rPr>
              <a:t> AFB to observe a Cyber Operation Exercise and to research what the warfighter needs to conduct effective debriefs.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latin typeface="Calibri" panose="020F0502020204030204" pitchFamily="34" charset="0"/>
            </a:endParaRPr>
          </a:p>
          <a:p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6591300" y="361950"/>
            <a:ext cx="25527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</a:rPr>
              <a:t>Problems</a:t>
            </a:r>
          </a:p>
          <a:p>
            <a:endParaRPr lang="en-US" sz="1000" b="1" dirty="0" smtClean="0">
              <a:latin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libri" panose="020F0502020204030204" pitchFamily="34" charset="0"/>
              </a:rPr>
              <a:t>Potential packet loss from using wireless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libri" panose="020F0502020204030204" pitchFamily="34" charset="0"/>
              </a:rPr>
              <a:t>Displaying results on website in Commander readable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libri" panose="020F0502020204030204" pitchFamily="34" charset="0"/>
              </a:rPr>
              <a:t>Controlling multiple nodes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libri" panose="020F0502020204030204" pitchFamily="34" charset="0"/>
              </a:rPr>
              <a:t>Developing a controlled testing environment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libri" panose="020F0502020204030204" pitchFamily="34" charset="0"/>
              </a:rPr>
              <a:t>Consistent attacks to measure</a:t>
            </a:r>
          </a:p>
          <a:p>
            <a:endParaRPr lang="en-US" sz="1000" b="1" dirty="0" smtClean="0">
              <a:latin typeface="Calibri" panose="020F0502020204030204" pitchFamily="34" charset="0"/>
            </a:endParaRPr>
          </a:p>
          <a:p>
            <a:r>
              <a:rPr lang="en-US" sz="1600" b="1" dirty="0" smtClean="0">
                <a:latin typeface="Calibri" panose="020F0502020204030204" pitchFamily="34" charset="0"/>
              </a:rPr>
              <a:t>Results</a:t>
            </a:r>
          </a:p>
          <a:p>
            <a:endParaRPr lang="en-US" sz="1000" b="1" dirty="0" smtClean="0">
              <a:latin typeface="Calibri" panose="020F0502020204030204" pitchFamily="34" charset="0"/>
            </a:endParaRPr>
          </a:p>
          <a:p>
            <a:r>
              <a:rPr lang="en-US" sz="1000" dirty="0" smtClean="0">
                <a:latin typeface="Calibri" panose="020F0502020204030204" pitchFamily="34" charset="0"/>
              </a:rPr>
              <a:t>We were able to  successfully live capture network traffic, detect attacks on designated High Value Targets and send logs </a:t>
            </a:r>
            <a:r>
              <a:rPr lang="en-US" sz="1000" dirty="0">
                <a:latin typeface="Calibri" panose="020F0502020204030204" pitchFamily="34" charset="0"/>
              </a:rPr>
              <a:t>t</a:t>
            </a:r>
            <a:r>
              <a:rPr lang="en-US" sz="1000" dirty="0" smtClean="0">
                <a:latin typeface="Calibri" panose="020F0502020204030204" pitchFamily="34" charset="0"/>
              </a:rPr>
              <a:t>o a centralized server from a black box style deployable system.</a:t>
            </a:r>
          </a:p>
          <a:p>
            <a:endParaRPr lang="en-US" sz="1600" b="1" dirty="0" smtClean="0">
              <a:latin typeface="Calibri" panose="020F0502020204030204" pitchFamily="34" charset="0"/>
            </a:endParaRPr>
          </a:p>
          <a:p>
            <a:endParaRPr lang="en-US" sz="1600" b="1" dirty="0">
              <a:latin typeface="Calibri" panose="020F0502020204030204" pitchFamily="34" charset="0"/>
            </a:endParaRPr>
          </a:p>
          <a:p>
            <a:r>
              <a:rPr lang="en-US" sz="1600" b="1" dirty="0" smtClean="0">
                <a:latin typeface="Calibri" panose="020F0502020204030204" pitchFamily="34" charset="0"/>
              </a:rPr>
              <a:t>What Needs to Be Done</a:t>
            </a:r>
          </a:p>
          <a:p>
            <a:endParaRPr lang="en-US" sz="1000" b="1" dirty="0" smtClean="0">
              <a:latin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libri" panose="020F0502020204030204" pitchFamily="34" charset="0"/>
              </a:rPr>
              <a:t>Standard formatting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libri" panose="020F0502020204030204" pitchFamily="34" charset="0"/>
              </a:rPr>
              <a:t>Quick Deployability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libri" panose="020F0502020204030204" pitchFamily="34" charset="0"/>
              </a:rPr>
              <a:t>Machine Learning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libri" panose="020F0502020204030204" pitchFamily="34" charset="0"/>
              </a:rPr>
              <a:t>Clusters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alibri" panose="020F0502020204030204" pitchFamily="34" charset="0"/>
              </a:rPr>
              <a:t>Real Time Visualization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53400" y="26930"/>
            <a:ext cx="9236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Segoe UI Light" panose="020B0502040204020203" pitchFamily="34" charset="0"/>
              </a:rPr>
              <a:t>15APRIL2017</a:t>
            </a:r>
            <a:endParaRPr lang="en-US" sz="1050" dirty="0">
              <a:latin typeface="Segoe UI Light" panose="020B0502040204020203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-5366" y="281034"/>
            <a:ext cx="9149366" cy="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84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101</TotalTime>
  <Words>256</Words>
  <Application>Microsoft Office PowerPoint</Application>
  <PresentationFormat>On-screen Show (16:9)</PresentationFormat>
  <Paragraphs>47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Executive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</dc:creator>
  <cp:lastModifiedBy>Test</cp:lastModifiedBy>
  <cp:revision>20</cp:revision>
  <dcterms:created xsi:type="dcterms:W3CDTF">2016-12-09T16:29:17Z</dcterms:created>
  <dcterms:modified xsi:type="dcterms:W3CDTF">2017-04-14T19:52:12Z</dcterms:modified>
</cp:coreProperties>
</file>