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81800" cy="9296400"/>
  <p:embeddedFontLst>
    <p:embeddedFont>
      <p:font typeface="Century Schoolboo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Schoolboo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Schoolbook-bold.fntdata"/><Relationship Id="rId6" Type="http://schemas.openxmlformats.org/officeDocument/2006/relationships/slide" Target="slides/slide2.xml"/><Relationship Id="rId18" Type="http://schemas.openxmlformats.org/officeDocument/2006/relationships/font" Target="fonts/CenturySchoolboo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18" y="0"/>
            <a:ext cx="298211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99694" y="0"/>
            <a:ext cx="298211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7591" y="4416453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8" y="8831306"/>
            <a:ext cx="2982118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99694" y="8831306"/>
            <a:ext cx="2982118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917591" y="4416453"/>
            <a:ext cx="5046663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917591" y="4416453"/>
            <a:ext cx="5046663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899694" y="8831306"/>
            <a:ext cx="2982000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17591" y="4416453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3899694" y="8831306"/>
            <a:ext cx="2982118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899694" y="8831306"/>
            <a:ext cx="2982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7591" y="4416453"/>
            <a:ext cx="5046663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7591" y="4416453"/>
            <a:ext cx="50466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83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0975" lvl="1" marL="6889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5573" lvl="2" marL="102711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7319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1828800" y="182880"/>
            <a:ext cx="70408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1332" y="6521450"/>
            <a:ext cx="592666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828800" y="182880"/>
            <a:ext cx="70408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1332" y="6521450"/>
            <a:ext cx="592666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95250" y="626745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828800" y="182880"/>
            <a:ext cx="70408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830" lvl="0" marL="285750" marR="0" rtl="0" algn="l"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0975" lvl="1" marL="688975" marR="0" rtl="0" algn="l"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5573" lvl="2" marL="1027113" marR="0" rtl="0" algn="l"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7319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1332" y="6521450"/>
            <a:ext cx="592666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830" lvl="0" marL="285750" marR="0" rtl="0" algn="l"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0975" lvl="1" marL="688975" marR="0" rtl="0" algn="l"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5573" lvl="2" marL="1027113" marR="0" rtl="0" algn="l"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7319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828800" y="182880"/>
            <a:ext cx="70408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382587" y="6451600"/>
            <a:ext cx="8381999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384175" y="1416050"/>
            <a:ext cx="8381999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/>
        </p:nvSpPr>
        <p:spPr>
          <a:xfrm>
            <a:off x="1296987" y="6521455"/>
            <a:ext cx="655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n t e g r i t y  -  S e r v i c e  -  E x c e l l e n c e</a:t>
            </a:r>
          </a:p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1332" y="6521450"/>
            <a:ext cx="592666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3275" y="152400"/>
            <a:ext cx="981864" cy="11990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381000" y="6451600"/>
            <a:ext cx="8381999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/>
        </p:nvSpPr>
        <p:spPr>
          <a:xfrm>
            <a:off x="1539550" y="422850"/>
            <a:ext cx="7223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HQ U.S. Air Force Academy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5210355" y="4824412"/>
            <a:ext cx="3565344" cy="148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rPr lang="en-US"/>
              <a:t>C1C John Cavassa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rPr lang="en-US"/>
              <a:t>C1C Ren Herbert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rPr lang="en-US"/>
              <a:t>C1C Eric Johnston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502105" y="2291107"/>
            <a:ext cx="5469366" cy="228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C2D8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>
                <a:solidFill>
                  <a:srgbClr val="0C2D83"/>
                </a:solidFill>
              </a:rPr>
              <a:t>Cyber Operations Simulation Evaluator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8551332" y="6521450"/>
            <a:ext cx="592666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12203" t="0"/>
          <a:stretch/>
        </p:blipFill>
        <p:spPr>
          <a:xfrm>
            <a:off x="733700" y="2031925"/>
            <a:ext cx="2768400" cy="38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737" y="2653950"/>
            <a:ext cx="2408090" cy="92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 We Have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65759" y="1463040"/>
            <a:ext cx="84522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50" y="1463049"/>
            <a:ext cx="7806601" cy="43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 We Have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65759" y="1463040"/>
            <a:ext cx="84522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1244" r="0" t="0"/>
          <a:stretch/>
        </p:blipFill>
        <p:spPr>
          <a:xfrm>
            <a:off x="909861" y="1463049"/>
            <a:ext cx="7363974" cy="42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212" y="5562550"/>
            <a:ext cx="62388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subTitle"/>
          </p:nvPr>
        </p:nvSpPr>
        <p:spPr>
          <a:xfrm>
            <a:off x="365760" y="1463040"/>
            <a:ext cx="8412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Future CyOpSE implementations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Visualization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Website interface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Easily understood by commander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On the fly MESL creation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Updateable objectives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Rapid deployability 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Plug and play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Efficient scoring methods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STiX formatting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When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551332" y="6521450"/>
            <a:ext cx="592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x="365710" y="1432015"/>
            <a:ext cx="8412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For the next team? For our progress this semester?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Recommendations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551332" y="6521450"/>
            <a:ext cx="592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13577" t="0"/>
          <a:stretch/>
        </p:blipFill>
        <p:spPr>
          <a:xfrm>
            <a:off x="3059100" y="2094125"/>
            <a:ext cx="3025800" cy="42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828800" y="182880"/>
            <a:ext cx="70408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Who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8551332" y="6521450"/>
            <a:ext cx="592666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365760" y="1463040"/>
            <a:ext cx="8481905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6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Cadets sponsored by defense contractor</a:t>
            </a:r>
          </a:p>
          <a:p>
            <a:pPr indent="360680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 CUBIC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USAFA</a:t>
            </a:r>
          </a:p>
          <a:p>
            <a:pPr indent="360680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 sz="2000"/>
              <a:t>Computer and Network Security Majors</a:t>
            </a:r>
          </a:p>
          <a:p>
            <a:pPr indent="360680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 sz="2000"/>
              <a:t>Commission</a:t>
            </a:r>
            <a:r>
              <a:rPr lang="en-US" sz="2000"/>
              <a:t> in May</a:t>
            </a:r>
          </a:p>
          <a:p>
            <a:pPr indent="360680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 sz="2000"/>
              <a:t>AFSCs: 92T0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CS438/CS439 - Advanced Network Security Capstone</a:t>
            </a:r>
          </a:p>
          <a:p>
            <a:pPr indent="360680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Sponsored by Capt. Susan Collins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65760" y="1463040"/>
            <a:ext cx="8412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623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A</a:t>
            </a:r>
            <a:r>
              <a:rPr lang="en-US"/>
              <a:t>utomated 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Attack detection 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Adjudication system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Real time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623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Modeled after kinetic strike evaluation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Currently the same does not exist for cyber environments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623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Flexible system needed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Work on all networks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  <a:buFont typeface="Noto Sans Symbols"/>
              <a:buChar char="■"/>
            </a:pPr>
            <a:r>
              <a:rPr lang="en-US"/>
              <a:t>Including Air Force Systems</a:t>
            </a:r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1332" y="6521450"/>
            <a:ext cx="592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CyOpSE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75" y="1484900"/>
            <a:ext cx="7159449" cy="484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CyOpSE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Real-time cyber effects adjudication implementation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Open source intrusion detection system</a:t>
            </a:r>
          </a:p>
          <a:p>
            <a:pPr lvl="1" rtl="0">
              <a:spcBef>
                <a:spcPts val="0"/>
              </a:spcBef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Powered by Bro IDS, Bro Control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Node architecture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Theoretically Expandable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Deployable on existing networks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Python server-client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Operates over private network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Detached from monitored network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7013" lvl="2" marL="102711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28800" y="182880"/>
            <a:ext cx="70408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365760" y="1463040"/>
            <a:ext cx="8412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Server side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Able to detect attacks IAW Mission Event Synchronization Lists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Parse created logs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XML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Updateable scripts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New exploits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</a:pPr>
            <a:r>
              <a:rPr lang="en-US"/>
              <a:t>Deploy on the fly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7012" lvl="2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828800" y="182880"/>
            <a:ext cx="70408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Testing Environment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65759" y="1463040"/>
            <a:ext cx="8452315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62" y="1736412"/>
            <a:ext cx="829627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341775" y="2598475"/>
            <a:ext cx="14637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Connected via spanning (mirroring port)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 We Have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365759" y="1463040"/>
            <a:ext cx="84522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15483" l="0" r="0" t="0"/>
          <a:stretch/>
        </p:blipFill>
        <p:spPr>
          <a:xfrm>
            <a:off x="1308087" y="1553687"/>
            <a:ext cx="6527834" cy="47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828800" y="182880"/>
            <a:ext cx="7041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 We Have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65759" y="1463040"/>
            <a:ext cx="84522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2D83"/>
              </a:buClr>
              <a:buSzPct val="25000"/>
              <a:buFont typeface="Noto Sans Symbols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0825"/>
            <a:ext cx="9144000" cy="48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98" y="866891"/>
            <a:ext cx="1079250" cy="4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