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612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FC150-CE2B-4B90-95BC-3C246142A2E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310DA-39CF-44A5-9D33-226175FE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10DA-39CF-44A5-9D33-226175FE4C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A212DB-8CE1-4439-A85B-15317831C5E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17Eric.Johnston\Documents\CyOpSE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76997"/>
            <a:ext cx="4038600" cy="27344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7334" y="-61557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Cy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ber</a:t>
            </a:r>
            <a:r>
              <a:rPr lang="en-US" sz="1600" b="1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 Op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erations </a:t>
            </a:r>
            <a:r>
              <a:rPr lang="en-US" sz="1600" b="1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S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imulation</a:t>
            </a:r>
            <a:r>
              <a:rPr lang="en-US" sz="1600" b="1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 E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valuator</a:t>
            </a:r>
            <a:endParaRPr lang="en-US" sz="1600" dirty="0">
              <a:ln>
                <a:solidFill>
                  <a:schemeClr val="tx1"/>
                </a:solidFill>
              </a:ln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66" y="26930"/>
            <a:ext cx="255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 Light" panose="020B0502040204020203" pitchFamily="34" charset="0"/>
              </a:rPr>
              <a:t>C1C </a:t>
            </a:r>
            <a:r>
              <a:rPr lang="en-US" sz="1050" dirty="0" smtClean="0">
                <a:latin typeface="Segoe UI Light" panose="020B0502040204020203" pitchFamily="34" charset="0"/>
              </a:rPr>
              <a:t>Herbert, </a:t>
            </a:r>
            <a:r>
              <a:rPr lang="en-US" sz="1050" dirty="0" smtClean="0">
                <a:latin typeface="Segoe UI Light" panose="020B0502040204020203" pitchFamily="34" charset="0"/>
              </a:rPr>
              <a:t>C1C Cavassa</a:t>
            </a:r>
            <a:r>
              <a:rPr lang="en-US" sz="1050" dirty="0" smtClean="0">
                <a:latin typeface="Segoe UI Light" panose="020B0502040204020203" pitchFamily="34" charset="0"/>
              </a:rPr>
              <a:t>, </a:t>
            </a:r>
            <a:r>
              <a:rPr lang="en-US" sz="1050" dirty="0" smtClean="0">
                <a:latin typeface="Segoe UI Light" panose="020B0502040204020203" pitchFamily="34" charset="0"/>
              </a:rPr>
              <a:t>C1C </a:t>
            </a:r>
            <a:r>
              <a:rPr lang="en-US" sz="1050" dirty="0" smtClean="0">
                <a:latin typeface="Segoe UI Light" panose="020B0502040204020203" pitchFamily="34" charset="0"/>
              </a:rPr>
              <a:t>Johnston</a:t>
            </a:r>
            <a:endParaRPr lang="en-US" sz="1050" dirty="0">
              <a:latin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52700" y="276997"/>
            <a:ext cx="0" cy="4866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91300" y="276998"/>
            <a:ext cx="0" cy="4866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5366" y="317285"/>
            <a:ext cx="25527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Overview</a:t>
            </a:r>
            <a:endParaRPr lang="en-US" sz="1000" b="1" dirty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 smtClean="0">
              <a:latin typeface="Calibri" panose="020F0502020204030204" pitchFamily="34" charset="0"/>
            </a:endParaRPr>
          </a:p>
          <a:p>
            <a:r>
              <a:rPr lang="en-US" sz="1000" dirty="0" smtClean="0">
                <a:latin typeface="Calibri" panose="020F0502020204030204" pitchFamily="34" charset="0"/>
              </a:rPr>
              <a:t>The Cubic Corporation </a:t>
            </a:r>
            <a:r>
              <a:rPr lang="en-US" sz="1000" dirty="0">
                <a:latin typeface="Calibri" panose="020F0502020204030204" pitchFamily="34" charset="0"/>
              </a:rPr>
              <a:t>has teamed up with USAFA to research a novel and effective way to perform cyber effects adjudication during large exercises. </a:t>
            </a:r>
            <a:endParaRPr lang="en-US" sz="1000" dirty="0" smtClean="0">
              <a:latin typeface="Calibri" panose="020F0502020204030204" pitchFamily="34" charset="0"/>
            </a:endParaRPr>
          </a:p>
          <a:p>
            <a:endParaRPr lang="en-US" sz="80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Problem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</a:endParaRPr>
          </a:p>
          <a:p>
            <a:r>
              <a:rPr lang="en-US" sz="1000" dirty="0" smtClean="0">
                <a:latin typeface="Calibri" panose="020F0502020204030204" pitchFamily="34" charset="0"/>
              </a:rPr>
              <a:t>When </a:t>
            </a:r>
            <a:r>
              <a:rPr lang="en-US" sz="1000" dirty="0">
                <a:latin typeface="Calibri" panose="020F0502020204030204" pitchFamily="34" charset="0"/>
              </a:rPr>
              <a:t>exercising cyberspace capabilities </a:t>
            </a:r>
            <a:r>
              <a:rPr lang="en-US" sz="1000" dirty="0" smtClean="0">
                <a:latin typeface="Calibri" panose="020F0502020204030204" pitchFamily="34" charset="0"/>
              </a:rPr>
              <a:t>the Air Forces does </a:t>
            </a:r>
            <a:r>
              <a:rPr lang="en-US" sz="1000" dirty="0">
                <a:latin typeface="Calibri" panose="020F0502020204030204" pitchFamily="34" charset="0"/>
              </a:rPr>
              <a:t>not have </a:t>
            </a:r>
            <a:r>
              <a:rPr lang="en-US" sz="1000" dirty="0" smtClean="0">
                <a:latin typeface="Calibri" panose="020F0502020204030204" pitchFamily="34" charset="0"/>
              </a:rPr>
              <a:t>an automated </a:t>
            </a:r>
            <a:r>
              <a:rPr lang="en-US" sz="1000" dirty="0">
                <a:latin typeface="Calibri" panose="020F0502020204030204" pitchFamily="34" charset="0"/>
              </a:rPr>
              <a:t>way to observe (near real time) if a player is taking actions in cyberspace and what </a:t>
            </a:r>
            <a:r>
              <a:rPr lang="en-US" sz="1000" dirty="0" smtClean="0">
                <a:latin typeface="Calibri" panose="020F0502020204030204" pitchFamily="34" charset="0"/>
              </a:rPr>
              <a:t>the </a:t>
            </a:r>
            <a:r>
              <a:rPr lang="en-US" sz="1000" dirty="0">
                <a:latin typeface="Calibri" panose="020F0502020204030204" pitchFamily="34" charset="0"/>
              </a:rPr>
              <a:t>resultant </a:t>
            </a:r>
            <a:r>
              <a:rPr lang="en-US" sz="1000" dirty="0" smtClean="0">
                <a:latin typeface="Calibri" panose="020F0502020204030204" pitchFamily="34" charset="0"/>
              </a:rPr>
              <a:t>effects are.</a:t>
            </a:r>
          </a:p>
          <a:p>
            <a:endParaRPr lang="en-US" sz="1000" dirty="0" smtClean="0">
              <a:latin typeface="Calibri" panose="020F0502020204030204" pitchFamily="34" charset="0"/>
            </a:endParaRPr>
          </a:p>
          <a:p>
            <a:endParaRPr lang="en-US" sz="1000" dirty="0" smtClean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Initial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Creating/prototyping a capability to observe a cyber range via sensors or network 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Defining effects and mapping capabilities to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May need to create a method to detect deployment of capabilities and resulting </a:t>
            </a:r>
            <a:r>
              <a:rPr lang="en-US" sz="1000" dirty="0" smtClean="0">
                <a:latin typeface="Calibri" panose="020F0502020204030204" pitchFamily="34" charset="0"/>
              </a:rPr>
              <a:t>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Develop a visualization method and centralized control method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700" y="3096786"/>
            <a:ext cx="40386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What We Did</a:t>
            </a:r>
          </a:p>
          <a:p>
            <a:endParaRPr lang="en-US" sz="1100" dirty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Created</a:t>
            </a:r>
            <a:r>
              <a:rPr lang="en-US" sz="1000" dirty="0" smtClean="0">
                <a:latin typeface="Calibri" panose="020F0502020204030204" pitchFamily="34" charset="0"/>
              </a:rPr>
              <a:t> a deployable system to monitor and report network events to a centralized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Created a website front-end to eventually display gathered information from a network of deployable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Developed a new system for Cyber Operation Debriefing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Attended Red Flag at </a:t>
            </a:r>
            <a:r>
              <a:rPr lang="en-US" sz="1000" dirty="0" err="1" smtClean="0">
                <a:latin typeface="Calibri" panose="020F0502020204030204" pitchFamily="34" charset="0"/>
              </a:rPr>
              <a:t>Nellis</a:t>
            </a:r>
            <a:r>
              <a:rPr lang="en-US" sz="1000" dirty="0" smtClean="0">
                <a:latin typeface="Calibri" panose="020F0502020204030204" pitchFamily="34" charset="0"/>
              </a:rPr>
              <a:t> AFB to observe a Cyber Operation Exercise and to research what the warfighter needs to conduct effective debriefs.</a:t>
            </a:r>
            <a:endParaRPr lang="en-US" sz="100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Calibri" panose="020F0502020204030204" pitchFamily="34" charset="0"/>
            </a:endParaRPr>
          </a:p>
          <a:p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1300" y="361950"/>
            <a:ext cx="2552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Problems</a:t>
            </a:r>
          </a:p>
          <a:p>
            <a:endParaRPr lang="en-US" sz="1000" b="1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Potential </a:t>
            </a:r>
            <a:r>
              <a:rPr lang="en-US" sz="1000" dirty="0" smtClean="0">
                <a:latin typeface="Calibri" panose="020F0502020204030204" pitchFamily="34" charset="0"/>
              </a:rPr>
              <a:t>packet loss from using </a:t>
            </a:r>
            <a:r>
              <a:rPr lang="en-US" sz="1000" dirty="0" smtClean="0">
                <a:latin typeface="Calibri" panose="020F0502020204030204" pitchFamily="34" charset="0"/>
              </a:rPr>
              <a:t>wireless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Displaying results on website in Commander readable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Controlling multiple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Developing a controlled testing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Consistent attacks to measure</a:t>
            </a:r>
            <a:endParaRPr lang="en-US" sz="1000" dirty="0" smtClean="0">
              <a:latin typeface="Calibri" panose="020F0502020204030204" pitchFamily="34" charset="0"/>
            </a:endParaRPr>
          </a:p>
          <a:p>
            <a:endParaRPr lang="en-US" sz="1000" b="1" dirty="0" smtClean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Results</a:t>
            </a:r>
          </a:p>
          <a:p>
            <a:endParaRPr lang="en-US" sz="1000" b="1" dirty="0" smtClean="0">
              <a:latin typeface="Calibri" panose="020F0502020204030204" pitchFamily="34" charset="0"/>
            </a:endParaRPr>
          </a:p>
          <a:p>
            <a:r>
              <a:rPr lang="en-US" sz="1000" dirty="0" smtClean="0">
                <a:latin typeface="Calibri" panose="020F0502020204030204" pitchFamily="34" charset="0"/>
              </a:rPr>
              <a:t>We were able to  successfully live capture network traffic, detect attacks on designated HVTs and </a:t>
            </a:r>
            <a:r>
              <a:rPr lang="en-US" sz="1000" dirty="0" smtClean="0">
                <a:latin typeface="Calibri" panose="020F0502020204030204" pitchFamily="34" charset="0"/>
              </a:rPr>
              <a:t>send </a:t>
            </a:r>
            <a:r>
              <a:rPr lang="en-US" sz="1000" dirty="0" smtClean="0">
                <a:latin typeface="Calibri" panose="020F0502020204030204" pitchFamily="34" charset="0"/>
              </a:rPr>
              <a:t>logs </a:t>
            </a:r>
            <a:r>
              <a:rPr lang="en-US" sz="1000" dirty="0">
                <a:latin typeface="Calibri" panose="020F0502020204030204" pitchFamily="34" charset="0"/>
              </a:rPr>
              <a:t>t</a:t>
            </a:r>
            <a:r>
              <a:rPr lang="en-US" sz="1000" dirty="0" smtClean="0">
                <a:latin typeface="Calibri" panose="020F0502020204030204" pitchFamily="34" charset="0"/>
              </a:rPr>
              <a:t>o </a:t>
            </a:r>
            <a:r>
              <a:rPr lang="en-US" sz="1000" dirty="0" smtClean="0">
                <a:latin typeface="Calibri" panose="020F0502020204030204" pitchFamily="34" charset="0"/>
              </a:rPr>
              <a:t>a centralized </a:t>
            </a:r>
            <a:r>
              <a:rPr lang="en-US" sz="1000" dirty="0" smtClean="0">
                <a:latin typeface="Calibri" panose="020F0502020204030204" pitchFamily="34" charset="0"/>
              </a:rPr>
              <a:t>server from a black box style deployable system.</a:t>
            </a:r>
            <a:endParaRPr lang="en-US" sz="1000" dirty="0" smtClean="0">
              <a:latin typeface="Calibri" panose="020F0502020204030204" pitchFamily="34" charset="0"/>
            </a:endParaRPr>
          </a:p>
          <a:p>
            <a:endParaRPr lang="en-US" sz="1600" b="1" dirty="0" smtClean="0">
              <a:latin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What Needs to Be Done</a:t>
            </a:r>
          </a:p>
          <a:p>
            <a:endParaRPr lang="en-US" sz="1000" b="1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Standard formatting</a:t>
            </a:r>
            <a:endParaRPr lang="en-US" sz="100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Quick </a:t>
            </a:r>
            <a:r>
              <a:rPr lang="en-US" sz="1000" dirty="0" smtClean="0">
                <a:latin typeface="Calibri" panose="020F0502020204030204" pitchFamily="34" charset="0"/>
              </a:rPr>
              <a:t>Deployability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Clusters</a:t>
            </a:r>
            <a:endParaRPr lang="en-US" sz="100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Real Time </a:t>
            </a:r>
            <a:r>
              <a:rPr lang="en-US" sz="1000" dirty="0" smtClean="0">
                <a:latin typeface="Calibri" panose="020F0502020204030204" pitchFamily="34" charset="0"/>
              </a:rPr>
              <a:t>Visualization</a:t>
            </a:r>
            <a:endParaRPr lang="en-US" sz="1000" dirty="0" smtClean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400" y="26930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Segoe UI Light" panose="020B0502040204020203" pitchFamily="34" charset="0"/>
              </a:rPr>
              <a:t>15APRIL2017</a:t>
            </a:r>
            <a:endParaRPr lang="en-US" sz="1050" dirty="0">
              <a:latin typeface="Segoe UI Light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-5366" y="281034"/>
            <a:ext cx="9149366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4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</TotalTime>
  <Words>257</Words>
  <Application>Microsoft Office PowerPoint</Application>
  <PresentationFormat>On-screen Show (16:9)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student</cp:lastModifiedBy>
  <cp:revision>17</cp:revision>
  <dcterms:created xsi:type="dcterms:W3CDTF">2016-12-09T16:29:17Z</dcterms:created>
  <dcterms:modified xsi:type="dcterms:W3CDTF">2017-04-11T20:29:04Z</dcterms:modified>
</cp:coreProperties>
</file>