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1FB1-6FC6-4D6F-88A8-85AF7249A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DD2F7-3E5D-480D-B9AE-C9C376880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615D-158A-42D0-9658-3D524182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9863-CFBA-40C3-81D0-67B23A61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2514-4FCC-472F-9901-590FBD2F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4332-64FB-4ECC-BFCE-E4FCBDF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F0036-04CB-4E26-BC6C-1CFB1D2A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6CDBA-A6E2-40BC-B4B5-F85CECB4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E362-BB0E-411A-A671-27D40905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97EC-7293-467C-99CC-5EA6A4DE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9680A-D874-420F-AC8A-D710A104B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F766-7960-4145-B97E-B6B8A9482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2620-A076-46E6-B20E-ACD927D4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FD9A-6DA3-4E52-AD02-4B9F09C6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3E18D-B22E-425D-B3F2-D144F581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8C62-FE5E-4F8B-9262-EE823958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EEA9-77CE-441E-90FB-39800C21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E9BB-6830-4D53-A2A9-722AFD4C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3816-0954-410B-95B7-59ACB606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74BC-293E-4589-955E-7AFBCDD4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A6B4-2D78-459A-AE6F-7CFB33D7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455B1-8544-4D66-A68B-E6EE6A6B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60D3-15A5-4D03-A6AE-9301224B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5C4D-9F58-4B57-83BD-42438C7F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B5BD-E583-4A96-A47C-D02E482E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5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F31-89E9-44B0-88D2-BA5FCCF2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0AB8-CD56-4CE5-9F25-DF6C163B3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6F2B-78B1-45FE-919E-C6198E44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F41B-A0A8-4B79-ACAC-3399D19C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477F-8D54-4146-8DA0-3C2529EB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0269-23A4-42F5-A8AA-C50A603E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8F41-91E0-4EEA-8795-44109BD6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0B251-EB56-4F78-8255-7FD4EC14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F1F58-D701-41B1-BD8B-8AB42987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CD3E5-2DA9-4306-AB58-3709A9A05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F423D-BE55-4F33-964B-EA4397B71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A0C36-308C-4241-A334-0168CC4A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88015-2EB6-494A-8F94-A6490ACA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A6F6A-6CE7-426A-AFDF-BEF92325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42F2-B834-40DF-9347-9C1F59BC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0DA57-89CB-4078-92DE-5705ACC8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18E1E-0547-432C-AFF2-AD58FF6C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AE950-4D7C-454A-8B01-5CFF9A7C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09D52-7F86-46D9-8093-647F10BB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71872-B05C-42B4-AC64-D74C6FA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4C9B-1198-4D40-B462-2B2E2551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894F-000D-41D9-BD71-002ACF2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6C64-4C0E-452A-87BF-03F68449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A7C4-4887-4F5A-887C-B52F8DFC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CB875-2517-4176-B409-EEB7991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68DFE-DD2B-44BB-9527-DB31EA07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FDB9-84C9-44AC-BD94-3D55B15F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B2C-3BB8-4C0C-AFEF-E62A6A93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37879-972D-400B-ACF6-A64B0DA63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202B7-A6A8-4708-8D99-84A763A9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9530-A7C4-4C61-8697-2EBA8DD3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46531-C927-4A37-8074-5E3EB83A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AEBEF-5781-40C0-B440-5AD495FD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2B72C-20AA-4D12-988C-812BA7B9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45CA-B839-450A-A778-46EAE579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0C5C-2CCA-45A8-81C8-2852A937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2BC3-04A8-42DD-B73D-0909F52CA61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0DF1-A74A-42A2-B8E1-E923B88C7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18EE-785F-41C8-82D2-E31EDB096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CD18-9695-45AB-A7BE-27FEB884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5382A801-E3FA-486A-A1B6-220DF6D9F2D6}"/>
              </a:ext>
            </a:extLst>
          </p:cNvPr>
          <p:cNvSpPr/>
          <p:nvPr/>
        </p:nvSpPr>
        <p:spPr>
          <a:xfrm>
            <a:off x="332088" y="598008"/>
            <a:ext cx="11308531" cy="1975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CECF980-8327-4EA1-8AD2-FC930F647892}"/>
              </a:ext>
            </a:extLst>
          </p:cNvPr>
          <p:cNvSpPr/>
          <p:nvPr/>
        </p:nvSpPr>
        <p:spPr>
          <a:xfrm>
            <a:off x="4070232" y="984870"/>
            <a:ext cx="7570387" cy="1936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D178E4-1E35-482B-92D7-75248A0667CE}"/>
              </a:ext>
            </a:extLst>
          </p:cNvPr>
          <p:cNvSpPr/>
          <p:nvPr/>
        </p:nvSpPr>
        <p:spPr>
          <a:xfrm>
            <a:off x="6776020" y="1937234"/>
            <a:ext cx="4864599" cy="190738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1526F3-6EAA-4210-965A-1573FA12C445}"/>
              </a:ext>
            </a:extLst>
          </p:cNvPr>
          <p:cNvSpPr/>
          <p:nvPr/>
        </p:nvSpPr>
        <p:spPr>
          <a:xfrm>
            <a:off x="7128848" y="3041709"/>
            <a:ext cx="4472035" cy="1595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F98E809-AF90-480C-B54C-27CF0E6BB944}"/>
              </a:ext>
            </a:extLst>
          </p:cNvPr>
          <p:cNvSpPr/>
          <p:nvPr/>
        </p:nvSpPr>
        <p:spPr>
          <a:xfrm>
            <a:off x="7279808" y="3563945"/>
            <a:ext cx="4321075" cy="1864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03A9E-BBBF-4C52-A239-E9865B2AE380}"/>
              </a:ext>
            </a:extLst>
          </p:cNvPr>
          <p:cNvSpPr txBox="1"/>
          <p:nvPr/>
        </p:nvSpPr>
        <p:spPr>
          <a:xfrm>
            <a:off x="332090" y="749688"/>
            <a:ext cx="350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Mathematics </a:t>
            </a:r>
          </a:p>
          <a:p>
            <a:r>
              <a:rPr lang="en-US" sz="1600" dirty="0"/>
              <a:t>(Euler; The foundation of graph theory)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CD7D1-FF8A-46E2-B584-2BD8CB3CB0D6}"/>
              </a:ext>
            </a:extLst>
          </p:cNvPr>
          <p:cNvSpPr txBox="1"/>
          <p:nvPr/>
        </p:nvSpPr>
        <p:spPr>
          <a:xfrm>
            <a:off x="4872476" y="733740"/>
            <a:ext cx="356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Chemistry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42F06-072C-46FA-834B-7B0ED2E64E84}"/>
              </a:ext>
            </a:extLst>
          </p:cNvPr>
          <p:cNvSpPr txBox="1"/>
          <p:nvPr/>
        </p:nvSpPr>
        <p:spPr>
          <a:xfrm>
            <a:off x="7198886" y="1704930"/>
            <a:ext cx="226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Physics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56B9E-23F0-4345-BCF4-D527C5DBE5A9}"/>
              </a:ext>
            </a:extLst>
          </p:cNvPr>
          <p:cNvSpPr txBox="1"/>
          <p:nvPr/>
        </p:nvSpPr>
        <p:spPr>
          <a:xfrm>
            <a:off x="7559002" y="2736227"/>
            <a:ext cx="4785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Economics, Psychology, Sociology, Biology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5B83A-696B-4A3C-B381-A2B6D70CE2F1}"/>
              </a:ext>
            </a:extLst>
          </p:cNvPr>
          <p:cNvSpPr txBox="1"/>
          <p:nvPr/>
        </p:nvSpPr>
        <p:spPr>
          <a:xfrm>
            <a:off x="293914" y="288043"/>
            <a:ext cx="89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1730s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17B4D-960B-4E8A-86F9-7A1BAB20131A}"/>
              </a:ext>
            </a:extLst>
          </p:cNvPr>
          <p:cNvSpPr txBox="1"/>
          <p:nvPr/>
        </p:nvSpPr>
        <p:spPr>
          <a:xfrm>
            <a:off x="4265822" y="748922"/>
            <a:ext cx="89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1870s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A279D-4342-494C-A25D-31E46618A65B}"/>
              </a:ext>
            </a:extLst>
          </p:cNvPr>
          <p:cNvSpPr txBox="1"/>
          <p:nvPr/>
        </p:nvSpPr>
        <p:spPr>
          <a:xfrm>
            <a:off x="6598906" y="1715064"/>
            <a:ext cx="161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1950s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770D2-1AE3-42DD-9091-460553B5D4A4}"/>
              </a:ext>
            </a:extLst>
          </p:cNvPr>
          <p:cNvSpPr txBox="1"/>
          <p:nvPr/>
        </p:nvSpPr>
        <p:spPr>
          <a:xfrm>
            <a:off x="6946290" y="2761229"/>
            <a:ext cx="78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1990s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EFE07-4E0D-4560-B112-7A3E91216543}"/>
              </a:ext>
            </a:extLst>
          </p:cNvPr>
          <p:cNvSpPr txBox="1"/>
          <p:nvPr/>
        </p:nvSpPr>
        <p:spPr>
          <a:xfrm>
            <a:off x="7111783" y="3306538"/>
            <a:ext cx="89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2000s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B8E7B3-B92F-4BD1-AE03-FFB7E977CAF6}"/>
              </a:ext>
            </a:extLst>
          </p:cNvPr>
          <p:cNvSpPr txBox="1"/>
          <p:nvPr/>
        </p:nvSpPr>
        <p:spPr>
          <a:xfrm>
            <a:off x="7718823" y="3322266"/>
            <a:ext cx="4370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Management, Computer Science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78ACA2C-C00D-4FDE-801A-DE78A40D8A88}"/>
              </a:ext>
            </a:extLst>
          </p:cNvPr>
          <p:cNvSpPr/>
          <p:nvPr/>
        </p:nvSpPr>
        <p:spPr>
          <a:xfrm>
            <a:off x="7359993" y="4149012"/>
            <a:ext cx="4240890" cy="1702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04034-82F2-4A37-A831-C24AC6323B69}"/>
              </a:ext>
            </a:extLst>
          </p:cNvPr>
          <p:cNvSpPr txBox="1"/>
          <p:nvPr/>
        </p:nvSpPr>
        <p:spPr>
          <a:xfrm>
            <a:off x="7128849" y="3868246"/>
            <a:ext cx="89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2006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A665CC-EF3D-433F-9BD3-32DF42A6F314}"/>
              </a:ext>
            </a:extLst>
          </p:cNvPr>
          <p:cNvSpPr/>
          <p:nvPr/>
        </p:nvSpPr>
        <p:spPr>
          <a:xfrm>
            <a:off x="7498408" y="5131558"/>
            <a:ext cx="4102475" cy="1857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5F1A2-5579-4C73-B880-BF0263D5369A}"/>
              </a:ext>
            </a:extLst>
          </p:cNvPr>
          <p:cNvSpPr txBox="1"/>
          <p:nvPr/>
        </p:nvSpPr>
        <p:spPr>
          <a:xfrm>
            <a:off x="7440091" y="4400298"/>
            <a:ext cx="78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2009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1A3397-7CE9-49E5-A168-6B8527801F30}"/>
              </a:ext>
            </a:extLst>
          </p:cNvPr>
          <p:cNvSpPr txBox="1"/>
          <p:nvPr/>
        </p:nvSpPr>
        <p:spPr>
          <a:xfrm>
            <a:off x="7901576" y="4400298"/>
            <a:ext cx="3744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 Army Research Lab: Network Science Collaborative Technology Alliance (NS CTA) – </a:t>
            </a:r>
            <a:r>
              <a:rPr lang="en-US" sz="1600" b="1" dirty="0"/>
              <a:t>DoD Initiatives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A84A3-E7F3-47BE-BAFD-AEBF8F8C9E88}"/>
              </a:ext>
            </a:extLst>
          </p:cNvPr>
          <p:cNvSpPr txBox="1"/>
          <p:nvPr/>
        </p:nvSpPr>
        <p:spPr>
          <a:xfrm>
            <a:off x="6141031" y="297019"/>
            <a:ext cx="466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1936</a:t>
            </a:r>
            <a:r>
              <a:rPr lang="en-US" sz="1600" b="1"/>
              <a:t>: ‘Theory </a:t>
            </a:r>
            <a:r>
              <a:rPr lang="en-US" sz="1600" b="1" dirty="0"/>
              <a:t>of Finite and </a:t>
            </a:r>
            <a:r>
              <a:rPr lang="en-US" sz="1600" b="1"/>
              <a:t>Infinite Graphs’ </a:t>
            </a:r>
            <a:r>
              <a:rPr lang="en-US" sz="1600" b="1" dirty="0"/>
              <a:t>(K</a:t>
            </a:r>
            <a:r>
              <a:rPr lang="az-Cyrl-AZ" sz="1600" b="1" dirty="0"/>
              <a:t>ӧ</a:t>
            </a:r>
            <a:r>
              <a:rPr lang="en-US" sz="1600" b="1" dirty="0" err="1"/>
              <a:t>nig</a:t>
            </a:r>
            <a:r>
              <a:rPr lang="en-US" sz="1600" b="1" dirty="0"/>
              <a:t>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FA1C7E8-2EB6-46C3-B426-7E5492F17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69019"/>
              </p:ext>
            </p:extLst>
          </p:nvPr>
        </p:nvGraphicFramePr>
        <p:xfrm>
          <a:off x="169865" y="1337434"/>
          <a:ext cx="6375976" cy="54001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946">
                  <a:extLst>
                    <a:ext uri="{9D8B030D-6E8A-4147-A177-3AD203B41FA5}">
                      <a16:colId xmlns:a16="http://schemas.microsoft.com/office/drawing/2014/main" val="3000996229"/>
                    </a:ext>
                  </a:extLst>
                </a:gridCol>
                <a:gridCol w="4928030">
                  <a:extLst>
                    <a:ext uri="{9D8B030D-6E8A-4147-A177-3AD203B41FA5}">
                      <a16:colId xmlns:a16="http://schemas.microsoft.com/office/drawing/2014/main" val="628940316"/>
                    </a:ext>
                  </a:extLst>
                </a:gridCol>
              </a:tblGrid>
              <a:tr h="3121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66276"/>
                  </a:ext>
                </a:extLst>
              </a:tr>
              <a:tr h="3121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Analysis of complex data to identify certain relationships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41444"/>
                  </a:ext>
                </a:extLst>
              </a:tr>
              <a:tr h="3121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Chemistry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Identification of vital units/controllers in chemical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65272"/>
                  </a:ext>
                </a:extLst>
              </a:tr>
              <a:tr h="3121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Anthropology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Measuring influence/power in human or animal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259728"/>
                  </a:ext>
                </a:extLst>
              </a:tr>
              <a:tr h="312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Analysis of complex systems/networks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1524"/>
                  </a:ext>
                </a:extLst>
              </a:tr>
              <a:tr h="3121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Measuring dominance/evolution of a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49385"/>
                  </a:ext>
                </a:extLst>
              </a:tr>
              <a:tr h="3121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Measuring socio-economic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72726"/>
                  </a:ext>
                </a:extLst>
              </a:tr>
              <a:tr h="3121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Psychology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Measuring influence/power in social-cognitive, psychological networks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32041"/>
                  </a:ext>
                </a:extLst>
              </a:tr>
              <a:tr h="5019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Sociology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Measuring status and/or power of individuals, community, and/or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97487"/>
                  </a:ext>
                </a:extLst>
              </a:tr>
              <a:tr h="3121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Identifying central nodes in biological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60286"/>
                  </a:ext>
                </a:extLst>
              </a:tr>
              <a:tr h="3121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Measuring success factors in business networks or organizations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36422"/>
                  </a:ext>
                </a:extLst>
              </a:tr>
              <a:tr h="5019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 and analysis of high performing social networks, communication networks, resource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36114"/>
                  </a:ext>
                </a:extLst>
              </a:tr>
              <a:tr h="5019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Political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Analysis and identification of individuals with high power, influence, and/or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40923"/>
                  </a:ext>
                </a:extLst>
              </a:tr>
              <a:tr h="5019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Psychiatry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Investigating the relationships between disorder symptoms and disease in psychiatry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2948"/>
                  </a:ext>
                </a:extLst>
              </a:tr>
            </a:tbl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78D14045-2F61-4C4D-90E6-1E38EB5C9494}"/>
              </a:ext>
            </a:extLst>
          </p:cNvPr>
          <p:cNvSpPr/>
          <p:nvPr/>
        </p:nvSpPr>
        <p:spPr>
          <a:xfrm>
            <a:off x="6630988" y="1385877"/>
            <a:ext cx="5009631" cy="190738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410582-7DFF-4033-8774-39E2388AFB6E}"/>
              </a:ext>
            </a:extLst>
          </p:cNvPr>
          <p:cNvSpPr txBox="1"/>
          <p:nvPr/>
        </p:nvSpPr>
        <p:spPr>
          <a:xfrm>
            <a:off x="6562504" y="1123589"/>
            <a:ext cx="89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1940s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90B93-B127-408E-9CCE-F53D0058F7AE}"/>
              </a:ext>
            </a:extLst>
          </p:cNvPr>
          <p:cNvSpPr txBox="1"/>
          <p:nvPr/>
        </p:nvSpPr>
        <p:spPr>
          <a:xfrm>
            <a:off x="7182865" y="1125670"/>
            <a:ext cx="134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Anthropology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9FB193-2FF4-4006-8E66-3FF882D0B527}"/>
              </a:ext>
            </a:extLst>
          </p:cNvPr>
          <p:cNvSpPr txBox="1"/>
          <p:nvPr/>
        </p:nvSpPr>
        <p:spPr>
          <a:xfrm>
            <a:off x="6849260" y="2219256"/>
            <a:ext cx="89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1960s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ECAC36A-3069-41AD-B63C-EC414C27BD69}"/>
              </a:ext>
            </a:extLst>
          </p:cNvPr>
          <p:cNvSpPr/>
          <p:nvPr/>
        </p:nvSpPr>
        <p:spPr>
          <a:xfrm>
            <a:off x="6946290" y="2458341"/>
            <a:ext cx="4697743" cy="179570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160AAC-B38F-49CC-83E7-60983949477D}"/>
              </a:ext>
            </a:extLst>
          </p:cNvPr>
          <p:cNvSpPr txBox="1"/>
          <p:nvPr/>
        </p:nvSpPr>
        <p:spPr>
          <a:xfrm>
            <a:off x="7456943" y="2194080"/>
            <a:ext cx="226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Geometry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97BB49-72BA-4757-8755-1A384D311CAC}"/>
              </a:ext>
            </a:extLst>
          </p:cNvPr>
          <p:cNvSpPr txBox="1"/>
          <p:nvPr/>
        </p:nvSpPr>
        <p:spPr>
          <a:xfrm>
            <a:off x="7456943" y="5624001"/>
            <a:ext cx="89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C9AC7D-0569-40A1-9DFF-FC043E2932F8}"/>
              </a:ext>
            </a:extLst>
          </p:cNvPr>
          <p:cNvSpPr txBox="1"/>
          <p:nvPr/>
        </p:nvSpPr>
        <p:spPr>
          <a:xfrm>
            <a:off x="8192222" y="5574157"/>
            <a:ext cx="4370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Political Science, Psychiatry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8A4DE3A-2F4E-47BB-B7D1-836C70DA22D4}"/>
              </a:ext>
            </a:extLst>
          </p:cNvPr>
          <p:cNvSpPr/>
          <p:nvPr/>
        </p:nvSpPr>
        <p:spPr>
          <a:xfrm>
            <a:off x="7560871" y="5912711"/>
            <a:ext cx="4022291" cy="2037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F3F629-77E7-4DB1-8DDD-F12ED7FFC532}"/>
              </a:ext>
            </a:extLst>
          </p:cNvPr>
          <p:cNvSpPr txBox="1"/>
          <p:nvPr/>
        </p:nvSpPr>
        <p:spPr>
          <a:xfrm>
            <a:off x="7597015" y="3845365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Network Science </a:t>
            </a:r>
            <a:r>
              <a:rPr lang="en-US" sz="1600" dirty="0"/>
              <a:t>defined by US NRC</a:t>
            </a:r>
          </a:p>
        </p:txBody>
      </p:sp>
    </p:spTree>
    <p:extLst>
      <p:ext uri="{BB962C8B-B14F-4D97-AF65-F5344CB8AC3E}">
        <p14:creationId xmlns:p14="http://schemas.microsoft.com/office/powerpoint/2010/main" val="406776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214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Jin-Hee Cho</dc:creator>
  <cp:lastModifiedBy>Jin-Hee Cho</cp:lastModifiedBy>
  <cp:revision>28</cp:revision>
  <dcterms:created xsi:type="dcterms:W3CDTF">2019-11-18T05:19:25Z</dcterms:created>
  <dcterms:modified xsi:type="dcterms:W3CDTF">2021-04-02T15:23:58Z</dcterms:modified>
</cp:coreProperties>
</file>