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9" r:id="rId7"/>
    <p:sldId id="258" r:id="rId8"/>
    <p:sldId id="279" r:id="rId9"/>
    <p:sldId id="267" r:id="rId10"/>
    <p:sldId id="266" r:id="rId11"/>
    <p:sldId id="260" r:id="rId12"/>
    <p:sldId id="275" r:id="rId13"/>
    <p:sldId id="265" r:id="rId14"/>
    <p:sldId id="268" r:id="rId15"/>
    <p:sldId id="264" r:id="rId16"/>
    <p:sldId id="271" r:id="rId17"/>
    <p:sldId id="261" r:id="rId18"/>
    <p:sldId id="269" r:id="rId19"/>
    <p:sldId id="263" r:id="rId20"/>
    <p:sldId id="270" r:id="rId21"/>
    <p:sldId id="262" r:id="rId22"/>
    <p:sldId id="273" r:id="rId23"/>
    <p:sldId id="274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920" autoAdjust="0"/>
  </p:normalViewPr>
  <p:slideViewPr>
    <p:cSldViewPr>
      <p:cViewPr varScale="1">
        <p:scale>
          <a:sx n="107" d="100"/>
          <a:sy n="107" d="100"/>
        </p:scale>
        <p:origin x="1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2EFF-37BA-4E37-A7B4-F986972A2D39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CB95-9015-47F3-98BE-4AC507C97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874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CBF18-CCEB-4C0F-BD34-B25379DF731C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E31E-710F-4A22-A9FF-C288FF67C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62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ACRL 2015 Proceedings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2ACBF18-CCEB-4C0F-BD34-B25379DF731C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4AE31E-710F-4A22-A9FF-C288FF67C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background_1B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-152400"/>
            <a:ext cx="9269413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4114800" y="4000500"/>
            <a:ext cx="914400" cy="5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>
            <a:off x="533400" y="6096000"/>
            <a:ext cx="8153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pic>
        <p:nvPicPr>
          <p:cNvPr id="8" name="Picture 8" descr="LOGO_REVISI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81000"/>
            <a:ext cx="33274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2362200"/>
            <a:ext cx="7239000" cy="1524000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90000"/>
              </a:lnSpc>
              <a:defRPr sz="4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3500" y="4312920"/>
            <a:ext cx="6477000" cy="762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2"/>
                </a:solidFill>
                <a:latin typeface="+mn-lt"/>
                <a:ea typeface="ＭＳ Ｐゴシック" charset="0"/>
                <a:cs typeface="+mn-cs"/>
              </a:defRPr>
            </a:lvl1pPr>
          </a:lstStyle>
          <a:p>
            <a:fld id="{28190028-B60E-4470-B4BD-9EFE7F8480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33400" y="6248400"/>
            <a:ext cx="2133600" cy="476250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 i="0">
                <a:solidFill>
                  <a:schemeClr val="tx2"/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fld id="{3FBE73F6-CC32-4E23-A77C-A78467F7B49F}" type="datetime1">
              <a:rPr lang="en-US" smtClean="0"/>
              <a:t>2/26/2019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1695450"/>
            <a:ext cx="8153400" cy="666750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153400" cy="32004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6C4D04-965C-42E4-AEBF-4B3DD3EDE0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F69B-6F72-496F-969E-92B1B63D5E5D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3810000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50000"/>
                </a:schemeClr>
              </a:buClr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00600" y="2590800"/>
            <a:ext cx="3810000" cy="30480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>
                  <a:lumMod val="50000"/>
                </a:schemeClr>
              </a:buClr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153400" cy="9144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3810000" cy="30480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800600" y="2590800"/>
            <a:ext cx="3810000" cy="3048000"/>
          </a:xfrm>
          <a:prstGeom prst="rect">
            <a:avLst/>
          </a:prstGeom>
        </p:spPr>
        <p:txBody>
          <a:bodyPr/>
          <a:lstStyle>
            <a:lvl1pPr>
              <a:buClr>
                <a:schemeClr val="bg2">
                  <a:lumMod val="50000"/>
                </a:schemeClr>
              </a:buCl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3pPr>
            <a:lvl4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buClr>
                <a:schemeClr val="bg2">
                  <a:lumMod val="50000"/>
                </a:schemeClr>
              </a:buCl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153400" cy="9144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6096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algn="l">
              <a:defRPr/>
            </a:pPr>
            <a:endParaRPr lang="en-US" sz="1400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153400" cy="1143000"/>
          </a:xfrm>
          <a:prstGeom prst="rect">
            <a:avLst/>
          </a:prstGeom>
        </p:spPr>
        <p:txBody>
          <a:bodyPr/>
          <a:lstStyle>
            <a:lvl1pPr algn="ctr"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1447800"/>
            <a:ext cx="8077200" cy="3733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5367338"/>
            <a:ext cx="8153400" cy="8048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background_1B2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62200" y="152400"/>
            <a:ext cx="4419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C6590-68BB-4849-A38F-23082145FD7C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4D04-965C-42E4-AEBF-4B3DD3EDE027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862333"/>
          </a:solidFill>
          <a:latin typeface="Times New Roman" charset="0"/>
          <a:ea typeface="ＭＳ Ｐゴシック" charset="0"/>
        </a:defRPr>
      </a:lvl9pPr>
    </p:titleStyle>
    <p:bodyStyle>
      <a:lvl1pPr marL="495300" indent="-4953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MS PGothic" pitchFamily="34" charset="-128"/>
          <a:cs typeface="ＭＳ Ｐゴシック" charset="0"/>
        </a:defRPr>
      </a:lvl1pPr>
      <a:lvl2pPr marL="8382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rgbClr val="000000"/>
          </a:solidFill>
          <a:latin typeface="+mn-lt"/>
          <a:ea typeface="MS PGothic" pitchFamily="34" charset="-128"/>
        </a:defRPr>
      </a:lvl2pPr>
      <a:lvl3pPr marL="12954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3pPr>
      <a:lvl4pPr marL="17526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4pPr>
      <a:lvl5pPr marL="22098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MS PGothic" pitchFamily="34" charset="-128"/>
        </a:defRPr>
      </a:lvl5pPr>
      <a:lvl6pPr marL="26670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6pPr>
      <a:lvl7pPr marL="31242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7pPr>
      <a:lvl8pPr marL="35814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8pPr>
      <a:lvl9pPr marL="4038600" indent="-3810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Times" charset="0"/>
        <a:buChar char="–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362200"/>
            <a:ext cx="7239000" cy="1219200"/>
          </a:xfrm>
        </p:spPr>
        <p:txBody>
          <a:bodyPr/>
          <a:lstStyle/>
          <a:p>
            <a:r>
              <a:rPr lang="en-US" dirty="0" err="1" smtClean="0"/>
              <a:t>MarcEdit</a:t>
            </a:r>
            <a:r>
              <a:rPr lang="en-US" dirty="0" smtClean="0"/>
              <a:t> Step by Step:</a:t>
            </a:r>
            <a:br>
              <a:rPr lang="en-US" dirty="0" smtClean="0"/>
            </a:br>
            <a:r>
              <a:rPr lang="en-US" sz="2800" dirty="0" smtClean="0"/>
              <a:t>Make </a:t>
            </a:r>
            <a:r>
              <a:rPr lang="en-US" sz="2800" dirty="0"/>
              <a:t>Bad Records Better For Your Catalog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Kate Wantuch, Systems &amp; Metadata Librarian</a:t>
            </a:r>
          </a:p>
          <a:p>
            <a:r>
              <a:rPr lang="en-US" dirty="0" smtClean="0"/>
              <a:t>3/5/2019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"/>
            <a:ext cx="1944726" cy="1472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434898"/>
            <a:ext cx="1597088" cy="149514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28650" y="1140122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Check 245 title for appropriate case</a:t>
            </a:r>
            <a:endParaRPr lang="en-US" dirty="0"/>
          </a:p>
        </p:txBody>
      </p:sp>
      <p:pic>
        <p:nvPicPr>
          <p:cNvPr id="2054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32" y="114012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5571" y="191682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1: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46" y="2295661"/>
            <a:ext cx="69532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60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33400" y="10287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Check 245 Title for appropriate case</a:t>
            </a:r>
            <a:endParaRPr lang="en-US" dirty="0"/>
          </a:p>
        </p:txBody>
      </p:sp>
      <p:pic>
        <p:nvPicPr>
          <p:cNvPr id="2054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" y="105718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463069"/>
            <a:ext cx="279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Step 2: Find-&gt;Replace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25" y="1832401"/>
            <a:ext cx="4847249" cy="2090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311" y="3581400"/>
            <a:ext cx="4040589" cy="29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27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81" y="1536974"/>
            <a:ext cx="4495800" cy="22600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90600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1950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Add/Delete Fields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94" y="1657350"/>
            <a:ext cx="2524429" cy="3969228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7010400" y="2375139"/>
            <a:ext cx="1230056" cy="291861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10140" y="2097051"/>
            <a:ext cx="1230056" cy="27808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981" y="4130098"/>
            <a:ext cx="5059150" cy="2543175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7292075" y="4889499"/>
            <a:ext cx="1230056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410200" y="4660899"/>
            <a:ext cx="381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6253" y="397009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your indicators!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895600" y="5791201"/>
            <a:ext cx="2209800" cy="147332"/>
          </a:xfrm>
          <a:prstGeom prst="straightConnector1">
            <a:avLst/>
          </a:prstGeom>
          <a:noFill/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218796" y="5753867"/>
            <a:ext cx="75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549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012616" cy="533400"/>
          </a:xfrm>
        </p:spPr>
        <p:txBody>
          <a:bodyPr/>
          <a:lstStyle/>
          <a:p>
            <a:pPr algn="ctr"/>
            <a:r>
              <a:rPr lang="en-US" dirty="0" smtClean="0"/>
              <a:t>Making a Print Record an Online </a:t>
            </a:r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49" y="4288783"/>
            <a:ext cx="4423317" cy="2259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96841" y="484356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cr</a:t>
            </a:r>
            <a:r>
              <a:rPr lang="en-US" sz="2800" dirty="0" smtClean="0"/>
              <a:t>||||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9" y="1656737"/>
            <a:ext cx="2182761" cy="2398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98" y="1592256"/>
            <a:ext cx="1500188" cy="2414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413" y="1592256"/>
            <a:ext cx="69158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9030" y="4855229"/>
            <a:ext cx="762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2209800"/>
            <a:ext cx="15240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Cut</a:t>
            </a:r>
          </a:p>
          <a:p>
            <a:r>
              <a:rPr lang="en-US" dirty="0" smtClean="0"/>
              <a:t>m</a:t>
            </a:r>
            <a:r>
              <a:rPr lang="en-US" dirty="0"/>
              <a:t>\\\\\\\\u\\\\\\\\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913" y="1844479"/>
            <a:ext cx="3217937" cy="16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31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85904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Convert to RDA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3" y="894589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1641316"/>
            <a:ext cx="2381250" cy="1421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49" y="2700565"/>
            <a:ext cx="6229351" cy="35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314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85904"/>
            <a:ext cx="8153400" cy="1019096"/>
          </a:xfrm>
        </p:spPr>
        <p:txBody>
          <a:bodyPr/>
          <a:lstStyle/>
          <a:p>
            <a:pPr algn="ctr"/>
            <a:r>
              <a:rPr lang="en-US" dirty="0" smtClean="0"/>
              <a:t>Convert to RDA</a:t>
            </a:r>
            <a:br>
              <a:rPr lang="en-US" dirty="0" smtClean="0"/>
            </a:br>
            <a:r>
              <a:rPr lang="en-US" dirty="0" smtClean="0"/>
              <a:t>Adding </a:t>
            </a:r>
            <a:r>
              <a:rPr lang="en-US" dirty="0" smtClean="0"/>
              <a:t>Relator Field $e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33" y="894589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28800"/>
            <a:ext cx="2457450" cy="491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828800"/>
            <a:ext cx="4495800" cy="23053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688" y="4267200"/>
            <a:ext cx="4616000" cy="23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866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46" y="911210"/>
            <a:ext cx="4287718" cy="666750"/>
          </a:xfrm>
        </p:spPr>
        <p:txBody>
          <a:bodyPr/>
          <a:lstStyle/>
          <a:p>
            <a:pPr algn="ctr"/>
            <a:r>
              <a:rPr lang="en-US" sz="2400" dirty="0" smtClean="0"/>
              <a:t>Add 650 Subject 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3" y="83233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50520" y="901210"/>
            <a:ext cx="2964830" cy="4067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kern="0" dirty="0" smtClean="0"/>
              <a:t>Add Call Numbers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</a:t>
            </a:r>
            <a:endParaRPr lang="en-US" kern="0" dirty="0"/>
          </a:p>
        </p:txBody>
      </p:sp>
      <p:pic>
        <p:nvPicPr>
          <p:cNvPr id="8" name="Picture 6" descr="File:Check-41-108-41-gree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9882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19290"/>
            <a:ext cx="3215110" cy="11323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160349"/>
            <a:ext cx="5086350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837872"/>
            <a:ext cx="3629025" cy="1628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837872"/>
            <a:ext cx="21240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8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46" y="911210"/>
            <a:ext cx="4287718" cy="666750"/>
          </a:xfrm>
        </p:spPr>
        <p:txBody>
          <a:bodyPr/>
          <a:lstStyle/>
          <a:p>
            <a:pPr algn="ctr"/>
            <a:r>
              <a:rPr lang="en-US" sz="2400" dirty="0" smtClean="0"/>
              <a:t>Add 650 Subject Headings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3" y="832332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550520" y="901210"/>
            <a:ext cx="2964830" cy="40678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400" kern="0" dirty="0" smtClean="0"/>
              <a:t>Add Call Numbers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</a:t>
            </a:r>
            <a:endParaRPr lang="en-US" kern="0" dirty="0"/>
          </a:p>
        </p:txBody>
      </p:sp>
      <p:pic>
        <p:nvPicPr>
          <p:cNvPr id="8" name="Picture 6" descr="File:Check-41-108-41-green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9882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64" y="1762030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48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91" y="1010497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</a:t>
            </a:r>
            <a:r>
              <a:rPr lang="en-US" dirty="0" smtClean="0"/>
              <a:t>Work</a:t>
            </a:r>
            <a:br>
              <a:rPr lang="en-US" dirty="0" smtClean="0"/>
            </a:br>
            <a:r>
              <a:rPr lang="en-US" dirty="0" smtClean="0"/>
              <a:t>Deleting Subfields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217" y="1010497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4636"/>
            <a:ext cx="1676400" cy="3379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39" y="2438400"/>
            <a:ext cx="5646602" cy="28575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7587362" y="3521498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20960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032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</a:t>
            </a:r>
            <a:r>
              <a:rPr lang="en-US" dirty="0" smtClean="0"/>
              <a:t>Work</a:t>
            </a:r>
            <a:br>
              <a:rPr lang="en-US" dirty="0" smtClean="0"/>
            </a:br>
            <a:r>
              <a:rPr lang="en-US" dirty="0" smtClean="0"/>
              <a:t>Adding $z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35" y="1105415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4636"/>
            <a:ext cx="1676400" cy="3379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723" y="2817849"/>
            <a:ext cx="6219977" cy="320195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7838923" y="3733800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20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92045"/>
            <a:ext cx="8153400" cy="666750"/>
          </a:xfrm>
        </p:spPr>
        <p:txBody>
          <a:bodyPr/>
          <a:lstStyle/>
          <a:p>
            <a:pPr algn="ctr"/>
            <a:r>
              <a:rPr lang="en-US" dirty="0" err="1" smtClean="0"/>
              <a:t>MarcEdit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BCAD-7323-4BF6-B0B3-365A146F341B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153400" cy="3200400"/>
          </a:xfrm>
        </p:spPr>
        <p:txBody>
          <a:bodyPr/>
          <a:lstStyle/>
          <a:p>
            <a:r>
              <a:rPr lang="en-US" dirty="0" smtClean="0"/>
              <a:t>Creator – Terry Reese, Head of Digital Initiatives at The Ohio State University Libraries</a:t>
            </a:r>
          </a:p>
          <a:p>
            <a:r>
              <a:rPr lang="en-US" dirty="0" smtClean="0"/>
              <a:t>Began 1999 for a major database cleanup project at Oregon State University</a:t>
            </a:r>
          </a:p>
          <a:p>
            <a:r>
              <a:rPr lang="en-US" dirty="0" smtClean="0"/>
              <a:t>Terry moved to Ohio State in 2013</a:t>
            </a:r>
          </a:p>
          <a:p>
            <a:r>
              <a:rPr lang="en-US" dirty="0" err="1" smtClean="0"/>
              <a:t>MarcEdit</a:t>
            </a:r>
            <a:r>
              <a:rPr lang="en-US" dirty="0" smtClean="0"/>
              <a:t> is </a:t>
            </a:r>
            <a:r>
              <a:rPr lang="en-US" u="sng" dirty="0" smtClean="0"/>
              <a:t>Free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20536"/>
            <a:ext cx="2667000" cy="2166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866039"/>
            <a:ext cx="1295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3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6773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856 URL Field </a:t>
            </a:r>
            <a:r>
              <a:rPr lang="en-US" dirty="0" smtClean="0"/>
              <a:t>Work</a:t>
            </a:r>
            <a:br>
              <a:rPr lang="en-US" dirty="0" smtClean="0"/>
            </a:br>
            <a:r>
              <a:rPr lang="en-US" dirty="0" smtClean="0"/>
              <a:t>Adding proxy URL prefix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6" descr="File:Check-41-108-41-green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27" y="956773"/>
            <a:ext cx="446833" cy="4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27" y="2667000"/>
            <a:ext cx="6211516" cy="313494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H="1" flipV="1">
            <a:off x="5715000" y="5393345"/>
            <a:ext cx="1143000" cy="6858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031875"/>
            <a:ext cx="1866900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92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3275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Creating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3" y="1066800"/>
            <a:ext cx="2381250" cy="2746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471613"/>
            <a:ext cx="2828786" cy="317658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352745" y="2971800"/>
            <a:ext cx="1333500" cy="11430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80" y="3543300"/>
            <a:ext cx="2952750" cy="1905000"/>
          </a:xfrm>
          <a:prstGeom prst="rect">
            <a:avLst/>
          </a:prstGeom>
        </p:spPr>
      </p:pic>
      <p:sp>
        <p:nvSpPr>
          <p:cNvPr id="15" name="Slide Number Placeholder 4"/>
          <p:cNvSpPr txBox="1">
            <a:spLocks/>
          </p:cNvSpPr>
          <p:nvPr/>
        </p:nvSpPr>
        <p:spPr>
          <a:xfrm>
            <a:off x="74935" y="10668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>
          <a:xfrm>
            <a:off x="2638356" y="1523441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>
          <a:xfrm>
            <a:off x="5617233" y="35052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986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856734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Creating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28" y="965460"/>
            <a:ext cx="2020446" cy="229468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36653" y="2819400"/>
            <a:ext cx="895350" cy="1059386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046" y="1727194"/>
            <a:ext cx="2500733" cy="21844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24" y="1480648"/>
            <a:ext cx="2280996" cy="30558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44" y="4445563"/>
            <a:ext cx="3382296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601" y="4452858"/>
            <a:ext cx="2541891" cy="2206630"/>
          </a:xfrm>
          <a:prstGeom prst="rect">
            <a:avLst/>
          </a:prstGeom>
        </p:spPr>
      </p:pic>
      <p:sp>
        <p:nvSpPr>
          <p:cNvPr id="16" name="Slide Number Placeholder 4"/>
          <p:cNvSpPr txBox="1">
            <a:spLocks/>
          </p:cNvSpPr>
          <p:nvPr/>
        </p:nvSpPr>
        <p:spPr>
          <a:xfrm>
            <a:off x="224882" y="1143000"/>
            <a:ext cx="173984" cy="337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Slide Number Placeholder 4"/>
          <p:cNvSpPr txBox="1">
            <a:spLocks/>
          </p:cNvSpPr>
          <p:nvPr/>
        </p:nvSpPr>
        <p:spPr>
          <a:xfrm>
            <a:off x="2411553" y="1747679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Slide Number Placeholder 4"/>
          <p:cNvSpPr txBox="1">
            <a:spLocks/>
          </p:cNvSpPr>
          <p:nvPr/>
        </p:nvSpPr>
        <p:spPr>
          <a:xfrm>
            <a:off x="5620051" y="1544631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Slide Number Placeholder 4"/>
          <p:cNvSpPr txBox="1">
            <a:spLocks/>
          </p:cNvSpPr>
          <p:nvPr/>
        </p:nvSpPr>
        <p:spPr>
          <a:xfrm>
            <a:off x="-58334" y="4531204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Slide Number Placeholder 4"/>
          <p:cNvSpPr txBox="1">
            <a:spLocks/>
          </p:cNvSpPr>
          <p:nvPr/>
        </p:nvSpPr>
        <p:spPr>
          <a:xfrm>
            <a:off x="3658451" y="4534845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367546" y="5976131"/>
            <a:ext cx="1670685" cy="380219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triangle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3327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8" y="856734"/>
            <a:ext cx="8153400" cy="1047750"/>
          </a:xfrm>
        </p:spPr>
        <p:txBody>
          <a:bodyPr/>
          <a:lstStyle/>
          <a:p>
            <a:pPr algn="ctr"/>
            <a:r>
              <a:rPr lang="en-US" dirty="0" smtClean="0"/>
              <a:t>Using a task list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077200" y="6356350"/>
            <a:ext cx="438150" cy="365125"/>
          </a:xfrm>
        </p:spPr>
        <p:txBody>
          <a:bodyPr/>
          <a:lstStyle/>
          <a:p>
            <a:fld id="{9B6C4D04-965C-42E4-AEBF-4B3DD3EDE02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6057900" cy="363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7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F69B-6F72-496F-969E-92B1B63D5E5D}" type="datetime1">
              <a:rPr lang="en-US" smtClean="0"/>
              <a:t>2/26/2019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5400" y="5642867"/>
            <a:ext cx="6762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http://www.ala.org/acrl/sites/ala.org.acrl/files/content/conferences/confsandpreconfs/2015/Turner.pdf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62000"/>
            <a:ext cx="6305550" cy="46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11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Batch Cataloging Checklist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61" y="1657350"/>
            <a:ext cx="4720275" cy="45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332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990600"/>
            <a:ext cx="8153400" cy="666750"/>
          </a:xfrm>
        </p:spPr>
        <p:txBody>
          <a:bodyPr/>
          <a:lstStyle/>
          <a:p>
            <a:pPr algn="ctr"/>
            <a:r>
              <a:rPr lang="en-US" dirty="0" smtClean="0"/>
              <a:t>Kate’s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t>2/26/2019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2023" y="1981200"/>
            <a:ext cx="8153400" cy="6667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i="0">
                <a:solidFill>
                  <a:schemeClr val="bg2">
                    <a:lumMod val="50000"/>
                  </a:schemeClr>
                </a:solidFill>
                <a:latin typeface="Arial"/>
                <a:ea typeface="MS PGothic" pitchFamily="34" charset="-128"/>
                <a:cs typeface="Arial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MS PGothic" pitchFamily="34" charset="-128"/>
                <a:cs typeface="ＭＳ Ｐゴシック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862333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2800" kern="0" dirty="0"/>
              <a:t>https://github.com/WanAndy/MarcEditStuff</a:t>
            </a:r>
          </a:p>
        </p:txBody>
      </p:sp>
    </p:spTree>
    <p:extLst>
      <p:ext uri="{BB962C8B-B14F-4D97-AF65-F5344CB8AC3E}">
        <p14:creationId xmlns:p14="http://schemas.microsoft.com/office/powerpoint/2010/main" val="5284241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160" y="2996763"/>
            <a:ext cx="2495550" cy="18038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Text editor with similarities to MS Office products and others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99" y="838200"/>
            <a:ext cx="1926102" cy="215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2" y="914400"/>
            <a:ext cx="2695574" cy="52941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572" y="4953000"/>
            <a:ext cx="1779155" cy="1022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055" y="1060450"/>
            <a:ext cx="25812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2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15471" y="9144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.MRK versus .MRC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5471" y="1447800"/>
            <a:ext cx="2170579" cy="14478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MarcEdit</a:t>
            </a:r>
            <a:r>
              <a:rPr lang="en-US" sz="1800" dirty="0" smtClean="0"/>
              <a:t> </a:t>
            </a:r>
            <a:r>
              <a:rPr lang="en-US" sz="1800" dirty="0" smtClean="0"/>
              <a:t>default is .</a:t>
            </a:r>
            <a:r>
              <a:rPr lang="en-US" sz="1800" dirty="0" err="1" smtClean="0"/>
              <a:t>mrk</a:t>
            </a:r>
            <a:r>
              <a:rPr lang="en-US" sz="1800" dirty="0" smtClean="0"/>
              <a:t> so to open a .</a:t>
            </a:r>
            <a:r>
              <a:rPr lang="en-US" sz="1800" dirty="0" err="1" smtClean="0"/>
              <a:t>mrc</a:t>
            </a:r>
            <a:r>
              <a:rPr lang="en-US" sz="1800" dirty="0" smtClean="0"/>
              <a:t> use </a:t>
            </a:r>
          </a:p>
          <a:p>
            <a:pPr marL="0" indent="0">
              <a:buNone/>
            </a:pPr>
            <a:r>
              <a:rPr lang="en-US" sz="1800" dirty="0" smtClean="0"/>
              <a:t>File-&gt;</a:t>
            </a:r>
            <a:r>
              <a:rPr lang="en-US" sz="1800" dirty="0" smtClean="0"/>
              <a:t>Open-&gt;.</a:t>
            </a:r>
            <a:r>
              <a:rPr lang="en-US" sz="1800" dirty="0" err="1" smtClean="0"/>
              <a:t>mrc</a:t>
            </a:r>
            <a:endParaRPr lang="en-US" sz="1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3124200"/>
            <a:ext cx="2381250" cy="1537891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276600" y="1447800"/>
            <a:ext cx="2170579" cy="457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495300" indent="-4953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38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295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752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2098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6670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Save often as .</a:t>
            </a:r>
            <a:r>
              <a:rPr lang="en-US" sz="1800" kern="0" dirty="0" err="1" smtClean="0"/>
              <a:t>mrk</a:t>
            </a:r>
            <a:endParaRPr lang="en-US" sz="1800" kern="0" dirty="0" smtClean="0"/>
          </a:p>
          <a:p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endParaRPr lang="en-US" kern="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867400" y="1447800"/>
            <a:ext cx="2170579" cy="762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495300" indent="-4953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38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2pPr>
            <a:lvl3pPr marL="1295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3pPr>
            <a:lvl4pPr marL="1752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4pPr>
            <a:lvl5pPr marL="22098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Font typeface="Times" charset="0"/>
              <a:buChar char="–"/>
              <a:defRPr sz="1600">
                <a:solidFill>
                  <a:schemeClr val="bg2">
                    <a:lumMod val="50000"/>
                  </a:schemeClr>
                </a:solidFill>
                <a:latin typeface="+mn-lt"/>
                <a:ea typeface="MS PGothic" pitchFamily="34" charset="-128"/>
              </a:defRPr>
            </a:lvl5pPr>
            <a:lvl6pPr marL="26670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Times" charset="0"/>
              <a:buChar char="–"/>
              <a:defRPr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Finally compile and save as .</a:t>
            </a:r>
            <a:r>
              <a:rPr lang="en-US" sz="1800" kern="0" dirty="0" err="1" smtClean="0"/>
              <a:t>mrc</a:t>
            </a:r>
            <a:endParaRPr lang="en-US" sz="1800" kern="0" dirty="0" smtClean="0"/>
          </a:p>
          <a:p>
            <a:endParaRPr lang="en-US" kern="0" dirty="0" smtClean="0"/>
          </a:p>
          <a:p>
            <a:pPr marL="0" indent="0">
              <a:buFont typeface="Wingdings" pitchFamily="2" charset="2"/>
              <a:buNone/>
            </a:pPr>
            <a:endParaRPr lang="en-US" kern="0" dirty="0" smtClean="0"/>
          </a:p>
          <a:p>
            <a:endParaRPr lang="en-US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510" y="2498170"/>
            <a:ext cx="1750358" cy="3569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271" y="2176462"/>
            <a:ext cx="22764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5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15848" y="9906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Reports – Field 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187846"/>
            <a:ext cx="5267325" cy="4381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16" y="1524000"/>
            <a:ext cx="2515421" cy="232735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628650" y="1752600"/>
            <a:ext cx="1200150" cy="304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619969" y="1752600"/>
            <a:ext cx="179395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977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D896-12E6-4B94-8302-C0AB3910BE25}" type="datetime1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6C4D04-965C-42E4-AEBF-4B3DD3EDE0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AutoShape 2" descr="Image result for check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15848" y="990600"/>
            <a:ext cx="81534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Reports – </a:t>
            </a:r>
            <a:r>
              <a:rPr lang="en-US" dirty="0" err="1" smtClean="0"/>
              <a:t>MARCValidator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1758184" cy="16267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09800"/>
            <a:ext cx="3276600" cy="16661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998" y="3962400"/>
            <a:ext cx="3310940" cy="24669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210716" y="1476375"/>
            <a:ext cx="179395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40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_edit">
  <a:themeElements>
    <a:clrScheme name="">
      <a:dk1>
        <a:srgbClr val="808080"/>
      </a:dk1>
      <a:lt1>
        <a:srgbClr val="999999"/>
      </a:lt1>
      <a:dk2>
        <a:srgbClr val="660000"/>
      </a:dk2>
      <a:lt2>
        <a:srgbClr val="FFFFFF"/>
      </a:lt2>
      <a:accent1>
        <a:srgbClr val="BBE0E3"/>
      </a:accent1>
      <a:accent2>
        <a:srgbClr val="333399"/>
      </a:accent2>
      <a:accent3>
        <a:srgbClr val="B8AAAA"/>
      </a:accent3>
      <a:accent4>
        <a:srgbClr val="82828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CPHS PP template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ACPHS PP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PHS PP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PHS PP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8C1F9A94EA24FA773DB05A310DC65" ma:contentTypeVersion="1" ma:contentTypeDescription="Create a new document." ma:contentTypeScope="" ma:versionID="f8b31c6be46461ae1a838e717dc4053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a06d6fac6d8f3ef9a355fe6c8a09ea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7CDEA-3175-4F55-B6CB-C3CBA914B070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8C0BFE6-1CAB-4438-B6CF-01E8AE16BD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EBD313-5E48-4A87-B097-AA011A897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Theme1_edit</Template>
  <TotalTime>980</TotalTime>
  <Words>259</Words>
  <Application>Microsoft Office PowerPoint</Application>
  <PresentationFormat>On-screen Show (4:3)</PresentationFormat>
  <Paragraphs>103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PGothic</vt:lpstr>
      <vt:lpstr>MS PGothic</vt:lpstr>
      <vt:lpstr>Arial</vt:lpstr>
      <vt:lpstr>Calibri</vt:lpstr>
      <vt:lpstr>Times</vt:lpstr>
      <vt:lpstr>Times New Roman</vt:lpstr>
      <vt:lpstr>Wingdings</vt:lpstr>
      <vt:lpstr>Theme1_edit</vt:lpstr>
      <vt:lpstr>MarcEdit Step by Step: Make Bad Records Better For Your Catalog</vt:lpstr>
      <vt:lpstr>MarcEdit</vt:lpstr>
      <vt:lpstr>PowerPoint Presentation</vt:lpstr>
      <vt:lpstr>Batch Cataloging Checklist</vt:lpstr>
      <vt:lpstr>Kate’s Files</vt:lpstr>
      <vt:lpstr>PowerPoint Presentation</vt:lpstr>
      <vt:lpstr>.MRK versus .MRC</vt:lpstr>
      <vt:lpstr>Reports – Field Count</vt:lpstr>
      <vt:lpstr>Reports – MARCValidator</vt:lpstr>
      <vt:lpstr>Check 245 title for appropriate case</vt:lpstr>
      <vt:lpstr>Check 245 Title for appropriate case</vt:lpstr>
      <vt:lpstr>Add/Delete Fields</vt:lpstr>
      <vt:lpstr>Making a Print Record an Online Record</vt:lpstr>
      <vt:lpstr>Convert to RDA</vt:lpstr>
      <vt:lpstr>Convert to RDA Adding Relator Field $e</vt:lpstr>
      <vt:lpstr>Add 650 Subject Headings  </vt:lpstr>
      <vt:lpstr>Add 650 Subject Headings  </vt:lpstr>
      <vt:lpstr>856 URL Field Work Deleting Subfields   </vt:lpstr>
      <vt:lpstr>856 URL Field Work Adding $z   </vt:lpstr>
      <vt:lpstr>856 URL Field Work Adding proxy URL prefix   </vt:lpstr>
      <vt:lpstr>Creating a task list   </vt:lpstr>
      <vt:lpstr>Creating a task list   </vt:lpstr>
      <vt:lpstr>Using a task list   </vt:lpstr>
    </vt:vector>
  </TitlesOfParts>
  <Company>ACP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 Chorbajian</dc:creator>
  <cp:lastModifiedBy>Wantuch, Kate</cp:lastModifiedBy>
  <cp:revision>56</cp:revision>
  <dcterms:created xsi:type="dcterms:W3CDTF">2016-12-08T16:04:45Z</dcterms:created>
  <dcterms:modified xsi:type="dcterms:W3CDTF">2019-02-26T18:41:45Z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0x0101008E38C1F9A94EA24FA773DB05A310DC65</vt:lpwstr>
  </property>
</Properties>
</file>