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60" r:id="rId2"/>
    <p:sldId id="375" r:id="rId3"/>
    <p:sldId id="360" r:id="rId4"/>
    <p:sldId id="258" r:id="rId5"/>
    <p:sldId id="261" r:id="rId6"/>
    <p:sldId id="329" r:id="rId7"/>
    <p:sldId id="330" r:id="rId8"/>
    <p:sldId id="331" r:id="rId9"/>
    <p:sldId id="384" r:id="rId10"/>
    <p:sldId id="332" r:id="rId11"/>
    <p:sldId id="361" r:id="rId12"/>
    <p:sldId id="333" r:id="rId13"/>
    <p:sldId id="334" r:id="rId14"/>
    <p:sldId id="336" r:id="rId15"/>
    <p:sldId id="338" r:id="rId16"/>
    <p:sldId id="337" r:id="rId17"/>
    <p:sldId id="346" r:id="rId18"/>
    <p:sldId id="339" r:id="rId19"/>
    <p:sldId id="341" r:id="rId20"/>
    <p:sldId id="340" r:id="rId21"/>
    <p:sldId id="390" r:id="rId22"/>
    <p:sldId id="347" r:id="rId23"/>
    <p:sldId id="267" r:id="rId24"/>
    <p:sldId id="268" r:id="rId25"/>
    <p:sldId id="278" r:id="rId26"/>
    <p:sldId id="279" r:id="rId27"/>
    <p:sldId id="389" r:id="rId28"/>
    <p:sldId id="388" r:id="rId29"/>
    <p:sldId id="280" r:id="rId30"/>
    <p:sldId id="281" r:id="rId31"/>
    <p:sldId id="362" r:id="rId32"/>
    <p:sldId id="363" r:id="rId33"/>
    <p:sldId id="364" r:id="rId34"/>
    <p:sldId id="391" r:id="rId35"/>
    <p:sldId id="283" r:id="rId36"/>
    <p:sldId id="385" r:id="rId37"/>
    <p:sldId id="386" r:id="rId38"/>
    <p:sldId id="387" r:id="rId39"/>
    <p:sldId id="301" r:id="rId40"/>
    <p:sldId id="302" r:id="rId41"/>
    <p:sldId id="284" r:id="rId42"/>
    <p:sldId id="376" r:id="rId43"/>
    <p:sldId id="285" r:id="rId44"/>
    <p:sldId id="377" r:id="rId45"/>
    <p:sldId id="303" r:id="rId46"/>
    <p:sldId id="305" r:id="rId47"/>
    <p:sldId id="306" r:id="rId48"/>
    <p:sldId id="369" r:id="rId49"/>
    <p:sldId id="307" r:id="rId50"/>
    <p:sldId id="382" r:id="rId51"/>
    <p:sldId id="320" r:id="rId52"/>
    <p:sldId id="378" r:id="rId53"/>
    <p:sldId id="316" r:id="rId54"/>
    <p:sldId id="319" r:id="rId55"/>
  </p:sldIdLst>
  <p:sldSz cx="9144000" cy="6858000" type="letter"/>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33CC"/>
    <a:srgbClr val="FF9900"/>
    <a:srgbClr val="FF9999"/>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68" d="100"/>
          <a:sy n="68" d="100"/>
        </p:scale>
        <p:origin x="48" y="114"/>
      </p:cViewPr>
      <p:guideLst>
        <p:guide orient="horz" pos="2160"/>
        <p:guide pos="2880"/>
      </p:guideLst>
    </p:cSldViewPr>
  </p:slideViewPr>
  <p:notesTextViewPr>
    <p:cViewPr>
      <p:scale>
        <a:sx n="1" d="1"/>
        <a:sy n="1" d="1"/>
      </p:scale>
      <p:origin x="0" y="0"/>
    </p:cViewPr>
  </p:notesTextViewPr>
  <p:sorterViewPr>
    <p:cViewPr varScale="1">
      <p:scale>
        <a:sx n="1" d="1"/>
        <a:sy n="1" d="1"/>
      </p:scale>
      <p:origin x="0" y="-202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6331"/>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50443" y="1"/>
            <a:ext cx="2945659" cy="496331"/>
          </a:xfrm>
          <a:prstGeom prst="rect">
            <a:avLst/>
          </a:prstGeom>
        </p:spPr>
        <p:txBody>
          <a:bodyPr vert="horz" lIns="91440" tIns="45720" rIns="91440" bIns="45720" rtlCol="0"/>
          <a:lstStyle>
            <a:lvl1pPr algn="r">
              <a:defRPr sz="1200"/>
            </a:lvl1pPr>
          </a:lstStyle>
          <a:p>
            <a:fld id="{1AC2CDA4-1A8F-473C-B32F-2CE2126809B9}" type="datetimeFigureOut">
              <a:rPr lang="th-TH" smtClean="0"/>
              <a:pPr/>
              <a:t>19/10/64</a:t>
            </a:fld>
            <a:endParaRPr lang="th-TH"/>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1" y="9428584"/>
            <a:ext cx="2945659" cy="496331"/>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50443" y="9428584"/>
            <a:ext cx="2945659" cy="496331"/>
          </a:xfrm>
          <a:prstGeom prst="rect">
            <a:avLst/>
          </a:prstGeom>
        </p:spPr>
        <p:txBody>
          <a:bodyPr vert="horz" lIns="91440" tIns="45720" rIns="91440" bIns="45720" rtlCol="0" anchor="b"/>
          <a:lstStyle>
            <a:lvl1pPr algn="r">
              <a:defRPr sz="1200"/>
            </a:lvl1pPr>
          </a:lstStyle>
          <a:p>
            <a:fld id="{DD89FF52-F36D-408C-A6AE-AAF71EF847A4}" type="slidenum">
              <a:rPr lang="th-TH" smtClean="0"/>
              <a:pPr/>
              <a:t>‹#›</a:t>
            </a:fld>
            <a:endParaRPr lang="th-T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917575" y="744538"/>
            <a:ext cx="4962525" cy="3722687"/>
          </a:xfrm>
          <a:ln/>
        </p:spPr>
      </p:sp>
      <p:sp>
        <p:nvSpPr>
          <p:cNvPr id="45059" name="Notes Placeholder 2"/>
          <p:cNvSpPr>
            <a:spLocks noGrp="1"/>
          </p:cNvSpPr>
          <p:nvPr>
            <p:ph type="body" idx="1"/>
          </p:nvPr>
        </p:nvSpPr>
        <p:spPr>
          <a:noFill/>
          <a:ln/>
        </p:spPr>
        <p:txBody>
          <a:bodyPr/>
          <a:lstStyle/>
          <a:p>
            <a:endParaRPr lang="th-TH">
              <a:latin typeface="Arial" pitchFamily="34" charset="0"/>
            </a:endParaRPr>
          </a:p>
        </p:txBody>
      </p:sp>
      <p:sp>
        <p:nvSpPr>
          <p:cNvPr id="45060" name="Slide Number Placeholder 3"/>
          <p:cNvSpPr>
            <a:spLocks noGrp="1"/>
          </p:cNvSpPr>
          <p:nvPr>
            <p:ph type="sldNum" sz="quarter" idx="5"/>
          </p:nvPr>
        </p:nvSpPr>
        <p:spPr>
          <a:noFill/>
        </p:spPr>
        <p:txBody>
          <a:bodyPr/>
          <a:lstStyle/>
          <a:p>
            <a:fld id="{6D267194-7CB0-4FEE-98F4-FECD36F2D297}" type="slidenum">
              <a:rPr lang="en-US"/>
              <a:pPr/>
              <a:t>44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917575" y="744538"/>
            <a:ext cx="4962525" cy="3722687"/>
          </a:xfrm>
          <a:ln/>
        </p:spPr>
      </p:sp>
      <p:sp>
        <p:nvSpPr>
          <p:cNvPr id="56323" name="Notes Placeholder 2"/>
          <p:cNvSpPr>
            <a:spLocks noGrp="1"/>
          </p:cNvSpPr>
          <p:nvPr>
            <p:ph type="body" idx="1"/>
          </p:nvPr>
        </p:nvSpPr>
        <p:spPr>
          <a:noFill/>
          <a:ln/>
        </p:spPr>
        <p:txBody>
          <a:bodyPr/>
          <a:lstStyle/>
          <a:p>
            <a:endParaRPr lang="th-TH">
              <a:latin typeface="Arial" pitchFamily="34" charset="0"/>
            </a:endParaRPr>
          </a:p>
        </p:txBody>
      </p:sp>
      <p:sp>
        <p:nvSpPr>
          <p:cNvPr id="56324" name="Slide Number Placeholder 3"/>
          <p:cNvSpPr>
            <a:spLocks noGrp="1"/>
          </p:cNvSpPr>
          <p:nvPr>
            <p:ph type="sldNum" sz="quarter" idx="5"/>
          </p:nvPr>
        </p:nvSpPr>
        <p:spPr>
          <a:noFill/>
        </p:spPr>
        <p:txBody>
          <a:bodyPr/>
          <a:lstStyle/>
          <a:p>
            <a:fld id="{D045DE3A-4F50-4BB0-B1EE-91C42F038DE9}" type="slidenum">
              <a:rPr lang="en-US"/>
              <a:pPr/>
              <a:t>53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917575" y="744538"/>
            <a:ext cx="4962525" cy="3722687"/>
          </a:xfrm>
          <a:ln/>
        </p:spPr>
      </p:sp>
      <p:sp>
        <p:nvSpPr>
          <p:cNvPr id="62467" name="Notes Placeholder 2"/>
          <p:cNvSpPr>
            <a:spLocks noGrp="1"/>
          </p:cNvSpPr>
          <p:nvPr>
            <p:ph type="body" idx="1"/>
          </p:nvPr>
        </p:nvSpPr>
        <p:spPr>
          <a:noFill/>
          <a:ln/>
        </p:spPr>
        <p:txBody>
          <a:bodyPr/>
          <a:lstStyle/>
          <a:p>
            <a:endParaRPr lang="th-TH">
              <a:latin typeface="Arial" pitchFamily="34" charset="0"/>
            </a:endParaRPr>
          </a:p>
        </p:txBody>
      </p:sp>
      <p:sp>
        <p:nvSpPr>
          <p:cNvPr id="62468" name="Slide Number Placeholder 3"/>
          <p:cNvSpPr>
            <a:spLocks noGrp="1"/>
          </p:cNvSpPr>
          <p:nvPr>
            <p:ph type="sldNum" sz="quarter" idx="5"/>
          </p:nvPr>
        </p:nvSpPr>
        <p:spPr>
          <a:noFill/>
        </p:spPr>
        <p:txBody>
          <a:bodyPr/>
          <a:lstStyle/>
          <a:p>
            <a:fld id="{B1C8E373-BC87-46B4-8D7D-20D7CA4B85AE}" type="slidenum">
              <a:rPr lang="en-US"/>
              <a:pPr/>
              <a:t>54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917575" y="744538"/>
            <a:ext cx="4962525" cy="3722687"/>
          </a:xfrm>
          <a:ln/>
        </p:spPr>
      </p:sp>
      <p:sp>
        <p:nvSpPr>
          <p:cNvPr id="45059" name="Notes Placeholder 2"/>
          <p:cNvSpPr>
            <a:spLocks noGrp="1"/>
          </p:cNvSpPr>
          <p:nvPr>
            <p:ph type="body" idx="1"/>
          </p:nvPr>
        </p:nvSpPr>
        <p:spPr>
          <a:noFill/>
          <a:ln/>
        </p:spPr>
        <p:txBody>
          <a:bodyPr/>
          <a:lstStyle/>
          <a:p>
            <a:endParaRPr lang="th-TH">
              <a:latin typeface="Arial" pitchFamily="34" charset="0"/>
            </a:endParaRPr>
          </a:p>
        </p:txBody>
      </p:sp>
      <p:sp>
        <p:nvSpPr>
          <p:cNvPr id="45060" name="Slide Number Placeholder 3"/>
          <p:cNvSpPr>
            <a:spLocks noGrp="1"/>
          </p:cNvSpPr>
          <p:nvPr>
            <p:ph type="sldNum" sz="quarter" idx="5"/>
          </p:nvPr>
        </p:nvSpPr>
        <p:spPr>
          <a:noFill/>
        </p:spPr>
        <p:txBody>
          <a:bodyPr/>
          <a:lstStyle/>
          <a:p>
            <a:fld id="{6D267194-7CB0-4FEE-98F4-FECD36F2D297}" type="slidenum">
              <a:rPr lang="en-US"/>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917575" y="744538"/>
            <a:ext cx="4962525" cy="3722687"/>
          </a:xfrm>
          <a:ln/>
        </p:spPr>
      </p:sp>
      <p:sp>
        <p:nvSpPr>
          <p:cNvPr id="47107" name="Notes Placeholder 2"/>
          <p:cNvSpPr>
            <a:spLocks noGrp="1"/>
          </p:cNvSpPr>
          <p:nvPr>
            <p:ph type="body" idx="1"/>
          </p:nvPr>
        </p:nvSpPr>
        <p:spPr>
          <a:noFill/>
          <a:ln/>
        </p:spPr>
        <p:txBody>
          <a:bodyPr/>
          <a:lstStyle/>
          <a:p>
            <a:endParaRPr lang="th-TH">
              <a:latin typeface="Arial" pitchFamily="34" charset="0"/>
            </a:endParaRPr>
          </a:p>
        </p:txBody>
      </p:sp>
      <p:sp>
        <p:nvSpPr>
          <p:cNvPr id="47108" name="Slide Number Placeholder 3"/>
          <p:cNvSpPr>
            <a:spLocks noGrp="1"/>
          </p:cNvSpPr>
          <p:nvPr>
            <p:ph type="sldNum" sz="quarter" idx="5"/>
          </p:nvPr>
        </p:nvSpPr>
        <p:spPr>
          <a:noFill/>
        </p:spPr>
        <p:txBody>
          <a:bodyPr/>
          <a:lstStyle/>
          <a:p>
            <a:fld id="{BC6676A8-CC82-4A98-8F2F-627EE4CE8613}" type="slidenum">
              <a:rPr lang="en-US"/>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917575" y="744538"/>
            <a:ext cx="4962525" cy="3722687"/>
          </a:xfrm>
          <a:ln/>
        </p:spPr>
      </p:sp>
      <p:sp>
        <p:nvSpPr>
          <p:cNvPr id="48131" name="Notes Placeholder 2"/>
          <p:cNvSpPr>
            <a:spLocks noGrp="1"/>
          </p:cNvSpPr>
          <p:nvPr>
            <p:ph type="body" idx="1"/>
          </p:nvPr>
        </p:nvSpPr>
        <p:spPr>
          <a:noFill/>
          <a:ln/>
        </p:spPr>
        <p:txBody>
          <a:bodyPr/>
          <a:lstStyle/>
          <a:p>
            <a:endParaRPr lang="th-TH">
              <a:latin typeface="Arial" pitchFamily="34" charset="0"/>
            </a:endParaRPr>
          </a:p>
        </p:txBody>
      </p:sp>
      <p:sp>
        <p:nvSpPr>
          <p:cNvPr id="48132" name="Slide Number Placeholder 3"/>
          <p:cNvSpPr>
            <a:spLocks noGrp="1"/>
          </p:cNvSpPr>
          <p:nvPr>
            <p:ph type="sldNum" sz="quarter" idx="5"/>
          </p:nvPr>
        </p:nvSpPr>
        <p:spPr>
          <a:noFill/>
        </p:spPr>
        <p:txBody>
          <a:bodyPr/>
          <a:lstStyle/>
          <a:p>
            <a:fld id="{16F8443E-6F14-4F82-91CD-6525A174654F}" type="slidenum">
              <a:rPr lang="en-US"/>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917575" y="744538"/>
            <a:ext cx="4962525" cy="3722687"/>
          </a:xfrm>
          <a:ln/>
        </p:spPr>
      </p:sp>
      <p:sp>
        <p:nvSpPr>
          <p:cNvPr id="49155" name="Notes Placeholder 2"/>
          <p:cNvSpPr>
            <a:spLocks noGrp="1"/>
          </p:cNvSpPr>
          <p:nvPr>
            <p:ph type="body" idx="1"/>
          </p:nvPr>
        </p:nvSpPr>
        <p:spPr>
          <a:noFill/>
          <a:ln/>
        </p:spPr>
        <p:txBody>
          <a:bodyPr/>
          <a:lstStyle/>
          <a:p>
            <a:endParaRPr lang="th-TH">
              <a:latin typeface="Arial" pitchFamily="34" charset="0"/>
            </a:endParaRPr>
          </a:p>
        </p:txBody>
      </p:sp>
      <p:sp>
        <p:nvSpPr>
          <p:cNvPr id="49156" name="Slide Number Placeholder 3"/>
          <p:cNvSpPr>
            <a:spLocks noGrp="1"/>
          </p:cNvSpPr>
          <p:nvPr>
            <p:ph type="sldNum" sz="quarter" idx="5"/>
          </p:nvPr>
        </p:nvSpPr>
        <p:spPr>
          <a:noFill/>
        </p:spPr>
        <p:txBody>
          <a:bodyPr/>
          <a:lstStyle/>
          <a:p>
            <a:fld id="{36313B42-8593-426B-84D9-01ED9A85C93B}" type="slidenum">
              <a:rPr lang="en-US"/>
              <a:pPr/>
              <a:t>48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917575" y="744538"/>
            <a:ext cx="4962525" cy="3722687"/>
          </a:xfrm>
          <a:ln/>
        </p:spPr>
      </p:sp>
      <p:sp>
        <p:nvSpPr>
          <p:cNvPr id="49155" name="Notes Placeholder 2"/>
          <p:cNvSpPr>
            <a:spLocks noGrp="1"/>
          </p:cNvSpPr>
          <p:nvPr>
            <p:ph type="body" idx="1"/>
          </p:nvPr>
        </p:nvSpPr>
        <p:spPr>
          <a:noFill/>
          <a:ln/>
        </p:spPr>
        <p:txBody>
          <a:bodyPr/>
          <a:lstStyle/>
          <a:p>
            <a:endParaRPr lang="th-TH">
              <a:latin typeface="Arial" pitchFamily="34" charset="0"/>
            </a:endParaRPr>
          </a:p>
        </p:txBody>
      </p:sp>
      <p:sp>
        <p:nvSpPr>
          <p:cNvPr id="49156" name="Slide Number Placeholder 3"/>
          <p:cNvSpPr>
            <a:spLocks noGrp="1"/>
          </p:cNvSpPr>
          <p:nvPr>
            <p:ph type="sldNum" sz="quarter" idx="5"/>
          </p:nvPr>
        </p:nvSpPr>
        <p:spPr>
          <a:noFill/>
        </p:spPr>
        <p:txBody>
          <a:bodyPr/>
          <a:lstStyle/>
          <a:p>
            <a:fld id="{36313B42-8593-426B-84D9-01ED9A85C93B}" type="slidenum">
              <a:rPr lang="en-US"/>
              <a:pPr/>
              <a:t>49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917575" y="744538"/>
            <a:ext cx="4962525" cy="3722687"/>
          </a:xfrm>
          <a:ln/>
        </p:spPr>
      </p:sp>
      <p:sp>
        <p:nvSpPr>
          <p:cNvPr id="45059" name="Notes Placeholder 2"/>
          <p:cNvSpPr>
            <a:spLocks noGrp="1"/>
          </p:cNvSpPr>
          <p:nvPr>
            <p:ph type="body" idx="1"/>
          </p:nvPr>
        </p:nvSpPr>
        <p:spPr>
          <a:noFill/>
          <a:ln/>
        </p:spPr>
        <p:txBody>
          <a:bodyPr/>
          <a:lstStyle/>
          <a:p>
            <a:endParaRPr lang="th-TH">
              <a:latin typeface="Arial" pitchFamily="34" charset="0"/>
            </a:endParaRPr>
          </a:p>
        </p:txBody>
      </p:sp>
      <p:sp>
        <p:nvSpPr>
          <p:cNvPr id="45060" name="Slide Number Placeholder 3"/>
          <p:cNvSpPr>
            <a:spLocks noGrp="1"/>
          </p:cNvSpPr>
          <p:nvPr>
            <p:ph type="sldNum" sz="quarter" idx="5"/>
          </p:nvPr>
        </p:nvSpPr>
        <p:spPr>
          <a:noFill/>
        </p:spPr>
        <p:txBody>
          <a:bodyPr/>
          <a:lstStyle/>
          <a:p>
            <a:fld id="{6D267194-7CB0-4FEE-98F4-FECD36F2D297}" type="slidenum">
              <a:rPr lang="en-US"/>
              <a:pPr/>
              <a:t>50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917575" y="744538"/>
            <a:ext cx="4962525" cy="3722687"/>
          </a:xfrm>
          <a:ln/>
        </p:spPr>
      </p:sp>
      <p:sp>
        <p:nvSpPr>
          <p:cNvPr id="56323" name="Notes Placeholder 2"/>
          <p:cNvSpPr>
            <a:spLocks noGrp="1"/>
          </p:cNvSpPr>
          <p:nvPr>
            <p:ph type="body" idx="1"/>
          </p:nvPr>
        </p:nvSpPr>
        <p:spPr>
          <a:noFill/>
          <a:ln/>
        </p:spPr>
        <p:txBody>
          <a:bodyPr/>
          <a:lstStyle/>
          <a:p>
            <a:endParaRPr lang="th-TH">
              <a:latin typeface="Arial" pitchFamily="34" charset="0"/>
            </a:endParaRPr>
          </a:p>
        </p:txBody>
      </p:sp>
      <p:sp>
        <p:nvSpPr>
          <p:cNvPr id="56324" name="Slide Number Placeholder 3"/>
          <p:cNvSpPr>
            <a:spLocks noGrp="1"/>
          </p:cNvSpPr>
          <p:nvPr>
            <p:ph type="sldNum" sz="quarter" idx="5"/>
          </p:nvPr>
        </p:nvSpPr>
        <p:spPr>
          <a:noFill/>
        </p:spPr>
        <p:txBody>
          <a:bodyPr/>
          <a:lstStyle/>
          <a:p>
            <a:fld id="{D045DE3A-4F50-4BB0-B1EE-91C42F038DE9}" type="slidenum">
              <a:rPr lang="en-US"/>
              <a:pPr/>
              <a:t>51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917575" y="744538"/>
            <a:ext cx="4962525" cy="3722687"/>
          </a:xfrm>
          <a:ln/>
        </p:spPr>
      </p:sp>
      <p:sp>
        <p:nvSpPr>
          <p:cNvPr id="56323" name="Notes Placeholder 2"/>
          <p:cNvSpPr>
            <a:spLocks noGrp="1"/>
          </p:cNvSpPr>
          <p:nvPr>
            <p:ph type="body" idx="1"/>
          </p:nvPr>
        </p:nvSpPr>
        <p:spPr>
          <a:noFill/>
          <a:ln/>
        </p:spPr>
        <p:txBody>
          <a:bodyPr/>
          <a:lstStyle/>
          <a:p>
            <a:endParaRPr lang="th-TH">
              <a:latin typeface="Arial" pitchFamily="34" charset="0"/>
            </a:endParaRPr>
          </a:p>
        </p:txBody>
      </p:sp>
      <p:sp>
        <p:nvSpPr>
          <p:cNvPr id="56324" name="Slide Number Placeholder 3"/>
          <p:cNvSpPr>
            <a:spLocks noGrp="1"/>
          </p:cNvSpPr>
          <p:nvPr>
            <p:ph type="sldNum" sz="quarter" idx="5"/>
          </p:nvPr>
        </p:nvSpPr>
        <p:spPr>
          <a:noFill/>
        </p:spPr>
        <p:txBody>
          <a:bodyPr/>
          <a:lstStyle/>
          <a:p>
            <a:fld id="{D045DE3A-4F50-4BB0-B1EE-91C42F038DE9}" type="slidenum">
              <a:rPr lang="en-US"/>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2"/>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2"/>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1" y="4960137"/>
            <a:ext cx="58293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2" y="4960137"/>
            <a:ext cx="24003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2"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TW"/>
              <a:t>Ch1-</a:t>
            </a:r>
            <a:fld id="{5FE9AA3F-680A-4C88-B10E-5A76038BF5DA}" type="slidenum">
              <a:rPr lang="en-US" altLang="zh-TW"/>
              <a:pPr>
                <a:defRPr/>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2"/>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2"/>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1" y="4960137"/>
            <a:ext cx="58293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2" y="4960137"/>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7" y="585216"/>
            <a:ext cx="7290055"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1"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7"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3167"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pPr/>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pPr/>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pPr/>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9"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4960138"/>
            <a:ext cx="58293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5"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57952" y="4960138"/>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7" y="585216"/>
            <a:ext cx="7290055"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7"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8"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10/19/2021</a:t>
            </a:fld>
            <a:endParaRPr lang="en-US" dirty="0"/>
          </a:p>
        </p:txBody>
      </p:sp>
      <p:sp>
        <p:nvSpPr>
          <p:cNvPr id="5" name="Footer Placeholder 4"/>
          <p:cNvSpPr>
            <a:spLocks noGrp="1"/>
          </p:cNvSpPr>
          <p:nvPr>
            <p:ph type="ftr" sz="quarter" idx="3"/>
          </p:nvPr>
        </p:nvSpPr>
        <p:spPr>
          <a:xfrm>
            <a:off x="3632199" y="6470704"/>
            <a:ext cx="4426095"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1"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 1 </a:t>
            </a:r>
            <a:br>
              <a:rPr lang="en-US" dirty="0"/>
            </a:br>
            <a:r>
              <a:rPr lang="en-US" dirty="0"/>
              <a:t>The Foundations : Logic and Proofs</a:t>
            </a:r>
          </a:p>
        </p:txBody>
      </p:sp>
      <p:sp>
        <p:nvSpPr>
          <p:cNvPr id="3" name="Subtitle 2"/>
          <p:cNvSpPr>
            <a:spLocks noGrp="1"/>
          </p:cNvSpPr>
          <p:nvPr>
            <p:ph type="subTitle" idx="1"/>
          </p:nvPr>
        </p:nvSpPr>
        <p:spPr/>
        <p:txBody>
          <a:bodyPr>
            <a:normAutofit lnSpcReduction="10000"/>
          </a:bodyPr>
          <a:lstStyle/>
          <a:p>
            <a:r>
              <a:rPr lang="en-US" dirty="0">
                <a:solidFill>
                  <a:srgbClr val="00B0F0"/>
                </a:solidFill>
              </a:rPr>
              <a:t>Asst. Prof. </a:t>
            </a:r>
            <a:r>
              <a:rPr lang="en-US" dirty="0" err="1">
                <a:solidFill>
                  <a:srgbClr val="00B0F0"/>
                </a:solidFill>
              </a:rPr>
              <a:t>Yaowarat</a:t>
            </a:r>
            <a:r>
              <a:rPr lang="en-US" dirty="0">
                <a:solidFill>
                  <a:srgbClr val="00B0F0"/>
                </a:solidFill>
              </a:rPr>
              <a:t> </a:t>
            </a:r>
            <a:r>
              <a:rPr lang="en-US" dirty="0" err="1">
                <a:solidFill>
                  <a:srgbClr val="00B0F0"/>
                </a:solidFill>
              </a:rPr>
              <a:t>Sirisathitkul</a:t>
            </a:r>
            <a:endParaRPr lang="en-US" dirty="0">
              <a:solidFill>
                <a:srgbClr val="00B0F0"/>
              </a:solidFill>
            </a:endParaRPr>
          </a:p>
          <a:p>
            <a:r>
              <a:rPr lang="en-US" dirty="0">
                <a:solidFill>
                  <a:srgbClr val="00B0F0"/>
                </a:solidFill>
              </a:rPr>
              <a:t>syaowara@wu.ac.th</a:t>
            </a:r>
          </a:p>
          <a:p>
            <a:r>
              <a:rPr lang="en-US" dirty="0">
                <a:solidFill>
                  <a:srgbClr val="00B0F0"/>
                </a:solidFill>
              </a:rPr>
              <a:t>Office </a:t>
            </a:r>
            <a:r>
              <a:rPr lang="en-US">
                <a:solidFill>
                  <a:srgbClr val="00B0F0"/>
                </a:solidFill>
              </a:rPr>
              <a:t>: C3 </a:t>
            </a:r>
            <a:r>
              <a:rPr lang="en-US" dirty="0">
                <a:solidFill>
                  <a:srgbClr val="00B0F0"/>
                </a:solidFill>
              </a:rPr>
              <a:t>Room 254 </a:t>
            </a:r>
          </a:p>
          <a:p>
            <a:r>
              <a:rPr lang="en-US" dirty="0">
                <a:solidFill>
                  <a:srgbClr val="00B0F0"/>
                </a:solidFill>
              </a:rPr>
              <a:t>Phone: 2272</a:t>
            </a:r>
          </a:p>
        </p:txBody>
      </p:sp>
    </p:spTree>
    <p:extLst>
      <p:ext uri="{BB962C8B-B14F-4D97-AF65-F5344CB8AC3E}">
        <p14:creationId xmlns:p14="http://schemas.microsoft.com/office/powerpoint/2010/main" val="69016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628286" y="1440863"/>
            <a:ext cx="8388351" cy="4507684"/>
          </a:xfrm>
        </p:spPr>
        <p:txBody>
          <a:bodyPr>
            <a:normAutofit/>
          </a:bodyPr>
          <a:lstStyle/>
          <a:p>
            <a:pPr>
              <a:spcBef>
                <a:spcPts val="600"/>
              </a:spcBef>
              <a:buFont typeface="Arial" pitchFamily="34" charset="0"/>
              <a:buChar char="•"/>
            </a:pPr>
            <a:r>
              <a:rPr lang="en-US" sz="2400" dirty="0"/>
              <a:t>When 2 compound propositions always </a:t>
            </a:r>
            <a:r>
              <a:rPr lang="en-US" sz="2400" i="1" dirty="0">
                <a:solidFill>
                  <a:srgbClr val="00B0F0"/>
                </a:solidFill>
              </a:rPr>
              <a:t>have the same truth value </a:t>
            </a:r>
            <a:r>
              <a:rPr lang="en-US" sz="2400" dirty="0"/>
              <a:t>we call them</a:t>
            </a:r>
            <a:r>
              <a:rPr lang="en-US" sz="2400" i="1" dirty="0">
                <a:solidFill>
                  <a:srgbClr val="00B050"/>
                </a:solidFill>
              </a:rPr>
              <a:t> </a:t>
            </a:r>
            <a:r>
              <a:rPr lang="en-US" sz="2400" i="1" u="sng" dirty="0">
                <a:solidFill>
                  <a:srgbClr val="00B050"/>
                </a:solidFill>
              </a:rPr>
              <a:t>equivalent</a:t>
            </a:r>
          </a:p>
          <a:p>
            <a:pPr lvl="1">
              <a:spcBef>
                <a:spcPts val="600"/>
              </a:spcBef>
              <a:buFont typeface="Arial" pitchFamily="34" charset="0"/>
              <a:buChar char="•"/>
            </a:pPr>
            <a:r>
              <a:rPr lang="en-US" sz="2000" dirty="0"/>
              <a:t>Logical equivalence (</a:t>
            </a:r>
            <a:r>
              <a:rPr lang="en-US" sz="2000" dirty="0">
                <a:sym typeface="Symbol" pitchFamily="18" charset="2"/>
              </a:rPr>
              <a:t>if and only if)</a:t>
            </a:r>
            <a:endParaRPr lang="en-US" sz="2000" dirty="0"/>
          </a:p>
          <a:p>
            <a:pPr lvl="1">
              <a:spcBef>
                <a:spcPts val="600"/>
              </a:spcBef>
              <a:buNone/>
            </a:pPr>
            <a:r>
              <a:rPr lang="en-US" sz="2000" i="1" dirty="0">
                <a:solidFill>
                  <a:srgbClr val="006600"/>
                </a:solidFill>
              </a:rPr>
              <a:t>p</a:t>
            </a:r>
            <a:r>
              <a:rPr lang="en-US" sz="2000" dirty="0">
                <a:solidFill>
                  <a:srgbClr val="006600"/>
                </a:solidFill>
              </a:rPr>
              <a:t> </a:t>
            </a:r>
            <a:r>
              <a:rPr lang="en-US" sz="2000" dirty="0">
                <a:solidFill>
                  <a:srgbClr val="006600"/>
                </a:solidFill>
                <a:sym typeface="Symbol" pitchFamily="18" charset="2"/>
              </a:rPr>
              <a:t></a:t>
            </a:r>
            <a:r>
              <a:rPr lang="en-US" sz="2000" dirty="0">
                <a:solidFill>
                  <a:srgbClr val="006600"/>
                </a:solidFill>
              </a:rPr>
              <a:t> </a:t>
            </a:r>
            <a:r>
              <a:rPr lang="en-US" sz="2000" i="1" dirty="0">
                <a:solidFill>
                  <a:srgbClr val="006600"/>
                </a:solidFill>
              </a:rPr>
              <a:t>q</a:t>
            </a:r>
            <a:r>
              <a:rPr lang="en-US" sz="2000" dirty="0"/>
              <a:t> </a:t>
            </a:r>
            <a:r>
              <a:rPr lang="en-US" sz="2000" dirty="0">
                <a:sym typeface="Symbol" pitchFamily="18" charset="2"/>
              </a:rPr>
              <a:t></a:t>
            </a:r>
            <a:r>
              <a:rPr lang="en-US" sz="2000" dirty="0"/>
              <a:t> </a:t>
            </a:r>
            <a:r>
              <a:rPr lang="en-US" sz="2000" dirty="0">
                <a:solidFill>
                  <a:srgbClr val="006600"/>
                </a:solidFill>
                <a:sym typeface="Symbol" pitchFamily="18" charset="2"/>
              </a:rPr>
              <a:t></a:t>
            </a:r>
            <a:r>
              <a:rPr lang="en-US" sz="2000" i="1" dirty="0">
                <a:solidFill>
                  <a:srgbClr val="006600"/>
                </a:solidFill>
                <a:sym typeface="Symbol" pitchFamily="18" charset="2"/>
              </a:rPr>
              <a:t>p</a:t>
            </a:r>
            <a:r>
              <a:rPr lang="en-US" sz="2000" dirty="0">
                <a:solidFill>
                  <a:srgbClr val="006600"/>
                </a:solidFill>
                <a:sym typeface="Symbol" pitchFamily="18" charset="2"/>
              </a:rPr>
              <a:t>  </a:t>
            </a:r>
            <a:r>
              <a:rPr lang="en-US" sz="2000" i="1" dirty="0">
                <a:solidFill>
                  <a:srgbClr val="006600"/>
                </a:solidFill>
              </a:rPr>
              <a:t>q</a:t>
            </a:r>
          </a:p>
          <a:p>
            <a:pPr eaLnBrk="1" hangingPunct="1">
              <a:lnSpc>
                <a:spcPct val="90000"/>
              </a:lnSpc>
              <a:spcBef>
                <a:spcPts val="600"/>
              </a:spcBef>
            </a:pPr>
            <a:r>
              <a:rPr lang="en-US" altLang="zh-TW" sz="2400" dirty="0">
                <a:cs typeface="Arial" pitchFamily="34" charset="0"/>
              </a:rPr>
              <a:t>Table 6. The truth table for the </a:t>
            </a:r>
            <a:r>
              <a:rPr lang="en-US" altLang="zh-TW" sz="2400" dirty="0">
                <a:solidFill>
                  <a:srgbClr val="FF0000"/>
                </a:solidFill>
                <a:cs typeface="Arial" pitchFamily="34" charset="0"/>
              </a:rPr>
              <a:t>Biconditional </a:t>
            </a:r>
            <a:r>
              <a:rPr lang="en-US" altLang="zh-TW" sz="2400" i="1" dirty="0">
                <a:solidFill>
                  <a:srgbClr val="FF0000"/>
                </a:solidFill>
                <a:cs typeface="Arial" pitchFamily="34" charset="0"/>
              </a:rPr>
              <a:t>p</a:t>
            </a:r>
            <a:r>
              <a:rPr lang="en-US" sz="2400" dirty="0">
                <a:sym typeface="Symbol" panose="05050102010706020507" pitchFamily="18" charset="2"/>
              </a:rPr>
              <a:t> </a:t>
            </a:r>
            <a:r>
              <a:rPr lang="en-US" altLang="zh-TW" sz="2400" dirty="0">
                <a:solidFill>
                  <a:srgbClr val="FF0000"/>
                </a:solidFill>
                <a:cs typeface="Arial" pitchFamily="34" charset="0"/>
              </a:rPr>
              <a:t> </a:t>
            </a:r>
            <a:r>
              <a:rPr lang="en-US" altLang="zh-TW" sz="2400" i="1" dirty="0">
                <a:solidFill>
                  <a:srgbClr val="FF0000"/>
                </a:solidFill>
                <a:cs typeface="Arial" pitchFamily="34" charset="0"/>
              </a:rPr>
              <a:t>q</a:t>
            </a:r>
          </a:p>
          <a:p>
            <a:pPr eaLnBrk="1" hangingPunct="1">
              <a:lnSpc>
                <a:spcPct val="90000"/>
              </a:lnSpc>
              <a:spcBef>
                <a:spcPts val="600"/>
              </a:spcBef>
              <a:buFont typeface="Wingdings" pitchFamily="2" charset="2"/>
              <a:buNone/>
            </a:pPr>
            <a:r>
              <a:rPr lang="en-US" altLang="zh-TW" sz="2400" dirty="0">
                <a:cs typeface="Arial" pitchFamily="34" charset="0"/>
              </a:rPr>
              <a:t>    ( </a:t>
            </a:r>
            <a:r>
              <a:rPr lang="en-US" altLang="zh-TW" sz="2400" i="1" dirty="0">
                <a:cs typeface="Arial" pitchFamily="34" charset="0"/>
              </a:rPr>
              <a:t>p</a:t>
            </a:r>
            <a:r>
              <a:rPr lang="en-US" altLang="zh-TW" sz="2400" dirty="0">
                <a:cs typeface="Arial" pitchFamily="34" charset="0"/>
              </a:rPr>
              <a:t> → </a:t>
            </a:r>
            <a:r>
              <a:rPr lang="en-US" altLang="zh-TW" sz="2400" i="1" dirty="0">
                <a:cs typeface="Arial" pitchFamily="34" charset="0"/>
              </a:rPr>
              <a:t>q</a:t>
            </a:r>
            <a:r>
              <a:rPr lang="en-US" altLang="zh-TW" sz="2400" dirty="0">
                <a:cs typeface="Arial" pitchFamily="34" charset="0"/>
              </a:rPr>
              <a:t> and </a:t>
            </a:r>
            <a:r>
              <a:rPr lang="en-US" altLang="zh-TW" sz="2400" i="1" dirty="0">
                <a:cs typeface="Arial" pitchFamily="34" charset="0"/>
              </a:rPr>
              <a:t>q</a:t>
            </a:r>
            <a:r>
              <a:rPr lang="en-US" altLang="zh-TW" sz="2400" dirty="0">
                <a:cs typeface="Arial" pitchFamily="34" charset="0"/>
              </a:rPr>
              <a:t> → </a:t>
            </a:r>
            <a:r>
              <a:rPr lang="en-US" altLang="zh-TW" sz="2400" i="1" dirty="0">
                <a:cs typeface="Arial" pitchFamily="34" charset="0"/>
              </a:rPr>
              <a:t>p</a:t>
            </a:r>
            <a:r>
              <a:rPr lang="en-US" altLang="zh-TW" sz="2400" dirty="0">
                <a:cs typeface="Arial" pitchFamily="34" charset="0"/>
              </a:rPr>
              <a:t> )</a:t>
            </a:r>
          </a:p>
          <a:p>
            <a:pPr>
              <a:spcBef>
                <a:spcPts val="600"/>
              </a:spcBef>
              <a:buNone/>
            </a:pPr>
            <a:r>
              <a:rPr lang="en-US" altLang="zh-TW" dirty="0">
                <a:cs typeface="Arial" pitchFamily="34" charset="0"/>
              </a:rPr>
              <a:t>					     </a:t>
            </a:r>
            <a:br>
              <a:rPr lang="en-US" altLang="zh-TW" dirty="0">
                <a:cs typeface="Arial" pitchFamily="34" charset="0"/>
              </a:rPr>
            </a:br>
            <a:r>
              <a:rPr lang="en-US" altLang="zh-TW" dirty="0">
                <a:cs typeface="Arial" pitchFamily="34" charset="0"/>
              </a:rPr>
              <a:t>					</a:t>
            </a:r>
            <a:r>
              <a:rPr lang="en-US" altLang="zh-TW" sz="1800" dirty="0">
                <a:cs typeface="Arial" pitchFamily="34" charset="0"/>
              </a:rPr>
              <a:t>“</a:t>
            </a:r>
            <a:r>
              <a:rPr lang="en-US" altLang="zh-TW" sz="1800" i="1" dirty="0">
                <a:cs typeface="Arial" pitchFamily="34" charset="0"/>
              </a:rPr>
              <a:t>p</a:t>
            </a:r>
            <a:r>
              <a:rPr lang="en-US" altLang="zh-TW" sz="1800" dirty="0">
                <a:cs typeface="Arial" pitchFamily="34" charset="0"/>
              </a:rPr>
              <a:t> </a:t>
            </a:r>
            <a:r>
              <a:rPr lang="en-US" altLang="zh-TW" sz="1800" dirty="0">
                <a:solidFill>
                  <a:srgbClr val="0000FF"/>
                </a:solidFill>
                <a:cs typeface="Arial" pitchFamily="34" charset="0"/>
              </a:rPr>
              <a:t>is necessary and sufficient for </a:t>
            </a:r>
            <a:r>
              <a:rPr lang="en-US" altLang="zh-TW" sz="1800" i="1" dirty="0">
                <a:cs typeface="Arial" pitchFamily="34" charset="0"/>
              </a:rPr>
              <a:t>q</a:t>
            </a:r>
            <a:r>
              <a:rPr lang="en-US" altLang="zh-TW" sz="1800" dirty="0">
                <a:cs typeface="Arial" pitchFamily="34" charset="0"/>
              </a:rPr>
              <a:t>”</a:t>
            </a:r>
          </a:p>
          <a:p>
            <a:pPr>
              <a:spcBef>
                <a:spcPts val="600"/>
              </a:spcBef>
              <a:buNone/>
            </a:pPr>
            <a:r>
              <a:rPr lang="en-US" altLang="zh-TW" sz="1800" dirty="0">
                <a:cs typeface="Arial" pitchFamily="34" charset="0"/>
              </a:rPr>
              <a:t>						“</a:t>
            </a:r>
            <a:r>
              <a:rPr lang="en-US" altLang="zh-TW" sz="1800" i="1" dirty="0">
                <a:cs typeface="Arial" pitchFamily="34" charset="0"/>
              </a:rPr>
              <a:t>p</a:t>
            </a:r>
            <a:r>
              <a:rPr lang="en-US" altLang="zh-TW" sz="1800" dirty="0">
                <a:cs typeface="Arial" pitchFamily="34" charset="0"/>
              </a:rPr>
              <a:t> </a:t>
            </a:r>
            <a:r>
              <a:rPr lang="en-US" altLang="zh-TW" sz="1800" dirty="0" err="1">
                <a:solidFill>
                  <a:srgbClr val="0000FF"/>
                </a:solidFill>
                <a:cs typeface="Arial" pitchFamily="34" charset="0"/>
              </a:rPr>
              <a:t>iff</a:t>
            </a:r>
            <a:r>
              <a:rPr lang="en-US" altLang="zh-TW" sz="1800" dirty="0">
                <a:solidFill>
                  <a:srgbClr val="0000FF"/>
                </a:solidFill>
                <a:cs typeface="Arial" pitchFamily="34" charset="0"/>
              </a:rPr>
              <a:t> </a:t>
            </a:r>
            <a:r>
              <a:rPr lang="en-US" altLang="zh-TW" sz="1800" i="1" dirty="0">
                <a:cs typeface="Arial" pitchFamily="34" charset="0"/>
              </a:rPr>
              <a:t>q</a:t>
            </a:r>
            <a:r>
              <a:rPr lang="en-US" altLang="zh-TW" sz="1800" dirty="0">
                <a:cs typeface="Arial" pitchFamily="34" charset="0"/>
              </a:rPr>
              <a:t> ” (“</a:t>
            </a:r>
            <a:r>
              <a:rPr lang="en-US" altLang="zh-TW" sz="1800" i="1" dirty="0">
                <a:cs typeface="Arial" pitchFamily="34" charset="0"/>
              </a:rPr>
              <a:t>p</a:t>
            </a:r>
            <a:r>
              <a:rPr lang="en-US" altLang="zh-TW" sz="1800" dirty="0">
                <a:cs typeface="Arial" pitchFamily="34" charset="0"/>
              </a:rPr>
              <a:t> </a:t>
            </a:r>
            <a:r>
              <a:rPr lang="en-US" altLang="zh-TW" sz="1800" dirty="0">
                <a:solidFill>
                  <a:srgbClr val="0000FF"/>
                </a:solidFill>
                <a:cs typeface="Arial" pitchFamily="34" charset="0"/>
              </a:rPr>
              <a:t>if and only if</a:t>
            </a:r>
            <a:r>
              <a:rPr lang="en-US" altLang="zh-TW" sz="1800" dirty="0">
                <a:cs typeface="Arial" pitchFamily="34" charset="0"/>
              </a:rPr>
              <a:t> </a:t>
            </a:r>
            <a:r>
              <a:rPr lang="en-US" altLang="zh-TW" sz="1800" i="1" dirty="0">
                <a:cs typeface="Arial" pitchFamily="34" charset="0"/>
              </a:rPr>
              <a:t>q</a:t>
            </a:r>
            <a:r>
              <a:rPr lang="en-US" altLang="zh-TW" sz="1800" dirty="0">
                <a:cs typeface="Arial" pitchFamily="34" charset="0"/>
              </a:rPr>
              <a:t>”)</a:t>
            </a:r>
          </a:p>
          <a:p>
            <a:pPr eaLnBrk="1" hangingPunct="1">
              <a:lnSpc>
                <a:spcPct val="90000"/>
              </a:lnSpc>
              <a:spcBef>
                <a:spcPts val="600"/>
              </a:spcBef>
              <a:buFont typeface="Wingdings" pitchFamily="2" charset="2"/>
              <a:buNone/>
            </a:pPr>
            <a:r>
              <a:rPr lang="en-US" altLang="zh-TW" sz="1800" dirty="0">
                <a:cs typeface="Arial" pitchFamily="34" charset="0"/>
              </a:rPr>
              <a:t>						“</a:t>
            </a:r>
            <a:r>
              <a:rPr lang="en-US" altLang="zh-TW" sz="1800" dirty="0">
                <a:solidFill>
                  <a:srgbClr val="0000FF"/>
                </a:solidFill>
                <a:cs typeface="Arial" pitchFamily="34" charset="0"/>
              </a:rPr>
              <a:t>If</a:t>
            </a:r>
            <a:r>
              <a:rPr lang="en-US" altLang="zh-TW" sz="1800" dirty="0">
                <a:cs typeface="Arial" pitchFamily="34" charset="0"/>
              </a:rPr>
              <a:t> </a:t>
            </a:r>
            <a:r>
              <a:rPr lang="en-US" altLang="zh-TW" sz="1800" i="1" dirty="0">
                <a:cs typeface="Arial" pitchFamily="34" charset="0"/>
              </a:rPr>
              <a:t>p</a:t>
            </a:r>
            <a:r>
              <a:rPr lang="en-US" altLang="zh-TW" sz="1800" dirty="0">
                <a:cs typeface="Arial" pitchFamily="34" charset="0"/>
              </a:rPr>
              <a:t> </a:t>
            </a:r>
            <a:r>
              <a:rPr lang="en-US" altLang="zh-TW" sz="1800" dirty="0">
                <a:solidFill>
                  <a:srgbClr val="0000FF"/>
                </a:solidFill>
                <a:cs typeface="Arial" pitchFamily="34" charset="0"/>
              </a:rPr>
              <a:t>then</a:t>
            </a:r>
            <a:r>
              <a:rPr lang="en-US" altLang="zh-TW" sz="1800" dirty="0">
                <a:cs typeface="Arial" pitchFamily="34" charset="0"/>
              </a:rPr>
              <a:t> </a:t>
            </a:r>
            <a:r>
              <a:rPr lang="en-US" altLang="zh-TW" sz="1800" i="1" dirty="0">
                <a:cs typeface="Arial" pitchFamily="34" charset="0"/>
              </a:rPr>
              <a:t>q</a:t>
            </a:r>
            <a:r>
              <a:rPr lang="en-US" altLang="zh-TW" sz="1800" dirty="0">
                <a:cs typeface="Arial" pitchFamily="34" charset="0"/>
              </a:rPr>
              <a:t> , </a:t>
            </a:r>
            <a:r>
              <a:rPr lang="en-US" altLang="zh-TW" sz="1800" dirty="0">
                <a:solidFill>
                  <a:srgbClr val="0000FF"/>
                </a:solidFill>
                <a:cs typeface="Arial" pitchFamily="34" charset="0"/>
              </a:rPr>
              <a:t>and conversely</a:t>
            </a:r>
            <a:r>
              <a:rPr lang="en-US" altLang="zh-TW" sz="1800" dirty="0">
                <a:cs typeface="Arial" pitchFamily="34" charset="0"/>
              </a:rPr>
              <a:t>.”</a:t>
            </a:r>
            <a:r>
              <a:rPr lang="en-US" altLang="zh-TW" dirty="0">
                <a:cs typeface="Arial" pitchFamily="34" charset="0"/>
              </a:rPr>
              <a:t>			</a:t>
            </a:r>
          </a:p>
        </p:txBody>
      </p:sp>
      <p:graphicFrame>
        <p:nvGraphicFramePr>
          <p:cNvPr id="46178" name="Group 98"/>
          <p:cNvGraphicFramePr>
            <a:graphicFrameLocks noGrp="1"/>
          </p:cNvGraphicFramePr>
          <p:nvPr>
            <p:extLst>
              <p:ext uri="{D42A27DB-BD31-4B8C-83A1-F6EECF244321}">
                <p14:modId xmlns:p14="http://schemas.microsoft.com/office/powerpoint/2010/main" val="2636577471"/>
              </p:ext>
            </p:extLst>
          </p:nvPr>
        </p:nvGraphicFramePr>
        <p:xfrm>
          <a:off x="676504" y="4043726"/>
          <a:ext cx="3960813" cy="2316255"/>
        </p:xfrm>
        <a:graphic>
          <a:graphicData uri="http://schemas.openxmlformats.org/drawingml/2006/table">
            <a:tbl>
              <a:tblPr/>
              <a:tblGrid>
                <a:gridCol w="461961">
                  <a:extLst>
                    <a:ext uri="{9D8B030D-6E8A-4147-A177-3AD203B41FA5}">
                      <a16:colId xmlns:a16="http://schemas.microsoft.com/office/drawing/2014/main" val="20000"/>
                    </a:ext>
                  </a:extLst>
                </a:gridCol>
                <a:gridCol w="474663">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1008063">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tblGrid>
              <a:tr h="4760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rPr>
                        <a:t>p →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rPr>
                        <a:t>q</a:t>
                      </a:r>
                      <a:r>
                        <a:rPr kumimoji="1" lang="en-US" altLang="zh-TW" sz="1600" b="1" i="0" u="none" strike="noStrike" cap="none" normalizeH="0" baseline="0" dirty="0">
                          <a:ln>
                            <a:noFill/>
                          </a:ln>
                          <a:solidFill>
                            <a:schemeClr val="tx1"/>
                          </a:solidFill>
                          <a:effectLst/>
                          <a:latin typeface="+mn-lt"/>
                          <a:ea typeface="PMingLiU" pitchFamily="18" charset="-120"/>
                          <a:cs typeface="Arial" pitchFamily="34" charset="0"/>
                        </a:rPr>
                        <a:t> </a:t>
                      </a:r>
                      <a:r>
                        <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rPr>
                        <a:t>→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rPr>
                        <a:t>p </a:t>
                      </a:r>
                      <a:r>
                        <a:rPr lang="en-US" sz="1600" dirty="0">
                          <a:sym typeface="Symbol" panose="05050102010706020507" pitchFamily="18" charset="2"/>
                        </a:rPr>
                        <a:t></a:t>
                      </a:r>
                      <a:r>
                        <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00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0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0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rgbClr val="FF0000"/>
                          </a:solidFill>
                          <a:effectLst/>
                          <a:latin typeface="+mn-lt"/>
                          <a:ea typeface="PMingLiU"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rgbClr val="FF00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rgbClr val="FF00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0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2"/>
          <p:cNvSpPr>
            <a:spLocks noGrp="1" noChangeArrowheads="1"/>
          </p:cNvSpPr>
          <p:nvPr>
            <p:ph type="title"/>
          </p:nvPr>
        </p:nvSpPr>
        <p:spPr>
          <a:xfrm>
            <a:off x="666205" y="214313"/>
            <a:ext cx="8020595" cy="1371600"/>
          </a:xfrm>
        </p:spPr>
        <p:txBody>
          <a:bodyPr>
            <a:normAutofit/>
          </a:bodyPr>
          <a:lstStyle/>
          <a:p>
            <a:r>
              <a:rPr lang="en-US" altLang="zh-TW" sz="4400" dirty="0">
                <a:solidFill>
                  <a:srgbClr val="FF0000"/>
                </a:solidFill>
              </a:rPr>
              <a:t>Conditional statement</a:t>
            </a:r>
            <a:r>
              <a:rPr lang="en-US" altLang="zh-TW" sz="1800" dirty="0">
                <a:solidFill>
                  <a:srgbClr val="FF0000"/>
                </a:solidFill>
              </a:rPr>
              <a:t>(contd.)</a:t>
            </a:r>
          </a:p>
        </p:txBody>
      </p:sp>
      <p:sp>
        <p:nvSpPr>
          <p:cNvPr id="7"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10</a:t>
            </a:fld>
            <a:endParaRPr lang="en-US" sz="20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666205" y="1440863"/>
            <a:ext cx="8388351" cy="4507684"/>
          </a:xfrm>
        </p:spPr>
        <p:txBody>
          <a:bodyPr>
            <a:normAutofit/>
          </a:bodyPr>
          <a:lstStyle/>
          <a:p>
            <a:pPr eaLnBrk="1" hangingPunct="1">
              <a:lnSpc>
                <a:spcPct val="90000"/>
              </a:lnSpc>
              <a:buFont typeface="Arial" pitchFamily="34" charset="0"/>
              <a:buChar char="•"/>
            </a:pPr>
            <a:r>
              <a:rPr lang="en-US" altLang="zh-TW" sz="2400" dirty="0">
                <a:solidFill>
                  <a:srgbClr val="0000FF"/>
                </a:solidFill>
                <a:cs typeface="Arial" pitchFamily="34" charset="0"/>
              </a:rPr>
              <a:t>Construct the truth table of the compound proposition </a:t>
            </a:r>
            <a:endParaRPr lang="en-US" altLang="zh-TW" sz="2400" i="1" dirty="0">
              <a:solidFill>
                <a:srgbClr val="FF0000"/>
              </a:solidFill>
              <a:cs typeface="Arial" pitchFamily="34" charset="0"/>
            </a:endParaRPr>
          </a:p>
          <a:p>
            <a:pPr>
              <a:buNone/>
            </a:pPr>
            <a:r>
              <a:rPr lang="en-US" altLang="zh-TW" sz="2400" dirty="0">
                <a:cs typeface="Arial" pitchFamily="34" charset="0"/>
              </a:rPr>
              <a:t>    ( </a:t>
            </a:r>
            <a:r>
              <a:rPr lang="en-US" altLang="zh-TW" sz="2400" i="1" dirty="0">
                <a:cs typeface="Arial" pitchFamily="34" charset="0"/>
              </a:rPr>
              <a:t>p</a:t>
            </a:r>
            <a:r>
              <a:rPr lang="en-US" altLang="zh-TW" sz="2400" dirty="0">
                <a:cs typeface="Arial" pitchFamily="34" charset="0"/>
              </a:rPr>
              <a:t> </a:t>
            </a:r>
            <a:r>
              <a:rPr lang="en-US" sz="2400" dirty="0">
                <a:sym typeface="Symbol" pitchFamily="18" charset="2"/>
              </a:rPr>
              <a:t>  </a:t>
            </a:r>
            <a:r>
              <a:rPr lang="en-US" sz="2400" i="1" dirty="0"/>
              <a:t>q ) </a:t>
            </a:r>
            <a:r>
              <a:rPr lang="en-US" altLang="zh-TW" sz="2400" dirty="0">
                <a:cs typeface="Arial" pitchFamily="34" charset="0"/>
              </a:rPr>
              <a:t>→ ( </a:t>
            </a:r>
            <a:r>
              <a:rPr lang="en-US" altLang="zh-TW" sz="2400" i="1" dirty="0">
                <a:cs typeface="Arial" pitchFamily="34" charset="0"/>
              </a:rPr>
              <a:t>p</a:t>
            </a:r>
            <a:r>
              <a:rPr lang="en-US" altLang="zh-TW" sz="2400" dirty="0">
                <a:cs typeface="Arial" pitchFamily="34" charset="0"/>
              </a:rPr>
              <a:t> </a:t>
            </a:r>
            <a:r>
              <a:rPr lang="en-US" altLang="zh-TW" sz="2400" b="1" dirty="0">
                <a:latin typeface="Symbol" pitchFamily="18" charset="2"/>
                <a:sym typeface="Symbol" pitchFamily="18" charset="2"/>
              </a:rPr>
              <a:t></a:t>
            </a:r>
            <a:r>
              <a:rPr lang="en-US" altLang="zh-TW" sz="2400" dirty="0">
                <a:cs typeface="Arial" pitchFamily="34" charset="0"/>
              </a:rPr>
              <a:t> </a:t>
            </a:r>
            <a:r>
              <a:rPr lang="en-US" altLang="zh-TW" sz="2400" i="1" dirty="0">
                <a:cs typeface="Arial" pitchFamily="34" charset="0"/>
              </a:rPr>
              <a:t>q</a:t>
            </a:r>
            <a:r>
              <a:rPr lang="en-US" altLang="zh-TW" sz="2400" dirty="0">
                <a:cs typeface="Arial" pitchFamily="34" charset="0"/>
              </a:rPr>
              <a:t> )</a:t>
            </a:r>
          </a:p>
          <a:p>
            <a:pPr>
              <a:buNone/>
            </a:pPr>
            <a:r>
              <a:rPr lang="en-US" altLang="zh-TW" dirty="0">
                <a:cs typeface="Arial" pitchFamily="34" charset="0"/>
              </a:rPr>
              <a:t>					     </a:t>
            </a:r>
            <a:br>
              <a:rPr lang="en-US" altLang="zh-TW" dirty="0">
                <a:cs typeface="Arial" pitchFamily="34" charset="0"/>
              </a:rPr>
            </a:br>
            <a:r>
              <a:rPr lang="en-US" altLang="zh-TW" dirty="0">
                <a:cs typeface="Arial" pitchFamily="34" charset="0"/>
              </a:rPr>
              <a:t>							</a:t>
            </a:r>
          </a:p>
        </p:txBody>
      </p:sp>
      <p:graphicFrame>
        <p:nvGraphicFramePr>
          <p:cNvPr id="46178" name="Group 98"/>
          <p:cNvGraphicFramePr>
            <a:graphicFrameLocks noGrp="1"/>
          </p:cNvGraphicFramePr>
          <p:nvPr/>
        </p:nvGraphicFramePr>
        <p:xfrm>
          <a:off x="807134" y="2711314"/>
          <a:ext cx="7853541" cy="2316255"/>
        </p:xfrm>
        <a:graphic>
          <a:graphicData uri="http://schemas.openxmlformats.org/drawingml/2006/table">
            <a:tbl>
              <a:tblPr/>
              <a:tblGrid>
                <a:gridCol w="730150">
                  <a:extLst>
                    <a:ext uri="{9D8B030D-6E8A-4147-A177-3AD203B41FA5}">
                      <a16:colId xmlns:a16="http://schemas.microsoft.com/office/drawing/2014/main" val="20000"/>
                    </a:ext>
                  </a:extLst>
                </a:gridCol>
                <a:gridCol w="750227">
                  <a:extLst>
                    <a:ext uri="{9D8B030D-6E8A-4147-A177-3AD203B41FA5}">
                      <a16:colId xmlns:a16="http://schemas.microsoft.com/office/drawing/2014/main" val="20001"/>
                    </a:ext>
                  </a:extLst>
                </a:gridCol>
                <a:gridCol w="978203">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3017521">
                  <a:extLst>
                    <a:ext uri="{9D8B030D-6E8A-4147-A177-3AD203B41FA5}">
                      <a16:colId xmlns:a16="http://schemas.microsoft.com/office/drawing/2014/main" val="20005"/>
                    </a:ext>
                  </a:extLst>
                </a:gridCol>
              </a:tblGrid>
              <a:tr h="4760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lang="en-US" sz="1600" dirty="0">
                          <a:sym typeface="Symbol" pitchFamily="18" charset="2"/>
                        </a:rPr>
                        <a:t> </a:t>
                      </a:r>
                      <a:r>
                        <a:rPr lang="en-US" sz="1600" i="1" dirty="0"/>
                        <a:t>q </a:t>
                      </a:r>
                      <a:endPar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lang="en-US" altLang="zh-TW" sz="1600" i="1" dirty="0">
                          <a:cs typeface="Arial" pitchFamily="34" charset="0"/>
                        </a:rPr>
                        <a:t>p</a:t>
                      </a:r>
                      <a:r>
                        <a:rPr lang="en-US" altLang="zh-TW" sz="1600" dirty="0">
                          <a:cs typeface="Arial" pitchFamily="34" charset="0"/>
                        </a:rPr>
                        <a:t> </a:t>
                      </a:r>
                      <a:r>
                        <a:rPr lang="en-US" sz="1600" dirty="0">
                          <a:sym typeface="Symbol" pitchFamily="18" charset="2"/>
                        </a:rPr>
                        <a:t>  </a:t>
                      </a:r>
                      <a:r>
                        <a:rPr lang="en-US" sz="1600" i="1" dirty="0"/>
                        <a:t>q </a:t>
                      </a:r>
                      <a:endPar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lang="en-US" altLang="zh-TW" sz="1600" i="1" dirty="0">
                          <a:cs typeface="Arial" pitchFamily="34" charset="0"/>
                        </a:rPr>
                        <a:t>p</a:t>
                      </a:r>
                      <a:r>
                        <a:rPr lang="en-US" altLang="zh-TW" sz="1600" dirty="0">
                          <a:cs typeface="Arial" pitchFamily="34" charset="0"/>
                        </a:rPr>
                        <a:t> </a:t>
                      </a:r>
                      <a:r>
                        <a:rPr lang="en-US" altLang="zh-TW" sz="1600" b="1" dirty="0">
                          <a:latin typeface="Symbol" pitchFamily="18" charset="2"/>
                          <a:sym typeface="Symbol" pitchFamily="18" charset="2"/>
                        </a:rPr>
                        <a:t></a:t>
                      </a:r>
                      <a:r>
                        <a:rPr lang="en-US" altLang="zh-TW" sz="1600" dirty="0">
                          <a:cs typeface="Arial" pitchFamily="34" charset="0"/>
                        </a:rPr>
                        <a:t> </a:t>
                      </a:r>
                      <a:r>
                        <a:rPr lang="en-US" altLang="zh-TW" sz="1600" i="1" dirty="0">
                          <a:cs typeface="Arial" pitchFamily="34" charset="0"/>
                        </a:rPr>
                        <a:t>q</a:t>
                      </a:r>
                      <a:r>
                        <a:rPr lang="en-US" altLang="zh-TW" sz="1600" dirty="0">
                          <a:cs typeface="Arial" pitchFamily="34" charset="0"/>
                        </a:rPr>
                        <a:t> </a:t>
                      </a:r>
                      <a:endPar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lang="en-US" altLang="zh-TW" sz="1600" dirty="0">
                          <a:cs typeface="Arial" pitchFamily="34" charset="0"/>
                        </a:rPr>
                        <a:t>( </a:t>
                      </a:r>
                      <a:r>
                        <a:rPr lang="en-US" altLang="zh-TW" sz="1600" i="1" dirty="0">
                          <a:cs typeface="Arial" pitchFamily="34" charset="0"/>
                        </a:rPr>
                        <a:t>p</a:t>
                      </a:r>
                      <a:r>
                        <a:rPr lang="en-US" altLang="zh-TW" sz="1600" dirty="0">
                          <a:cs typeface="Arial" pitchFamily="34" charset="0"/>
                        </a:rPr>
                        <a:t> </a:t>
                      </a:r>
                      <a:r>
                        <a:rPr lang="en-US" sz="1600" dirty="0">
                          <a:sym typeface="Symbol" pitchFamily="18" charset="2"/>
                        </a:rPr>
                        <a:t>  </a:t>
                      </a:r>
                      <a:r>
                        <a:rPr lang="en-US" sz="1600" i="1" dirty="0"/>
                        <a:t>q ) </a:t>
                      </a:r>
                      <a:r>
                        <a:rPr lang="en-US" altLang="zh-TW" sz="1600" dirty="0">
                          <a:cs typeface="Arial" pitchFamily="34" charset="0"/>
                        </a:rPr>
                        <a:t>→ ( </a:t>
                      </a:r>
                      <a:r>
                        <a:rPr lang="en-US" altLang="zh-TW" sz="1600" i="1" dirty="0">
                          <a:cs typeface="Arial" pitchFamily="34" charset="0"/>
                        </a:rPr>
                        <a:t>p</a:t>
                      </a:r>
                      <a:r>
                        <a:rPr lang="en-US" altLang="zh-TW" sz="1600" dirty="0">
                          <a:cs typeface="Arial" pitchFamily="34" charset="0"/>
                        </a:rPr>
                        <a:t> </a:t>
                      </a:r>
                      <a:r>
                        <a:rPr lang="en-US" altLang="zh-TW" sz="1600" b="1" dirty="0">
                          <a:latin typeface="Symbol" pitchFamily="18" charset="2"/>
                          <a:sym typeface="Symbol" pitchFamily="18" charset="2"/>
                        </a:rPr>
                        <a:t></a:t>
                      </a:r>
                      <a:r>
                        <a:rPr lang="en-US" altLang="zh-TW" sz="1600" dirty="0">
                          <a:cs typeface="Arial" pitchFamily="34" charset="0"/>
                        </a:rPr>
                        <a:t> </a:t>
                      </a:r>
                      <a:r>
                        <a:rPr lang="en-US" altLang="zh-TW" sz="1600" i="1" dirty="0">
                          <a:cs typeface="Arial" pitchFamily="34" charset="0"/>
                        </a:rPr>
                        <a:t>q</a:t>
                      </a:r>
                      <a:r>
                        <a:rPr lang="en-US" altLang="zh-TW" sz="1600" dirty="0">
                          <a:cs typeface="Arial" pitchFamily="34" charset="0"/>
                        </a:rPr>
                        <a:t> )</a:t>
                      </a:r>
                      <a:endParaRPr kumimoji="1" lang="en-US" altLang="zh-TW" sz="1600" b="0" i="0" u="none" strike="noStrike" cap="none" normalizeH="0" baseline="0" dirty="0">
                        <a:ln>
                          <a:noFill/>
                        </a:ln>
                        <a:solidFill>
                          <a:schemeClr val="tx1"/>
                        </a:solidFill>
                        <a:effectLst/>
                        <a:latin typeface="+mn-lt"/>
                        <a:ea typeface="PMingLiU" pitchFamily="18" charset="-12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00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00B05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0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0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rgbClr val="669900"/>
                          </a:solidFill>
                          <a:effectLst/>
                          <a:latin typeface="+mn-lt"/>
                          <a:ea typeface="PMingLiU"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rgbClr val="6699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6699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6699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6699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6699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0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rgbClr val="FF0000"/>
                          </a:solidFill>
                          <a:effectLst/>
                          <a:latin typeface="+mn-lt"/>
                          <a:ea typeface="PMingLiU" pitchFamily="18" charset="-12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2"/>
          <p:cNvSpPr>
            <a:spLocks noGrp="1" noChangeArrowheads="1"/>
          </p:cNvSpPr>
          <p:nvPr>
            <p:ph type="title"/>
          </p:nvPr>
        </p:nvSpPr>
        <p:spPr>
          <a:xfrm>
            <a:off x="666205" y="214313"/>
            <a:ext cx="8020595" cy="1371600"/>
          </a:xfrm>
        </p:spPr>
        <p:txBody>
          <a:bodyPr>
            <a:normAutofit/>
          </a:bodyPr>
          <a:lstStyle/>
          <a:p>
            <a:r>
              <a:rPr lang="en-US" altLang="zh-TW" sz="4400" dirty="0">
                <a:solidFill>
                  <a:srgbClr val="FF0000"/>
                </a:solidFill>
                <a:cs typeface="Arial" pitchFamily="34" charset="0"/>
              </a:rPr>
              <a:t>Truth tables of Compound propositions</a:t>
            </a:r>
            <a:endParaRPr lang="en-US" altLang="zh-TW" sz="1800" dirty="0">
              <a:solidFill>
                <a:srgbClr val="FF0000"/>
              </a:solidFill>
            </a:endParaRPr>
          </a:p>
        </p:txBody>
      </p:sp>
      <p:sp>
        <p:nvSpPr>
          <p:cNvPr id="7"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11</a:t>
            </a:fld>
            <a:endParaRPr lang="en-US" sz="20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634366" y="1974133"/>
            <a:ext cx="8208963" cy="4714149"/>
          </a:xfrm>
        </p:spPr>
        <p:txBody>
          <a:bodyPr>
            <a:normAutofit/>
          </a:bodyPr>
          <a:lstStyle/>
          <a:p>
            <a:pPr eaLnBrk="1" hangingPunct="1">
              <a:buFont typeface="Wingdings" pitchFamily="2" charset="2"/>
              <a:buNone/>
            </a:pPr>
            <a:r>
              <a:rPr lang="en-US" altLang="zh-TW" sz="2000" dirty="0">
                <a:solidFill>
                  <a:srgbClr val="008000"/>
                </a:solidFill>
              </a:rPr>
              <a:t>Example:</a:t>
            </a:r>
            <a:r>
              <a:rPr lang="en-US" altLang="zh-TW" sz="2000" dirty="0">
                <a:solidFill>
                  <a:srgbClr val="339933"/>
                </a:solidFill>
              </a:rPr>
              <a:t> </a:t>
            </a:r>
            <a:r>
              <a:rPr lang="en-US" altLang="zh-TW" sz="2000" dirty="0"/>
              <a:t>How can the following English sentence be translated into a logical expression ? </a:t>
            </a:r>
          </a:p>
          <a:p>
            <a:pPr eaLnBrk="1" hangingPunct="1">
              <a:buFont typeface="Wingdings" pitchFamily="2" charset="2"/>
              <a:buNone/>
            </a:pPr>
            <a:r>
              <a:rPr lang="en-US" altLang="zh-TW" sz="2000" dirty="0"/>
              <a:t>	      “</a:t>
            </a:r>
            <a:r>
              <a:rPr lang="en-US" altLang="zh-TW" sz="2000" dirty="0">
                <a:solidFill>
                  <a:srgbClr val="FF0000"/>
                </a:solidFill>
              </a:rPr>
              <a:t>You can access the Internet from campus </a:t>
            </a:r>
            <a:r>
              <a:rPr lang="en-US" altLang="zh-TW" sz="2000" dirty="0"/>
              <a:t>only if </a:t>
            </a:r>
            <a:r>
              <a:rPr lang="en-US" altLang="zh-TW" sz="2000" dirty="0">
                <a:solidFill>
                  <a:srgbClr val="00B0F0"/>
                </a:solidFill>
              </a:rPr>
              <a:t>you are a computer science major </a:t>
            </a:r>
            <a:r>
              <a:rPr lang="en-US" altLang="zh-TW" sz="2000" dirty="0"/>
              <a:t>or </a:t>
            </a:r>
            <a:r>
              <a:rPr lang="en-US" altLang="zh-TW" sz="2000" dirty="0">
                <a:solidFill>
                  <a:srgbClr val="7030A0"/>
                </a:solidFill>
              </a:rPr>
              <a:t>you are not a freshman</a:t>
            </a:r>
            <a:r>
              <a:rPr lang="en-US" altLang="zh-TW" sz="2000" dirty="0"/>
              <a:t>. ”</a:t>
            </a:r>
          </a:p>
          <a:p>
            <a:pPr eaLnBrk="1" hangingPunct="1">
              <a:buFont typeface="Wingdings" pitchFamily="2" charset="2"/>
              <a:buNone/>
            </a:pPr>
            <a:r>
              <a:rPr lang="en-US" altLang="zh-TW" sz="2000" dirty="0">
                <a:solidFill>
                  <a:srgbClr val="008000"/>
                </a:solidFill>
              </a:rPr>
              <a:t>Sol :</a:t>
            </a:r>
            <a:r>
              <a:rPr lang="en-US" altLang="zh-TW" sz="2000" dirty="0"/>
              <a:t> </a:t>
            </a:r>
          </a:p>
          <a:p>
            <a:pPr eaLnBrk="1" hangingPunct="1">
              <a:buFont typeface="Wingdings" pitchFamily="2" charset="2"/>
              <a:buNone/>
            </a:pPr>
            <a:r>
              <a:rPr lang="en-US" altLang="zh-TW" sz="2000" dirty="0"/>
              <a:t>		</a:t>
            </a:r>
            <a:r>
              <a:rPr lang="en-US" altLang="zh-TW" sz="2000" dirty="0">
                <a:solidFill>
                  <a:srgbClr val="FF0000"/>
                </a:solidFill>
              </a:rPr>
              <a:t>   </a:t>
            </a:r>
            <a:r>
              <a:rPr lang="en-US" altLang="zh-TW" sz="2000" i="1" dirty="0">
                <a:solidFill>
                  <a:srgbClr val="FF0000"/>
                </a:solidFill>
              </a:rPr>
              <a:t>p</a:t>
            </a:r>
            <a:r>
              <a:rPr lang="en-US" altLang="zh-TW" sz="2000" dirty="0">
                <a:solidFill>
                  <a:srgbClr val="FF0000"/>
                </a:solidFill>
              </a:rPr>
              <a:t> : “You can access the Internet from campus.</a:t>
            </a:r>
            <a:r>
              <a:rPr lang="en-US" altLang="zh-TW" sz="2000" dirty="0">
                <a:solidFill>
                  <a:srgbClr val="FF0000"/>
                </a:solidFill>
                <a:cs typeface="Arial" pitchFamily="34" charset="0"/>
              </a:rPr>
              <a:t>”</a:t>
            </a:r>
            <a:endParaRPr lang="en-US" altLang="zh-TW" sz="2000" dirty="0">
              <a:solidFill>
                <a:srgbClr val="FF0000"/>
              </a:solidFill>
            </a:endParaRPr>
          </a:p>
          <a:p>
            <a:pPr eaLnBrk="1" hangingPunct="1">
              <a:buFont typeface="Wingdings" pitchFamily="2" charset="2"/>
              <a:buNone/>
            </a:pPr>
            <a:r>
              <a:rPr lang="en-US" altLang="zh-TW" sz="2000" dirty="0"/>
              <a:t>		   </a:t>
            </a:r>
            <a:r>
              <a:rPr lang="en-US" altLang="zh-TW" sz="2000" i="1" dirty="0">
                <a:solidFill>
                  <a:srgbClr val="00B0F0"/>
                </a:solidFill>
              </a:rPr>
              <a:t>q</a:t>
            </a:r>
            <a:r>
              <a:rPr lang="en-US" altLang="zh-TW" sz="2000" dirty="0">
                <a:solidFill>
                  <a:srgbClr val="00B0F0"/>
                </a:solidFill>
              </a:rPr>
              <a:t> : “You are a computer science major.</a:t>
            </a:r>
            <a:r>
              <a:rPr lang="en-US" altLang="zh-TW" sz="2000" dirty="0">
                <a:solidFill>
                  <a:srgbClr val="00B0F0"/>
                </a:solidFill>
                <a:cs typeface="Arial" pitchFamily="34" charset="0"/>
              </a:rPr>
              <a:t>”</a:t>
            </a:r>
            <a:endParaRPr lang="en-US" altLang="zh-TW" sz="2000" dirty="0">
              <a:solidFill>
                <a:srgbClr val="00B0F0"/>
              </a:solidFill>
            </a:endParaRPr>
          </a:p>
          <a:p>
            <a:pPr eaLnBrk="1" hangingPunct="1">
              <a:buFont typeface="Wingdings" pitchFamily="2" charset="2"/>
              <a:buNone/>
            </a:pPr>
            <a:r>
              <a:rPr lang="en-US" altLang="zh-TW" sz="2000" dirty="0"/>
              <a:t>	</a:t>
            </a:r>
            <a:r>
              <a:rPr lang="en-US" altLang="zh-TW" sz="2000" dirty="0">
                <a:solidFill>
                  <a:srgbClr val="7030A0"/>
                </a:solidFill>
              </a:rPr>
              <a:t>               </a:t>
            </a:r>
            <a:r>
              <a:rPr lang="en-US" altLang="zh-TW" sz="2000" i="1" dirty="0">
                <a:solidFill>
                  <a:srgbClr val="7030A0"/>
                </a:solidFill>
              </a:rPr>
              <a:t>r</a:t>
            </a:r>
            <a:r>
              <a:rPr lang="en-US" altLang="zh-TW" sz="2000" dirty="0">
                <a:solidFill>
                  <a:srgbClr val="7030A0"/>
                </a:solidFill>
              </a:rPr>
              <a:t> : “You are a freshman.</a:t>
            </a:r>
            <a:r>
              <a:rPr lang="en-US" altLang="zh-TW" sz="2000" dirty="0">
                <a:solidFill>
                  <a:srgbClr val="7030A0"/>
                </a:solidFill>
                <a:cs typeface="Arial" pitchFamily="34" charset="0"/>
              </a:rPr>
              <a:t>”</a:t>
            </a:r>
            <a:r>
              <a:rPr lang="en-US" altLang="zh-TW" sz="2000" dirty="0">
                <a:solidFill>
                  <a:srgbClr val="7030A0"/>
                </a:solidFill>
              </a:rPr>
              <a:t> </a:t>
            </a:r>
          </a:p>
          <a:p>
            <a:pPr eaLnBrk="1" hangingPunct="1">
              <a:buFont typeface="Wingdings" pitchFamily="2" charset="2"/>
              <a:buNone/>
            </a:pPr>
            <a:r>
              <a:rPr lang="en-US" altLang="zh-TW" sz="2000" dirty="0"/>
              <a:t>		∴ </a:t>
            </a:r>
            <a:r>
              <a:rPr lang="en-US" altLang="zh-TW" sz="2000" i="1" dirty="0"/>
              <a:t>p</a:t>
            </a:r>
            <a:r>
              <a:rPr lang="en-US" altLang="zh-TW" sz="2000" dirty="0"/>
              <a:t> only if ( </a:t>
            </a:r>
            <a:r>
              <a:rPr lang="en-US" altLang="zh-TW" sz="2000" i="1" dirty="0"/>
              <a:t>q </a:t>
            </a:r>
            <a:r>
              <a:rPr lang="en-US" altLang="zh-TW" sz="2000" dirty="0"/>
              <a:t>or ( ﹁ </a:t>
            </a:r>
            <a:r>
              <a:rPr lang="en-US" altLang="zh-TW" sz="2000" i="1" dirty="0"/>
              <a:t>r</a:t>
            </a:r>
            <a:r>
              <a:rPr lang="en-US" altLang="zh-TW" sz="2000" dirty="0"/>
              <a:t> ))</a:t>
            </a:r>
          </a:p>
          <a:p>
            <a:pPr eaLnBrk="1" hangingPunct="1">
              <a:buFont typeface="Wingdings" pitchFamily="2" charset="2"/>
              <a:buNone/>
            </a:pPr>
            <a:r>
              <a:rPr lang="en-US" altLang="zh-TW" sz="2000" dirty="0"/>
              <a:t>		     =&gt; </a:t>
            </a:r>
            <a:r>
              <a:rPr lang="en-US" altLang="zh-TW" sz="2000" i="1" dirty="0"/>
              <a:t>p</a:t>
            </a:r>
            <a:r>
              <a:rPr lang="en-US" altLang="zh-TW" sz="2000" dirty="0"/>
              <a:t> </a:t>
            </a:r>
            <a:r>
              <a:rPr lang="en-US" altLang="zh-TW" sz="2000" dirty="0">
                <a:cs typeface="Arial" pitchFamily="34" charset="0"/>
              </a:rPr>
              <a:t>→</a:t>
            </a:r>
            <a:r>
              <a:rPr lang="en-US" altLang="zh-TW" sz="2000" dirty="0"/>
              <a:t> </a:t>
            </a:r>
            <a:r>
              <a:rPr lang="en-US" altLang="zh-TW" sz="2000" dirty="0">
                <a:cs typeface="Arial" pitchFamily="34" charset="0"/>
              </a:rPr>
              <a:t>( </a:t>
            </a:r>
            <a:r>
              <a:rPr lang="en-US" altLang="zh-TW" sz="2000" i="1" dirty="0">
                <a:cs typeface="Arial" pitchFamily="34" charset="0"/>
              </a:rPr>
              <a:t>q</a:t>
            </a:r>
            <a:r>
              <a:rPr lang="en-US" altLang="zh-TW" sz="2000" dirty="0">
                <a:cs typeface="Arial" pitchFamily="34" charset="0"/>
              </a:rPr>
              <a:t> </a:t>
            </a:r>
            <a:r>
              <a:rPr lang="en-US" altLang="zh-TW" sz="1800" b="1" dirty="0">
                <a:latin typeface="Symbol" pitchFamily="18" charset="2"/>
                <a:sym typeface="Symbol" pitchFamily="18" charset="2"/>
              </a:rPr>
              <a:t></a:t>
            </a:r>
            <a:r>
              <a:rPr lang="en-US" altLang="zh-TW" sz="2000" b="1" dirty="0"/>
              <a:t> </a:t>
            </a:r>
            <a:r>
              <a:rPr lang="en-US" altLang="zh-TW" sz="2000" dirty="0"/>
              <a:t>( ﹁ </a:t>
            </a:r>
            <a:r>
              <a:rPr lang="en-US" altLang="zh-TW" sz="2000" i="1" dirty="0"/>
              <a:t>r</a:t>
            </a:r>
            <a:r>
              <a:rPr lang="en-US" altLang="zh-TW" sz="2000" dirty="0"/>
              <a:t> ))</a:t>
            </a:r>
          </a:p>
        </p:txBody>
      </p:sp>
      <p:sp>
        <p:nvSpPr>
          <p:cNvPr id="9220" name="Text Box 5"/>
          <p:cNvSpPr txBox="1">
            <a:spLocks noChangeArrowheads="1"/>
          </p:cNvSpPr>
          <p:nvPr/>
        </p:nvSpPr>
        <p:spPr bwMode="auto">
          <a:xfrm>
            <a:off x="634366" y="650694"/>
            <a:ext cx="7938133" cy="1323439"/>
          </a:xfrm>
          <a:prstGeom prst="rect">
            <a:avLst/>
          </a:prstGeom>
          <a:noFill/>
          <a:ln w="9525">
            <a:noFill/>
            <a:miter lim="800000"/>
            <a:headEnd/>
            <a:tailEnd/>
          </a:ln>
        </p:spPr>
        <p:txBody>
          <a:bodyPr wrap="square">
            <a:spAutoFit/>
          </a:bodyPr>
          <a:lstStyle/>
          <a:p>
            <a:r>
              <a:rPr lang="en-US" altLang="zh-TW" sz="4000" cap="all" spc="100" dirty="0">
                <a:solidFill>
                  <a:srgbClr val="FF0000"/>
                </a:solidFill>
                <a:latin typeface="+mj-lt"/>
                <a:ea typeface="+mj-ea"/>
                <a:cs typeface="Arial" pitchFamily="34" charset="0"/>
              </a:rPr>
              <a:t>Translating English Sentences into Logical Expression</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12</a:t>
            </a:fld>
            <a:endParaRPr lang="en-US" sz="20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sz="half" idx="1"/>
          </p:nvPr>
        </p:nvSpPr>
        <p:spPr>
          <a:xfrm>
            <a:off x="613771" y="1697674"/>
            <a:ext cx="8134668" cy="5000082"/>
          </a:xfrm>
        </p:spPr>
        <p:txBody>
          <a:bodyPr>
            <a:normAutofit/>
          </a:bodyPr>
          <a:lstStyle/>
          <a:p>
            <a:pPr eaLnBrk="1" hangingPunct="1">
              <a:lnSpc>
                <a:spcPct val="100000"/>
              </a:lnSpc>
              <a:spcBef>
                <a:spcPts val="0"/>
              </a:spcBef>
              <a:spcAft>
                <a:spcPts val="0"/>
              </a:spcAft>
            </a:pPr>
            <a:r>
              <a:rPr lang="en-US" altLang="zh-TW" sz="2000" dirty="0">
                <a:solidFill>
                  <a:srgbClr val="008000"/>
                </a:solidFill>
              </a:rPr>
              <a:t>Example:</a:t>
            </a:r>
            <a:r>
              <a:rPr lang="en-US" altLang="zh-TW" sz="2000" dirty="0"/>
              <a:t> </a:t>
            </a:r>
            <a:r>
              <a:rPr lang="en-US" altLang="zh-TW" sz="2000" dirty="0">
                <a:solidFill>
                  <a:srgbClr val="FF0000"/>
                </a:solidFill>
              </a:rPr>
              <a:t>You cannot ride the roller coaster </a:t>
            </a:r>
            <a:r>
              <a:rPr lang="en-US" altLang="zh-TW" sz="2000" dirty="0"/>
              <a:t>if </a:t>
            </a:r>
            <a:r>
              <a:rPr lang="en-US" altLang="zh-TW" sz="2000" dirty="0">
                <a:solidFill>
                  <a:srgbClr val="7030A0"/>
                </a:solidFill>
              </a:rPr>
              <a:t>you are under 4 feet tall </a:t>
            </a:r>
            <a:r>
              <a:rPr lang="en-US" altLang="zh-TW" sz="2000" dirty="0"/>
              <a:t>unless </a:t>
            </a:r>
            <a:r>
              <a:rPr lang="en-US" altLang="zh-TW" sz="2000" dirty="0">
                <a:solidFill>
                  <a:srgbClr val="00B0F0"/>
                </a:solidFill>
              </a:rPr>
              <a:t>you are older than 16 years old</a:t>
            </a:r>
            <a:r>
              <a:rPr lang="en-US" altLang="zh-TW" sz="2000" dirty="0"/>
              <a:t>.</a:t>
            </a:r>
          </a:p>
          <a:p>
            <a:pPr eaLnBrk="1" hangingPunct="1">
              <a:lnSpc>
                <a:spcPct val="100000"/>
              </a:lnSpc>
              <a:spcBef>
                <a:spcPts val="0"/>
              </a:spcBef>
              <a:spcAft>
                <a:spcPts val="0"/>
              </a:spcAft>
            </a:pPr>
            <a:r>
              <a:rPr lang="en-US" altLang="zh-TW" sz="2000" dirty="0">
                <a:solidFill>
                  <a:srgbClr val="008000"/>
                </a:solidFill>
              </a:rPr>
              <a:t>Sol :</a:t>
            </a:r>
            <a:r>
              <a:rPr lang="en-US" altLang="zh-TW" sz="2000" b="1" dirty="0">
                <a:solidFill>
                  <a:srgbClr val="008000"/>
                </a:solidFill>
              </a:rPr>
              <a:t>    </a:t>
            </a:r>
            <a:r>
              <a:rPr lang="en-US" altLang="zh-TW" sz="2000" i="1" dirty="0">
                <a:solidFill>
                  <a:srgbClr val="FF0000"/>
                </a:solidFill>
              </a:rPr>
              <a:t>q</a:t>
            </a:r>
            <a:r>
              <a:rPr lang="en-US" altLang="zh-TW" sz="2000" dirty="0">
                <a:solidFill>
                  <a:srgbClr val="FF0000"/>
                </a:solidFill>
              </a:rPr>
              <a:t> : “ You can ride the roller coaster. “</a:t>
            </a:r>
          </a:p>
          <a:p>
            <a:pPr lvl="1" eaLnBrk="1" hangingPunct="1">
              <a:lnSpc>
                <a:spcPct val="100000"/>
              </a:lnSpc>
              <a:spcBef>
                <a:spcPts val="0"/>
              </a:spcBef>
              <a:spcAft>
                <a:spcPts val="0"/>
              </a:spcAft>
              <a:buFont typeface="Wingdings" pitchFamily="2" charset="2"/>
              <a:buNone/>
            </a:pPr>
            <a:r>
              <a:rPr lang="en-US" altLang="zh-TW" sz="2000" dirty="0"/>
              <a:t>	        </a:t>
            </a:r>
            <a:r>
              <a:rPr lang="en-US" altLang="zh-TW" sz="2000" i="1" dirty="0">
                <a:solidFill>
                  <a:srgbClr val="7030A0"/>
                </a:solidFill>
              </a:rPr>
              <a:t>r</a:t>
            </a:r>
            <a:r>
              <a:rPr lang="en-US" altLang="zh-TW" sz="2000" dirty="0">
                <a:solidFill>
                  <a:srgbClr val="7030A0"/>
                </a:solidFill>
              </a:rPr>
              <a:t> : “ You are under 4 feet tall. “</a:t>
            </a:r>
          </a:p>
          <a:p>
            <a:pPr lvl="1" eaLnBrk="1" hangingPunct="1">
              <a:lnSpc>
                <a:spcPct val="100000"/>
              </a:lnSpc>
              <a:spcBef>
                <a:spcPts val="0"/>
              </a:spcBef>
              <a:spcAft>
                <a:spcPts val="0"/>
              </a:spcAft>
              <a:buFont typeface="Wingdings" pitchFamily="2" charset="2"/>
              <a:buNone/>
            </a:pPr>
            <a:r>
              <a:rPr lang="en-US" altLang="zh-TW" sz="2000" dirty="0">
                <a:solidFill>
                  <a:srgbClr val="00B0F0"/>
                </a:solidFill>
              </a:rPr>
              <a:t>          </a:t>
            </a:r>
            <a:r>
              <a:rPr lang="en-US" altLang="zh-TW" sz="2000" i="1" dirty="0">
                <a:solidFill>
                  <a:srgbClr val="00B0F0"/>
                </a:solidFill>
              </a:rPr>
              <a:t>s</a:t>
            </a:r>
            <a:r>
              <a:rPr lang="en-US" altLang="zh-TW" sz="2000" dirty="0">
                <a:solidFill>
                  <a:srgbClr val="00B0F0"/>
                </a:solidFill>
              </a:rPr>
              <a:t> : “ You are older than 16 years old. “</a:t>
            </a:r>
          </a:p>
          <a:p>
            <a:pPr lvl="1" eaLnBrk="1" hangingPunct="1">
              <a:lnSpc>
                <a:spcPct val="100000"/>
              </a:lnSpc>
              <a:spcBef>
                <a:spcPts val="0"/>
              </a:spcBef>
              <a:spcAft>
                <a:spcPts val="0"/>
              </a:spcAft>
              <a:buFont typeface="Wingdings" pitchFamily="2" charset="2"/>
              <a:buNone/>
            </a:pPr>
            <a:r>
              <a:rPr lang="en-US" altLang="zh-TW" sz="2000" dirty="0"/>
              <a:t>	 	   ∴ ﹁</a:t>
            </a:r>
            <a:r>
              <a:rPr lang="en-US" altLang="zh-TW" sz="2000" i="1" dirty="0"/>
              <a:t>q</a:t>
            </a:r>
            <a:r>
              <a:rPr lang="en-US" altLang="zh-TW" sz="2000" dirty="0"/>
              <a:t> if </a:t>
            </a:r>
            <a:r>
              <a:rPr lang="en-US" altLang="zh-TW" sz="2000" i="1" dirty="0"/>
              <a:t>r</a:t>
            </a:r>
            <a:r>
              <a:rPr lang="en-US" altLang="zh-TW" sz="2000" dirty="0"/>
              <a:t> unless </a:t>
            </a:r>
            <a:r>
              <a:rPr lang="en-US" altLang="zh-TW" sz="2000" i="1" dirty="0"/>
              <a:t>s</a:t>
            </a:r>
          </a:p>
          <a:p>
            <a:pPr lvl="1" eaLnBrk="1" hangingPunct="1">
              <a:lnSpc>
                <a:spcPct val="100000"/>
              </a:lnSpc>
              <a:spcBef>
                <a:spcPts val="0"/>
              </a:spcBef>
              <a:spcAft>
                <a:spcPts val="0"/>
              </a:spcAft>
              <a:buFont typeface="Wingdings" pitchFamily="2" charset="2"/>
              <a:buNone/>
            </a:pPr>
            <a:r>
              <a:rPr lang="en-US" altLang="zh-TW" sz="2000" dirty="0"/>
              <a:t>	     ∴ ( </a:t>
            </a:r>
            <a:r>
              <a:rPr lang="en-US" altLang="zh-TW" sz="2000" i="1" dirty="0"/>
              <a:t>r</a:t>
            </a:r>
            <a:r>
              <a:rPr lang="en-US" altLang="zh-TW" sz="2000" dirty="0"/>
              <a:t> </a:t>
            </a:r>
            <a:r>
              <a:rPr lang="en-US" altLang="zh-TW" sz="1600" b="1" dirty="0">
                <a:latin typeface="Symbol" pitchFamily="18" charset="2"/>
                <a:sym typeface="Symbol" pitchFamily="18" charset="2"/>
              </a:rPr>
              <a:t></a:t>
            </a:r>
            <a:r>
              <a:rPr lang="en-US" altLang="zh-TW" sz="2000" dirty="0"/>
              <a:t> </a:t>
            </a:r>
            <a:r>
              <a:rPr lang="en-US" altLang="zh-TW" sz="2000" dirty="0">
                <a:latin typeface="Symbol" pitchFamily="18" charset="2"/>
              </a:rPr>
              <a:t>﹁</a:t>
            </a:r>
            <a:r>
              <a:rPr lang="en-US" altLang="zh-TW" sz="2000" i="1" dirty="0"/>
              <a:t>s</a:t>
            </a:r>
            <a:r>
              <a:rPr lang="en-US" altLang="zh-TW" sz="2000" dirty="0"/>
              <a:t> ) </a:t>
            </a:r>
            <a:r>
              <a:rPr lang="en-US" altLang="zh-TW" sz="2000" dirty="0">
                <a:cs typeface="Arial" pitchFamily="34" charset="0"/>
              </a:rPr>
              <a:t>→ </a:t>
            </a:r>
            <a:r>
              <a:rPr lang="en-US" altLang="zh-TW" sz="2000" dirty="0"/>
              <a:t>﹁</a:t>
            </a:r>
            <a:r>
              <a:rPr lang="en-US" altLang="zh-TW" sz="2000" i="1" dirty="0"/>
              <a:t>q</a:t>
            </a:r>
            <a:r>
              <a:rPr lang="en-US" altLang="zh-TW" sz="2000" dirty="0"/>
              <a:t> </a:t>
            </a:r>
          </a:p>
          <a:p>
            <a:pPr eaLnBrk="1" hangingPunct="1"/>
            <a:r>
              <a:rPr lang="en-US" altLang="zh-TW" sz="2000" dirty="0"/>
              <a:t>Table 8. Precedence of Logical Operators </a:t>
            </a:r>
          </a:p>
          <a:p>
            <a:pPr>
              <a:buNone/>
            </a:pPr>
            <a:r>
              <a:rPr lang="en-US" sz="2000" dirty="0">
                <a:solidFill>
                  <a:srgbClr val="FF0000"/>
                </a:solidFill>
              </a:rPr>
              <a:t>						</a:t>
            </a:r>
            <a:r>
              <a:rPr lang="en-US" altLang="zh-TW" sz="2000" dirty="0"/>
              <a:t>			      </a:t>
            </a:r>
          </a:p>
          <a:p>
            <a:pPr eaLnBrk="1" hangingPunct="1">
              <a:buFont typeface="Wingdings" pitchFamily="2" charset="2"/>
              <a:buNone/>
            </a:pPr>
            <a:r>
              <a:rPr lang="en-US" altLang="zh-TW" sz="1800" dirty="0"/>
              <a:t>					</a:t>
            </a:r>
          </a:p>
          <a:p>
            <a:pPr lvl="1" eaLnBrk="1" hangingPunct="1">
              <a:buFont typeface="Wingdings" pitchFamily="2" charset="2"/>
              <a:buNone/>
            </a:pPr>
            <a:r>
              <a:rPr lang="en-US" altLang="zh-TW" dirty="0"/>
              <a:t>				</a:t>
            </a:r>
            <a:endParaRPr lang="en-US" altLang="zh-TW" sz="2000" b="1" u="sng" dirty="0">
              <a:solidFill>
                <a:srgbClr val="0000FF"/>
              </a:solidFill>
            </a:endParaRPr>
          </a:p>
        </p:txBody>
      </p:sp>
      <p:graphicFrame>
        <p:nvGraphicFramePr>
          <p:cNvPr id="49220" name="Group 68"/>
          <p:cNvGraphicFramePr>
            <a:graphicFrameLocks noGrp="1"/>
          </p:cNvGraphicFramePr>
          <p:nvPr>
            <p:ph sz="half" idx="2"/>
          </p:nvPr>
        </p:nvGraphicFramePr>
        <p:xfrm>
          <a:off x="395561" y="4325442"/>
          <a:ext cx="2447925" cy="2092371"/>
        </p:xfrm>
        <a:graphic>
          <a:graphicData uri="http://schemas.openxmlformats.org/drawingml/2006/table">
            <a:tbl>
              <a:tblPr/>
              <a:tblGrid>
                <a:gridCol w="1074737">
                  <a:extLst>
                    <a:ext uri="{9D8B030D-6E8A-4147-A177-3AD203B41FA5}">
                      <a16:colId xmlns:a16="http://schemas.microsoft.com/office/drawing/2014/main" val="20000"/>
                    </a:ext>
                  </a:extLst>
                </a:gridCol>
                <a:gridCol w="1373188">
                  <a:extLst>
                    <a:ext uri="{9D8B030D-6E8A-4147-A177-3AD203B41FA5}">
                      <a16:colId xmlns:a16="http://schemas.microsoft.com/office/drawing/2014/main" val="20001"/>
                    </a:ext>
                  </a:extLst>
                </a:gridCol>
              </a:tblGrid>
              <a:tr h="3510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Operator</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Precedence</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53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1" i="0" u="none" strike="noStrike" cap="none" normalizeH="0" baseline="0">
                          <a:ln>
                            <a:noFill/>
                          </a:ln>
                          <a:solidFill>
                            <a:schemeClr val="tx1"/>
                          </a:solidFill>
                          <a:effectLst/>
                          <a:latin typeface="Symbol" pitchFamily="18" charset="2"/>
                          <a:ea typeface="PMingLiU" pitchFamily="18" charset="-120"/>
                          <a:sym typeface="Symbol" pitchFamily="18" charset="2"/>
                        </a:rPr>
                        <a: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chemeClr val="tx1"/>
                          </a:solidFill>
                          <a:effectLst/>
                          <a:latin typeface="Arial" pitchFamily="34" charset="0"/>
                          <a:ea typeface="PMingLiU" pitchFamily="18" charset="-120"/>
                          <a:sym typeface="Symbol" pitchFamily="18" charset="2"/>
                        </a:rPr>
                        <a: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3</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lang="en-US" altLang="zh-TW" sz="1200" dirty="0">
                          <a:cs typeface="Arial" pitchFamily="34" charset="0"/>
                        </a:rPr>
                        <a:t>→</a:t>
                      </a:r>
                      <a:endParaRPr kumimoji="1" lang="en-US" altLang="zh-TW" sz="1200" b="1" i="0" u="none" strike="noStrike" cap="none" normalizeH="0" baseline="0" dirty="0">
                        <a:ln>
                          <a:noFill/>
                        </a:ln>
                        <a:solidFill>
                          <a:schemeClr val="tx1"/>
                        </a:solidFill>
                        <a:effectLst/>
                        <a:latin typeface="Arial" pitchFamily="34" charset="0"/>
                        <a:ea typeface="PMingLiU" pitchFamily="18" charset="-120"/>
                        <a:cs typeface="Arial" pitchFamily="34"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4</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chemeClr val="tx1"/>
                          </a:solidFill>
                          <a:effectLst/>
                          <a:latin typeface="Arial" pitchFamily="34" charset="0"/>
                          <a:ea typeface="PMingLiU" pitchFamily="18" charset="-120"/>
                          <a:sym typeface="Symbol" pitchFamily="18" charset="2"/>
                        </a:rPr>
                        <a: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Text Box 5"/>
          <p:cNvSpPr txBox="1">
            <a:spLocks noChangeArrowheads="1"/>
          </p:cNvSpPr>
          <p:nvPr/>
        </p:nvSpPr>
        <p:spPr bwMode="auto">
          <a:xfrm>
            <a:off x="655001" y="433807"/>
            <a:ext cx="8052208" cy="1323439"/>
          </a:xfrm>
          <a:prstGeom prst="rect">
            <a:avLst/>
          </a:prstGeom>
          <a:noFill/>
          <a:ln w="9525">
            <a:noFill/>
            <a:miter lim="800000"/>
            <a:headEnd/>
            <a:tailEnd/>
          </a:ln>
        </p:spPr>
        <p:txBody>
          <a:bodyPr wrap="square">
            <a:spAutoFit/>
          </a:bodyPr>
          <a:lstStyle/>
          <a:p>
            <a:r>
              <a:rPr lang="en-US" altLang="zh-TW" sz="4000" cap="all" spc="100" dirty="0">
                <a:solidFill>
                  <a:srgbClr val="FF0000"/>
                </a:solidFill>
                <a:latin typeface="+mj-lt"/>
                <a:ea typeface="+mj-ea"/>
                <a:cs typeface="Arial" pitchFamily="34" charset="0"/>
              </a:rPr>
              <a:t>Translating English Sentences into Logical Expression </a:t>
            </a:r>
            <a:r>
              <a:rPr lang="en-US" altLang="zh-TW" cap="all" spc="100" dirty="0">
                <a:solidFill>
                  <a:srgbClr val="FF0000"/>
                </a:solidFill>
                <a:latin typeface="+mj-lt"/>
                <a:ea typeface="+mj-ea"/>
                <a:cs typeface="Arial" pitchFamily="34" charset="0"/>
              </a:rPr>
              <a:t>(Contd.)</a:t>
            </a:r>
            <a:endParaRPr lang="en-US" altLang="zh-TW" sz="4000" cap="all" spc="100" dirty="0">
              <a:solidFill>
                <a:srgbClr val="FF0000"/>
              </a:solidFill>
              <a:latin typeface="+mj-lt"/>
              <a:ea typeface="+mj-ea"/>
              <a:cs typeface="Arial" pitchFamily="34" charset="0"/>
            </a:endParaRPr>
          </a:p>
        </p:txBody>
      </p:sp>
      <p:sp>
        <p:nvSpPr>
          <p:cNvPr id="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13</a:t>
            </a:fld>
            <a:endParaRPr lang="en-US" sz="2000" dirty="0"/>
          </a:p>
        </p:txBody>
      </p:sp>
      <p:sp>
        <p:nvSpPr>
          <p:cNvPr id="7" name="Rectangle 6"/>
          <p:cNvSpPr/>
          <p:nvPr/>
        </p:nvSpPr>
        <p:spPr>
          <a:xfrm>
            <a:off x="3122023" y="4336868"/>
            <a:ext cx="5852159" cy="1846659"/>
          </a:xfrm>
          <a:prstGeom prst="rect">
            <a:avLst/>
          </a:prstGeom>
          <a:solidFill>
            <a:schemeClr val="accent2">
              <a:lumMod val="20000"/>
              <a:lumOff val="80000"/>
            </a:schemeClr>
          </a:solidFill>
        </p:spPr>
        <p:txBody>
          <a:bodyPr wrap="square">
            <a:spAutoFit/>
          </a:bodyPr>
          <a:lstStyle/>
          <a:p>
            <a:r>
              <a:rPr lang="en-US" sz="1600" dirty="0">
                <a:solidFill>
                  <a:srgbClr val="FF0000"/>
                </a:solidFill>
              </a:rPr>
              <a:t>Compound Propositions </a:t>
            </a:r>
            <a:r>
              <a:rPr lang="en-US" altLang="zh-TW" sz="1600" dirty="0"/>
              <a:t>	</a:t>
            </a:r>
            <a:endParaRPr lang="en-US" sz="1600" dirty="0"/>
          </a:p>
          <a:p>
            <a:r>
              <a:rPr lang="en-US" sz="1600" dirty="0"/>
              <a:t>Example: </a:t>
            </a:r>
            <a:r>
              <a:rPr lang="en-US" sz="1600" i="1" dirty="0">
                <a:solidFill>
                  <a:srgbClr val="006600"/>
                </a:solidFill>
              </a:rPr>
              <a:t>p</a:t>
            </a:r>
            <a:r>
              <a:rPr lang="en-US" sz="1600" dirty="0">
                <a:solidFill>
                  <a:srgbClr val="006600"/>
                </a:solidFill>
              </a:rPr>
              <a:t> </a:t>
            </a:r>
            <a:r>
              <a:rPr lang="en-US" sz="1600" dirty="0">
                <a:solidFill>
                  <a:srgbClr val="006600"/>
                </a:solidFill>
                <a:sym typeface="Symbol" pitchFamily="18" charset="2"/>
              </a:rPr>
              <a:t> </a:t>
            </a:r>
            <a:r>
              <a:rPr lang="en-US" sz="1600" i="1" dirty="0">
                <a:solidFill>
                  <a:srgbClr val="006600"/>
                </a:solidFill>
              </a:rPr>
              <a:t>q</a:t>
            </a:r>
            <a:r>
              <a:rPr lang="en-US" sz="1600" i="1" dirty="0">
                <a:solidFill>
                  <a:srgbClr val="006600"/>
                </a:solidFill>
                <a:sym typeface="Symbol" pitchFamily="18" charset="2"/>
              </a:rPr>
              <a:t> </a:t>
            </a:r>
            <a:r>
              <a:rPr lang="en-US" sz="1600" dirty="0">
                <a:solidFill>
                  <a:srgbClr val="006600"/>
                </a:solidFill>
                <a:sym typeface="Symbol" pitchFamily="18" charset="2"/>
              </a:rPr>
              <a:t> </a:t>
            </a:r>
            <a:r>
              <a:rPr lang="en-US" sz="1600" i="1" dirty="0">
                <a:solidFill>
                  <a:srgbClr val="006600"/>
                </a:solidFill>
              </a:rPr>
              <a:t>r</a:t>
            </a:r>
            <a:r>
              <a:rPr lang="en-US" sz="1600" dirty="0">
                <a:solidFill>
                  <a:srgbClr val="006600"/>
                </a:solidFill>
              </a:rPr>
              <a:t> : </a:t>
            </a:r>
            <a:r>
              <a:rPr lang="en-US" sz="1600" dirty="0"/>
              <a:t>Could be interpreted as</a:t>
            </a:r>
            <a:r>
              <a:rPr lang="en-US" sz="1600" dirty="0">
                <a:solidFill>
                  <a:srgbClr val="006600"/>
                </a:solidFill>
              </a:rPr>
              <a:t> (</a:t>
            </a:r>
            <a:r>
              <a:rPr lang="en-US" sz="1600" i="1" dirty="0">
                <a:solidFill>
                  <a:srgbClr val="006600"/>
                </a:solidFill>
              </a:rPr>
              <a:t>p</a:t>
            </a:r>
            <a:r>
              <a:rPr lang="en-US" sz="1600" dirty="0">
                <a:solidFill>
                  <a:srgbClr val="006600"/>
                </a:solidFill>
              </a:rPr>
              <a:t> </a:t>
            </a:r>
            <a:r>
              <a:rPr lang="en-US" sz="1600" dirty="0">
                <a:solidFill>
                  <a:srgbClr val="006600"/>
                </a:solidFill>
                <a:sym typeface="Symbol" pitchFamily="18" charset="2"/>
              </a:rPr>
              <a:t> </a:t>
            </a:r>
            <a:r>
              <a:rPr lang="en-US" sz="1600" i="1" dirty="0">
                <a:solidFill>
                  <a:srgbClr val="006600"/>
                </a:solidFill>
              </a:rPr>
              <a:t>q</a:t>
            </a:r>
            <a:r>
              <a:rPr lang="en-US" sz="1600" dirty="0">
                <a:solidFill>
                  <a:srgbClr val="006600"/>
                </a:solidFill>
              </a:rPr>
              <a:t>)</a:t>
            </a:r>
            <a:r>
              <a:rPr lang="en-US" sz="1600" dirty="0">
                <a:solidFill>
                  <a:srgbClr val="006600"/>
                </a:solidFill>
                <a:sym typeface="Symbol" pitchFamily="18" charset="2"/>
              </a:rPr>
              <a:t>  </a:t>
            </a:r>
            <a:r>
              <a:rPr lang="en-US" sz="1600" i="1" dirty="0">
                <a:solidFill>
                  <a:srgbClr val="006600"/>
                </a:solidFill>
              </a:rPr>
              <a:t>r</a:t>
            </a:r>
            <a:r>
              <a:rPr lang="en-US" sz="1600" dirty="0">
                <a:solidFill>
                  <a:srgbClr val="006600"/>
                </a:solidFill>
              </a:rPr>
              <a:t> </a:t>
            </a:r>
            <a:r>
              <a:rPr lang="en-US" sz="1600" dirty="0"/>
              <a:t>or</a:t>
            </a:r>
            <a:r>
              <a:rPr lang="en-US" sz="1600" dirty="0">
                <a:solidFill>
                  <a:srgbClr val="006600"/>
                </a:solidFill>
              </a:rPr>
              <a:t> </a:t>
            </a:r>
            <a:r>
              <a:rPr lang="en-US" sz="1600" i="1" dirty="0">
                <a:solidFill>
                  <a:srgbClr val="006600"/>
                </a:solidFill>
              </a:rPr>
              <a:t>p</a:t>
            </a:r>
            <a:r>
              <a:rPr lang="en-US" sz="1600" dirty="0">
                <a:solidFill>
                  <a:srgbClr val="006600"/>
                </a:solidFill>
              </a:rPr>
              <a:t> </a:t>
            </a:r>
            <a:r>
              <a:rPr lang="en-US" sz="1600" dirty="0">
                <a:solidFill>
                  <a:srgbClr val="006600"/>
                </a:solidFill>
                <a:sym typeface="Symbol" pitchFamily="18" charset="2"/>
              </a:rPr>
              <a:t> (</a:t>
            </a:r>
            <a:r>
              <a:rPr lang="en-US" sz="1600" i="1" dirty="0">
                <a:solidFill>
                  <a:srgbClr val="006600"/>
                </a:solidFill>
              </a:rPr>
              <a:t>q</a:t>
            </a:r>
            <a:r>
              <a:rPr lang="en-US" sz="1600" dirty="0">
                <a:solidFill>
                  <a:srgbClr val="006600"/>
                </a:solidFill>
                <a:sym typeface="Symbol" pitchFamily="18" charset="2"/>
              </a:rPr>
              <a:t>  </a:t>
            </a:r>
            <a:r>
              <a:rPr lang="en-US" sz="1600" i="1" dirty="0">
                <a:solidFill>
                  <a:srgbClr val="006600"/>
                </a:solidFill>
              </a:rPr>
              <a:t>r</a:t>
            </a:r>
            <a:r>
              <a:rPr lang="en-US" sz="1600" dirty="0">
                <a:solidFill>
                  <a:srgbClr val="006600"/>
                </a:solidFill>
              </a:rPr>
              <a:t>) </a:t>
            </a:r>
          </a:p>
          <a:p>
            <a:r>
              <a:rPr lang="en-US" sz="1600" dirty="0"/>
              <a:t>precedence order: </a:t>
            </a:r>
            <a:r>
              <a:rPr lang="en-US" sz="1600" dirty="0">
                <a:sym typeface="Symbol" pitchFamily="18" charset="2"/>
              </a:rPr>
              <a:t>      </a:t>
            </a:r>
            <a:r>
              <a:rPr lang="en-US" sz="1600" dirty="0">
                <a:solidFill>
                  <a:schemeClr val="hlink"/>
                </a:solidFill>
                <a:sym typeface="Symbol" pitchFamily="18" charset="2"/>
              </a:rPr>
              <a:t>(IMP!) </a:t>
            </a:r>
            <a:r>
              <a:rPr lang="en-US" sz="1600" dirty="0">
                <a:sym typeface="Symbol" pitchFamily="18" charset="2"/>
              </a:rPr>
              <a:t>(Overruled by brackets)</a:t>
            </a:r>
          </a:p>
          <a:p>
            <a:r>
              <a:rPr lang="en-US" sz="1600" dirty="0">
                <a:sym typeface="Symbol" pitchFamily="18" charset="2"/>
              </a:rPr>
              <a:t>We use this order to compute truth values of compound propositions.</a:t>
            </a:r>
          </a:p>
          <a:p>
            <a:r>
              <a:rPr lang="en-US" altLang="zh-TW" sz="1600" dirty="0" err="1"/>
              <a:t>eg</a:t>
            </a:r>
            <a:r>
              <a:rPr lang="en-US" altLang="zh-TW" sz="1600" dirty="0"/>
              <a:t>.  (1) </a:t>
            </a:r>
            <a:r>
              <a:rPr lang="en-US" altLang="zh-TW" sz="1600" i="1" dirty="0"/>
              <a:t>p</a:t>
            </a:r>
            <a:r>
              <a:rPr lang="en-US" altLang="zh-TW" sz="1600" dirty="0"/>
              <a:t> </a:t>
            </a:r>
            <a:r>
              <a:rPr lang="en-US" altLang="zh-TW" sz="1600" b="1" dirty="0">
                <a:latin typeface="Symbol" pitchFamily="18" charset="2"/>
                <a:sym typeface="Symbol" pitchFamily="18" charset="2"/>
              </a:rPr>
              <a:t></a:t>
            </a:r>
            <a:r>
              <a:rPr lang="en-US" altLang="zh-TW" sz="1600" dirty="0"/>
              <a:t> </a:t>
            </a:r>
            <a:r>
              <a:rPr lang="en-US" altLang="zh-TW" sz="1600" i="1" dirty="0"/>
              <a:t>q</a:t>
            </a:r>
            <a:r>
              <a:rPr lang="en-US" altLang="zh-TW" sz="1600" dirty="0"/>
              <a:t> </a:t>
            </a:r>
            <a:r>
              <a:rPr lang="en-US" altLang="zh-TW" sz="1600" b="1" dirty="0">
                <a:latin typeface="Symbol" pitchFamily="18" charset="2"/>
                <a:sym typeface="Symbol" pitchFamily="18" charset="2"/>
              </a:rPr>
              <a:t></a:t>
            </a:r>
            <a:r>
              <a:rPr lang="en-US" altLang="zh-TW" sz="1600" dirty="0"/>
              <a:t> </a:t>
            </a:r>
            <a:r>
              <a:rPr lang="en-US" altLang="zh-TW" sz="1600" i="1" dirty="0"/>
              <a:t>r </a:t>
            </a:r>
            <a:r>
              <a:rPr lang="en-US" altLang="zh-TW" sz="1600" dirty="0"/>
              <a:t> means ( </a:t>
            </a:r>
            <a:r>
              <a:rPr lang="en-US" altLang="zh-TW" sz="1600" i="1" dirty="0"/>
              <a:t>p</a:t>
            </a:r>
            <a:r>
              <a:rPr lang="en-US" altLang="zh-TW" sz="1600" dirty="0"/>
              <a:t> </a:t>
            </a:r>
            <a:r>
              <a:rPr lang="en-US" altLang="zh-TW" sz="1600" b="1" dirty="0">
                <a:latin typeface="Symbol" pitchFamily="18" charset="2"/>
                <a:sym typeface="Symbol" pitchFamily="18" charset="2"/>
              </a:rPr>
              <a:t></a:t>
            </a:r>
            <a:r>
              <a:rPr lang="en-US" altLang="zh-TW" sz="1600" dirty="0"/>
              <a:t> </a:t>
            </a:r>
            <a:r>
              <a:rPr lang="en-US" altLang="zh-TW" sz="1600" i="1" dirty="0"/>
              <a:t>q</a:t>
            </a:r>
            <a:r>
              <a:rPr lang="en-US" altLang="zh-TW" sz="1600" dirty="0"/>
              <a:t> ) </a:t>
            </a:r>
            <a:r>
              <a:rPr lang="en-US" altLang="zh-TW" sz="1600" b="1" dirty="0">
                <a:latin typeface="Symbol" pitchFamily="18" charset="2"/>
                <a:sym typeface="Symbol" pitchFamily="18" charset="2"/>
              </a:rPr>
              <a:t></a:t>
            </a:r>
            <a:r>
              <a:rPr lang="en-US" altLang="zh-TW" sz="1600" dirty="0"/>
              <a:t> </a:t>
            </a:r>
            <a:r>
              <a:rPr lang="en-US" altLang="zh-TW" sz="1600" i="1" dirty="0"/>
              <a:t>r</a:t>
            </a:r>
            <a:r>
              <a:rPr lang="en-US" altLang="zh-TW" sz="1600" dirty="0"/>
              <a:t> </a:t>
            </a:r>
          </a:p>
          <a:p>
            <a:r>
              <a:rPr lang="en-US" altLang="zh-TW" sz="1600" dirty="0"/>
              <a:t>	(2) </a:t>
            </a:r>
            <a:r>
              <a:rPr lang="en-US" altLang="zh-TW" sz="1600" i="1" dirty="0"/>
              <a:t>p</a:t>
            </a:r>
            <a:r>
              <a:rPr lang="en-US" altLang="zh-TW" sz="1600" dirty="0"/>
              <a:t> </a:t>
            </a:r>
            <a:r>
              <a:rPr lang="en-US" altLang="zh-TW" sz="1600" b="1" dirty="0">
                <a:latin typeface="Symbol" pitchFamily="18" charset="2"/>
                <a:sym typeface="Symbol" pitchFamily="18" charset="2"/>
              </a:rPr>
              <a:t></a:t>
            </a:r>
            <a:r>
              <a:rPr lang="en-US" altLang="zh-TW" sz="1600" dirty="0"/>
              <a:t> </a:t>
            </a:r>
            <a:r>
              <a:rPr lang="en-US" altLang="zh-TW" sz="1600" i="1" dirty="0"/>
              <a:t>q</a:t>
            </a:r>
            <a:r>
              <a:rPr lang="en-US" altLang="zh-TW" sz="1600" dirty="0"/>
              <a:t> </a:t>
            </a:r>
            <a:r>
              <a:rPr lang="en-US" altLang="zh-TW" sz="1600" dirty="0">
                <a:cs typeface="Arial" pitchFamily="34" charset="0"/>
              </a:rPr>
              <a:t>→ </a:t>
            </a:r>
            <a:r>
              <a:rPr lang="en-US" altLang="zh-TW" sz="1600" i="1" dirty="0">
                <a:cs typeface="Arial" pitchFamily="34" charset="0"/>
              </a:rPr>
              <a:t>r</a:t>
            </a:r>
            <a:r>
              <a:rPr lang="en-US" altLang="zh-TW" sz="1600" dirty="0">
                <a:cs typeface="Arial" pitchFamily="34" charset="0"/>
              </a:rPr>
              <a:t>  means ( </a:t>
            </a:r>
            <a:r>
              <a:rPr lang="en-US" altLang="zh-TW" sz="1600" i="1" dirty="0"/>
              <a:t>p</a:t>
            </a:r>
            <a:r>
              <a:rPr lang="en-US" altLang="zh-TW" sz="1600" dirty="0"/>
              <a:t> </a:t>
            </a:r>
            <a:r>
              <a:rPr lang="en-US" altLang="zh-TW" sz="1600" b="1" dirty="0">
                <a:latin typeface="Symbol" pitchFamily="18" charset="2"/>
                <a:sym typeface="Symbol" pitchFamily="18" charset="2"/>
              </a:rPr>
              <a:t></a:t>
            </a:r>
            <a:r>
              <a:rPr lang="en-US" altLang="zh-TW" sz="1600" dirty="0"/>
              <a:t> </a:t>
            </a:r>
            <a:r>
              <a:rPr lang="en-US" altLang="zh-TW" sz="1600" i="1" dirty="0"/>
              <a:t>q</a:t>
            </a:r>
            <a:r>
              <a:rPr lang="en-US" altLang="zh-TW" sz="1600" dirty="0"/>
              <a:t> ) </a:t>
            </a:r>
            <a:r>
              <a:rPr lang="en-US" altLang="zh-TW" sz="1600" dirty="0">
                <a:cs typeface="Arial" pitchFamily="34" charset="0"/>
              </a:rPr>
              <a:t>→ </a:t>
            </a:r>
            <a:r>
              <a:rPr lang="en-US" altLang="zh-TW" sz="1600" i="1" dirty="0">
                <a:cs typeface="Arial" pitchFamily="34" charset="0"/>
              </a:rPr>
              <a:t>r</a:t>
            </a:r>
            <a:r>
              <a:rPr lang="en-US" altLang="zh-TW" sz="1600" dirty="0">
                <a:cs typeface="Arial" pitchFamily="34" charset="0"/>
              </a:rPr>
              <a:t> </a:t>
            </a:r>
            <a:endParaRPr lang="en-US" altLang="zh-TW" sz="1600" dirty="0"/>
          </a:p>
          <a:p>
            <a:r>
              <a:rPr lang="en-US" altLang="zh-TW" sz="1600" dirty="0"/>
              <a:t>	(3) </a:t>
            </a:r>
            <a:r>
              <a:rPr lang="en-US" altLang="zh-TW" sz="1600" i="1" dirty="0"/>
              <a:t>p</a:t>
            </a:r>
            <a:r>
              <a:rPr lang="en-US" altLang="zh-TW" sz="1600" dirty="0"/>
              <a:t> </a:t>
            </a:r>
            <a:r>
              <a:rPr lang="en-US" altLang="zh-TW" b="1" dirty="0">
                <a:latin typeface="Symbol" pitchFamily="18" charset="2"/>
                <a:sym typeface="Symbol" pitchFamily="18" charset="2"/>
              </a:rPr>
              <a:t></a:t>
            </a:r>
            <a:r>
              <a:rPr lang="en-US" altLang="zh-TW" sz="1600" dirty="0"/>
              <a:t> ﹁ </a:t>
            </a:r>
            <a:r>
              <a:rPr lang="en-US" altLang="zh-TW" sz="1600" i="1" dirty="0"/>
              <a:t>q</a:t>
            </a:r>
            <a:r>
              <a:rPr lang="en-US" altLang="zh-TW" sz="1600" dirty="0"/>
              <a:t>  means  </a:t>
            </a:r>
            <a:r>
              <a:rPr lang="en-US" altLang="zh-TW" sz="1600" i="1" dirty="0"/>
              <a:t>p</a:t>
            </a:r>
            <a:r>
              <a:rPr lang="en-US" altLang="zh-TW" sz="1600" dirty="0"/>
              <a:t> </a:t>
            </a:r>
            <a:r>
              <a:rPr lang="en-US" altLang="zh-TW" b="1" dirty="0">
                <a:latin typeface="Symbol" pitchFamily="18" charset="2"/>
                <a:sym typeface="Symbol" pitchFamily="18" charset="2"/>
              </a:rPr>
              <a:t></a:t>
            </a:r>
            <a:r>
              <a:rPr lang="en-US" altLang="zh-TW" sz="1600" dirty="0"/>
              <a:t> ( ﹁ </a:t>
            </a:r>
            <a:r>
              <a:rPr lang="en-US" altLang="zh-TW" sz="1600" i="1" dirty="0"/>
              <a:t>q</a:t>
            </a:r>
            <a:r>
              <a:rPr lang="en-US" altLang="zh-TW" sz="1600" dirty="0"/>
              <a:t> )</a:t>
            </a:r>
            <a:endParaRPr lang="en-US" sz="1600" dirty="0">
              <a:sym typeface="Symbol" pitchFamily="18" charset="2"/>
            </a:endParaRPr>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60328" y="807289"/>
            <a:ext cx="8108116" cy="956201"/>
          </a:xfrm>
        </p:spPr>
        <p:txBody>
          <a:bodyPr>
            <a:noAutofit/>
          </a:bodyPr>
          <a:lstStyle/>
          <a:p>
            <a:r>
              <a:rPr lang="en-US" altLang="zh-TW" sz="4000" dirty="0">
                <a:solidFill>
                  <a:srgbClr val="FF0000"/>
                </a:solidFill>
              </a:rPr>
              <a:t>Translating English Sentences into Logical Expression </a:t>
            </a:r>
            <a:r>
              <a:rPr lang="en-US" altLang="zh-TW" sz="2000" dirty="0">
                <a:solidFill>
                  <a:srgbClr val="FF0000"/>
                </a:solidFill>
              </a:rPr>
              <a:t>(Contd.)</a:t>
            </a:r>
            <a:endParaRPr lang="th-TH" sz="4000" dirty="0"/>
          </a:p>
        </p:txBody>
      </p:sp>
      <p:sp>
        <p:nvSpPr>
          <p:cNvPr id="7" name="Content Placeholder 6"/>
          <p:cNvSpPr>
            <a:spLocks noGrp="1"/>
          </p:cNvSpPr>
          <p:nvPr>
            <p:ph idx="1"/>
          </p:nvPr>
        </p:nvSpPr>
        <p:spPr>
          <a:xfrm>
            <a:off x="555172" y="1785377"/>
            <a:ext cx="8213272" cy="4611189"/>
          </a:xfrm>
        </p:spPr>
        <p:txBody>
          <a:bodyPr>
            <a:normAutofit/>
          </a:bodyPr>
          <a:lstStyle/>
          <a:p>
            <a:r>
              <a:rPr lang="en-US" altLang="zh-TW" sz="2400" dirty="0">
                <a:solidFill>
                  <a:srgbClr val="008000"/>
                </a:solidFill>
              </a:rPr>
              <a:t>Ex:</a:t>
            </a:r>
            <a:br>
              <a:rPr lang="en-US" altLang="zh-TW" sz="2400" dirty="0">
                <a:solidFill>
                  <a:srgbClr val="000000"/>
                </a:solidFill>
              </a:rPr>
            </a:br>
            <a:r>
              <a:rPr lang="en-US" altLang="zh-TW" sz="2000" dirty="0">
                <a:solidFill>
                  <a:srgbClr val="000000"/>
                </a:solidFill>
              </a:rPr>
              <a:t>“The system is in multiuser state if and only if it is operating normally. If the system is operating normally, the kernel is functioning. The kernel is not functioning or the system is in interrupt mode. If the system is not in multiuser state, then it is in interrupt mode.”</a:t>
            </a:r>
            <a:endParaRPr lang="en-US" altLang="zh-TW" sz="2400" dirty="0">
              <a:solidFill>
                <a:srgbClr val="000000"/>
              </a:solidFill>
            </a:endParaRPr>
          </a:p>
          <a:p>
            <a:r>
              <a:rPr lang="en-US" altLang="zh-TW" sz="2400" dirty="0">
                <a:solidFill>
                  <a:srgbClr val="008000"/>
                </a:solidFill>
              </a:rPr>
              <a:t>Sol.: </a:t>
            </a:r>
            <a:endParaRPr lang="th-TH" altLang="zh-TW" sz="2400" dirty="0">
              <a:solidFill>
                <a:srgbClr val="008000"/>
              </a:solidFill>
            </a:endParaRPr>
          </a:p>
        </p:txBody>
      </p:sp>
      <p:sp>
        <p:nvSpPr>
          <p:cNvPr id="8"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14</a:t>
            </a:fld>
            <a:endParaRPr lang="en-US" sz="20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611189" y="1502229"/>
            <a:ext cx="8050212" cy="5095422"/>
          </a:xfrm>
        </p:spPr>
        <p:txBody>
          <a:bodyPr>
            <a:normAutofit/>
          </a:bodyPr>
          <a:lstStyle/>
          <a:p>
            <a:pPr eaLnBrk="1" hangingPunct="1">
              <a:buFont typeface="Arial" panose="020B0604020202020204" pitchFamily="34" charset="0"/>
              <a:buChar char="•"/>
            </a:pPr>
            <a:r>
              <a:rPr lang="en-US" sz="2000" b="0" i="0" dirty="0">
                <a:solidFill>
                  <a:srgbClr val="4D5156"/>
                </a:solidFill>
                <a:effectLst/>
                <a:latin typeface="arial" panose="020B0604020202020204" pitchFamily="34" charset="0"/>
              </a:rPr>
              <a:t> </a:t>
            </a:r>
            <a:r>
              <a:rPr lang="en-US" altLang="zh-TW" sz="2400" dirty="0"/>
              <a:t>The propositions </a:t>
            </a:r>
            <a:r>
              <a:rPr lang="en-US" altLang="zh-TW" sz="2400" i="1" dirty="0"/>
              <a:t>p</a:t>
            </a:r>
            <a:r>
              <a:rPr lang="en-US" altLang="zh-TW" sz="2400" dirty="0"/>
              <a:t> and </a:t>
            </a:r>
            <a:r>
              <a:rPr lang="en-US" altLang="zh-TW" sz="2400" i="1" dirty="0"/>
              <a:t>q </a:t>
            </a:r>
            <a:r>
              <a:rPr lang="en-US" altLang="zh-TW" sz="2400" dirty="0"/>
              <a:t>that have the same truth values in all possible cases are called</a:t>
            </a:r>
            <a:r>
              <a:rPr lang="en-US" altLang="zh-TW" sz="2400" dirty="0">
                <a:solidFill>
                  <a:schemeClr val="accent2"/>
                </a:solidFill>
              </a:rPr>
              <a:t> </a:t>
            </a:r>
            <a:r>
              <a:rPr lang="en-US" altLang="zh-TW" sz="2400" i="1" u="sng" dirty="0">
                <a:solidFill>
                  <a:srgbClr val="FF0000"/>
                </a:solidFill>
              </a:rPr>
              <a:t>logically equivalent </a:t>
            </a:r>
            <a:r>
              <a:rPr lang="en-US" altLang="zh-TW" sz="2400" dirty="0">
                <a:solidFill>
                  <a:srgbClr val="FF0000"/>
                </a:solidFill>
              </a:rPr>
              <a:t>(</a:t>
            </a:r>
            <a:r>
              <a:rPr lang="th-TH" sz="2400" dirty="0"/>
              <a:t>สมมูลกันเชิงตรรกะ</a:t>
            </a:r>
            <a:r>
              <a:rPr lang="en-US" altLang="zh-TW" sz="2400" dirty="0">
                <a:solidFill>
                  <a:srgbClr val="FF0000"/>
                </a:solidFill>
              </a:rPr>
              <a:t>) </a:t>
            </a:r>
            <a:r>
              <a:rPr lang="en-US" altLang="zh-TW" sz="2400" dirty="0"/>
              <a:t>or </a:t>
            </a:r>
            <a:r>
              <a:rPr lang="en-US" altLang="zh-TW" sz="2400" i="1" u="sng" dirty="0">
                <a:solidFill>
                  <a:srgbClr val="FF0000"/>
                </a:solidFill>
              </a:rPr>
              <a:t>propositional equivalent </a:t>
            </a:r>
            <a:r>
              <a:rPr lang="en-US" altLang="zh-TW" sz="2400" dirty="0">
                <a:solidFill>
                  <a:srgbClr val="FF0000"/>
                </a:solidFill>
              </a:rPr>
              <a:t>(</a:t>
            </a:r>
            <a:r>
              <a:rPr lang="th-TH" sz="2400" dirty="0"/>
              <a:t>สมมูลกันเชิงประพจน์</a:t>
            </a:r>
            <a:r>
              <a:rPr lang="en-US" altLang="zh-TW" sz="2400" dirty="0">
                <a:solidFill>
                  <a:srgbClr val="FF0000"/>
                </a:solidFill>
              </a:rPr>
              <a:t>)</a:t>
            </a:r>
            <a:r>
              <a:rPr lang="en-US" altLang="zh-TW" sz="2400" dirty="0"/>
              <a:t>.</a:t>
            </a:r>
          </a:p>
          <a:p>
            <a:pPr eaLnBrk="1" hangingPunct="1">
              <a:buFont typeface="Arial" panose="020B0604020202020204" pitchFamily="34" charset="0"/>
              <a:buChar char="•"/>
            </a:pPr>
            <a:r>
              <a:rPr lang="en-US" altLang="zh-TW" sz="2400" dirty="0"/>
              <a:t>The notation</a:t>
            </a:r>
            <a:r>
              <a:rPr lang="en-US" altLang="zh-TW" sz="2400" dirty="0">
                <a:solidFill>
                  <a:schemeClr val="accent2"/>
                </a:solidFill>
              </a:rPr>
              <a:t> </a:t>
            </a:r>
            <a:r>
              <a:rPr lang="en-US" altLang="zh-TW" sz="2400" dirty="0">
                <a:solidFill>
                  <a:srgbClr val="FF0000"/>
                </a:solidFill>
              </a:rPr>
              <a:t>p ≡ q </a:t>
            </a:r>
            <a:r>
              <a:rPr lang="en-US" altLang="zh-TW" sz="2400" dirty="0"/>
              <a:t>( or</a:t>
            </a:r>
            <a:r>
              <a:rPr lang="en-US" altLang="zh-TW" sz="2400" dirty="0">
                <a:solidFill>
                  <a:schemeClr val="accent2"/>
                </a:solidFill>
              </a:rPr>
              <a:t> </a:t>
            </a:r>
            <a:r>
              <a:rPr lang="en-US" altLang="zh-TW" sz="2400" dirty="0">
                <a:solidFill>
                  <a:srgbClr val="FF0000"/>
                </a:solidFill>
              </a:rPr>
              <a:t>p </a:t>
            </a:r>
            <a:r>
              <a:rPr lang="en-US" sz="2400" dirty="0">
                <a:solidFill>
                  <a:srgbClr val="FF0000"/>
                </a:solidFill>
                <a:sym typeface="Symbol"/>
              </a:rPr>
              <a:t></a:t>
            </a:r>
            <a:r>
              <a:rPr lang="en-US" altLang="zh-TW" sz="2400" dirty="0">
                <a:solidFill>
                  <a:srgbClr val="FF0000"/>
                </a:solidFill>
                <a:sym typeface="Wingdings" pitchFamily="2" charset="2"/>
              </a:rPr>
              <a:t> q </a:t>
            </a:r>
            <a:r>
              <a:rPr lang="en-US" altLang="zh-TW" sz="2400" dirty="0">
                <a:sym typeface="Wingdings" pitchFamily="2" charset="2"/>
              </a:rPr>
              <a:t>) denotes that p and q are logically equivalent.</a:t>
            </a:r>
            <a:endParaRPr lang="en-US" altLang="zh-TW" sz="2400" u="sng" dirty="0">
              <a:solidFill>
                <a:srgbClr val="00B0F0"/>
              </a:solidFill>
            </a:endParaRPr>
          </a:p>
          <a:p>
            <a:pPr eaLnBrk="1" hangingPunct="1"/>
            <a:r>
              <a:rPr lang="en-US" altLang="zh-TW" sz="2400" dirty="0">
                <a:solidFill>
                  <a:srgbClr val="008000"/>
                </a:solidFill>
              </a:rPr>
              <a:t>Example:</a:t>
            </a:r>
            <a:r>
              <a:rPr lang="en-US" altLang="zh-TW" sz="2400" dirty="0"/>
              <a:t> Show that ﹁( p </a:t>
            </a:r>
            <a:r>
              <a:rPr lang="en-US" altLang="zh-TW" sz="2000" dirty="0">
                <a:latin typeface="Symbol" pitchFamily="18" charset="2"/>
                <a:sym typeface="Symbol" pitchFamily="18" charset="2"/>
              </a:rPr>
              <a:t></a:t>
            </a:r>
            <a:r>
              <a:rPr lang="en-US" altLang="zh-TW" sz="2400" dirty="0"/>
              <a:t> q ) ≡ ﹁p </a:t>
            </a:r>
            <a:r>
              <a:rPr lang="en-US" altLang="zh-TW" sz="2400" dirty="0">
                <a:latin typeface="Symbol" pitchFamily="18" charset="2"/>
                <a:sym typeface="Symbol" pitchFamily="18" charset="2"/>
              </a:rPr>
              <a:t></a:t>
            </a:r>
            <a:r>
              <a:rPr lang="en-US" altLang="zh-TW" sz="2400" dirty="0"/>
              <a:t> ﹁q</a:t>
            </a:r>
            <a:r>
              <a:rPr lang="en-US" altLang="zh-TW" sz="1600" dirty="0"/>
              <a:t> </a:t>
            </a:r>
          </a:p>
          <a:p>
            <a:r>
              <a:rPr lang="en-US" altLang="zh-TW" sz="2400" dirty="0" err="1">
                <a:solidFill>
                  <a:srgbClr val="008000"/>
                </a:solidFill>
              </a:rPr>
              <a:t>pf</a:t>
            </a:r>
            <a:r>
              <a:rPr lang="en-US" altLang="zh-TW" sz="2400" dirty="0">
                <a:solidFill>
                  <a:srgbClr val="008000"/>
                </a:solidFill>
              </a:rPr>
              <a:t> :</a:t>
            </a:r>
            <a:endParaRPr lang="en-US" altLang="zh-TW" sz="2400" dirty="0"/>
          </a:p>
          <a:p>
            <a:pPr eaLnBrk="1" hangingPunct="1"/>
            <a:endParaRPr lang="en-US" altLang="zh-TW" sz="2400" dirty="0"/>
          </a:p>
          <a:p>
            <a:pPr eaLnBrk="1" hangingPunct="1"/>
            <a:endParaRPr lang="en-US" altLang="zh-TW" sz="2400" dirty="0"/>
          </a:p>
          <a:p>
            <a:pPr eaLnBrk="1" hangingPunct="1"/>
            <a:endParaRPr lang="en-US" altLang="zh-TW" sz="2400" dirty="0"/>
          </a:p>
        </p:txBody>
      </p:sp>
      <p:graphicFrame>
        <p:nvGraphicFramePr>
          <p:cNvPr id="53331" name="Group 83"/>
          <p:cNvGraphicFramePr>
            <a:graphicFrameLocks noGrp="1"/>
          </p:cNvGraphicFramePr>
          <p:nvPr>
            <p:ph sz="half" idx="2"/>
            <p:extLst>
              <p:ext uri="{D42A27DB-BD31-4B8C-83A1-F6EECF244321}">
                <p14:modId xmlns:p14="http://schemas.microsoft.com/office/powerpoint/2010/main" val="2264003020"/>
              </p:ext>
            </p:extLst>
          </p:nvPr>
        </p:nvGraphicFramePr>
        <p:xfrm>
          <a:off x="1511276" y="4049940"/>
          <a:ext cx="5472115" cy="1588922"/>
        </p:xfrm>
        <a:graphic>
          <a:graphicData uri="http://schemas.openxmlformats.org/drawingml/2006/table">
            <a:tbl>
              <a:tblPr/>
              <a:tblGrid>
                <a:gridCol w="406400">
                  <a:extLst>
                    <a:ext uri="{9D8B030D-6E8A-4147-A177-3AD203B41FA5}">
                      <a16:colId xmlns:a16="http://schemas.microsoft.com/office/drawing/2014/main" val="20000"/>
                    </a:ext>
                  </a:extLst>
                </a:gridCol>
                <a:gridCol w="403226">
                  <a:extLst>
                    <a:ext uri="{9D8B030D-6E8A-4147-A177-3AD203B41FA5}">
                      <a16:colId xmlns:a16="http://schemas.microsoft.com/office/drawing/2014/main" val="20001"/>
                    </a:ext>
                  </a:extLst>
                </a:gridCol>
                <a:gridCol w="1622426">
                  <a:extLst>
                    <a:ext uri="{9D8B030D-6E8A-4147-A177-3AD203B41FA5}">
                      <a16:colId xmlns:a16="http://schemas.microsoft.com/office/drawing/2014/main" val="20002"/>
                    </a:ext>
                  </a:extLst>
                </a:gridCol>
                <a:gridCol w="676275">
                  <a:extLst>
                    <a:ext uri="{9D8B030D-6E8A-4147-A177-3AD203B41FA5}">
                      <a16:colId xmlns:a16="http://schemas.microsoft.com/office/drawing/2014/main" val="20003"/>
                    </a:ext>
                  </a:extLst>
                </a:gridCol>
                <a:gridCol w="674688">
                  <a:extLst>
                    <a:ext uri="{9D8B030D-6E8A-4147-A177-3AD203B41FA5}">
                      <a16:colId xmlns:a16="http://schemas.microsoft.com/office/drawing/2014/main" val="20004"/>
                    </a:ext>
                  </a:extLst>
                </a:gridCol>
                <a:gridCol w="1689100">
                  <a:extLst>
                    <a:ext uri="{9D8B030D-6E8A-4147-A177-3AD203B41FA5}">
                      <a16:colId xmlns:a16="http://schemas.microsoft.com/office/drawing/2014/main" val="20005"/>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chemeClr val="tx1"/>
                          </a:solidFill>
                          <a:effectLst/>
                          <a:latin typeface="Arial" pitchFamily="34" charset="0"/>
                          <a:ea typeface="PMingLiU" pitchFamily="18" charset="-120"/>
                        </a:rPr>
                        <a:t>p</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q </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chemeClr val="tx1"/>
                          </a:solidFill>
                          <a:effectLst/>
                          <a:latin typeface="Arial" pitchFamily="34" charset="0"/>
                          <a:ea typeface="PMingLiU" pitchFamily="18" charset="-120"/>
                        </a:rPr>
                        <a:t>﹁( p </a:t>
                      </a:r>
                      <a:r>
                        <a:rPr kumimoji="1" lang="en-US" altLang="zh-TW" sz="1600" b="1" i="0" u="none" strike="noStrike" cap="none" normalizeH="0" baseline="0" dirty="0">
                          <a:ln>
                            <a:noFill/>
                          </a:ln>
                          <a:solidFill>
                            <a:schemeClr val="tx1"/>
                          </a:solidFill>
                          <a:effectLst/>
                          <a:latin typeface="Symbol" pitchFamily="18" charset="2"/>
                          <a:ea typeface="PMingLiU" pitchFamily="18" charset="-120"/>
                          <a:sym typeface="Symbol" pitchFamily="18" charset="2"/>
                        </a:rPr>
                        <a:t></a:t>
                      </a:r>
                      <a:r>
                        <a:rPr kumimoji="1" lang="en-US" altLang="zh-TW" sz="1400" b="1" i="0" u="none" strike="noStrike" cap="none" normalizeH="0" baseline="0" dirty="0">
                          <a:ln>
                            <a:noFill/>
                          </a:ln>
                          <a:solidFill>
                            <a:schemeClr val="tx1"/>
                          </a:solidFill>
                          <a:effectLst/>
                          <a:latin typeface="Arial" pitchFamily="34" charset="0"/>
                          <a:ea typeface="PMingLiU" pitchFamily="18" charset="-120"/>
                        </a:rPr>
                        <a:t> q )</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chemeClr val="tx1"/>
                          </a:solidFill>
                          <a:effectLst/>
                          <a:latin typeface="Arial" pitchFamily="34" charset="0"/>
                          <a:ea typeface="PMingLiU" pitchFamily="18" charset="-120"/>
                        </a:rPr>
                        <a:t>﹁p</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﹁q </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﹁p </a:t>
                      </a:r>
                      <a:r>
                        <a:rPr kumimoji="1" lang="en-US" altLang="zh-TW" sz="1800" b="1" i="0" u="none" strike="noStrike" cap="none" normalizeH="0" baseline="0">
                          <a:ln>
                            <a:noFill/>
                          </a:ln>
                          <a:solidFill>
                            <a:schemeClr val="tx1"/>
                          </a:solidFill>
                          <a:effectLst/>
                          <a:latin typeface="Symbol" pitchFamily="18" charset="2"/>
                          <a:ea typeface="PMingLiU" pitchFamily="18" charset="-120"/>
                          <a:sym typeface="Symbol" pitchFamily="18" charset="2"/>
                        </a:rPr>
                        <a:t></a:t>
                      </a:r>
                      <a:r>
                        <a:rPr kumimoji="1" lang="en-US" altLang="zh-TW" sz="1400" b="1" i="0" u="none" strike="noStrike" cap="none" normalizeH="0" baseline="0">
                          <a:ln>
                            <a:noFill/>
                          </a:ln>
                          <a:solidFill>
                            <a:schemeClr val="tx1"/>
                          </a:solidFill>
                          <a:effectLst/>
                          <a:latin typeface="Arial" pitchFamily="34" charset="0"/>
                          <a:ea typeface="PMingLiU" pitchFamily="18" charset="-120"/>
                        </a:rPr>
                        <a:t> ﹁q</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57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57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7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57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chemeClr val="tx1"/>
                          </a:solidFill>
                          <a:effectLst/>
                          <a:latin typeface="Arial" pitchFamily="34" charset="0"/>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chemeClr val="tx1"/>
                          </a:solidFill>
                          <a:effectLst/>
                          <a:latin typeface="Arial" pitchFamily="34" charset="0"/>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Rectangle 2"/>
          <p:cNvSpPr>
            <a:spLocks noGrp="1" noChangeArrowheads="1"/>
          </p:cNvSpPr>
          <p:nvPr>
            <p:ph type="title"/>
          </p:nvPr>
        </p:nvSpPr>
        <p:spPr>
          <a:xfrm>
            <a:off x="638448" y="624571"/>
            <a:ext cx="7483384" cy="828675"/>
          </a:xfrm>
        </p:spPr>
        <p:txBody>
          <a:bodyPr>
            <a:normAutofit/>
          </a:bodyPr>
          <a:lstStyle/>
          <a:p>
            <a:pPr eaLnBrk="1" hangingPunct="1"/>
            <a:r>
              <a:rPr lang="en-US" altLang="zh-TW" sz="4000" dirty="0">
                <a:solidFill>
                  <a:srgbClr val="FF0000"/>
                </a:solidFill>
              </a:rPr>
              <a:t>Propositional Equivalences</a:t>
            </a:r>
            <a:endParaRPr lang="en-US" altLang="zh-TW" sz="2000" dirty="0">
              <a:solidFill>
                <a:srgbClr val="FF0000"/>
              </a:solidFill>
            </a:endParaRPr>
          </a:p>
        </p:txBody>
      </p:sp>
      <p:sp>
        <p:nvSpPr>
          <p:cNvPr id="13"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15</a:t>
            </a:fld>
            <a:endParaRPr lang="en-US" sz="2000" dirty="0"/>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38448" y="624571"/>
            <a:ext cx="7483384" cy="828675"/>
          </a:xfrm>
        </p:spPr>
        <p:txBody>
          <a:bodyPr>
            <a:normAutofit/>
          </a:bodyPr>
          <a:lstStyle/>
          <a:p>
            <a:r>
              <a:rPr lang="en-US" sz="4000" dirty="0">
                <a:solidFill>
                  <a:srgbClr val="FF0000"/>
                </a:solidFill>
              </a:rPr>
              <a:t>Tautology and Contradiction</a:t>
            </a:r>
            <a:endParaRPr lang="en-US" altLang="zh-TW" sz="4000" dirty="0">
              <a:solidFill>
                <a:srgbClr val="FF0000"/>
              </a:solidFill>
            </a:endParaRPr>
          </a:p>
        </p:txBody>
      </p:sp>
      <p:sp>
        <p:nvSpPr>
          <p:cNvPr id="13315" name="Rectangle 3"/>
          <p:cNvSpPr>
            <a:spLocks noGrp="1" noChangeArrowheads="1"/>
          </p:cNvSpPr>
          <p:nvPr>
            <p:ph idx="1"/>
          </p:nvPr>
        </p:nvSpPr>
        <p:spPr>
          <a:xfrm>
            <a:off x="638448" y="1606064"/>
            <a:ext cx="8334103" cy="5012850"/>
          </a:xfrm>
        </p:spPr>
        <p:txBody>
          <a:bodyPr>
            <a:noAutofit/>
          </a:bodyPr>
          <a:lstStyle/>
          <a:p>
            <a:pPr>
              <a:buFont typeface="Arial" panose="020B0604020202020204" pitchFamily="34" charset="0"/>
              <a:buChar char="•"/>
            </a:pPr>
            <a:r>
              <a:rPr lang="en-US" altLang="zh-TW" sz="2400" i="1" dirty="0">
                <a:solidFill>
                  <a:srgbClr val="669900"/>
                </a:solidFill>
              </a:rPr>
              <a:t>A compound proposition that is always true </a:t>
            </a:r>
            <a:r>
              <a:rPr lang="en-US" altLang="zh-TW" sz="2400" dirty="0"/>
              <a:t>is called a </a:t>
            </a:r>
            <a:r>
              <a:rPr lang="en-US" altLang="zh-TW" sz="2400" i="1" u="sng" dirty="0">
                <a:solidFill>
                  <a:srgbClr val="00B050"/>
                </a:solidFill>
              </a:rPr>
              <a:t>tautology </a:t>
            </a:r>
            <a:r>
              <a:rPr lang="en-US" altLang="zh-TW" sz="2400" dirty="0">
                <a:solidFill>
                  <a:srgbClr val="FF0000"/>
                </a:solidFill>
              </a:rPr>
              <a:t>(</a:t>
            </a:r>
            <a:r>
              <a:rPr lang="th-TH" sz="2400" dirty="0"/>
              <a:t>สัจนิ</a:t>
            </a:r>
            <a:r>
              <a:rPr lang="th-TH" sz="2400" dirty="0" err="1"/>
              <a:t>รันดร์</a:t>
            </a:r>
            <a:r>
              <a:rPr lang="en-US" altLang="zh-TW" sz="2400" dirty="0">
                <a:solidFill>
                  <a:srgbClr val="FF0000"/>
                </a:solidFill>
              </a:rPr>
              <a:t>)</a:t>
            </a:r>
            <a:r>
              <a:rPr lang="en-US" altLang="zh-TW" sz="2400" dirty="0"/>
              <a:t>.</a:t>
            </a:r>
            <a:r>
              <a:rPr lang="en-US" altLang="zh-TW" sz="2400" dirty="0">
                <a:solidFill>
                  <a:schemeClr val="accent2"/>
                </a:solidFill>
              </a:rPr>
              <a:t> </a:t>
            </a:r>
          </a:p>
          <a:p>
            <a:pPr>
              <a:buFont typeface="Arial" panose="020B0604020202020204" pitchFamily="34" charset="0"/>
              <a:buChar char="•"/>
            </a:pPr>
            <a:r>
              <a:rPr lang="en-US" altLang="zh-TW" sz="2400" i="1" dirty="0">
                <a:solidFill>
                  <a:srgbClr val="FF0000"/>
                </a:solidFill>
              </a:rPr>
              <a:t>A compound proposition that is always false </a:t>
            </a:r>
            <a:r>
              <a:rPr lang="en-US" altLang="zh-TW" sz="2400" dirty="0"/>
              <a:t>is called a</a:t>
            </a:r>
            <a:r>
              <a:rPr lang="en-US" altLang="zh-TW" sz="2400" dirty="0">
                <a:solidFill>
                  <a:schemeClr val="accent2"/>
                </a:solidFill>
              </a:rPr>
              <a:t> </a:t>
            </a:r>
            <a:r>
              <a:rPr lang="en-US" altLang="zh-TW" sz="2400" i="1" u="sng" dirty="0">
                <a:solidFill>
                  <a:srgbClr val="FF0000"/>
                </a:solidFill>
              </a:rPr>
              <a:t>contradiction</a:t>
            </a:r>
            <a:r>
              <a:rPr lang="en-US" altLang="zh-TW" sz="2400" dirty="0">
                <a:solidFill>
                  <a:srgbClr val="FF0000"/>
                </a:solidFill>
              </a:rPr>
              <a:t> (</a:t>
            </a:r>
            <a:r>
              <a:rPr lang="th-TH" sz="2400" dirty="0"/>
              <a:t>ขัดแย้ง</a:t>
            </a:r>
            <a:r>
              <a:rPr lang="en-US" altLang="zh-TW" sz="2400" dirty="0">
                <a:solidFill>
                  <a:srgbClr val="FF0000"/>
                </a:solidFill>
              </a:rPr>
              <a:t>)</a:t>
            </a:r>
            <a:r>
              <a:rPr lang="en-US" altLang="zh-TW" sz="2400" dirty="0"/>
              <a:t>. </a:t>
            </a:r>
          </a:p>
          <a:p>
            <a:pPr eaLnBrk="1" hangingPunct="1"/>
            <a:r>
              <a:rPr lang="en-US" altLang="zh-TW" sz="2400" dirty="0">
                <a:solidFill>
                  <a:srgbClr val="008000"/>
                </a:solidFill>
              </a:rPr>
              <a:t>Example 1 :</a:t>
            </a:r>
            <a:r>
              <a:rPr lang="en-US" altLang="zh-TW" sz="2400" dirty="0"/>
              <a:t> </a:t>
            </a:r>
          </a:p>
          <a:p>
            <a:pPr eaLnBrk="1" hangingPunct="1"/>
            <a:endParaRPr lang="en-US" altLang="zh-TW" sz="2400" dirty="0"/>
          </a:p>
          <a:p>
            <a:r>
              <a:rPr lang="th-TH" sz="2400" dirty="0"/>
              <a:t>จากประพจน์ต่อไปนี้ ประพจน์ใดเป็นสัจนิรันดร์หรือข้อขัดแย้ง</a:t>
            </a:r>
          </a:p>
          <a:p>
            <a:pPr>
              <a:buFont typeface="Arial" pitchFamily="34" charset="0"/>
              <a:buChar char="•"/>
            </a:pPr>
            <a:r>
              <a:rPr lang="en-US" sz="2400" dirty="0"/>
              <a:t>p → </a:t>
            </a:r>
            <a:r>
              <a:rPr kumimoji="1" lang="en-US" altLang="zh-TW" sz="2400" b="1" dirty="0">
                <a:latin typeface="Arial" pitchFamily="34" charset="0"/>
                <a:ea typeface="PMingLiU" pitchFamily="18" charset="-120"/>
              </a:rPr>
              <a:t>﹁ </a:t>
            </a:r>
            <a:r>
              <a:rPr lang="en-US" sz="2400" dirty="0"/>
              <a:t>p</a:t>
            </a:r>
          </a:p>
          <a:p>
            <a:pPr>
              <a:buFont typeface="Arial" pitchFamily="34" charset="0"/>
              <a:buChar char="•"/>
            </a:pPr>
            <a:r>
              <a:rPr lang="en-US" sz="2400" dirty="0"/>
              <a:t>p </a:t>
            </a:r>
            <a:r>
              <a:rPr lang="en-US" sz="2400" dirty="0">
                <a:sym typeface="Symbol" panose="05050102010706020507" pitchFamily="18" charset="2"/>
              </a:rPr>
              <a:t></a:t>
            </a:r>
            <a:r>
              <a:rPr lang="en-US" sz="2400" dirty="0"/>
              <a:t> </a:t>
            </a:r>
            <a:r>
              <a:rPr kumimoji="1" lang="en-US" altLang="zh-TW" sz="2400" b="1" dirty="0">
                <a:latin typeface="Arial" pitchFamily="34" charset="0"/>
                <a:ea typeface="PMingLiU" pitchFamily="18" charset="-120"/>
              </a:rPr>
              <a:t>﹁ </a:t>
            </a:r>
            <a:r>
              <a:rPr lang="en-US" sz="2400" dirty="0"/>
              <a:t>p</a:t>
            </a:r>
            <a:endParaRPr lang="th-TH" sz="2400" dirty="0"/>
          </a:p>
          <a:p>
            <a:pPr>
              <a:buFont typeface="Arial" pitchFamily="34" charset="0"/>
              <a:buChar char="•"/>
            </a:pPr>
            <a:r>
              <a:rPr lang="en-US" sz="2400" dirty="0"/>
              <a:t>p </a:t>
            </a:r>
            <a:r>
              <a:rPr lang="en-US" sz="2400" dirty="0">
                <a:sym typeface="Symbol" panose="05050102010706020507" pitchFamily="18" charset="2"/>
              </a:rPr>
              <a:t></a:t>
            </a:r>
            <a:r>
              <a:rPr lang="en-US" sz="2400" dirty="0"/>
              <a:t> </a:t>
            </a:r>
            <a:r>
              <a:rPr kumimoji="1" lang="en-US" altLang="zh-TW" sz="2400" b="1" dirty="0">
                <a:latin typeface="Arial" pitchFamily="34" charset="0"/>
                <a:ea typeface="PMingLiU" pitchFamily="18" charset="-120"/>
              </a:rPr>
              <a:t>﹁ </a:t>
            </a:r>
            <a:r>
              <a:rPr lang="en-US" sz="2400" dirty="0"/>
              <a:t>p</a:t>
            </a:r>
            <a:endParaRPr lang="th-TH" sz="2400" dirty="0"/>
          </a:p>
          <a:p>
            <a:pPr eaLnBrk="1" hangingPunct="1"/>
            <a:endParaRPr lang="en-US" altLang="zh-TW" sz="2400" dirty="0"/>
          </a:p>
          <a:p>
            <a:pPr eaLnBrk="1" hangingPunct="1"/>
            <a:endParaRPr lang="en-US" altLang="zh-TW" sz="2400" dirty="0"/>
          </a:p>
          <a:p>
            <a:br>
              <a:rPr lang="en-US" altLang="zh-TW" sz="2400" dirty="0">
                <a:solidFill>
                  <a:schemeClr val="accent2"/>
                </a:solidFill>
              </a:rPr>
            </a:br>
            <a:endParaRPr lang="en-US" altLang="zh-TW" sz="2400" u="sng" dirty="0"/>
          </a:p>
        </p:txBody>
      </p:sp>
      <p:graphicFrame>
        <p:nvGraphicFramePr>
          <p:cNvPr id="51254" name="Group 54"/>
          <p:cNvGraphicFramePr>
            <a:graphicFrameLocks noGrp="1"/>
          </p:cNvGraphicFramePr>
          <p:nvPr>
            <p:extLst>
              <p:ext uri="{D42A27DB-BD31-4B8C-83A1-F6EECF244321}">
                <p14:modId xmlns:p14="http://schemas.microsoft.com/office/powerpoint/2010/main" val="2095435887"/>
              </p:ext>
            </p:extLst>
          </p:nvPr>
        </p:nvGraphicFramePr>
        <p:xfrm>
          <a:off x="2390723" y="3325885"/>
          <a:ext cx="3740873" cy="786604"/>
        </p:xfrm>
        <a:graphic>
          <a:graphicData uri="http://schemas.openxmlformats.org/drawingml/2006/table">
            <a:tbl>
              <a:tblPr/>
              <a:tblGrid>
                <a:gridCol w="414060">
                  <a:extLst>
                    <a:ext uri="{9D8B030D-6E8A-4147-A177-3AD203B41FA5}">
                      <a16:colId xmlns:a16="http://schemas.microsoft.com/office/drawing/2014/main" val="20000"/>
                    </a:ext>
                  </a:extLst>
                </a:gridCol>
                <a:gridCol w="724155">
                  <a:extLst>
                    <a:ext uri="{9D8B030D-6E8A-4147-A177-3AD203B41FA5}">
                      <a16:colId xmlns:a16="http://schemas.microsoft.com/office/drawing/2014/main" val="20001"/>
                    </a:ext>
                  </a:extLst>
                </a:gridCol>
                <a:gridCol w="1301329">
                  <a:extLst>
                    <a:ext uri="{9D8B030D-6E8A-4147-A177-3AD203B41FA5}">
                      <a16:colId xmlns:a16="http://schemas.microsoft.com/office/drawing/2014/main" val="20002"/>
                    </a:ext>
                  </a:extLst>
                </a:gridCol>
                <a:gridCol w="1301329">
                  <a:extLst>
                    <a:ext uri="{9D8B030D-6E8A-4147-A177-3AD203B41FA5}">
                      <a16:colId xmlns:a16="http://schemas.microsoft.com/office/drawing/2014/main" val="20003"/>
                    </a:ext>
                  </a:extLst>
                </a:gridCol>
              </a:tblGrid>
              <a:tr h="1936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p</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﹁p</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p </a:t>
                      </a:r>
                      <a:r>
                        <a:rPr kumimoji="1" lang="en-US" altLang="zh-TW" sz="1100" b="1" i="0" u="none" strike="noStrike" cap="none" normalizeH="0" baseline="0" dirty="0">
                          <a:ln>
                            <a:noFill/>
                          </a:ln>
                          <a:solidFill>
                            <a:schemeClr val="tx1"/>
                          </a:solidFill>
                          <a:effectLst/>
                          <a:latin typeface="Symbol" pitchFamily="18" charset="2"/>
                          <a:ea typeface="PMingLiU" pitchFamily="18" charset="-120"/>
                          <a:sym typeface="Symbol" pitchFamily="18" charset="2"/>
                        </a:rPr>
                        <a:t></a:t>
                      </a:r>
                      <a:r>
                        <a:rPr kumimoji="1" lang="en-US" altLang="zh-TW" sz="1100" b="1" i="0" u="none" strike="noStrike" cap="none" normalizeH="0" baseline="0" dirty="0">
                          <a:ln>
                            <a:noFill/>
                          </a:ln>
                          <a:solidFill>
                            <a:schemeClr val="tx1"/>
                          </a:solidFill>
                          <a:effectLst/>
                          <a:latin typeface="Arial" pitchFamily="34" charset="0"/>
                          <a:ea typeface="PMingLiU" pitchFamily="18" charset="-120"/>
                        </a:rPr>
                        <a:t> ﹁p</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p </a:t>
                      </a:r>
                      <a:r>
                        <a:rPr kumimoji="1" lang="en-US" altLang="zh-TW" sz="1100" b="1" i="0" u="none" strike="noStrike" cap="none" normalizeH="0" baseline="0" dirty="0">
                          <a:ln>
                            <a:noFill/>
                          </a:ln>
                          <a:solidFill>
                            <a:schemeClr val="tx1"/>
                          </a:solidFill>
                          <a:effectLst/>
                          <a:latin typeface="Symbol" pitchFamily="18" charset="2"/>
                          <a:ea typeface="PMingLiU" pitchFamily="18" charset="-120"/>
                          <a:sym typeface="Symbol" pitchFamily="18" charset="2"/>
                        </a:rPr>
                        <a:t></a:t>
                      </a:r>
                      <a:r>
                        <a:rPr kumimoji="1" lang="en-US" altLang="zh-TW" sz="1100" b="1" i="0" u="none" strike="noStrike" cap="none" normalizeH="0" baseline="0" dirty="0">
                          <a:ln>
                            <a:noFill/>
                          </a:ln>
                          <a:solidFill>
                            <a:schemeClr val="tx1"/>
                          </a:solidFill>
                          <a:effectLst/>
                          <a:latin typeface="Arial" pitchFamily="34" charset="0"/>
                          <a:ea typeface="PMingLiU" pitchFamily="18" charset="-120"/>
                        </a:rPr>
                        <a:t> ﹁p</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6839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a:ln>
                            <a:noFill/>
                          </a:ln>
                          <a:solidFill>
                            <a:schemeClr val="tx1"/>
                          </a:solidFill>
                          <a:effectLst/>
                          <a:latin typeface="Arial" pitchFamily="34" charset="0"/>
                          <a:ea typeface="PMingLiU" pitchFamily="18" charset="-120"/>
                        </a:rPr>
                        <a:t>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a:ln>
                            <a:noFill/>
                          </a:ln>
                          <a:solidFill>
                            <a:schemeClr val="tx1"/>
                          </a:solidFill>
                          <a:effectLst/>
                          <a:latin typeface="Arial" pitchFamily="34" charset="0"/>
                          <a:ea typeface="PMingLiU" pitchFamily="18" charset="-120"/>
                        </a:rPr>
                        <a:t>  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51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a:ln>
                            <a:noFill/>
                          </a:ln>
                          <a:solidFill>
                            <a:schemeClr val="tx1"/>
                          </a:solidFill>
                          <a:effectLst/>
                          <a:latin typeface="Arial" pitchFamily="34" charset="0"/>
                          <a:ea typeface="PMingLiU" pitchFamily="18" charset="-120"/>
                        </a:rPr>
                        <a:t>F</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  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100" b="1" i="0" u="none" strike="noStrike" cap="none" normalizeH="0" baseline="0" dirty="0">
                          <a:ln>
                            <a:noFill/>
                          </a:ln>
                          <a:solidFill>
                            <a:schemeClr val="tx1"/>
                          </a:solidFill>
                          <a:effectLst/>
                          <a:latin typeface="Arial" pitchFamily="34" charset="0"/>
                          <a:ea typeface="PMingLiU" pitchFamily="18" charset="-12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16</a:t>
            </a:fld>
            <a:endParaRPr lang="en-US" sz="20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38448" y="624571"/>
            <a:ext cx="7483384" cy="828675"/>
          </a:xfrm>
        </p:spPr>
        <p:txBody>
          <a:bodyPr>
            <a:normAutofit/>
          </a:bodyPr>
          <a:lstStyle/>
          <a:p>
            <a:r>
              <a:rPr lang="en-US" sz="4000" dirty="0">
                <a:solidFill>
                  <a:srgbClr val="FF0000"/>
                </a:solidFill>
              </a:rPr>
              <a:t>Tautology</a:t>
            </a:r>
            <a:r>
              <a:rPr lang="en-US" altLang="zh-TW" sz="4000" dirty="0">
                <a:solidFill>
                  <a:srgbClr val="FF0000"/>
                </a:solidFill>
              </a:rPr>
              <a:t> </a:t>
            </a:r>
            <a:r>
              <a:rPr lang="en-US" sz="4000" dirty="0">
                <a:solidFill>
                  <a:srgbClr val="FF0000"/>
                </a:solidFill>
              </a:rPr>
              <a:t>and Contradiction </a:t>
            </a:r>
            <a:r>
              <a:rPr lang="en-US" altLang="zh-TW" sz="2000" dirty="0">
                <a:solidFill>
                  <a:srgbClr val="FF0000"/>
                </a:solidFill>
              </a:rPr>
              <a:t>(Contd.)</a:t>
            </a:r>
          </a:p>
        </p:txBody>
      </p:sp>
      <p:sp>
        <p:nvSpPr>
          <p:cNvPr id="13315" name="Rectangle 3"/>
          <p:cNvSpPr>
            <a:spLocks noGrp="1" noChangeArrowheads="1"/>
          </p:cNvSpPr>
          <p:nvPr>
            <p:ph idx="1"/>
          </p:nvPr>
        </p:nvSpPr>
        <p:spPr>
          <a:xfrm>
            <a:off x="684213" y="1412877"/>
            <a:ext cx="7991475" cy="4452347"/>
          </a:xfrm>
        </p:spPr>
        <p:txBody>
          <a:bodyPr/>
          <a:lstStyle/>
          <a:p>
            <a:pPr>
              <a:buFont typeface="Courier New" pitchFamily="49" charset="0"/>
              <a:buChar char="o"/>
            </a:pPr>
            <a:r>
              <a:rPr lang="en-US" sz="2400" dirty="0"/>
              <a:t>Verifying Tautologies</a:t>
            </a:r>
          </a:p>
          <a:p>
            <a:r>
              <a:rPr lang="en-US" sz="2400" dirty="0"/>
              <a:t>[</a:t>
            </a:r>
            <a:r>
              <a:rPr kumimoji="1" lang="en-US" altLang="zh-TW" sz="2400" b="1" dirty="0">
                <a:latin typeface="Arial" pitchFamily="34" charset="0"/>
                <a:ea typeface="PMingLiU" pitchFamily="18" charset="-120"/>
              </a:rPr>
              <a:t>﹁</a:t>
            </a:r>
            <a:r>
              <a:rPr lang="en-US" sz="2400" dirty="0"/>
              <a:t>p </a:t>
            </a:r>
            <a:r>
              <a:rPr kumimoji="1" lang="en-US" altLang="zh-TW" sz="2400" b="1" dirty="0">
                <a:latin typeface="Symbol" pitchFamily="18" charset="2"/>
                <a:ea typeface="PMingLiU" pitchFamily="18" charset="-120"/>
                <a:sym typeface="Symbol" pitchFamily="18" charset="2"/>
              </a:rPr>
              <a:t></a:t>
            </a:r>
            <a:r>
              <a:rPr lang="en-US" sz="2400" dirty="0"/>
              <a:t> (p </a:t>
            </a:r>
            <a:r>
              <a:rPr kumimoji="1" lang="en-US" altLang="zh-TW" sz="2400" b="1" dirty="0">
                <a:latin typeface="Symbol" pitchFamily="18" charset="2"/>
                <a:ea typeface="PMingLiU" pitchFamily="18" charset="-120"/>
                <a:sym typeface="Symbol" pitchFamily="18" charset="2"/>
              </a:rPr>
              <a:t></a:t>
            </a:r>
            <a:r>
              <a:rPr lang="en-US" sz="2400" dirty="0"/>
              <a:t> q)] → q</a:t>
            </a:r>
          </a:p>
          <a:p>
            <a:r>
              <a:rPr lang="en-US" sz="2000" dirty="0">
                <a:solidFill>
                  <a:srgbClr val="00B0F0"/>
                </a:solidFill>
              </a:rPr>
              <a:t>Tautology by Truth Table</a:t>
            </a:r>
          </a:p>
          <a:p>
            <a:endParaRPr lang="en-US" sz="2400" dirty="0"/>
          </a:p>
        </p:txBody>
      </p:sp>
      <p:sp>
        <p:nvSpPr>
          <p:cNvPr id="8"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17</a:t>
            </a:fld>
            <a:endParaRPr lang="en-US" sz="2000" dirty="0"/>
          </a:p>
        </p:txBody>
      </p:sp>
      <p:graphicFrame>
        <p:nvGraphicFramePr>
          <p:cNvPr id="7" name="Group 83"/>
          <p:cNvGraphicFramePr>
            <a:graphicFrameLocks/>
          </p:cNvGraphicFramePr>
          <p:nvPr/>
        </p:nvGraphicFramePr>
        <p:xfrm>
          <a:off x="225335" y="2907437"/>
          <a:ext cx="5274127" cy="2187197"/>
        </p:xfrm>
        <a:graphic>
          <a:graphicData uri="http://schemas.openxmlformats.org/drawingml/2006/table">
            <a:tbl>
              <a:tblPr/>
              <a:tblGrid>
                <a:gridCol w="391696">
                  <a:extLst>
                    <a:ext uri="{9D8B030D-6E8A-4147-A177-3AD203B41FA5}">
                      <a16:colId xmlns:a16="http://schemas.microsoft.com/office/drawing/2014/main" val="20000"/>
                    </a:ext>
                  </a:extLst>
                </a:gridCol>
                <a:gridCol w="388635">
                  <a:extLst>
                    <a:ext uri="{9D8B030D-6E8A-4147-A177-3AD203B41FA5}">
                      <a16:colId xmlns:a16="http://schemas.microsoft.com/office/drawing/2014/main" val="20001"/>
                    </a:ext>
                  </a:extLst>
                </a:gridCol>
                <a:gridCol w="522686">
                  <a:extLst>
                    <a:ext uri="{9D8B030D-6E8A-4147-A177-3AD203B41FA5}">
                      <a16:colId xmlns:a16="http://schemas.microsoft.com/office/drawing/2014/main" val="20002"/>
                    </a:ext>
                  </a:extLst>
                </a:gridCol>
                <a:gridCol w="966654">
                  <a:extLst>
                    <a:ext uri="{9D8B030D-6E8A-4147-A177-3AD203B41FA5}">
                      <a16:colId xmlns:a16="http://schemas.microsoft.com/office/drawing/2014/main" val="20003"/>
                    </a:ext>
                  </a:extLst>
                </a:gridCol>
                <a:gridCol w="1358537">
                  <a:extLst>
                    <a:ext uri="{9D8B030D-6E8A-4147-A177-3AD203B41FA5}">
                      <a16:colId xmlns:a16="http://schemas.microsoft.com/office/drawing/2014/main" val="20004"/>
                    </a:ext>
                  </a:extLst>
                </a:gridCol>
                <a:gridCol w="1645919">
                  <a:extLst>
                    <a:ext uri="{9D8B030D-6E8A-4147-A177-3AD203B41FA5}">
                      <a16:colId xmlns:a16="http://schemas.microsoft.com/office/drawing/2014/main" val="20005"/>
                    </a:ext>
                  </a:extLst>
                </a:gridCol>
              </a:tblGrid>
              <a:tr h="7240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rPr>
                        <a:t>p</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rPr>
                        <a:t>q </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1" lang="en-US" altLang="zh-TW" sz="1600" b="0" i="0" u="none" strike="noStrike" cap="none" normalizeH="0" baseline="0" dirty="0">
                          <a:ln>
                            <a:noFill/>
                          </a:ln>
                          <a:solidFill>
                            <a:schemeClr val="tx1"/>
                          </a:solidFill>
                          <a:effectLst/>
                          <a:latin typeface="+mn-lt"/>
                          <a:ea typeface="PMingLiU" pitchFamily="18" charset="-120"/>
                        </a:rPr>
                        <a:t>﹁p</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dirty="0">
                          <a:ln>
                            <a:noFill/>
                          </a:ln>
                          <a:solidFill>
                            <a:schemeClr val="tx1"/>
                          </a:solidFill>
                          <a:effectLst/>
                          <a:latin typeface="+mn-lt"/>
                          <a:ea typeface="PMingLiU" pitchFamily="18" charset="-120"/>
                        </a:rPr>
                        <a:t>( p </a:t>
                      </a:r>
                      <a:r>
                        <a:rPr kumimoji="1" lang="en-US" altLang="zh-TW" sz="1800" b="0" i="0" u="none" strike="noStrike" cap="none" normalizeH="0" baseline="0" dirty="0">
                          <a:ln>
                            <a:noFill/>
                          </a:ln>
                          <a:solidFill>
                            <a:schemeClr val="tx1"/>
                          </a:solidFill>
                          <a:effectLst/>
                          <a:latin typeface="+mn-lt"/>
                          <a:ea typeface="PMingLiU" pitchFamily="18" charset="-120"/>
                          <a:sym typeface="Symbol" pitchFamily="18" charset="2"/>
                        </a:rPr>
                        <a:t></a:t>
                      </a:r>
                      <a:r>
                        <a:rPr kumimoji="1" lang="en-US" altLang="zh-TW" sz="1600" b="0" i="0" u="none" strike="noStrike" cap="none" normalizeH="0" baseline="0" dirty="0">
                          <a:ln>
                            <a:noFill/>
                          </a:ln>
                          <a:solidFill>
                            <a:schemeClr val="tx1"/>
                          </a:solidFill>
                          <a:effectLst/>
                          <a:latin typeface="+mn-lt"/>
                          <a:ea typeface="PMingLiU" pitchFamily="18" charset="-120"/>
                        </a:rPr>
                        <a:t> q ) </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1" dirty="0">
                          <a:latin typeface="+mn-lt"/>
                          <a:ea typeface="PMingLiU" pitchFamily="18" charset="-120"/>
                        </a:rPr>
                        <a:t>﹁</a:t>
                      </a:r>
                      <a:r>
                        <a:rPr lang="en-US" sz="1600" dirty="0">
                          <a:latin typeface="+mn-lt"/>
                        </a:rPr>
                        <a:t>p </a:t>
                      </a:r>
                      <a:r>
                        <a:rPr kumimoji="1" lang="en-US" altLang="zh-TW" sz="1600" b="1" dirty="0">
                          <a:latin typeface="+mn-lt"/>
                          <a:ea typeface="PMingLiU" pitchFamily="18" charset="-120"/>
                          <a:sym typeface="Symbol" pitchFamily="18" charset="2"/>
                        </a:rPr>
                        <a:t></a:t>
                      </a:r>
                      <a:r>
                        <a:rPr lang="en-US" sz="1600" dirty="0">
                          <a:latin typeface="+mn-lt"/>
                        </a:rPr>
                        <a:t> (p </a:t>
                      </a:r>
                      <a:r>
                        <a:rPr kumimoji="1" lang="en-US" altLang="zh-TW" sz="1600" b="1" dirty="0">
                          <a:latin typeface="+mn-lt"/>
                          <a:ea typeface="PMingLiU" pitchFamily="18" charset="-120"/>
                          <a:sym typeface="Symbol" pitchFamily="18" charset="2"/>
                        </a:rPr>
                        <a:t></a:t>
                      </a:r>
                      <a:r>
                        <a:rPr lang="en-US" sz="1600" dirty="0">
                          <a:latin typeface="+mn-lt"/>
                        </a:rPr>
                        <a:t> q)</a:t>
                      </a:r>
                      <a:endParaRPr kumimoji="1" lang="en-US" altLang="zh-TW" sz="1600" b="1"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algn="ctr"/>
                      <a:r>
                        <a:rPr lang="en-US" sz="1400" dirty="0">
                          <a:latin typeface="+mn-lt"/>
                        </a:rPr>
                        <a:t>[</a:t>
                      </a:r>
                      <a:r>
                        <a:rPr kumimoji="1" lang="en-US" altLang="zh-TW" sz="1400" b="1" dirty="0">
                          <a:latin typeface="+mn-lt"/>
                          <a:ea typeface="PMingLiU" pitchFamily="18" charset="-120"/>
                        </a:rPr>
                        <a:t>﹁</a:t>
                      </a:r>
                      <a:r>
                        <a:rPr lang="en-US" sz="1400" dirty="0">
                          <a:latin typeface="+mn-lt"/>
                        </a:rPr>
                        <a:t>p </a:t>
                      </a:r>
                      <a:r>
                        <a:rPr kumimoji="1" lang="en-US" altLang="zh-TW" sz="1400" b="1" dirty="0">
                          <a:latin typeface="+mn-lt"/>
                          <a:ea typeface="PMingLiU" pitchFamily="18" charset="-120"/>
                          <a:sym typeface="Symbol" pitchFamily="18" charset="2"/>
                        </a:rPr>
                        <a:t></a:t>
                      </a:r>
                      <a:r>
                        <a:rPr lang="en-US" sz="1400" dirty="0">
                          <a:latin typeface="+mn-lt"/>
                        </a:rPr>
                        <a:t> (p </a:t>
                      </a:r>
                      <a:r>
                        <a:rPr kumimoji="1" lang="en-US" altLang="zh-TW" sz="1400" b="1" dirty="0">
                          <a:latin typeface="+mn-lt"/>
                          <a:ea typeface="PMingLiU" pitchFamily="18" charset="-120"/>
                          <a:sym typeface="Symbol" pitchFamily="18" charset="2"/>
                        </a:rPr>
                        <a:t></a:t>
                      </a:r>
                      <a:r>
                        <a:rPr lang="en-US" sz="1400" dirty="0">
                          <a:latin typeface="+mn-lt"/>
                        </a:rPr>
                        <a:t> q)] → q</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79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chemeClr val="tx1"/>
                          </a:solidFill>
                          <a:effectLst/>
                          <a:latin typeface="+mn-lt"/>
                          <a:ea typeface="PMingLiU" pitchFamily="18" charset="-120"/>
                        </a:rPr>
                        <a:t>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chemeClr val="tx1"/>
                          </a:solidFill>
                          <a:effectLst/>
                          <a:latin typeface="+mn-lt"/>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200" b="1"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200" b="1"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9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chemeClr val="tx1"/>
                          </a:solidFill>
                          <a:effectLst/>
                          <a:latin typeface="+mn-lt"/>
                          <a:ea typeface="PMingLiU" pitchFamily="18" charset="-120"/>
                        </a:rPr>
                        <a:t>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chemeClr val="tx1"/>
                          </a:solidFill>
                          <a:effectLst/>
                          <a:latin typeface="+mn-lt"/>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200" b="1"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200" b="1"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9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chemeClr val="tx1"/>
                          </a:solidFill>
                          <a:effectLst/>
                          <a:latin typeface="+mn-lt"/>
                          <a:ea typeface="PMingLiU" pitchFamily="18" charset="-120"/>
                        </a:rPr>
                        <a:t>F</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chemeClr val="tx1"/>
                          </a:solidFill>
                          <a:effectLst/>
                          <a:latin typeface="+mn-lt"/>
                          <a:ea typeface="PMingLiU" pitchFamily="18" charset="-120"/>
                        </a:rPr>
                        <a:t>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200" b="1"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200" b="1"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9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chemeClr val="tx1"/>
                          </a:solidFill>
                          <a:effectLst/>
                          <a:latin typeface="+mn-lt"/>
                          <a:ea typeface="PMingLiU" pitchFamily="18" charset="-120"/>
                        </a:rPr>
                        <a:t>F</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600" b="0" i="0" u="none" strike="noStrike" cap="none" normalizeH="0" baseline="0">
                          <a:ln>
                            <a:noFill/>
                          </a:ln>
                          <a:solidFill>
                            <a:schemeClr val="tx1"/>
                          </a:solidFill>
                          <a:effectLst/>
                          <a:latin typeface="+mn-lt"/>
                          <a:ea typeface="PMingLiU" pitchFamily="18" charset="-12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600" b="0"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200" b="1" i="0" u="none" strike="noStrike" cap="none" normalizeH="0" baseline="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1" lang="en-US" altLang="zh-TW" sz="1200" b="1" i="0" u="none" strike="noStrike" cap="none" normalizeH="0" baseline="0" dirty="0">
                        <a:ln>
                          <a:noFill/>
                        </a:ln>
                        <a:solidFill>
                          <a:schemeClr val="tx1"/>
                        </a:solidFill>
                        <a:effectLst/>
                        <a:latin typeface="+mn-lt"/>
                        <a:ea typeface="PMingLiU" pitchFamily="18" charset="-12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Rectangle 8"/>
          <p:cNvSpPr/>
          <p:nvPr/>
        </p:nvSpPr>
        <p:spPr>
          <a:xfrm>
            <a:off x="6038489" y="2382186"/>
            <a:ext cx="2331472" cy="400110"/>
          </a:xfrm>
          <a:prstGeom prst="rect">
            <a:avLst/>
          </a:prstGeom>
        </p:spPr>
        <p:txBody>
          <a:bodyPr wrap="none">
            <a:spAutoFit/>
          </a:bodyPr>
          <a:lstStyle/>
          <a:p>
            <a:r>
              <a:rPr lang="en-US" sz="2000" dirty="0">
                <a:solidFill>
                  <a:srgbClr val="FF0000"/>
                </a:solidFill>
              </a:rPr>
              <a:t>Tautology by Proof??</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noChangeArrowheads="1"/>
          </p:cNvSpPr>
          <p:nvPr>
            <p:ph type="title"/>
          </p:nvPr>
        </p:nvSpPr>
        <p:spPr>
          <a:xfrm>
            <a:off x="638448" y="624571"/>
            <a:ext cx="7483384" cy="828675"/>
          </a:xfrm>
        </p:spPr>
        <p:txBody>
          <a:bodyPr>
            <a:normAutofit/>
          </a:bodyPr>
          <a:lstStyle/>
          <a:p>
            <a:pPr eaLnBrk="1" hangingPunct="1"/>
            <a:r>
              <a:rPr lang="en-US" altLang="zh-TW" sz="4000" dirty="0">
                <a:solidFill>
                  <a:srgbClr val="FF0000"/>
                </a:solidFill>
              </a:rPr>
              <a:t>Equivalence Laws</a:t>
            </a:r>
            <a:endParaRPr lang="en-US" altLang="zh-TW" sz="2000" dirty="0">
              <a:solidFill>
                <a:srgbClr val="FF0000"/>
              </a:solidFill>
            </a:endParaRPr>
          </a:p>
        </p:txBody>
      </p:sp>
      <p:sp>
        <p:nvSpPr>
          <p:cNvPr id="1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18</a:t>
            </a:fld>
            <a:endParaRPr lang="en-US" sz="2000" dirty="0"/>
          </a:p>
        </p:txBody>
      </p:sp>
      <p:pic>
        <p:nvPicPr>
          <p:cNvPr id="100353" name="Picture 1"/>
          <p:cNvPicPr>
            <a:picLocks noChangeAspect="1" noChangeArrowheads="1"/>
          </p:cNvPicPr>
          <p:nvPr/>
        </p:nvPicPr>
        <p:blipFill>
          <a:blip r:embed="rId2"/>
          <a:srcRect/>
          <a:stretch>
            <a:fillRect/>
          </a:stretch>
        </p:blipFill>
        <p:spPr bwMode="auto">
          <a:xfrm>
            <a:off x="677637" y="1219221"/>
            <a:ext cx="4090306" cy="5638779"/>
          </a:xfrm>
          <a:prstGeom prst="rect">
            <a:avLst/>
          </a:prstGeom>
          <a:noFill/>
          <a:ln w="9525">
            <a:noFill/>
            <a:miter lim="800000"/>
            <a:headEnd/>
            <a:tailEnd/>
          </a:ln>
        </p:spPr>
      </p:pic>
      <p:pic>
        <p:nvPicPr>
          <p:cNvPr id="100354" name="Picture 2"/>
          <p:cNvPicPr>
            <a:picLocks noChangeAspect="1" noChangeArrowheads="1"/>
          </p:cNvPicPr>
          <p:nvPr/>
        </p:nvPicPr>
        <p:blipFill>
          <a:blip r:embed="rId3"/>
          <a:srcRect/>
          <a:stretch>
            <a:fillRect/>
          </a:stretch>
        </p:blipFill>
        <p:spPr bwMode="auto">
          <a:xfrm>
            <a:off x="5182553" y="1381979"/>
            <a:ext cx="2759664" cy="3050683"/>
          </a:xfrm>
          <a:prstGeom prst="rect">
            <a:avLst/>
          </a:prstGeom>
          <a:noFill/>
          <a:ln w="9525">
            <a:noFill/>
            <a:miter lim="800000"/>
            <a:headEnd/>
            <a:tailEnd/>
          </a:ln>
        </p:spPr>
      </p:pic>
      <p:pic>
        <p:nvPicPr>
          <p:cNvPr id="100355" name="Picture 3"/>
          <p:cNvPicPr>
            <a:picLocks noChangeAspect="1" noChangeArrowheads="1"/>
          </p:cNvPicPr>
          <p:nvPr/>
        </p:nvPicPr>
        <p:blipFill>
          <a:blip r:embed="rId4"/>
          <a:srcRect/>
          <a:stretch>
            <a:fillRect/>
          </a:stretch>
        </p:blipFill>
        <p:spPr bwMode="auto">
          <a:xfrm>
            <a:off x="5185275" y="4538340"/>
            <a:ext cx="2587125" cy="1990096"/>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646612" y="1567545"/>
            <a:ext cx="8208464" cy="4942312"/>
          </a:xfrm>
        </p:spPr>
        <p:txBody>
          <a:bodyPr>
            <a:noAutofit/>
          </a:bodyPr>
          <a:lstStyle/>
          <a:p>
            <a:pPr eaLnBrk="1" hangingPunct="1">
              <a:lnSpc>
                <a:spcPct val="90000"/>
              </a:lnSpc>
              <a:buFont typeface="Wingdings" pitchFamily="2" charset="2"/>
              <a:buNone/>
            </a:pPr>
            <a:r>
              <a:rPr lang="en-US" altLang="zh-TW" sz="2400" dirty="0">
                <a:solidFill>
                  <a:srgbClr val="008000"/>
                </a:solidFill>
              </a:rPr>
              <a:t> Example:</a:t>
            </a:r>
            <a:r>
              <a:rPr lang="en-US" altLang="zh-TW" sz="2400" dirty="0"/>
              <a:t> Show that ﹁( p </a:t>
            </a:r>
            <a:r>
              <a:rPr lang="en-US" altLang="zh-TW" sz="2400" dirty="0">
                <a:latin typeface="Symbol" pitchFamily="18" charset="2"/>
                <a:sym typeface="Symbol" pitchFamily="18" charset="2"/>
              </a:rPr>
              <a:t></a:t>
            </a:r>
            <a:r>
              <a:rPr lang="en-US" altLang="zh-TW" sz="2400" dirty="0"/>
              <a:t> (﹁p </a:t>
            </a:r>
            <a:r>
              <a:rPr lang="en-US" altLang="zh-TW" sz="2400" dirty="0">
                <a:latin typeface="Symbol" pitchFamily="18" charset="2"/>
                <a:sym typeface="Symbol" pitchFamily="18" charset="2"/>
              </a:rPr>
              <a:t></a:t>
            </a:r>
            <a:r>
              <a:rPr lang="en-US" altLang="zh-TW" sz="2400" dirty="0"/>
              <a:t> q )) ≡ ﹁p </a:t>
            </a:r>
            <a:r>
              <a:rPr lang="en-US" altLang="zh-TW" sz="2400" dirty="0">
                <a:latin typeface="Symbol" pitchFamily="18" charset="2"/>
                <a:sym typeface="Symbol" pitchFamily="18" charset="2"/>
              </a:rPr>
              <a:t></a:t>
            </a:r>
            <a:r>
              <a:rPr lang="en-US" altLang="zh-TW" sz="2400" dirty="0"/>
              <a:t> ﹁q</a:t>
            </a:r>
          </a:p>
          <a:p>
            <a:pPr eaLnBrk="1" hangingPunct="1">
              <a:lnSpc>
                <a:spcPct val="90000"/>
              </a:lnSpc>
              <a:buFont typeface="Wingdings" pitchFamily="2" charset="2"/>
              <a:buNone/>
            </a:pPr>
            <a:r>
              <a:rPr lang="en-US" altLang="zh-TW" sz="2400" dirty="0">
                <a:solidFill>
                  <a:srgbClr val="008000"/>
                </a:solidFill>
              </a:rPr>
              <a:t> </a:t>
            </a:r>
            <a:r>
              <a:rPr lang="en-US" altLang="zh-TW" sz="2400" dirty="0" err="1">
                <a:solidFill>
                  <a:srgbClr val="008000"/>
                </a:solidFill>
              </a:rPr>
              <a:t>pf</a:t>
            </a:r>
            <a:r>
              <a:rPr lang="en-US" altLang="zh-TW" sz="2400" dirty="0">
                <a:solidFill>
                  <a:srgbClr val="008000"/>
                </a:solidFill>
              </a:rPr>
              <a:t> :</a:t>
            </a:r>
            <a:endParaRPr lang="en-US" altLang="zh-TW" sz="2400" dirty="0"/>
          </a:p>
          <a:p>
            <a:pPr eaLnBrk="1" hangingPunct="1">
              <a:lnSpc>
                <a:spcPct val="90000"/>
              </a:lnSpc>
              <a:buFont typeface="Wingdings" pitchFamily="2" charset="2"/>
              <a:buNone/>
            </a:pPr>
            <a:r>
              <a:rPr lang="en-US" altLang="zh-TW" sz="2400" dirty="0"/>
              <a:t> ﹁( p </a:t>
            </a:r>
            <a:r>
              <a:rPr lang="en-US" altLang="zh-TW" sz="2400" dirty="0">
                <a:latin typeface="Symbol" pitchFamily="18" charset="2"/>
                <a:sym typeface="Symbol" pitchFamily="18" charset="2"/>
              </a:rPr>
              <a:t></a:t>
            </a:r>
            <a:r>
              <a:rPr lang="en-US" altLang="zh-TW" sz="2400" dirty="0"/>
              <a:t> (﹁p </a:t>
            </a:r>
            <a:r>
              <a:rPr lang="en-US" altLang="zh-TW" sz="2400" dirty="0">
                <a:latin typeface="Symbol" pitchFamily="18" charset="2"/>
                <a:sym typeface="Symbol" pitchFamily="18" charset="2"/>
              </a:rPr>
              <a:t></a:t>
            </a:r>
            <a:r>
              <a:rPr lang="en-US" altLang="zh-TW" sz="2400" dirty="0"/>
              <a:t> q ) ) </a:t>
            </a:r>
          </a:p>
          <a:p>
            <a:pPr lvl="3">
              <a:buNone/>
            </a:pPr>
            <a:r>
              <a:rPr lang="en-US" altLang="zh-TW" sz="2400" dirty="0"/>
              <a:t>≡ ﹁p </a:t>
            </a:r>
            <a:r>
              <a:rPr lang="en-US" altLang="zh-TW" sz="2400" dirty="0">
                <a:latin typeface="Symbol" pitchFamily="18" charset="2"/>
                <a:sym typeface="Symbol" pitchFamily="18" charset="2"/>
              </a:rPr>
              <a:t></a:t>
            </a:r>
            <a:r>
              <a:rPr lang="en-US" altLang="zh-TW" sz="2400" dirty="0"/>
              <a:t> ﹁ (﹁p </a:t>
            </a:r>
            <a:r>
              <a:rPr lang="en-US" altLang="zh-TW" sz="2400" dirty="0">
                <a:latin typeface="Symbol" pitchFamily="18" charset="2"/>
                <a:sym typeface="Symbol" pitchFamily="18" charset="2"/>
              </a:rPr>
              <a:t></a:t>
            </a:r>
            <a:r>
              <a:rPr lang="en-US" altLang="zh-TW" sz="2400" dirty="0"/>
              <a:t> q ) 		</a:t>
            </a:r>
            <a:r>
              <a:rPr lang="en-US" altLang="zh-TW" sz="2400" dirty="0">
                <a:solidFill>
                  <a:srgbClr val="FF0000"/>
                </a:solidFill>
              </a:rPr>
              <a:t>De Morgan’s law</a:t>
            </a:r>
          </a:p>
          <a:p>
            <a:pPr lvl="3">
              <a:buNone/>
            </a:pPr>
            <a:r>
              <a:rPr lang="en-US" altLang="zh-TW" sz="2400" dirty="0"/>
              <a:t>≡ ﹁p </a:t>
            </a:r>
            <a:r>
              <a:rPr lang="en-US" altLang="zh-TW" sz="2400" dirty="0">
                <a:latin typeface="Symbol" pitchFamily="18" charset="2"/>
                <a:sym typeface="Symbol" pitchFamily="18" charset="2"/>
              </a:rPr>
              <a:t></a:t>
            </a:r>
            <a:r>
              <a:rPr lang="en-US" altLang="zh-TW" sz="2400" dirty="0"/>
              <a:t> [﹁ (﹁p) </a:t>
            </a:r>
            <a:r>
              <a:rPr lang="en-US" altLang="zh-TW" sz="2400" dirty="0">
                <a:latin typeface="Symbol" pitchFamily="18" charset="2"/>
                <a:sym typeface="Symbol" pitchFamily="18" charset="2"/>
              </a:rPr>
              <a:t></a:t>
            </a:r>
            <a:r>
              <a:rPr lang="en-US" altLang="zh-TW" sz="2400" dirty="0"/>
              <a:t> ﹁q]		</a:t>
            </a:r>
            <a:r>
              <a:rPr lang="en-US" altLang="zh-TW" sz="2400" dirty="0">
                <a:solidFill>
                  <a:srgbClr val="FF0000"/>
                </a:solidFill>
              </a:rPr>
              <a:t>De Morgan’s law </a:t>
            </a:r>
            <a:r>
              <a:rPr lang="en-US" altLang="zh-TW" sz="2400" dirty="0"/>
              <a:t>	                        </a:t>
            </a:r>
          </a:p>
          <a:p>
            <a:pPr lvl="3">
              <a:buNone/>
            </a:pPr>
            <a:r>
              <a:rPr lang="en-US" altLang="zh-TW" sz="2400" dirty="0"/>
              <a:t>≡ ﹁p </a:t>
            </a:r>
            <a:r>
              <a:rPr lang="en-US" altLang="zh-TW" sz="2400" dirty="0">
                <a:latin typeface="Symbol" pitchFamily="18" charset="2"/>
                <a:sym typeface="Symbol" pitchFamily="18" charset="2"/>
              </a:rPr>
              <a:t></a:t>
            </a:r>
            <a:r>
              <a:rPr lang="en-US" altLang="zh-TW" sz="2400" dirty="0"/>
              <a:t> ( p </a:t>
            </a:r>
            <a:r>
              <a:rPr lang="en-US" altLang="zh-TW" sz="2400" dirty="0">
                <a:latin typeface="Symbol" pitchFamily="18" charset="2"/>
                <a:sym typeface="Symbol" pitchFamily="18" charset="2"/>
              </a:rPr>
              <a:t></a:t>
            </a:r>
            <a:r>
              <a:rPr lang="en-US" altLang="zh-TW" sz="2400" dirty="0"/>
              <a:t> ﹁q )</a:t>
            </a:r>
            <a:r>
              <a:rPr lang="en-US" altLang="zh-TW" sz="2400" dirty="0">
                <a:solidFill>
                  <a:srgbClr val="FF0000"/>
                </a:solidFill>
              </a:rPr>
              <a:t>   		Double negation law</a:t>
            </a:r>
          </a:p>
          <a:p>
            <a:pPr lvl="3">
              <a:buNone/>
            </a:pPr>
            <a:r>
              <a:rPr lang="en-US" altLang="zh-TW" sz="2400" dirty="0"/>
              <a:t>≡ (﹁p </a:t>
            </a:r>
            <a:r>
              <a:rPr lang="en-US" altLang="zh-TW" sz="2400" dirty="0">
                <a:latin typeface="Symbol" pitchFamily="18" charset="2"/>
                <a:sym typeface="Symbol" pitchFamily="18" charset="2"/>
              </a:rPr>
              <a:t></a:t>
            </a:r>
            <a:r>
              <a:rPr lang="en-US" altLang="zh-TW" sz="2400" dirty="0"/>
              <a:t> p ) </a:t>
            </a:r>
            <a:r>
              <a:rPr lang="en-US" altLang="zh-TW" sz="2400" dirty="0">
                <a:latin typeface="Symbol" pitchFamily="18" charset="2"/>
                <a:sym typeface="Symbol" pitchFamily="18" charset="2"/>
              </a:rPr>
              <a:t></a:t>
            </a:r>
            <a:r>
              <a:rPr lang="en-US" altLang="zh-TW" sz="2400" dirty="0"/>
              <a:t> ( ﹁p </a:t>
            </a:r>
            <a:r>
              <a:rPr lang="en-US" altLang="zh-TW" sz="2400" dirty="0">
                <a:latin typeface="Symbol" pitchFamily="18" charset="2"/>
                <a:sym typeface="Symbol" pitchFamily="18" charset="2"/>
              </a:rPr>
              <a:t></a:t>
            </a:r>
            <a:r>
              <a:rPr lang="en-US" altLang="zh-TW" sz="2400" dirty="0"/>
              <a:t> ﹁q ) 	</a:t>
            </a:r>
            <a:r>
              <a:rPr lang="en-US" altLang="zh-TW" sz="2400" dirty="0">
                <a:solidFill>
                  <a:srgbClr val="FF0000"/>
                </a:solidFill>
              </a:rPr>
              <a:t>Distribution law</a:t>
            </a:r>
          </a:p>
          <a:p>
            <a:pPr lvl="3">
              <a:buNone/>
            </a:pPr>
            <a:r>
              <a:rPr lang="en-US" altLang="zh-TW" sz="2400" dirty="0"/>
              <a:t>≡ F </a:t>
            </a:r>
            <a:r>
              <a:rPr lang="en-US" altLang="zh-TW" sz="2400" dirty="0">
                <a:latin typeface="Symbol" pitchFamily="18" charset="2"/>
                <a:sym typeface="Symbol" pitchFamily="18" charset="2"/>
              </a:rPr>
              <a:t></a:t>
            </a:r>
            <a:r>
              <a:rPr lang="en-US" altLang="zh-TW" sz="2400" dirty="0"/>
              <a:t> ( ﹁p </a:t>
            </a:r>
            <a:r>
              <a:rPr lang="en-US" altLang="zh-TW" sz="2400" dirty="0">
                <a:latin typeface="Symbol" pitchFamily="18" charset="2"/>
                <a:sym typeface="Symbol" pitchFamily="18" charset="2"/>
              </a:rPr>
              <a:t></a:t>
            </a:r>
            <a:r>
              <a:rPr lang="en-US" altLang="zh-TW" sz="2400" dirty="0"/>
              <a:t> ﹁q )</a:t>
            </a:r>
            <a:r>
              <a:rPr lang="en-US" altLang="zh-TW" sz="2400" dirty="0">
                <a:solidFill>
                  <a:srgbClr val="FF0000"/>
                </a:solidFill>
              </a:rPr>
              <a:t> 		Negation law</a:t>
            </a:r>
            <a:endParaRPr lang="en-US" altLang="zh-TW" sz="2400" dirty="0"/>
          </a:p>
          <a:p>
            <a:pPr lvl="3">
              <a:buNone/>
            </a:pPr>
            <a:r>
              <a:rPr lang="en-US" altLang="zh-TW" sz="2400" dirty="0"/>
              <a:t>≡ ﹁p </a:t>
            </a:r>
            <a:r>
              <a:rPr lang="en-US" altLang="zh-TW" sz="2400" dirty="0">
                <a:latin typeface="Symbol" pitchFamily="18" charset="2"/>
                <a:sym typeface="Symbol" pitchFamily="18" charset="2"/>
              </a:rPr>
              <a:t></a:t>
            </a:r>
            <a:r>
              <a:rPr lang="en-US" altLang="zh-TW" sz="2400" dirty="0"/>
              <a:t> ﹁q 			</a:t>
            </a:r>
            <a:r>
              <a:rPr lang="en-US" altLang="zh-TW" sz="2400" dirty="0">
                <a:solidFill>
                  <a:srgbClr val="FF0000"/>
                </a:solidFill>
              </a:rPr>
              <a:t>Identity law</a:t>
            </a:r>
          </a:p>
          <a:p>
            <a:pPr lvl="3">
              <a:buNone/>
            </a:pPr>
            <a:endParaRPr lang="en-US" altLang="zh-TW" sz="2400" dirty="0">
              <a:solidFill>
                <a:srgbClr val="FF0000"/>
              </a:solidFill>
            </a:endParaRPr>
          </a:p>
          <a:p>
            <a:pPr>
              <a:buNone/>
            </a:pPr>
            <a:r>
              <a:rPr lang="en-US" altLang="zh-TW" sz="3200" dirty="0">
                <a:solidFill>
                  <a:srgbClr val="FF0000"/>
                </a:solidFill>
                <a:sym typeface="Symbol" panose="05050102010706020507" pitchFamily="18" charset="2"/>
              </a:rPr>
              <a:t></a:t>
            </a:r>
            <a:r>
              <a:rPr lang="en-US" altLang="zh-TW" sz="2400" dirty="0"/>
              <a:t>﹁( p </a:t>
            </a:r>
            <a:r>
              <a:rPr lang="en-US" altLang="zh-TW" sz="2400" dirty="0">
                <a:latin typeface="Symbol" pitchFamily="18" charset="2"/>
                <a:sym typeface="Symbol" pitchFamily="18" charset="2"/>
              </a:rPr>
              <a:t></a:t>
            </a:r>
            <a:r>
              <a:rPr lang="en-US" altLang="zh-TW" sz="2400" dirty="0"/>
              <a:t> (﹁p </a:t>
            </a:r>
            <a:r>
              <a:rPr lang="en-US" altLang="zh-TW" sz="2400" dirty="0">
                <a:latin typeface="Symbol" pitchFamily="18" charset="2"/>
                <a:sym typeface="Symbol" pitchFamily="18" charset="2"/>
              </a:rPr>
              <a:t></a:t>
            </a:r>
            <a:r>
              <a:rPr lang="en-US" altLang="zh-TW" sz="2400" dirty="0"/>
              <a:t> q )) ≡ ﹁p </a:t>
            </a:r>
            <a:r>
              <a:rPr lang="en-US" altLang="zh-TW" sz="2400" dirty="0">
                <a:latin typeface="Symbol" pitchFamily="18" charset="2"/>
                <a:sym typeface="Symbol" pitchFamily="18" charset="2"/>
              </a:rPr>
              <a:t></a:t>
            </a:r>
            <a:r>
              <a:rPr lang="en-US" altLang="zh-TW" sz="2400" dirty="0"/>
              <a:t> ﹁q</a:t>
            </a:r>
          </a:p>
          <a:p>
            <a:pPr lvl="3">
              <a:buNone/>
            </a:pPr>
            <a:endParaRPr lang="en-US" altLang="zh-TW" sz="2400" dirty="0"/>
          </a:p>
        </p:txBody>
      </p:sp>
      <p:sp>
        <p:nvSpPr>
          <p:cNvPr id="14" name="Rectangle 2"/>
          <p:cNvSpPr>
            <a:spLocks noGrp="1" noChangeArrowheads="1"/>
          </p:cNvSpPr>
          <p:nvPr>
            <p:ph type="title"/>
          </p:nvPr>
        </p:nvSpPr>
        <p:spPr>
          <a:xfrm>
            <a:off x="638448" y="624571"/>
            <a:ext cx="7483384" cy="828675"/>
          </a:xfrm>
        </p:spPr>
        <p:txBody>
          <a:bodyPr>
            <a:normAutofit/>
          </a:bodyPr>
          <a:lstStyle/>
          <a:p>
            <a:r>
              <a:rPr lang="en-US" altLang="zh-TW" sz="4000" dirty="0">
                <a:solidFill>
                  <a:srgbClr val="FF0000"/>
                </a:solidFill>
              </a:rPr>
              <a:t>Propositional Equivalences </a:t>
            </a:r>
            <a:r>
              <a:rPr lang="en-US" altLang="zh-TW" sz="2000" dirty="0">
                <a:solidFill>
                  <a:srgbClr val="FF0000"/>
                </a:solidFill>
              </a:rPr>
              <a:t>(contd.)</a:t>
            </a:r>
          </a:p>
        </p:txBody>
      </p:sp>
      <p:sp>
        <p:nvSpPr>
          <p:cNvPr id="1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19</a:t>
            </a:fld>
            <a:endParaRPr lang="en-US" sz="20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7200" y="457200"/>
            <a:ext cx="8229600" cy="914400"/>
          </a:xfrm>
        </p:spPr>
        <p:txBody>
          <a:bodyPr/>
          <a:lstStyle/>
          <a:p>
            <a:r>
              <a:rPr lang="en-US" altLang="zh-TW" dirty="0">
                <a:solidFill>
                  <a:srgbClr val="FF0000"/>
                </a:solidFill>
              </a:rPr>
              <a:t>Outline</a:t>
            </a:r>
            <a:endParaRPr lang="zh-TW" altLang="en-US" dirty="0">
              <a:solidFill>
                <a:srgbClr val="FF0000"/>
              </a:solidFill>
            </a:endParaRPr>
          </a:p>
        </p:txBody>
      </p:sp>
      <p:sp>
        <p:nvSpPr>
          <p:cNvPr id="4099" name="內容版面配置區 2"/>
          <p:cNvSpPr>
            <a:spLocks noGrp="1"/>
          </p:cNvSpPr>
          <p:nvPr>
            <p:ph idx="1"/>
          </p:nvPr>
        </p:nvSpPr>
        <p:spPr>
          <a:xfrm>
            <a:off x="561702" y="1750422"/>
            <a:ext cx="8353697" cy="4497977"/>
          </a:xfrm>
        </p:spPr>
        <p:txBody>
          <a:bodyPr>
            <a:normAutofit/>
          </a:bodyPr>
          <a:lstStyle/>
          <a:p>
            <a:pPr>
              <a:buFont typeface="Courier New" pitchFamily="49" charset="0"/>
              <a:buChar char="o"/>
            </a:pPr>
            <a:r>
              <a:rPr lang="en-US" altLang="zh-TW" sz="2400" dirty="0"/>
              <a:t>Propositional logic</a:t>
            </a:r>
          </a:p>
          <a:p>
            <a:pPr>
              <a:buFont typeface="Courier New" pitchFamily="49" charset="0"/>
              <a:buChar char="o"/>
            </a:pPr>
            <a:r>
              <a:rPr lang="en-US" altLang="zh-TW" sz="2400" dirty="0"/>
              <a:t>Propositional equivalences</a:t>
            </a:r>
          </a:p>
          <a:p>
            <a:pPr>
              <a:buFont typeface="Courier New" pitchFamily="49" charset="0"/>
              <a:buChar char="o"/>
            </a:pPr>
            <a:r>
              <a:rPr lang="en-US" altLang="zh-TW" sz="2400" dirty="0"/>
              <a:t>Rules of Inferences</a:t>
            </a:r>
          </a:p>
          <a:p>
            <a:pPr>
              <a:buFont typeface="Courier New" pitchFamily="49" charset="0"/>
              <a:buChar char="o"/>
            </a:pPr>
            <a:r>
              <a:rPr lang="en-US" altLang="zh-TW" sz="2400" dirty="0"/>
              <a:t>Introduction to Proofs</a:t>
            </a:r>
          </a:p>
          <a:p>
            <a:pPr>
              <a:buFont typeface="Courier New" pitchFamily="49" charset="0"/>
              <a:buChar char="o"/>
            </a:pPr>
            <a:r>
              <a:rPr lang="en-US" altLang="zh-TW" sz="2400" dirty="0"/>
              <a:t>Proof Methods and Strategy </a:t>
            </a:r>
            <a:endParaRPr lang="zh-TW" altLang="en-US" sz="24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a:t>
            </a:fld>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38448" y="1453246"/>
            <a:ext cx="8272780" cy="4107452"/>
          </a:xfrm>
        </p:spPr>
        <p:txBody>
          <a:bodyPr>
            <a:noAutofit/>
          </a:bodyPr>
          <a:lstStyle/>
          <a:p>
            <a:pPr eaLnBrk="1" hangingPunct="1">
              <a:buFont typeface="Wingdings" pitchFamily="2" charset="2"/>
              <a:buNone/>
            </a:pPr>
            <a:r>
              <a:rPr lang="en-US" altLang="zh-TW" sz="2400" dirty="0">
                <a:solidFill>
                  <a:srgbClr val="008000"/>
                </a:solidFill>
              </a:rPr>
              <a:t>Example:</a:t>
            </a:r>
            <a:r>
              <a:rPr lang="en-US" altLang="zh-TW" sz="2400" dirty="0"/>
              <a:t> Show ( p </a:t>
            </a:r>
            <a:r>
              <a:rPr lang="en-US" altLang="zh-TW" sz="2400" b="1" dirty="0">
                <a:latin typeface="Symbol" pitchFamily="18" charset="2"/>
                <a:sym typeface="Symbol" pitchFamily="18" charset="2"/>
              </a:rPr>
              <a:t></a:t>
            </a:r>
            <a:r>
              <a:rPr lang="en-US" altLang="zh-TW" sz="2400" dirty="0"/>
              <a:t> q ) </a:t>
            </a:r>
            <a:r>
              <a:rPr lang="en-US" altLang="zh-TW" sz="2400" dirty="0">
                <a:cs typeface="Arial" pitchFamily="34" charset="0"/>
              </a:rPr>
              <a:t>→</a:t>
            </a:r>
            <a:r>
              <a:rPr lang="en-US" altLang="zh-TW" sz="2400" dirty="0"/>
              <a:t> (p </a:t>
            </a:r>
            <a:r>
              <a:rPr lang="en-US" altLang="zh-TW" sz="2400" b="1" dirty="0">
                <a:latin typeface="Symbol" pitchFamily="18" charset="2"/>
                <a:sym typeface="Symbol" pitchFamily="18" charset="2"/>
              </a:rPr>
              <a:t></a:t>
            </a:r>
            <a:r>
              <a:rPr lang="en-US" altLang="zh-TW" sz="2400" dirty="0"/>
              <a:t> q) is a tautology.</a:t>
            </a:r>
          </a:p>
          <a:p>
            <a:pPr eaLnBrk="1" hangingPunct="1">
              <a:buFont typeface="Wingdings" pitchFamily="2" charset="2"/>
              <a:buNone/>
            </a:pPr>
            <a:r>
              <a:rPr lang="en-US" altLang="zh-TW" sz="2400" dirty="0" err="1">
                <a:solidFill>
                  <a:srgbClr val="008000"/>
                </a:solidFill>
              </a:rPr>
              <a:t>pf</a:t>
            </a:r>
            <a:r>
              <a:rPr lang="en-US" altLang="zh-TW" sz="2400" dirty="0">
                <a:solidFill>
                  <a:srgbClr val="008000"/>
                </a:solidFill>
              </a:rPr>
              <a:t> :</a:t>
            </a:r>
            <a:r>
              <a:rPr lang="en-US" altLang="zh-TW" sz="2400" dirty="0"/>
              <a:t> </a:t>
            </a:r>
          </a:p>
          <a:p>
            <a:pPr eaLnBrk="1" hangingPunct="1">
              <a:buFont typeface="Wingdings" pitchFamily="2" charset="2"/>
              <a:buNone/>
            </a:pPr>
            <a:r>
              <a:rPr lang="en-US" altLang="zh-TW" sz="2400" dirty="0"/>
              <a:t>( p </a:t>
            </a:r>
            <a:r>
              <a:rPr lang="en-US" altLang="zh-TW" sz="2400" b="1" dirty="0">
                <a:latin typeface="Symbol" pitchFamily="18" charset="2"/>
                <a:sym typeface="Symbol" pitchFamily="18" charset="2"/>
              </a:rPr>
              <a:t></a:t>
            </a:r>
            <a:r>
              <a:rPr lang="en-US" altLang="zh-TW" sz="2400" dirty="0"/>
              <a:t> q ) </a:t>
            </a:r>
            <a:r>
              <a:rPr lang="en-US" altLang="zh-TW" sz="2400" dirty="0">
                <a:cs typeface="Arial" pitchFamily="34" charset="0"/>
              </a:rPr>
              <a:t>→</a:t>
            </a:r>
            <a:r>
              <a:rPr lang="en-US" altLang="zh-TW" sz="2400" dirty="0">
                <a:solidFill>
                  <a:srgbClr val="FF0000"/>
                </a:solidFill>
              </a:rPr>
              <a:t> </a:t>
            </a:r>
            <a:r>
              <a:rPr lang="en-US" altLang="zh-TW" sz="2400" dirty="0"/>
              <a:t>(p </a:t>
            </a:r>
            <a:r>
              <a:rPr lang="en-US" altLang="zh-TW" sz="2400" b="1" dirty="0">
                <a:latin typeface="Symbol" pitchFamily="18" charset="2"/>
                <a:sym typeface="Symbol" pitchFamily="18" charset="2"/>
              </a:rPr>
              <a:t></a:t>
            </a:r>
            <a:r>
              <a:rPr lang="en-US" altLang="zh-TW" sz="2400" dirty="0"/>
              <a:t> q) ≡ ﹁( p </a:t>
            </a:r>
            <a:r>
              <a:rPr lang="en-US" altLang="zh-TW" sz="2400" b="1" dirty="0">
                <a:latin typeface="Symbol" pitchFamily="18" charset="2"/>
                <a:sym typeface="Symbol" pitchFamily="18" charset="2"/>
              </a:rPr>
              <a:t></a:t>
            </a:r>
            <a:r>
              <a:rPr lang="en-US" altLang="zh-TW" sz="2400" dirty="0"/>
              <a:t> q ) </a:t>
            </a:r>
            <a:r>
              <a:rPr lang="en-US" altLang="zh-TW" sz="2400" b="1" dirty="0">
                <a:latin typeface="Symbol" pitchFamily="18" charset="2"/>
                <a:sym typeface="Symbol" pitchFamily="18" charset="2"/>
              </a:rPr>
              <a:t></a:t>
            </a:r>
            <a:r>
              <a:rPr lang="en-US" altLang="zh-TW" sz="2400" dirty="0"/>
              <a:t> (p </a:t>
            </a:r>
            <a:r>
              <a:rPr lang="en-US" altLang="zh-TW" sz="2400" b="1" dirty="0">
                <a:latin typeface="Symbol" pitchFamily="18" charset="2"/>
                <a:sym typeface="Symbol" pitchFamily="18" charset="2"/>
              </a:rPr>
              <a:t></a:t>
            </a:r>
            <a:r>
              <a:rPr lang="en-US" altLang="zh-TW" sz="2400" dirty="0"/>
              <a:t> q )        </a:t>
            </a:r>
            <a:r>
              <a:rPr lang="en-US" altLang="zh-TW" sz="2400" dirty="0">
                <a:solidFill>
                  <a:srgbClr val="FF0000"/>
                </a:solidFill>
              </a:rPr>
              <a:t>Imply</a:t>
            </a:r>
          </a:p>
          <a:p>
            <a:pPr eaLnBrk="1" hangingPunct="1">
              <a:buFont typeface="Wingdings" pitchFamily="2" charset="2"/>
              <a:buNone/>
            </a:pPr>
            <a:r>
              <a:rPr lang="en-US" altLang="zh-TW" sz="2400" dirty="0"/>
              <a:t>       	                ≡ ( ﹁p </a:t>
            </a:r>
            <a:r>
              <a:rPr lang="en-US" altLang="zh-TW" sz="2400" b="1" dirty="0">
                <a:latin typeface="Symbol" pitchFamily="18" charset="2"/>
                <a:sym typeface="Symbol" pitchFamily="18" charset="2"/>
              </a:rPr>
              <a:t></a:t>
            </a:r>
            <a:r>
              <a:rPr lang="en-US" altLang="zh-TW" sz="2400" dirty="0"/>
              <a:t> ﹁q ) </a:t>
            </a:r>
            <a:r>
              <a:rPr lang="en-US" altLang="zh-TW" sz="2400" b="1" dirty="0">
                <a:latin typeface="Symbol" pitchFamily="18" charset="2"/>
                <a:sym typeface="Symbol" pitchFamily="18" charset="2"/>
              </a:rPr>
              <a:t></a:t>
            </a:r>
            <a:r>
              <a:rPr lang="en-US" altLang="zh-TW" sz="2400" dirty="0"/>
              <a:t> (p </a:t>
            </a:r>
            <a:r>
              <a:rPr lang="en-US" altLang="zh-TW" sz="2400" b="1" dirty="0">
                <a:latin typeface="Symbol" pitchFamily="18" charset="2"/>
                <a:sym typeface="Symbol" pitchFamily="18" charset="2"/>
              </a:rPr>
              <a:t></a:t>
            </a:r>
            <a:r>
              <a:rPr lang="en-US" altLang="zh-TW" sz="2400" dirty="0"/>
              <a:t> q )      </a:t>
            </a:r>
            <a:r>
              <a:rPr lang="en-US" altLang="zh-TW" sz="2400" dirty="0">
                <a:solidFill>
                  <a:srgbClr val="FF0000"/>
                </a:solidFill>
              </a:rPr>
              <a:t>De Morgan’s law</a:t>
            </a:r>
            <a:endParaRPr lang="en-US" altLang="zh-TW" sz="2400" dirty="0"/>
          </a:p>
          <a:p>
            <a:pPr eaLnBrk="1" hangingPunct="1">
              <a:buFont typeface="Wingdings" pitchFamily="2" charset="2"/>
              <a:buNone/>
            </a:pPr>
            <a:r>
              <a:rPr lang="en-US" altLang="zh-TW" sz="2400" dirty="0"/>
              <a:t>                             ≡ ( ﹁p </a:t>
            </a:r>
            <a:r>
              <a:rPr lang="en-US" altLang="zh-TW" sz="2400" b="1" dirty="0">
                <a:latin typeface="Symbol" pitchFamily="18" charset="2"/>
                <a:sym typeface="Symbol" pitchFamily="18" charset="2"/>
              </a:rPr>
              <a:t></a:t>
            </a:r>
            <a:r>
              <a:rPr lang="en-US" altLang="zh-TW" sz="2400" dirty="0"/>
              <a:t> p ) </a:t>
            </a:r>
            <a:r>
              <a:rPr lang="en-US" altLang="zh-TW" sz="2400" b="1" dirty="0">
                <a:latin typeface="Symbol" pitchFamily="18" charset="2"/>
                <a:sym typeface="Symbol" pitchFamily="18" charset="2"/>
              </a:rPr>
              <a:t></a:t>
            </a:r>
            <a:r>
              <a:rPr lang="en-US" altLang="zh-TW" sz="2400" dirty="0"/>
              <a:t> ( ﹁q </a:t>
            </a:r>
            <a:r>
              <a:rPr lang="en-US" altLang="zh-TW" sz="2400" b="1" dirty="0">
                <a:latin typeface="Symbol" pitchFamily="18" charset="2"/>
                <a:sym typeface="Symbol" pitchFamily="18" charset="2"/>
              </a:rPr>
              <a:t></a:t>
            </a:r>
            <a:r>
              <a:rPr lang="en-US" altLang="zh-TW" sz="2400" dirty="0"/>
              <a:t> q )  </a:t>
            </a:r>
            <a:r>
              <a:rPr lang="en-US" altLang="zh-TW" sz="2400" dirty="0">
                <a:solidFill>
                  <a:srgbClr val="FF0000"/>
                </a:solidFill>
              </a:rPr>
              <a:t>Associative law</a:t>
            </a:r>
            <a:endParaRPr lang="en-US" altLang="zh-TW" sz="2400" dirty="0"/>
          </a:p>
          <a:p>
            <a:pPr eaLnBrk="1" hangingPunct="1">
              <a:buFont typeface="Wingdings" pitchFamily="2" charset="2"/>
              <a:buNone/>
            </a:pPr>
            <a:r>
              <a:rPr lang="en-US" altLang="zh-TW" sz="2400" dirty="0"/>
              <a:t>                             ≡ T </a:t>
            </a:r>
            <a:r>
              <a:rPr lang="en-US" altLang="zh-TW" sz="2400" b="1" dirty="0">
                <a:latin typeface="Symbol" pitchFamily="18" charset="2"/>
                <a:sym typeface="Symbol" pitchFamily="18" charset="2"/>
              </a:rPr>
              <a:t></a:t>
            </a:r>
            <a:r>
              <a:rPr lang="en-US" altLang="zh-TW" sz="2400" dirty="0"/>
              <a:t> T			     </a:t>
            </a:r>
            <a:r>
              <a:rPr lang="en-US" altLang="zh-TW" sz="2400" dirty="0">
                <a:solidFill>
                  <a:srgbClr val="FF0000"/>
                </a:solidFill>
              </a:rPr>
              <a:t>Negation law</a:t>
            </a:r>
          </a:p>
          <a:p>
            <a:pPr eaLnBrk="1" hangingPunct="1">
              <a:buFont typeface="Wingdings" pitchFamily="2" charset="2"/>
              <a:buNone/>
            </a:pPr>
            <a:r>
              <a:rPr lang="en-US" altLang="zh-TW" sz="2400" dirty="0"/>
              <a:t>                             ≡ T			     </a:t>
            </a:r>
            <a:r>
              <a:rPr lang="en-US" altLang="zh-TW" sz="2400" dirty="0">
                <a:solidFill>
                  <a:srgbClr val="FF0000"/>
                </a:solidFill>
              </a:rPr>
              <a:t>Disjunction</a:t>
            </a:r>
          </a:p>
          <a:p>
            <a:pPr eaLnBrk="1" hangingPunct="1">
              <a:buFont typeface="Wingdings" pitchFamily="2" charset="2"/>
              <a:buNone/>
            </a:pPr>
            <a:endParaRPr lang="en-US" altLang="zh-TW" sz="2400" b="1" u="sng" dirty="0">
              <a:solidFill>
                <a:srgbClr val="0000FF"/>
              </a:solidFill>
            </a:endParaRPr>
          </a:p>
          <a:p>
            <a:pPr eaLnBrk="1" hangingPunct="1"/>
            <a:endParaRPr lang="en-US" altLang="zh-TW" sz="2400" b="1" u="sng" dirty="0">
              <a:solidFill>
                <a:srgbClr val="0000FF"/>
              </a:solidFill>
            </a:endParaRPr>
          </a:p>
        </p:txBody>
      </p:sp>
      <p:sp>
        <p:nvSpPr>
          <p:cNvPr id="12" name="Rectangle 2"/>
          <p:cNvSpPr>
            <a:spLocks noGrp="1" noChangeArrowheads="1"/>
          </p:cNvSpPr>
          <p:nvPr>
            <p:ph type="title"/>
          </p:nvPr>
        </p:nvSpPr>
        <p:spPr>
          <a:xfrm>
            <a:off x="638448" y="624571"/>
            <a:ext cx="7483384" cy="828675"/>
          </a:xfrm>
        </p:spPr>
        <p:txBody>
          <a:bodyPr>
            <a:normAutofit/>
          </a:bodyPr>
          <a:lstStyle/>
          <a:p>
            <a:r>
              <a:rPr lang="en-US" altLang="zh-TW" sz="4000" dirty="0">
                <a:solidFill>
                  <a:srgbClr val="FF0000"/>
                </a:solidFill>
              </a:rPr>
              <a:t>Propositional Equivalences </a:t>
            </a:r>
            <a:r>
              <a:rPr lang="en-US" altLang="zh-TW" sz="2000" dirty="0">
                <a:solidFill>
                  <a:srgbClr val="FF0000"/>
                </a:solidFill>
              </a:rPr>
              <a:t>(contd.)</a:t>
            </a:r>
          </a:p>
        </p:txBody>
      </p:sp>
      <p:sp>
        <p:nvSpPr>
          <p:cNvPr id="13"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20</a:t>
            </a:fld>
            <a:endParaRPr lang="en-US" sz="20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38448" y="1590934"/>
            <a:ext cx="8272780" cy="4107452"/>
          </a:xfrm>
        </p:spPr>
        <p:txBody>
          <a:bodyPr>
            <a:normAutofit/>
          </a:bodyPr>
          <a:lstStyle/>
          <a:p>
            <a:pPr>
              <a:buNone/>
            </a:pPr>
            <a:r>
              <a:rPr lang="en-US" altLang="zh-TW" sz="2800" dirty="0">
                <a:solidFill>
                  <a:srgbClr val="008000"/>
                </a:solidFill>
              </a:rPr>
              <a:t>Example:</a:t>
            </a:r>
            <a:r>
              <a:rPr lang="en-US" altLang="zh-TW" sz="2400" dirty="0"/>
              <a:t> </a:t>
            </a:r>
            <a:r>
              <a:rPr lang="en-US" altLang="zh-TW" sz="2400" dirty="0">
                <a:solidFill>
                  <a:srgbClr val="00B0F0"/>
                </a:solidFill>
              </a:rPr>
              <a:t>Tautology by proof</a:t>
            </a:r>
            <a:endParaRPr lang="en-US" altLang="zh-TW" b="1" u="sng" dirty="0">
              <a:solidFill>
                <a:srgbClr val="00B0F0"/>
              </a:solidFill>
            </a:endParaRPr>
          </a:p>
          <a:p>
            <a:r>
              <a:rPr lang="en-US" altLang="zh-TW" sz="2400" dirty="0"/>
              <a:t>( p </a:t>
            </a:r>
            <a:r>
              <a:rPr lang="en-US" altLang="zh-TW" sz="2400" b="1" dirty="0">
                <a:latin typeface="Symbol" pitchFamily="18" charset="2"/>
                <a:sym typeface="Symbol" pitchFamily="18" charset="2"/>
              </a:rPr>
              <a:t></a:t>
            </a:r>
            <a:r>
              <a:rPr lang="en-US" altLang="zh-TW" sz="2400" dirty="0"/>
              <a:t> q ) </a:t>
            </a:r>
            <a:r>
              <a:rPr lang="en-US" altLang="zh-TW" sz="2400" dirty="0">
                <a:cs typeface="Arial" pitchFamily="34" charset="0"/>
              </a:rPr>
              <a:t>→</a:t>
            </a:r>
            <a:r>
              <a:rPr lang="en-US" altLang="zh-TW" sz="2400" dirty="0">
                <a:solidFill>
                  <a:srgbClr val="FF0000"/>
                </a:solidFill>
              </a:rPr>
              <a:t> </a:t>
            </a:r>
            <a:r>
              <a:rPr lang="en-US" altLang="zh-TW" sz="2400" dirty="0"/>
              <a:t>(p </a:t>
            </a:r>
            <a:r>
              <a:rPr lang="en-US" altLang="zh-TW" sz="2400" dirty="0">
                <a:cs typeface="Arial" pitchFamily="34" charset="0"/>
              </a:rPr>
              <a:t>→</a:t>
            </a:r>
            <a:r>
              <a:rPr lang="en-US" altLang="zh-TW" sz="2400" dirty="0"/>
              <a:t> q) 			p</a:t>
            </a:r>
            <a:r>
              <a:rPr lang="en-US" altLang="zh-TW" sz="2400" dirty="0">
                <a:cs typeface="Arial" pitchFamily="34" charset="0"/>
              </a:rPr>
              <a:t> → (q</a:t>
            </a:r>
            <a:r>
              <a:rPr lang="en-US" altLang="zh-TW" sz="2400" dirty="0"/>
              <a:t> </a:t>
            </a:r>
            <a:r>
              <a:rPr lang="en-US" altLang="zh-TW" sz="2400" dirty="0">
                <a:cs typeface="Arial" pitchFamily="34" charset="0"/>
              </a:rPr>
              <a:t>→ r</a:t>
            </a:r>
            <a:r>
              <a:rPr lang="en-US" sz="2400" dirty="0">
                <a:sym typeface="Symbol" panose="05050102010706020507" pitchFamily="18" charset="2"/>
              </a:rPr>
              <a:t>) </a:t>
            </a:r>
            <a:r>
              <a:rPr lang="en-US" altLang="zh-TW" sz="2400" dirty="0"/>
              <a:t> ≡ (p </a:t>
            </a:r>
            <a:r>
              <a:rPr lang="en-US" altLang="zh-TW" sz="2400" b="1" dirty="0">
                <a:latin typeface="Symbol" pitchFamily="18" charset="2"/>
                <a:sym typeface="Symbol" pitchFamily="18" charset="2"/>
              </a:rPr>
              <a:t></a:t>
            </a:r>
            <a:r>
              <a:rPr lang="en-US" altLang="zh-TW" sz="2400" dirty="0"/>
              <a:t> q ) </a:t>
            </a:r>
            <a:r>
              <a:rPr lang="en-US" altLang="zh-TW" sz="2400" dirty="0">
                <a:cs typeface="Arial" pitchFamily="34" charset="0"/>
              </a:rPr>
              <a:t>→</a:t>
            </a:r>
            <a:r>
              <a:rPr lang="en-US" altLang="zh-TW" sz="2400" dirty="0"/>
              <a:t> </a:t>
            </a:r>
            <a:r>
              <a:rPr lang="en-US" sz="2400" dirty="0">
                <a:sym typeface="Symbol" panose="05050102010706020507" pitchFamily="18" charset="2"/>
              </a:rPr>
              <a:t>r </a:t>
            </a:r>
            <a:endParaRPr lang="en-US" altLang="zh-TW" sz="2400" b="1" u="sng" dirty="0">
              <a:solidFill>
                <a:srgbClr val="0000FF"/>
              </a:solidFill>
            </a:endParaRPr>
          </a:p>
          <a:p>
            <a:pPr eaLnBrk="1" hangingPunct="1"/>
            <a:endParaRPr lang="en-US" altLang="zh-TW" sz="2400" b="1" u="sng" dirty="0">
              <a:solidFill>
                <a:srgbClr val="0000FF"/>
              </a:solidFill>
            </a:endParaRPr>
          </a:p>
        </p:txBody>
      </p:sp>
      <p:sp>
        <p:nvSpPr>
          <p:cNvPr id="12" name="Rectangle 2"/>
          <p:cNvSpPr>
            <a:spLocks noGrp="1" noChangeArrowheads="1"/>
          </p:cNvSpPr>
          <p:nvPr>
            <p:ph type="title"/>
          </p:nvPr>
        </p:nvSpPr>
        <p:spPr>
          <a:xfrm>
            <a:off x="638448" y="624571"/>
            <a:ext cx="7483384" cy="828675"/>
          </a:xfrm>
        </p:spPr>
        <p:txBody>
          <a:bodyPr>
            <a:normAutofit/>
          </a:bodyPr>
          <a:lstStyle/>
          <a:p>
            <a:r>
              <a:rPr lang="en-US" altLang="zh-TW" sz="4000" dirty="0">
                <a:solidFill>
                  <a:srgbClr val="FF0000"/>
                </a:solidFill>
              </a:rPr>
              <a:t>Propositional Equivalences </a:t>
            </a:r>
            <a:r>
              <a:rPr lang="en-US" altLang="zh-TW" sz="2000" dirty="0">
                <a:solidFill>
                  <a:srgbClr val="FF0000"/>
                </a:solidFill>
              </a:rPr>
              <a:t>(contd.)</a:t>
            </a:r>
          </a:p>
        </p:txBody>
      </p:sp>
      <p:sp>
        <p:nvSpPr>
          <p:cNvPr id="14" name="Rectangle 13"/>
          <p:cNvSpPr/>
          <p:nvPr/>
        </p:nvSpPr>
        <p:spPr>
          <a:xfrm>
            <a:off x="4983230" y="1590934"/>
            <a:ext cx="3927998" cy="461665"/>
          </a:xfrm>
          <a:prstGeom prst="rect">
            <a:avLst/>
          </a:prstGeom>
        </p:spPr>
        <p:txBody>
          <a:bodyPr wrap="none">
            <a:spAutoFit/>
          </a:bodyPr>
          <a:lstStyle/>
          <a:p>
            <a:r>
              <a:rPr lang="en-US" altLang="zh-TW" sz="2400" dirty="0">
                <a:solidFill>
                  <a:srgbClr val="FF0000"/>
                </a:solidFill>
              </a:rPr>
              <a:t>Propositional Equivalent Proof </a:t>
            </a:r>
            <a:endParaRPr lang="th-TH" sz="2400" dirty="0"/>
          </a:p>
        </p:txBody>
      </p:sp>
      <p:sp>
        <p:nvSpPr>
          <p:cNvPr id="1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21</a:t>
            </a:fld>
            <a:endParaRPr lang="en-US" sz="2000" dirty="0"/>
          </a:p>
        </p:txBody>
      </p:sp>
    </p:spTree>
    <p:extLst>
      <p:ext uri="{BB962C8B-B14F-4D97-AF65-F5344CB8AC3E}">
        <p14:creationId xmlns:p14="http://schemas.microsoft.com/office/powerpoint/2010/main" val="5340852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38448" y="1590934"/>
            <a:ext cx="8272780" cy="4107452"/>
          </a:xfrm>
        </p:spPr>
        <p:txBody>
          <a:bodyPr>
            <a:normAutofit/>
          </a:bodyPr>
          <a:lstStyle/>
          <a:p>
            <a:pPr>
              <a:buNone/>
            </a:pPr>
            <a:r>
              <a:rPr lang="en-US" altLang="zh-TW" sz="2800" dirty="0">
                <a:solidFill>
                  <a:srgbClr val="008000"/>
                </a:solidFill>
              </a:rPr>
              <a:t>Example:</a:t>
            </a:r>
            <a:r>
              <a:rPr lang="en-US" altLang="zh-TW" sz="2400" dirty="0"/>
              <a:t> </a:t>
            </a:r>
            <a:r>
              <a:rPr lang="en-US" altLang="zh-TW" sz="2400" dirty="0">
                <a:solidFill>
                  <a:srgbClr val="00B0F0"/>
                </a:solidFill>
              </a:rPr>
              <a:t>Tautology by proof</a:t>
            </a:r>
            <a:endParaRPr lang="en-US" altLang="zh-TW" b="1" u="sng" dirty="0">
              <a:solidFill>
                <a:srgbClr val="00B0F0"/>
              </a:solidFill>
            </a:endParaRPr>
          </a:p>
          <a:p>
            <a:pPr eaLnBrk="1" hangingPunct="1"/>
            <a:endParaRPr lang="en-US" altLang="zh-TW" sz="2400" b="1" u="sng" dirty="0">
              <a:solidFill>
                <a:srgbClr val="0000FF"/>
              </a:solidFill>
            </a:endParaRPr>
          </a:p>
        </p:txBody>
      </p:sp>
      <p:sp>
        <p:nvSpPr>
          <p:cNvPr id="12" name="Rectangle 2"/>
          <p:cNvSpPr>
            <a:spLocks noGrp="1" noChangeArrowheads="1"/>
          </p:cNvSpPr>
          <p:nvPr>
            <p:ph type="title"/>
          </p:nvPr>
        </p:nvSpPr>
        <p:spPr>
          <a:xfrm>
            <a:off x="638448" y="624571"/>
            <a:ext cx="7483384" cy="828675"/>
          </a:xfrm>
        </p:spPr>
        <p:txBody>
          <a:bodyPr>
            <a:normAutofit/>
          </a:bodyPr>
          <a:lstStyle/>
          <a:p>
            <a:r>
              <a:rPr lang="en-US" altLang="zh-TW" sz="4000" dirty="0">
                <a:solidFill>
                  <a:srgbClr val="FF0000"/>
                </a:solidFill>
              </a:rPr>
              <a:t>Propositional Equivalences </a:t>
            </a:r>
            <a:r>
              <a:rPr lang="en-US" altLang="zh-TW" sz="2000" dirty="0">
                <a:solidFill>
                  <a:srgbClr val="FF0000"/>
                </a:solidFill>
              </a:rPr>
              <a:t>(contd.)</a:t>
            </a:r>
          </a:p>
        </p:txBody>
      </p:sp>
      <p:pic>
        <p:nvPicPr>
          <p:cNvPr id="108546" name="Picture 2"/>
          <p:cNvPicPr>
            <a:picLocks noChangeAspect="1" noChangeArrowheads="1"/>
          </p:cNvPicPr>
          <p:nvPr/>
        </p:nvPicPr>
        <p:blipFill>
          <a:blip r:embed="rId2"/>
          <a:srcRect/>
          <a:stretch>
            <a:fillRect/>
          </a:stretch>
        </p:blipFill>
        <p:spPr bwMode="auto">
          <a:xfrm>
            <a:off x="563489" y="2191021"/>
            <a:ext cx="3148092" cy="2271303"/>
          </a:xfrm>
          <a:prstGeom prst="rect">
            <a:avLst/>
          </a:prstGeom>
          <a:noFill/>
          <a:ln w="9525">
            <a:noFill/>
            <a:miter lim="800000"/>
            <a:headEnd/>
            <a:tailEnd/>
          </a:ln>
        </p:spPr>
      </p:pic>
      <p:sp>
        <p:nvSpPr>
          <p:cNvPr id="14" name="Rectangle 13"/>
          <p:cNvSpPr/>
          <p:nvPr/>
        </p:nvSpPr>
        <p:spPr>
          <a:xfrm>
            <a:off x="3800678" y="2492040"/>
            <a:ext cx="3927998" cy="461665"/>
          </a:xfrm>
          <a:prstGeom prst="rect">
            <a:avLst/>
          </a:prstGeom>
        </p:spPr>
        <p:txBody>
          <a:bodyPr wrap="none">
            <a:spAutoFit/>
          </a:bodyPr>
          <a:lstStyle/>
          <a:p>
            <a:r>
              <a:rPr lang="en-US" altLang="zh-TW" sz="2400" dirty="0">
                <a:solidFill>
                  <a:srgbClr val="FF0000"/>
                </a:solidFill>
              </a:rPr>
              <a:t>Propositional Equivalent Proof </a:t>
            </a:r>
            <a:endParaRPr lang="th-TH" sz="2400" dirty="0"/>
          </a:p>
        </p:txBody>
      </p:sp>
      <p:pic>
        <p:nvPicPr>
          <p:cNvPr id="108547" name="Picture 3"/>
          <p:cNvPicPr>
            <a:picLocks noChangeAspect="1" noChangeArrowheads="1"/>
          </p:cNvPicPr>
          <p:nvPr/>
        </p:nvPicPr>
        <p:blipFill>
          <a:blip r:embed="rId3"/>
          <a:srcRect/>
          <a:stretch>
            <a:fillRect/>
          </a:stretch>
        </p:blipFill>
        <p:spPr bwMode="auto">
          <a:xfrm>
            <a:off x="3800678" y="2953705"/>
            <a:ext cx="5264944" cy="2962275"/>
          </a:xfrm>
          <a:prstGeom prst="rect">
            <a:avLst/>
          </a:prstGeom>
          <a:noFill/>
          <a:ln w="9525">
            <a:noFill/>
            <a:miter lim="800000"/>
            <a:headEnd/>
            <a:tailEnd/>
          </a:ln>
        </p:spPr>
      </p:pic>
      <p:sp>
        <p:nvSpPr>
          <p:cNvPr id="1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22</a:t>
            </a:fld>
            <a:endParaRPr 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66206" y="957943"/>
            <a:ext cx="7772400" cy="457200"/>
          </a:xfrm>
        </p:spPr>
        <p:txBody>
          <a:bodyPr>
            <a:normAutofit fontScale="90000"/>
          </a:bodyPr>
          <a:lstStyle/>
          <a:p>
            <a:r>
              <a:rPr lang="en-US" dirty="0">
                <a:solidFill>
                  <a:srgbClr val="FF0000"/>
                </a:solidFill>
              </a:rPr>
              <a:t>Propositional Functions &amp; Predicates</a:t>
            </a:r>
          </a:p>
        </p:txBody>
      </p:sp>
      <p:sp>
        <p:nvSpPr>
          <p:cNvPr id="130051" name="Rectangle 3"/>
          <p:cNvSpPr>
            <a:spLocks noGrp="1" noChangeArrowheads="1"/>
          </p:cNvSpPr>
          <p:nvPr>
            <p:ph type="body" idx="1"/>
          </p:nvPr>
        </p:nvSpPr>
        <p:spPr>
          <a:xfrm>
            <a:off x="679269" y="1706702"/>
            <a:ext cx="8464731" cy="4369526"/>
          </a:xfrm>
        </p:spPr>
        <p:txBody>
          <a:bodyPr>
            <a:normAutofit/>
          </a:bodyPr>
          <a:lstStyle/>
          <a:p>
            <a:pPr>
              <a:buFont typeface="Courier New" pitchFamily="49" charset="0"/>
              <a:buChar char="o"/>
            </a:pPr>
            <a:r>
              <a:rPr lang="en-US" sz="2400" dirty="0"/>
              <a:t>A </a:t>
            </a:r>
            <a:r>
              <a:rPr lang="en-US" sz="2400" i="1" u="sng" dirty="0">
                <a:solidFill>
                  <a:srgbClr val="FF33CC"/>
                </a:solidFill>
              </a:rPr>
              <a:t>predicate</a:t>
            </a:r>
            <a:r>
              <a:rPr lang="en-US" sz="2400" i="1" dirty="0">
                <a:solidFill>
                  <a:srgbClr val="FF33CC"/>
                </a:solidFill>
              </a:rPr>
              <a:t> </a:t>
            </a:r>
            <a:r>
              <a:rPr lang="en-US" sz="2400" dirty="0">
                <a:solidFill>
                  <a:schemeClr val="accent2">
                    <a:lumMod val="75000"/>
                  </a:schemeClr>
                </a:solidFill>
              </a:rPr>
              <a:t>(</a:t>
            </a:r>
            <a:r>
              <a:rPr lang="th-TH" sz="2400" dirty="0"/>
              <a:t>ภาคแสดง</a:t>
            </a:r>
            <a:r>
              <a:rPr lang="en-US" sz="2400" dirty="0">
                <a:solidFill>
                  <a:schemeClr val="accent2">
                    <a:lumMod val="75000"/>
                  </a:schemeClr>
                </a:solidFill>
              </a:rPr>
              <a:t>)</a:t>
            </a:r>
            <a:r>
              <a:rPr lang="en-US" sz="2400" dirty="0"/>
              <a:t> is a </a:t>
            </a:r>
            <a:r>
              <a:rPr lang="en-US" sz="2400" i="1" dirty="0">
                <a:solidFill>
                  <a:srgbClr val="00B0F0"/>
                </a:solidFill>
              </a:rPr>
              <a:t>proposition that is a function of one or more variables</a:t>
            </a:r>
            <a:r>
              <a:rPr lang="en-US" sz="2400" dirty="0">
                <a:solidFill>
                  <a:srgbClr val="00B0F0"/>
                </a:solidFill>
              </a:rPr>
              <a:t>.</a:t>
            </a:r>
          </a:p>
          <a:p>
            <a:pPr>
              <a:buFont typeface="Courier New" pitchFamily="49" charset="0"/>
              <a:buChar char="o"/>
            </a:pPr>
            <a:r>
              <a:rPr lang="en-US" altLang="zh-TW" sz="2400" dirty="0"/>
              <a:t>The statement</a:t>
            </a:r>
            <a:r>
              <a:rPr lang="en-US" altLang="zh-TW" sz="2400" dirty="0">
                <a:solidFill>
                  <a:schemeClr val="accent2"/>
                </a:solidFill>
              </a:rPr>
              <a:t> </a:t>
            </a:r>
            <a:r>
              <a:rPr lang="en-US" altLang="zh-TW" sz="2400" dirty="0">
                <a:solidFill>
                  <a:srgbClr val="FF0000"/>
                </a:solidFill>
              </a:rPr>
              <a:t>P(x)</a:t>
            </a:r>
            <a:r>
              <a:rPr lang="en-US" altLang="zh-TW" sz="2400" dirty="0">
                <a:solidFill>
                  <a:schemeClr val="accent2"/>
                </a:solidFill>
              </a:rPr>
              <a:t> </a:t>
            </a:r>
            <a:r>
              <a:rPr lang="en-US" altLang="zh-TW" sz="2400" dirty="0"/>
              <a:t>is said to be the value of the propositional function P at x.</a:t>
            </a:r>
          </a:p>
          <a:p>
            <a:pPr lvl="1">
              <a:buFont typeface="Courier New" pitchFamily="49" charset="0"/>
              <a:buChar char="o"/>
            </a:pPr>
            <a:r>
              <a:rPr lang="en-US" altLang="zh-TW" sz="2400" dirty="0"/>
              <a:t>P(x) : “      </a:t>
            </a:r>
            <a:r>
              <a:rPr lang="en-US" altLang="zh-TW" sz="2400" u="sng" dirty="0"/>
              <a:t>x</a:t>
            </a:r>
            <a:r>
              <a:rPr lang="en-US" altLang="zh-TW" sz="2400" dirty="0"/>
              <a:t>          </a:t>
            </a:r>
            <a:r>
              <a:rPr lang="en-US" altLang="zh-TW" sz="2400" u="sng" dirty="0"/>
              <a:t>is greater than 3</a:t>
            </a:r>
            <a:r>
              <a:rPr lang="en-US" altLang="zh-TW" sz="2400" dirty="0"/>
              <a:t> “</a:t>
            </a:r>
          </a:p>
          <a:p>
            <a:pPr lvl="1">
              <a:buFont typeface="Courier New" pitchFamily="49" charset="0"/>
              <a:buChar char="o"/>
            </a:pPr>
            <a:endParaRPr lang="en-US" altLang="zh-TW" dirty="0"/>
          </a:p>
          <a:p>
            <a:pPr lvl="1">
              <a:buFont typeface="Courier New" pitchFamily="49" charset="0"/>
              <a:buChar char="o"/>
            </a:pPr>
            <a:r>
              <a:rPr lang="en-US" sz="2000" dirty="0"/>
              <a:t> </a:t>
            </a:r>
            <a:r>
              <a:rPr lang="en-US" sz="2400" dirty="0"/>
              <a:t>E.g.: P(x): x is an even number. So P(1) is false, P(2) is true,….</a:t>
            </a:r>
            <a:endParaRPr lang="en-US" sz="2000" dirty="0"/>
          </a:p>
          <a:p>
            <a:pPr>
              <a:lnSpc>
                <a:spcPct val="90000"/>
              </a:lnSpc>
              <a:buFont typeface="Courier New" pitchFamily="49" charset="0"/>
              <a:buChar char="o"/>
            </a:pPr>
            <a:r>
              <a:rPr lang="en-US" sz="2400" dirty="0"/>
              <a:t>Examples of predicate functions:</a:t>
            </a:r>
          </a:p>
          <a:p>
            <a:pPr lvl="1">
              <a:lnSpc>
                <a:spcPct val="90000"/>
              </a:lnSpc>
              <a:buFont typeface="Courier New" pitchFamily="49" charset="0"/>
              <a:buChar char="o"/>
            </a:pPr>
            <a:r>
              <a:rPr lang="en-US" sz="2000" dirty="0"/>
              <a:t>Domain ASCII characters - </a:t>
            </a:r>
            <a:r>
              <a:rPr lang="en-US" sz="2000" dirty="0" err="1"/>
              <a:t>IsAlpha</a:t>
            </a:r>
            <a:r>
              <a:rPr lang="en-US" sz="2000" dirty="0"/>
              <a:t>(x) : TRUE </a:t>
            </a:r>
            <a:r>
              <a:rPr lang="en-US" sz="2000" dirty="0" err="1"/>
              <a:t>iff</a:t>
            </a:r>
            <a:r>
              <a:rPr lang="en-US" sz="2000" dirty="0"/>
              <a:t> x is an alphabetical character.</a:t>
            </a:r>
          </a:p>
          <a:p>
            <a:pPr lvl="1">
              <a:lnSpc>
                <a:spcPct val="90000"/>
              </a:lnSpc>
              <a:buFont typeface="Courier New" pitchFamily="49" charset="0"/>
              <a:buChar char="o"/>
            </a:pPr>
            <a:r>
              <a:rPr lang="en-US" sz="2000" dirty="0"/>
              <a:t>Domain floating point numbers - </a:t>
            </a:r>
            <a:r>
              <a:rPr lang="en-US" sz="2000" dirty="0" err="1"/>
              <a:t>IsInt</a:t>
            </a:r>
            <a:r>
              <a:rPr lang="en-US" sz="2000" dirty="0"/>
              <a:t>(x): TRUE </a:t>
            </a:r>
            <a:r>
              <a:rPr lang="en-US" sz="2000" dirty="0" err="1"/>
              <a:t>iff</a:t>
            </a:r>
            <a:r>
              <a:rPr lang="en-US" sz="2000" dirty="0"/>
              <a:t> x is an integer.</a:t>
            </a:r>
          </a:p>
          <a:p>
            <a:pPr lvl="1">
              <a:lnSpc>
                <a:spcPct val="90000"/>
              </a:lnSpc>
              <a:buFont typeface="Courier New" pitchFamily="49" charset="0"/>
              <a:buChar char="o"/>
            </a:pPr>
            <a:r>
              <a:rPr lang="en-US" sz="2000" dirty="0"/>
              <a:t>Domain integers: Prime(x) - TRUE if x is prime, FALSE otherwise.</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23</a:t>
            </a:fld>
            <a:endParaRPr lang="en-US" sz="2000" dirty="0"/>
          </a:p>
        </p:txBody>
      </p:sp>
      <p:sp>
        <p:nvSpPr>
          <p:cNvPr id="6" name="Text Box 4"/>
          <p:cNvSpPr txBox="1">
            <a:spLocks noChangeArrowheads="1"/>
          </p:cNvSpPr>
          <p:nvPr/>
        </p:nvSpPr>
        <p:spPr bwMode="auto">
          <a:xfrm>
            <a:off x="1923508" y="3740876"/>
            <a:ext cx="873060" cy="338554"/>
          </a:xfrm>
          <a:prstGeom prst="rect">
            <a:avLst/>
          </a:prstGeom>
          <a:noFill/>
          <a:ln w="9525">
            <a:noFill/>
            <a:miter lim="800000"/>
            <a:headEnd/>
            <a:tailEnd/>
          </a:ln>
        </p:spPr>
        <p:txBody>
          <a:bodyPr wrap="none">
            <a:spAutoFit/>
          </a:bodyPr>
          <a:lstStyle/>
          <a:p>
            <a:r>
              <a:rPr lang="en-US" altLang="zh-TW" sz="1600" i="0" dirty="0">
                <a:solidFill>
                  <a:srgbClr val="00B0F0"/>
                </a:solidFill>
              </a:rPr>
              <a:t>variable</a:t>
            </a:r>
          </a:p>
        </p:txBody>
      </p:sp>
      <p:sp>
        <p:nvSpPr>
          <p:cNvPr id="7" name="Text Box 5"/>
          <p:cNvSpPr txBox="1">
            <a:spLocks noChangeArrowheads="1"/>
          </p:cNvSpPr>
          <p:nvPr/>
        </p:nvSpPr>
        <p:spPr bwMode="auto">
          <a:xfrm>
            <a:off x="3406519" y="3722188"/>
            <a:ext cx="979755" cy="338554"/>
          </a:xfrm>
          <a:prstGeom prst="rect">
            <a:avLst/>
          </a:prstGeom>
          <a:noFill/>
          <a:ln w="9525">
            <a:noFill/>
            <a:miter lim="800000"/>
            <a:headEnd/>
            <a:tailEnd/>
          </a:ln>
        </p:spPr>
        <p:txBody>
          <a:bodyPr wrap="none">
            <a:spAutoFit/>
          </a:bodyPr>
          <a:lstStyle/>
          <a:p>
            <a:r>
              <a:rPr lang="en-US" altLang="zh-TW" sz="1600" i="0" dirty="0">
                <a:solidFill>
                  <a:srgbClr val="00B0F0"/>
                </a:solidFill>
              </a:rPr>
              <a:t>predicate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36815" y="920931"/>
            <a:ext cx="7772400" cy="609600"/>
          </a:xfrm>
        </p:spPr>
        <p:txBody>
          <a:bodyPr>
            <a:normAutofit fontScale="90000"/>
          </a:bodyPr>
          <a:lstStyle/>
          <a:p>
            <a:r>
              <a:rPr lang="en-US" dirty="0">
                <a:solidFill>
                  <a:srgbClr val="FF0000"/>
                </a:solidFill>
              </a:rPr>
              <a:t>Two Popular Quantifiers</a:t>
            </a:r>
          </a:p>
        </p:txBody>
      </p:sp>
      <p:sp>
        <p:nvSpPr>
          <p:cNvPr id="132099" name="Rectangle 3"/>
          <p:cNvSpPr>
            <a:spLocks noGrp="1" noChangeArrowheads="1"/>
          </p:cNvSpPr>
          <p:nvPr>
            <p:ph type="body" idx="1"/>
          </p:nvPr>
        </p:nvSpPr>
        <p:spPr>
          <a:xfrm>
            <a:off x="533400" y="1789613"/>
            <a:ext cx="8077200" cy="4458789"/>
          </a:xfrm>
        </p:spPr>
        <p:txBody>
          <a:bodyPr/>
          <a:lstStyle/>
          <a:p>
            <a:pPr>
              <a:buFont typeface="Courier New" pitchFamily="49" charset="0"/>
              <a:buChar char="o"/>
            </a:pPr>
            <a:r>
              <a:rPr lang="en-US" i="1" u="sng" dirty="0">
                <a:solidFill>
                  <a:srgbClr val="FF33CC"/>
                </a:solidFill>
              </a:rPr>
              <a:t>Universal </a:t>
            </a:r>
            <a:r>
              <a:rPr lang="en-US" altLang="zh-TW" i="1" u="sng" dirty="0">
                <a:solidFill>
                  <a:srgbClr val="FF33CC"/>
                </a:solidFill>
              </a:rPr>
              <a:t>quantifier</a:t>
            </a:r>
            <a:r>
              <a:rPr lang="en-US" altLang="zh-TW" i="1" dirty="0">
                <a:solidFill>
                  <a:srgbClr val="FF33CC"/>
                </a:solidFill>
              </a:rPr>
              <a:t> </a:t>
            </a:r>
            <a:r>
              <a:rPr lang="en-US" dirty="0"/>
              <a:t>: </a:t>
            </a:r>
            <a:r>
              <a:rPr lang="en-US" dirty="0">
                <a:solidFill>
                  <a:srgbClr val="006600"/>
                </a:solidFill>
                <a:sym typeface="Symbol" pitchFamily="18" charset="2"/>
              </a:rPr>
              <a:t>x P(x)</a:t>
            </a:r>
            <a:r>
              <a:rPr lang="en-US" dirty="0">
                <a:sym typeface="Symbol" pitchFamily="18" charset="2"/>
              </a:rPr>
              <a:t> – “P(x) for all x in the domain” (for all, for every)</a:t>
            </a:r>
            <a:endParaRPr lang="en-US" dirty="0"/>
          </a:p>
          <a:p>
            <a:pPr>
              <a:buFont typeface="Courier New" pitchFamily="49" charset="0"/>
              <a:buChar char="o"/>
            </a:pPr>
            <a:r>
              <a:rPr lang="en-US" i="1" u="sng" dirty="0">
                <a:solidFill>
                  <a:srgbClr val="00B050"/>
                </a:solidFill>
              </a:rPr>
              <a:t>Existential </a:t>
            </a:r>
            <a:r>
              <a:rPr lang="en-US" altLang="zh-TW" i="1" u="sng" dirty="0">
                <a:solidFill>
                  <a:srgbClr val="00B050"/>
                </a:solidFill>
              </a:rPr>
              <a:t>quantifier</a:t>
            </a:r>
            <a:r>
              <a:rPr lang="en-US" altLang="zh-TW" i="1" dirty="0">
                <a:solidFill>
                  <a:srgbClr val="00B050"/>
                </a:solidFill>
              </a:rPr>
              <a:t> </a:t>
            </a:r>
            <a:r>
              <a:rPr lang="en-US" dirty="0"/>
              <a:t>: </a:t>
            </a:r>
            <a:r>
              <a:rPr lang="en-US" dirty="0">
                <a:solidFill>
                  <a:srgbClr val="006600"/>
                </a:solidFill>
                <a:sym typeface="Symbol" pitchFamily="18" charset="2"/>
              </a:rPr>
              <a:t>x P(x)</a:t>
            </a:r>
            <a:r>
              <a:rPr lang="en-US" dirty="0">
                <a:sym typeface="Symbol" pitchFamily="18" charset="2"/>
              </a:rPr>
              <a:t> – “P(x) for some x in the domain” </a:t>
            </a:r>
            <a:r>
              <a:rPr lang="en-US" sz="2400" dirty="0">
                <a:solidFill>
                  <a:srgbClr val="0066FF"/>
                </a:solidFill>
                <a:sym typeface="Symbol" pitchFamily="18" charset="2"/>
              </a:rPr>
              <a:t>or “there exists x such that P(x) is TRUE”. (there exists, there is, for some)</a:t>
            </a:r>
          </a:p>
          <a:p>
            <a:pPr>
              <a:lnSpc>
                <a:spcPct val="90000"/>
              </a:lnSpc>
              <a:buFont typeface="Courier New" pitchFamily="49" charset="0"/>
              <a:buChar char="o"/>
            </a:pPr>
            <a:r>
              <a:rPr lang="en-US" dirty="0">
                <a:sym typeface="Symbol" pitchFamily="18" charset="2"/>
              </a:rPr>
              <a:t>Either is meaningless if the domain is not known/specified.</a:t>
            </a:r>
          </a:p>
          <a:p>
            <a:pPr>
              <a:lnSpc>
                <a:spcPct val="90000"/>
              </a:lnSpc>
              <a:buFont typeface="Courier New" pitchFamily="49" charset="0"/>
              <a:buChar char="o"/>
            </a:pPr>
            <a:r>
              <a:rPr lang="en-US" dirty="0">
                <a:sym typeface="Symbol" pitchFamily="18" charset="2"/>
              </a:rPr>
              <a:t>Examples (domain real numbers)</a:t>
            </a:r>
          </a:p>
          <a:p>
            <a:pPr lvl="1">
              <a:lnSpc>
                <a:spcPct val="90000"/>
              </a:lnSpc>
            </a:pPr>
            <a:r>
              <a:rPr lang="en-US" sz="2000" dirty="0">
                <a:solidFill>
                  <a:srgbClr val="006600"/>
                </a:solidFill>
                <a:sym typeface="Symbol" pitchFamily="18" charset="2"/>
              </a:rPr>
              <a:t>x (x</a:t>
            </a:r>
            <a:r>
              <a:rPr lang="en-US" sz="2000" baseline="30000" dirty="0">
                <a:solidFill>
                  <a:srgbClr val="006600"/>
                </a:solidFill>
                <a:sym typeface="Symbol" pitchFamily="18" charset="2"/>
              </a:rPr>
              <a:t>2</a:t>
            </a:r>
            <a:r>
              <a:rPr lang="en-US" sz="2000" dirty="0">
                <a:solidFill>
                  <a:srgbClr val="006600"/>
                </a:solidFill>
                <a:sym typeface="Symbol" pitchFamily="18" charset="2"/>
              </a:rPr>
              <a:t> &gt;= 0)</a:t>
            </a:r>
          </a:p>
          <a:p>
            <a:pPr lvl="1">
              <a:lnSpc>
                <a:spcPct val="90000"/>
              </a:lnSpc>
            </a:pPr>
            <a:r>
              <a:rPr lang="en-US" sz="2000" dirty="0">
                <a:solidFill>
                  <a:srgbClr val="006600"/>
                </a:solidFill>
                <a:sym typeface="Symbol" pitchFamily="18" charset="2"/>
              </a:rPr>
              <a:t>x (x &gt;1)</a:t>
            </a:r>
          </a:p>
          <a:p>
            <a:pPr lvl="1">
              <a:lnSpc>
                <a:spcPct val="90000"/>
              </a:lnSpc>
            </a:pPr>
            <a:r>
              <a:rPr lang="en-US" sz="2000" dirty="0">
                <a:solidFill>
                  <a:srgbClr val="006600"/>
                </a:solidFill>
                <a:sym typeface="Symbol" pitchFamily="18" charset="2"/>
              </a:rPr>
              <a:t>(x&gt;1) (x</a:t>
            </a:r>
            <a:r>
              <a:rPr lang="en-US" sz="2000" baseline="30000" dirty="0">
                <a:solidFill>
                  <a:srgbClr val="006600"/>
                </a:solidFill>
                <a:sym typeface="Symbol" pitchFamily="18" charset="2"/>
              </a:rPr>
              <a:t>2</a:t>
            </a:r>
            <a:r>
              <a:rPr lang="en-US" sz="2000" dirty="0">
                <a:solidFill>
                  <a:srgbClr val="006600"/>
                </a:solidFill>
                <a:sym typeface="Symbol" pitchFamily="18" charset="2"/>
              </a:rPr>
              <a:t> &gt; x)</a:t>
            </a:r>
            <a:r>
              <a:rPr lang="en-US" sz="2000" dirty="0">
                <a:sym typeface="Symbol" pitchFamily="18" charset="2"/>
              </a:rPr>
              <a:t> </a:t>
            </a:r>
            <a:r>
              <a:rPr lang="en-US" dirty="0">
                <a:sym typeface="Symbol" pitchFamily="18" charset="2"/>
              </a:rPr>
              <a:t>– </a:t>
            </a:r>
            <a:r>
              <a:rPr lang="en-US" sz="2400" dirty="0">
                <a:sym typeface="Symbol" pitchFamily="18" charset="2"/>
              </a:rPr>
              <a:t>quantifier with restricted domain</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24</a:t>
            </a:fld>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36815" y="757527"/>
            <a:ext cx="7772400" cy="609600"/>
          </a:xfrm>
        </p:spPr>
        <p:txBody>
          <a:bodyPr>
            <a:normAutofit fontScale="90000"/>
          </a:bodyPr>
          <a:lstStyle/>
          <a:p>
            <a:r>
              <a:rPr lang="en-US" dirty="0">
                <a:solidFill>
                  <a:srgbClr val="FF0000"/>
                </a:solidFill>
              </a:rPr>
              <a:t>Rules of Inference</a:t>
            </a:r>
          </a:p>
        </p:txBody>
      </p:sp>
      <p:sp>
        <p:nvSpPr>
          <p:cNvPr id="142339" name="Rectangle 3"/>
          <p:cNvSpPr>
            <a:spLocks noGrp="1" noChangeArrowheads="1"/>
          </p:cNvSpPr>
          <p:nvPr>
            <p:ph type="body" idx="1"/>
          </p:nvPr>
        </p:nvSpPr>
        <p:spPr>
          <a:xfrm>
            <a:off x="636815" y="1554481"/>
            <a:ext cx="8153400" cy="4991462"/>
          </a:xfrm>
        </p:spPr>
        <p:txBody>
          <a:bodyPr>
            <a:normAutofit/>
          </a:bodyPr>
          <a:lstStyle/>
          <a:p>
            <a:pPr>
              <a:lnSpc>
                <a:spcPct val="100000"/>
              </a:lnSpc>
              <a:spcBef>
                <a:spcPts val="0"/>
              </a:spcBef>
              <a:spcAft>
                <a:spcPts val="0"/>
              </a:spcAft>
              <a:buFont typeface="Arial" pitchFamily="34" charset="0"/>
              <a:buChar char="•"/>
            </a:pPr>
            <a:r>
              <a:rPr lang="en-US" sz="2400" i="1" u="sng" dirty="0">
                <a:solidFill>
                  <a:srgbClr val="00B0F0"/>
                </a:solidFill>
              </a:rPr>
              <a:t>Rules of inference</a:t>
            </a:r>
            <a:r>
              <a:rPr lang="en-US" sz="2400" i="1" dirty="0">
                <a:solidFill>
                  <a:srgbClr val="00B0F0"/>
                </a:solidFill>
              </a:rPr>
              <a:t> </a:t>
            </a:r>
            <a:r>
              <a:rPr lang="en-US" sz="2400" dirty="0"/>
              <a:t>are our basic tools for establishing the truth of statements </a:t>
            </a:r>
          </a:p>
          <a:p>
            <a:pPr>
              <a:lnSpc>
                <a:spcPct val="100000"/>
              </a:lnSpc>
              <a:spcBef>
                <a:spcPts val="0"/>
              </a:spcBef>
              <a:spcAft>
                <a:spcPts val="0"/>
              </a:spcAft>
              <a:buFont typeface="Arial" pitchFamily="34" charset="0"/>
              <a:buChar char="•"/>
            </a:pPr>
            <a:r>
              <a:rPr lang="en-US" sz="2400" dirty="0"/>
              <a:t>The main goal of logic: when is a given argument valid?</a:t>
            </a:r>
          </a:p>
          <a:p>
            <a:pPr>
              <a:lnSpc>
                <a:spcPct val="100000"/>
              </a:lnSpc>
              <a:spcBef>
                <a:spcPts val="0"/>
              </a:spcBef>
              <a:spcAft>
                <a:spcPts val="0"/>
              </a:spcAft>
              <a:buFont typeface="Arial" pitchFamily="34" charset="0"/>
              <a:buChar char="•"/>
            </a:pPr>
            <a:r>
              <a:rPr lang="en-US" sz="2400" dirty="0"/>
              <a:t>An argument has the form: “S</a:t>
            </a:r>
            <a:r>
              <a:rPr lang="en-US" sz="2400" baseline="-25000" dirty="0"/>
              <a:t>1</a:t>
            </a:r>
            <a:r>
              <a:rPr lang="en-US" sz="2400" dirty="0"/>
              <a:t>,…,S</a:t>
            </a:r>
            <a:r>
              <a:rPr lang="en-US" sz="2400" baseline="-25000" dirty="0"/>
              <a:t>n</a:t>
            </a:r>
            <a:r>
              <a:rPr lang="en-US" sz="2400" dirty="0"/>
              <a:t>. Therefore, Q.”</a:t>
            </a:r>
          </a:p>
          <a:p>
            <a:pPr>
              <a:lnSpc>
                <a:spcPct val="100000"/>
              </a:lnSpc>
              <a:spcBef>
                <a:spcPts val="0"/>
              </a:spcBef>
              <a:spcAft>
                <a:spcPts val="0"/>
              </a:spcAft>
              <a:buFont typeface="Arial" pitchFamily="34" charset="0"/>
              <a:buChar char="•"/>
            </a:pPr>
            <a:r>
              <a:rPr lang="en-US" sz="2400" dirty="0">
                <a:sym typeface="Symbol" panose="05050102010706020507" pitchFamily="18" charset="2"/>
              </a:rPr>
              <a:t>Our goal is to determine whether C is true under the assumption that each of </a:t>
            </a:r>
            <a:r>
              <a:rPr lang="en-US" sz="2400" dirty="0"/>
              <a:t>P</a:t>
            </a:r>
            <a:r>
              <a:rPr lang="en-US" sz="2400" baseline="-25000" dirty="0"/>
              <a:t>1</a:t>
            </a:r>
            <a:r>
              <a:rPr lang="en-US" sz="2400" dirty="0"/>
              <a:t>,…,</a:t>
            </a:r>
            <a:r>
              <a:rPr lang="en-US" sz="2400" dirty="0" err="1"/>
              <a:t>P</a:t>
            </a:r>
            <a:r>
              <a:rPr lang="en-US" sz="2400" baseline="-25000" dirty="0" err="1"/>
              <a:t>n</a:t>
            </a:r>
            <a:r>
              <a:rPr lang="en-US" sz="2400" baseline="-25000" dirty="0"/>
              <a:t> </a:t>
            </a:r>
            <a:r>
              <a:rPr lang="en-US" sz="2400" dirty="0"/>
              <a:t>is true.</a:t>
            </a:r>
          </a:p>
          <a:p>
            <a:pPr>
              <a:lnSpc>
                <a:spcPct val="100000"/>
              </a:lnSpc>
              <a:spcBef>
                <a:spcPts val="0"/>
              </a:spcBef>
              <a:spcAft>
                <a:spcPts val="0"/>
              </a:spcAft>
              <a:buFont typeface="Arial" pitchFamily="34" charset="0"/>
              <a:buChar char="•"/>
            </a:pPr>
            <a:r>
              <a:rPr lang="en-US" sz="2400" dirty="0"/>
              <a:t>An </a:t>
            </a:r>
            <a:r>
              <a:rPr lang="en-US" sz="2400" dirty="0">
                <a:solidFill>
                  <a:srgbClr val="00B050"/>
                </a:solidFill>
              </a:rPr>
              <a:t>inference</a:t>
            </a:r>
            <a:r>
              <a:rPr lang="en-US" sz="2400" dirty="0"/>
              <a:t> is an expression of the form  </a:t>
            </a:r>
          </a:p>
          <a:p>
            <a:pPr marL="0" indent="0">
              <a:lnSpc>
                <a:spcPct val="100000"/>
              </a:lnSpc>
              <a:spcBef>
                <a:spcPts val="0"/>
              </a:spcBef>
              <a:spcAft>
                <a:spcPts val="0"/>
              </a:spcAft>
              <a:buNone/>
            </a:pPr>
            <a:r>
              <a:rPr lang="en-US" sz="2400" dirty="0"/>
              <a:t>	the inference P</a:t>
            </a:r>
            <a:r>
              <a:rPr lang="en-US" sz="2400" baseline="-25000" dirty="0"/>
              <a:t>1</a:t>
            </a:r>
            <a:r>
              <a:rPr lang="en-US" sz="2400" dirty="0"/>
              <a:t>,…,</a:t>
            </a:r>
            <a:r>
              <a:rPr lang="en-US" sz="2400" dirty="0" err="1"/>
              <a:t>P</a:t>
            </a:r>
            <a:r>
              <a:rPr lang="en-US" sz="2400" baseline="-25000" dirty="0" err="1"/>
              <a:t>n</a:t>
            </a:r>
            <a:r>
              <a:rPr lang="en-US" sz="2400" baseline="-25000" dirty="0"/>
              <a:t> </a:t>
            </a:r>
            <a:r>
              <a:rPr lang="en-US" sz="2400" dirty="0">
                <a:sym typeface="Symbol" panose="05050102010706020507" pitchFamily="18" charset="2"/>
              </a:rPr>
              <a:t> C is valid</a:t>
            </a:r>
          </a:p>
          <a:p>
            <a:pPr>
              <a:lnSpc>
                <a:spcPct val="100000"/>
              </a:lnSpc>
              <a:spcBef>
                <a:spcPts val="0"/>
              </a:spcBef>
              <a:spcAft>
                <a:spcPts val="0"/>
              </a:spcAft>
              <a:buFont typeface="Arial" pitchFamily="34" charset="0"/>
              <a:buChar char="•"/>
            </a:pPr>
            <a:r>
              <a:rPr lang="en-US" sz="2400" dirty="0"/>
              <a:t>P</a:t>
            </a:r>
            <a:r>
              <a:rPr lang="en-US" sz="2400" baseline="-25000" dirty="0"/>
              <a:t>1</a:t>
            </a:r>
            <a:r>
              <a:rPr lang="en-US" sz="2400" dirty="0"/>
              <a:t>,…,</a:t>
            </a:r>
            <a:r>
              <a:rPr lang="en-US" sz="2400" dirty="0" err="1"/>
              <a:t>P</a:t>
            </a:r>
            <a:r>
              <a:rPr lang="en-US" sz="2400" baseline="-25000" dirty="0" err="1"/>
              <a:t>n</a:t>
            </a:r>
            <a:r>
              <a:rPr lang="en-US" sz="2400" baseline="-25000" dirty="0"/>
              <a:t> </a:t>
            </a:r>
            <a:r>
              <a:rPr lang="en-US" sz="2400" dirty="0">
                <a:sym typeface="Symbol" panose="05050102010706020507" pitchFamily="18" charset="2"/>
              </a:rPr>
              <a:t>are called the </a:t>
            </a:r>
            <a:r>
              <a:rPr lang="en-US" sz="2400" dirty="0">
                <a:solidFill>
                  <a:srgbClr val="00B0F0"/>
                </a:solidFill>
                <a:sym typeface="Symbol" panose="05050102010706020507" pitchFamily="18" charset="2"/>
              </a:rPr>
              <a:t>premises</a:t>
            </a:r>
            <a:r>
              <a:rPr lang="en-US" sz="2400" dirty="0">
                <a:sym typeface="Symbol" panose="05050102010706020507" pitchFamily="18" charset="2"/>
              </a:rPr>
              <a:t> or </a:t>
            </a:r>
            <a:r>
              <a:rPr lang="en-US" sz="2400" dirty="0">
                <a:solidFill>
                  <a:srgbClr val="00B0F0"/>
                </a:solidFill>
              </a:rPr>
              <a:t>hypotheses, </a:t>
            </a:r>
            <a:r>
              <a:rPr lang="en-US" sz="2400" dirty="0"/>
              <a:t>C is called the </a:t>
            </a:r>
            <a:r>
              <a:rPr lang="en-US" sz="2400" dirty="0">
                <a:solidFill>
                  <a:srgbClr val="00B050"/>
                </a:solidFill>
              </a:rPr>
              <a:t>conclusion</a:t>
            </a:r>
            <a:r>
              <a:rPr lang="en-US" sz="2400" dirty="0"/>
              <a:t> of the inference</a:t>
            </a:r>
          </a:p>
          <a:p>
            <a:pPr>
              <a:lnSpc>
                <a:spcPct val="100000"/>
              </a:lnSpc>
              <a:spcBef>
                <a:spcPts val="0"/>
              </a:spcBef>
              <a:spcAft>
                <a:spcPts val="0"/>
              </a:spcAft>
              <a:buFont typeface="Arial" pitchFamily="34" charset="0"/>
              <a:buChar char="•"/>
            </a:pPr>
            <a:r>
              <a:rPr lang="en-US" sz="2400" dirty="0"/>
              <a:t>The inference is </a:t>
            </a:r>
            <a:r>
              <a:rPr lang="en-US" sz="2400" dirty="0">
                <a:solidFill>
                  <a:srgbClr val="FF0000"/>
                </a:solidFill>
              </a:rPr>
              <a:t>valid</a:t>
            </a:r>
            <a:r>
              <a:rPr lang="en-US" sz="2400" dirty="0"/>
              <a:t> if (P</a:t>
            </a:r>
            <a:r>
              <a:rPr lang="en-US" sz="2400" baseline="-25000" dirty="0"/>
              <a:t>1</a:t>
            </a:r>
            <a:r>
              <a:rPr lang="en-US" sz="2400" dirty="0">
                <a:sym typeface="Symbol"/>
              </a:rPr>
              <a:t>  </a:t>
            </a:r>
            <a:r>
              <a:rPr lang="en-US" sz="2400" dirty="0"/>
              <a:t>…</a:t>
            </a:r>
            <a:r>
              <a:rPr lang="en-US" sz="2400" dirty="0">
                <a:sym typeface="Symbol"/>
              </a:rPr>
              <a:t>  </a:t>
            </a:r>
            <a:r>
              <a:rPr lang="en-US" sz="2400" dirty="0" err="1"/>
              <a:t>P</a:t>
            </a:r>
            <a:r>
              <a:rPr lang="en-US" sz="2400" baseline="-25000" dirty="0" err="1"/>
              <a:t>n</a:t>
            </a:r>
            <a:r>
              <a:rPr lang="en-US" sz="2400" baseline="-25000" dirty="0"/>
              <a:t> </a:t>
            </a:r>
            <a:r>
              <a:rPr lang="en-US" sz="2400" dirty="0"/>
              <a:t>)</a:t>
            </a:r>
            <a:r>
              <a:rPr lang="en-US" sz="2400" dirty="0">
                <a:sym typeface="Symbol" panose="05050102010706020507" pitchFamily="18" charset="2"/>
              </a:rPr>
              <a:t>  C is a tautology</a:t>
            </a:r>
          </a:p>
          <a:p>
            <a:pPr>
              <a:lnSpc>
                <a:spcPct val="100000"/>
              </a:lnSpc>
              <a:spcBef>
                <a:spcPts val="0"/>
              </a:spcBef>
              <a:spcAft>
                <a:spcPts val="0"/>
              </a:spcAft>
              <a:buFont typeface="Arial" pitchFamily="34" charset="0"/>
              <a:buChar char="•"/>
            </a:pPr>
            <a:r>
              <a:rPr lang="en-US" sz="2400" dirty="0"/>
              <a:t>When the inference is valid, we also say that C is a </a:t>
            </a:r>
            <a:r>
              <a:rPr lang="en-US" sz="2400" dirty="0">
                <a:solidFill>
                  <a:srgbClr val="0033CC"/>
                </a:solidFill>
              </a:rPr>
              <a:t>logical conclusion</a:t>
            </a:r>
            <a:r>
              <a:rPr lang="en-US" sz="2400" dirty="0">
                <a:solidFill>
                  <a:srgbClr val="7030A0"/>
                </a:solidFill>
              </a:rPr>
              <a:t> </a:t>
            </a:r>
            <a:r>
              <a:rPr lang="en-US" sz="2400" dirty="0"/>
              <a:t>of the premises P</a:t>
            </a:r>
            <a:r>
              <a:rPr lang="en-US" sz="2400" baseline="-25000" dirty="0"/>
              <a:t>1</a:t>
            </a:r>
            <a:r>
              <a:rPr lang="en-US" sz="2400" dirty="0"/>
              <a:t>,…,</a:t>
            </a:r>
            <a:r>
              <a:rPr lang="en-US" sz="2400" dirty="0" err="1"/>
              <a:t>P</a:t>
            </a:r>
            <a:r>
              <a:rPr lang="en-US" sz="2400" baseline="-25000" dirty="0" err="1"/>
              <a:t>n</a:t>
            </a:r>
            <a:r>
              <a:rPr lang="en-US" sz="2400" baseline="-25000" dirty="0"/>
              <a:t> </a:t>
            </a:r>
            <a:endParaRPr lang="en-US" sz="2400" dirty="0"/>
          </a:p>
          <a:p>
            <a:pPr marL="0" indent="0">
              <a:lnSpc>
                <a:spcPct val="100000"/>
              </a:lnSpc>
              <a:spcBef>
                <a:spcPts val="0"/>
              </a:spcBef>
              <a:spcAft>
                <a:spcPts val="0"/>
              </a:spcAft>
              <a:buNone/>
            </a:pPr>
            <a:endParaRPr lang="en-US" sz="2400" dirty="0">
              <a:sym typeface="Symbol" panose="05050102010706020507" pitchFamily="18" charset="2"/>
            </a:endParaRPr>
          </a:p>
          <a:p>
            <a:pPr>
              <a:lnSpc>
                <a:spcPct val="100000"/>
              </a:lnSpc>
              <a:spcBef>
                <a:spcPts val="0"/>
              </a:spcBef>
              <a:spcAft>
                <a:spcPts val="0"/>
              </a:spcAft>
              <a:buFont typeface="Arial" pitchFamily="34" charset="0"/>
              <a:buChar char="•"/>
            </a:pPr>
            <a:endParaRPr lang="en-US" sz="24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25</a:t>
            </a:fld>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56408" y="942703"/>
            <a:ext cx="7772400" cy="533400"/>
          </a:xfrm>
        </p:spPr>
        <p:txBody>
          <a:bodyPr>
            <a:normAutofit fontScale="90000"/>
          </a:bodyPr>
          <a:lstStyle/>
          <a:p>
            <a:r>
              <a:rPr lang="en-US" dirty="0">
                <a:solidFill>
                  <a:srgbClr val="FF0000"/>
                </a:solidFill>
              </a:rPr>
              <a:t>Rules of Inference </a:t>
            </a:r>
            <a:r>
              <a:rPr lang="en-US" altLang="zh-TW" sz="2200" dirty="0">
                <a:solidFill>
                  <a:srgbClr val="FF0000"/>
                </a:solidFill>
              </a:rPr>
              <a:t>(contd.)</a:t>
            </a:r>
            <a:endParaRPr lang="en-US" sz="2200" dirty="0">
              <a:solidFill>
                <a:srgbClr val="FF0000"/>
              </a:solidFill>
            </a:endParaRPr>
          </a:p>
        </p:txBody>
      </p:sp>
      <p:sp>
        <p:nvSpPr>
          <p:cNvPr id="196611" name="Rectangle 3"/>
          <p:cNvSpPr>
            <a:spLocks noGrp="1" noChangeArrowheads="1"/>
          </p:cNvSpPr>
          <p:nvPr>
            <p:ph type="body" idx="1"/>
          </p:nvPr>
        </p:nvSpPr>
        <p:spPr>
          <a:xfrm>
            <a:off x="562791" y="1569720"/>
            <a:ext cx="8581209" cy="5123053"/>
          </a:xfrm>
        </p:spPr>
        <p:txBody>
          <a:bodyPr>
            <a:normAutofit/>
          </a:bodyPr>
          <a:lstStyle/>
          <a:p>
            <a:pPr>
              <a:lnSpc>
                <a:spcPct val="100000"/>
              </a:lnSpc>
              <a:spcBef>
                <a:spcPts val="0"/>
              </a:spcBef>
              <a:spcAft>
                <a:spcPts val="0"/>
              </a:spcAft>
              <a:buFont typeface="Arial" pitchFamily="34" charset="0"/>
              <a:buChar char="•"/>
            </a:pPr>
            <a:r>
              <a:rPr lang="en-US" sz="2000" dirty="0"/>
              <a:t>Ex. Is the following argument valid?</a:t>
            </a:r>
          </a:p>
          <a:p>
            <a:pPr marL="0" indent="0">
              <a:lnSpc>
                <a:spcPct val="100000"/>
              </a:lnSpc>
              <a:spcBef>
                <a:spcPts val="0"/>
              </a:spcBef>
              <a:spcAft>
                <a:spcPts val="0"/>
              </a:spcAft>
              <a:buNone/>
            </a:pPr>
            <a:r>
              <a:rPr lang="en-US" sz="2000" dirty="0">
                <a:solidFill>
                  <a:srgbClr val="00B050"/>
                </a:solidFill>
              </a:rPr>
              <a:t>   If x = 4, then discrete math is bad. Discrete math is bad. Therefore, x = 4</a:t>
            </a:r>
          </a:p>
          <a:p>
            <a:pPr marL="0" indent="0">
              <a:lnSpc>
                <a:spcPct val="100000"/>
              </a:lnSpc>
              <a:spcBef>
                <a:spcPts val="0"/>
              </a:spcBef>
              <a:spcAft>
                <a:spcPts val="0"/>
              </a:spcAft>
              <a:buNone/>
            </a:pPr>
            <a:r>
              <a:rPr lang="en-US" sz="2000" b="1" dirty="0"/>
              <a:t>Ans: </a:t>
            </a:r>
          </a:p>
          <a:p>
            <a:pPr marL="0" indent="0">
              <a:lnSpc>
                <a:spcPct val="100000"/>
              </a:lnSpc>
              <a:spcBef>
                <a:spcPts val="0"/>
              </a:spcBef>
              <a:spcAft>
                <a:spcPts val="0"/>
              </a:spcAft>
              <a:buNone/>
            </a:pPr>
            <a:r>
              <a:rPr lang="en-US" sz="2000" dirty="0"/>
              <a:t>Denote “x = 4” by p and “discrete math is bad” by q</a:t>
            </a:r>
          </a:p>
          <a:p>
            <a:pPr marL="0" indent="0">
              <a:lnSpc>
                <a:spcPct val="100000"/>
              </a:lnSpc>
              <a:spcBef>
                <a:spcPts val="0"/>
              </a:spcBef>
              <a:spcAft>
                <a:spcPts val="0"/>
              </a:spcAft>
              <a:buNone/>
            </a:pPr>
            <a:r>
              <a:rPr lang="en-US" sz="2000" dirty="0"/>
              <a:t>Translated to the inference {p</a:t>
            </a:r>
            <a:r>
              <a:rPr lang="en-US" sz="2000" dirty="0">
                <a:sym typeface="Symbol" panose="05050102010706020507" pitchFamily="18" charset="2"/>
              </a:rPr>
              <a:t>  q, q</a:t>
            </a:r>
            <a:r>
              <a:rPr lang="en-US" sz="2000" dirty="0"/>
              <a:t>} </a:t>
            </a:r>
            <a:r>
              <a:rPr lang="en-US" sz="2000" dirty="0">
                <a:sym typeface="Symbol" panose="05050102010706020507" pitchFamily="18" charset="2"/>
              </a:rPr>
              <a:t> p</a:t>
            </a:r>
          </a:p>
          <a:p>
            <a:pPr marL="0" indent="0">
              <a:lnSpc>
                <a:spcPct val="100000"/>
              </a:lnSpc>
              <a:spcBef>
                <a:spcPts val="0"/>
              </a:spcBef>
              <a:spcAft>
                <a:spcPts val="0"/>
              </a:spcAft>
              <a:buNone/>
            </a:pPr>
            <a:endParaRPr lang="en-US" sz="2000" dirty="0">
              <a:solidFill>
                <a:srgbClr val="00B050"/>
              </a:solidFill>
              <a:sym typeface="Symbol" panose="05050102010706020507" pitchFamily="18" charset="2"/>
            </a:endParaRPr>
          </a:p>
          <a:p>
            <a:pPr marL="0" indent="0">
              <a:lnSpc>
                <a:spcPct val="100000"/>
              </a:lnSpc>
              <a:spcBef>
                <a:spcPts val="0"/>
              </a:spcBef>
              <a:spcAft>
                <a:spcPts val="0"/>
              </a:spcAft>
              <a:buNone/>
            </a:pPr>
            <a:r>
              <a:rPr lang="en-US" sz="2000" dirty="0">
                <a:solidFill>
                  <a:srgbClr val="00B050"/>
                </a:solidFill>
                <a:sym typeface="Symbol" panose="05050102010706020507" pitchFamily="18" charset="2"/>
              </a:rPr>
              <a:t>We need to determine whether [ (</a:t>
            </a:r>
            <a:r>
              <a:rPr lang="en-US" sz="2000" dirty="0">
                <a:solidFill>
                  <a:srgbClr val="00B050"/>
                </a:solidFill>
              </a:rPr>
              <a:t>p</a:t>
            </a:r>
            <a:r>
              <a:rPr lang="en-US" sz="2000" dirty="0">
                <a:solidFill>
                  <a:srgbClr val="00B050"/>
                </a:solidFill>
                <a:sym typeface="Symbol" panose="05050102010706020507" pitchFamily="18" charset="2"/>
              </a:rPr>
              <a:t>  q) </a:t>
            </a:r>
            <a:r>
              <a:rPr lang="en-US" sz="2000" dirty="0">
                <a:solidFill>
                  <a:srgbClr val="00B050"/>
                </a:solidFill>
                <a:sym typeface="Symbol"/>
              </a:rPr>
              <a:t></a:t>
            </a:r>
            <a:r>
              <a:rPr lang="en-US" sz="2000" dirty="0">
                <a:solidFill>
                  <a:srgbClr val="00B050"/>
                </a:solidFill>
                <a:sym typeface="Symbol" panose="05050102010706020507" pitchFamily="18" charset="2"/>
              </a:rPr>
              <a:t> q ]  p is a tautology or not</a:t>
            </a:r>
          </a:p>
          <a:p>
            <a:pPr marL="0" indent="0">
              <a:lnSpc>
                <a:spcPct val="100000"/>
              </a:lnSpc>
              <a:spcBef>
                <a:spcPts val="0"/>
              </a:spcBef>
              <a:spcAft>
                <a:spcPts val="0"/>
              </a:spcAft>
              <a:buNone/>
            </a:pPr>
            <a:r>
              <a:rPr lang="en-US" sz="2000" b="1" dirty="0">
                <a:solidFill>
                  <a:srgbClr val="FF0000"/>
                </a:solidFill>
                <a:sym typeface="Symbol" panose="05050102010706020507" pitchFamily="18" charset="2"/>
              </a:rPr>
              <a:t>Consider the assignment f with f(p) = F and f(q) = T</a:t>
            </a:r>
          </a:p>
          <a:p>
            <a:pPr marL="0" indent="0">
              <a:lnSpc>
                <a:spcPct val="100000"/>
              </a:lnSpc>
              <a:spcBef>
                <a:spcPts val="0"/>
              </a:spcBef>
              <a:spcAft>
                <a:spcPts val="0"/>
              </a:spcAft>
              <a:buNone/>
            </a:pPr>
            <a:r>
              <a:rPr lang="en-US" sz="2000" dirty="0">
                <a:sym typeface="Symbol" panose="05050102010706020507" pitchFamily="18" charset="2"/>
              </a:rPr>
              <a:t>In this assignment</a:t>
            </a:r>
          </a:p>
          <a:p>
            <a:pPr marL="0" indent="0">
              <a:lnSpc>
                <a:spcPct val="100000"/>
              </a:lnSpc>
              <a:spcBef>
                <a:spcPts val="0"/>
              </a:spcBef>
              <a:spcAft>
                <a:spcPts val="0"/>
              </a:spcAft>
              <a:buNone/>
            </a:pPr>
            <a:r>
              <a:rPr lang="en-US" sz="2000" dirty="0"/>
              <a:t>		p</a:t>
            </a:r>
            <a:r>
              <a:rPr lang="en-US" sz="2000" dirty="0">
                <a:sym typeface="Symbol" panose="05050102010706020507" pitchFamily="18" charset="2"/>
              </a:rPr>
              <a:t>  q is T; </a:t>
            </a:r>
          </a:p>
          <a:p>
            <a:pPr marL="0" indent="0">
              <a:lnSpc>
                <a:spcPct val="100000"/>
              </a:lnSpc>
              <a:spcBef>
                <a:spcPts val="0"/>
              </a:spcBef>
              <a:spcAft>
                <a:spcPts val="0"/>
              </a:spcAft>
              <a:buNone/>
            </a:pPr>
            <a:r>
              <a:rPr lang="en-US" sz="2000" dirty="0">
                <a:sym typeface="Symbol" panose="05050102010706020507" pitchFamily="18" charset="2"/>
              </a:rPr>
              <a:t>                      (</a:t>
            </a:r>
            <a:r>
              <a:rPr lang="en-US" sz="2000" dirty="0"/>
              <a:t>p</a:t>
            </a:r>
            <a:r>
              <a:rPr lang="en-US" sz="2000" dirty="0">
                <a:sym typeface="Symbol" panose="05050102010706020507" pitchFamily="18" charset="2"/>
              </a:rPr>
              <a:t>  q) </a:t>
            </a:r>
            <a:r>
              <a:rPr lang="en-US" sz="2000" dirty="0">
                <a:sym typeface="Symbol"/>
              </a:rPr>
              <a:t></a:t>
            </a:r>
            <a:r>
              <a:rPr lang="en-US" sz="2000" dirty="0">
                <a:sym typeface="Symbol" panose="05050102010706020507" pitchFamily="18" charset="2"/>
              </a:rPr>
              <a:t> q is T; </a:t>
            </a:r>
          </a:p>
          <a:p>
            <a:pPr marL="0" indent="0">
              <a:lnSpc>
                <a:spcPct val="100000"/>
              </a:lnSpc>
              <a:spcBef>
                <a:spcPts val="0"/>
              </a:spcBef>
              <a:spcAft>
                <a:spcPts val="0"/>
              </a:spcAft>
              <a:buNone/>
            </a:pPr>
            <a:r>
              <a:rPr lang="en-US" sz="2000" dirty="0">
                <a:sym typeface="Symbol" panose="05050102010706020507" pitchFamily="18" charset="2"/>
              </a:rPr>
              <a:t>consequently, (</a:t>
            </a:r>
            <a:r>
              <a:rPr lang="en-US" sz="2000" dirty="0"/>
              <a:t>p</a:t>
            </a:r>
            <a:r>
              <a:rPr lang="en-US" sz="2000" dirty="0">
                <a:sym typeface="Symbol" panose="05050102010706020507" pitchFamily="18" charset="2"/>
              </a:rPr>
              <a:t>  q) </a:t>
            </a:r>
            <a:r>
              <a:rPr lang="en-US" sz="2000" dirty="0">
                <a:sym typeface="Symbol"/>
              </a:rPr>
              <a:t></a:t>
            </a:r>
            <a:r>
              <a:rPr lang="en-US" sz="2000" dirty="0">
                <a:sym typeface="Symbol" panose="05050102010706020507" pitchFamily="18" charset="2"/>
              </a:rPr>
              <a:t> q  p is F</a:t>
            </a:r>
          </a:p>
          <a:p>
            <a:pPr marL="0" indent="0">
              <a:lnSpc>
                <a:spcPct val="100000"/>
              </a:lnSpc>
              <a:spcBef>
                <a:spcPts val="0"/>
              </a:spcBef>
              <a:spcAft>
                <a:spcPts val="0"/>
              </a:spcAft>
              <a:buNone/>
            </a:pPr>
            <a:endParaRPr lang="en-US" sz="2000" dirty="0">
              <a:sym typeface="Symbol" panose="05050102010706020507" pitchFamily="18" charset="2"/>
            </a:endParaRPr>
          </a:p>
          <a:p>
            <a:pPr marL="0" indent="0">
              <a:lnSpc>
                <a:spcPct val="100000"/>
              </a:lnSpc>
              <a:spcBef>
                <a:spcPts val="0"/>
              </a:spcBef>
              <a:spcAft>
                <a:spcPts val="0"/>
              </a:spcAft>
              <a:buNone/>
            </a:pPr>
            <a:r>
              <a:rPr lang="en-US" sz="2000" dirty="0">
                <a:sym typeface="Symbol" panose="05050102010706020507" pitchFamily="18" charset="2"/>
              </a:rPr>
              <a:t>Hence, the argument is invalid</a:t>
            </a:r>
            <a:endParaRPr lang="en-US" sz="20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26</a:t>
            </a:fld>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62791" y="754017"/>
            <a:ext cx="7772400" cy="533400"/>
          </a:xfrm>
        </p:spPr>
        <p:txBody>
          <a:bodyPr>
            <a:normAutofit fontScale="90000"/>
          </a:bodyPr>
          <a:lstStyle/>
          <a:p>
            <a:r>
              <a:rPr lang="en-US" dirty="0">
                <a:solidFill>
                  <a:srgbClr val="FF0000"/>
                </a:solidFill>
              </a:rPr>
              <a:t>Rules of Inference </a:t>
            </a:r>
            <a:r>
              <a:rPr lang="en-US" altLang="zh-TW" sz="2200" dirty="0">
                <a:solidFill>
                  <a:srgbClr val="FF0000"/>
                </a:solidFill>
              </a:rPr>
              <a:t>(contd.)</a:t>
            </a:r>
            <a:endParaRPr lang="en-US" sz="2200" dirty="0">
              <a:solidFill>
                <a:srgbClr val="FF0000"/>
              </a:solidFill>
            </a:endParaRPr>
          </a:p>
        </p:txBody>
      </p:sp>
      <p:sp>
        <p:nvSpPr>
          <p:cNvPr id="196611" name="Rectangle 3"/>
          <p:cNvSpPr>
            <a:spLocks noGrp="1" noChangeArrowheads="1"/>
          </p:cNvSpPr>
          <p:nvPr>
            <p:ph type="body" idx="1"/>
          </p:nvPr>
        </p:nvSpPr>
        <p:spPr>
          <a:xfrm>
            <a:off x="562791" y="1287417"/>
            <a:ext cx="8581209" cy="5123053"/>
          </a:xfrm>
        </p:spPr>
        <p:txBody>
          <a:bodyPr>
            <a:noAutofit/>
          </a:bodyPr>
          <a:lstStyle/>
          <a:p>
            <a:pPr>
              <a:lnSpc>
                <a:spcPct val="100000"/>
              </a:lnSpc>
              <a:spcBef>
                <a:spcPts val="0"/>
              </a:spcBef>
              <a:spcAft>
                <a:spcPts val="0"/>
              </a:spcAft>
              <a:buFont typeface="Arial" pitchFamily="34" charset="0"/>
              <a:buChar char="•"/>
            </a:pPr>
            <a:r>
              <a:rPr lang="en-US" sz="2000" dirty="0"/>
              <a:t>Ex. Is the following argument valid?</a:t>
            </a:r>
          </a:p>
          <a:p>
            <a:pPr marL="0" indent="0">
              <a:lnSpc>
                <a:spcPct val="100000"/>
              </a:lnSpc>
              <a:spcBef>
                <a:spcPts val="0"/>
              </a:spcBef>
              <a:spcAft>
                <a:spcPts val="0"/>
              </a:spcAft>
              <a:buNone/>
            </a:pPr>
            <a:r>
              <a:rPr lang="en-US" sz="2000" dirty="0">
                <a:solidFill>
                  <a:srgbClr val="00B050"/>
                </a:solidFill>
              </a:rPr>
              <a:t>   If discrete math is bad, then x = 4. Discrete math is bad. Therefore, x = 4</a:t>
            </a:r>
          </a:p>
          <a:p>
            <a:pPr marL="0" indent="0">
              <a:lnSpc>
                <a:spcPct val="100000"/>
              </a:lnSpc>
              <a:spcBef>
                <a:spcPts val="0"/>
              </a:spcBef>
              <a:spcAft>
                <a:spcPts val="0"/>
              </a:spcAft>
              <a:buNone/>
            </a:pPr>
            <a:r>
              <a:rPr lang="en-US" sz="2000" b="1" dirty="0"/>
              <a:t>Ans: </a:t>
            </a:r>
          </a:p>
          <a:p>
            <a:pPr marL="0" indent="0">
              <a:lnSpc>
                <a:spcPct val="100000"/>
              </a:lnSpc>
              <a:spcBef>
                <a:spcPts val="0"/>
              </a:spcBef>
              <a:spcAft>
                <a:spcPts val="0"/>
              </a:spcAft>
              <a:buNone/>
            </a:pPr>
            <a:r>
              <a:rPr lang="en-US" sz="2000" dirty="0"/>
              <a:t>Denote “x = 4” by p and “discrete math is bad” by q</a:t>
            </a:r>
          </a:p>
          <a:p>
            <a:pPr marL="0" indent="0">
              <a:lnSpc>
                <a:spcPct val="100000"/>
              </a:lnSpc>
              <a:spcBef>
                <a:spcPts val="0"/>
              </a:spcBef>
              <a:spcAft>
                <a:spcPts val="0"/>
              </a:spcAft>
              <a:buNone/>
            </a:pPr>
            <a:r>
              <a:rPr lang="en-US" sz="2000" dirty="0"/>
              <a:t>Translated to the inference {q</a:t>
            </a:r>
            <a:r>
              <a:rPr lang="en-US" sz="2000" dirty="0">
                <a:sym typeface="Symbol" panose="05050102010706020507" pitchFamily="18" charset="2"/>
              </a:rPr>
              <a:t>  p, q</a:t>
            </a:r>
            <a:r>
              <a:rPr lang="en-US" sz="2000" dirty="0"/>
              <a:t>} </a:t>
            </a:r>
            <a:r>
              <a:rPr lang="en-US" sz="2000" dirty="0">
                <a:sym typeface="Symbol" panose="05050102010706020507" pitchFamily="18" charset="2"/>
              </a:rPr>
              <a:t> p</a:t>
            </a:r>
          </a:p>
          <a:p>
            <a:pPr marL="0" indent="0">
              <a:lnSpc>
                <a:spcPct val="100000"/>
              </a:lnSpc>
              <a:spcBef>
                <a:spcPts val="0"/>
              </a:spcBef>
              <a:spcAft>
                <a:spcPts val="0"/>
              </a:spcAft>
              <a:buNone/>
            </a:pPr>
            <a:r>
              <a:rPr lang="en-US" sz="2000" dirty="0">
                <a:solidFill>
                  <a:srgbClr val="00B050"/>
                </a:solidFill>
                <a:sym typeface="Symbol" panose="05050102010706020507" pitchFamily="18" charset="2"/>
              </a:rPr>
              <a:t>We need to determine whether [ (</a:t>
            </a:r>
            <a:r>
              <a:rPr lang="en-US" sz="2000" dirty="0">
                <a:solidFill>
                  <a:srgbClr val="00B050"/>
                </a:solidFill>
              </a:rPr>
              <a:t>q</a:t>
            </a:r>
            <a:r>
              <a:rPr lang="en-US" sz="2000" dirty="0">
                <a:solidFill>
                  <a:srgbClr val="00B050"/>
                </a:solidFill>
                <a:sym typeface="Symbol" panose="05050102010706020507" pitchFamily="18" charset="2"/>
              </a:rPr>
              <a:t>  p) </a:t>
            </a:r>
            <a:r>
              <a:rPr lang="en-US" sz="2000" dirty="0">
                <a:solidFill>
                  <a:srgbClr val="00B050"/>
                </a:solidFill>
                <a:sym typeface="Symbol"/>
              </a:rPr>
              <a:t></a:t>
            </a:r>
            <a:r>
              <a:rPr lang="en-US" sz="2000" dirty="0">
                <a:solidFill>
                  <a:srgbClr val="00B050"/>
                </a:solidFill>
                <a:sym typeface="Symbol" panose="05050102010706020507" pitchFamily="18" charset="2"/>
              </a:rPr>
              <a:t> q ]  p is a tautology</a:t>
            </a:r>
          </a:p>
          <a:p>
            <a:pPr marL="0" indent="0">
              <a:lnSpc>
                <a:spcPct val="100000"/>
              </a:lnSpc>
              <a:spcBef>
                <a:spcPts val="0"/>
              </a:spcBef>
              <a:spcAft>
                <a:spcPts val="0"/>
              </a:spcAft>
              <a:buNone/>
            </a:pPr>
            <a:endParaRPr lang="en-US" sz="2000" b="1" dirty="0">
              <a:solidFill>
                <a:srgbClr val="FF0000"/>
              </a:solidFill>
              <a:sym typeface="Symbol" panose="05050102010706020507" pitchFamily="18" charset="2"/>
            </a:endParaRPr>
          </a:p>
          <a:p>
            <a:pPr marL="0" indent="0">
              <a:lnSpc>
                <a:spcPct val="100000"/>
              </a:lnSpc>
              <a:spcBef>
                <a:spcPts val="0"/>
              </a:spcBef>
              <a:spcAft>
                <a:spcPts val="0"/>
              </a:spcAft>
              <a:buNone/>
            </a:pPr>
            <a:r>
              <a:rPr lang="en-US" sz="2000" b="1" dirty="0">
                <a:solidFill>
                  <a:srgbClr val="FF0000"/>
                </a:solidFill>
                <a:sym typeface="Symbol" panose="05050102010706020507" pitchFamily="18" charset="2"/>
              </a:rPr>
              <a:t>Suppose there is an assignment for which [ (</a:t>
            </a:r>
            <a:r>
              <a:rPr lang="en-US" sz="2000" b="1" dirty="0">
                <a:solidFill>
                  <a:srgbClr val="FF0000"/>
                </a:solidFill>
              </a:rPr>
              <a:t>q</a:t>
            </a:r>
            <a:r>
              <a:rPr lang="en-US" sz="2000" b="1" dirty="0">
                <a:solidFill>
                  <a:srgbClr val="FF0000"/>
                </a:solidFill>
                <a:sym typeface="Symbol" panose="05050102010706020507" pitchFamily="18" charset="2"/>
              </a:rPr>
              <a:t>  p) </a:t>
            </a:r>
            <a:r>
              <a:rPr lang="en-US" sz="2000" b="1" dirty="0">
                <a:solidFill>
                  <a:srgbClr val="FF0000"/>
                </a:solidFill>
                <a:sym typeface="Symbol"/>
              </a:rPr>
              <a:t></a:t>
            </a:r>
            <a:r>
              <a:rPr lang="en-US" sz="2000" b="1" dirty="0">
                <a:solidFill>
                  <a:srgbClr val="FF0000"/>
                </a:solidFill>
                <a:sym typeface="Symbol" panose="05050102010706020507" pitchFamily="18" charset="2"/>
              </a:rPr>
              <a:t> q ]  p take the value F</a:t>
            </a:r>
          </a:p>
          <a:p>
            <a:pPr marL="0" indent="0">
              <a:lnSpc>
                <a:spcPct val="100000"/>
              </a:lnSpc>
              <a:spcBef>
                <a:spcPts val="0"/>
              </a:spcBef>
              <a:spcAft>
                <a:spcPts val="0"/>
              </a:spcAft>
              <a:buNone/>
            </a:pPr>
            <a:r>
              <a:rPr lang="en-US" sz="2000" dirty="0">
                <a:solidFill>
                  <a:srgbClr val="FF0000"/>
                </a:solidFill>
                <a:sym typeface="Symbol" panose="05050102010706020507" pitchFamily="18" charset="2"/>
              </a:rPr>
              <a:t>	</a:t>
            </a:r>
            <a:r>
              <a:rPr lang="en-US" sz="2000" b="1" dirty="0">
                <a:solidFill>
                  <a:srgbClr val="FF0000"/>
                </a:solidFill>
                <a:sym typeface="Symbol" panose="05050102010706020507" pitchFamily="18" charset="2"/>
              </a:rPr>
              <a:t>p must be F and (</a:t>
            </a:r>
            <a:r>
              <a:rPr lang="en-US" sz="2000" b="1" dirty="0">
                <a:solidFill>
                  <a:srgbClr val="FF0000"/>
                </a:solidFill>
              </a:rPr>
              <a:t>q</a:t>
            </a:r>
            <a:r>
              <a:rPr lang="en-US" sz="2000" b="1" dirty="0">
                <a:solidFill>
                  <a:srgbClr val="FF0000"/>
                </a:solidFill>
                <a:sym typeface="Symbol" panose="05050102010706020507" pitchFamily="18" charset="2"/>
              </a:rPr>
              <a:t>  p) </a:t>
            </a:r>
            <a:r>
              <a:rPr lang="en-US" sz="2000" b="1" dirty="0">
                <a:solidFill>
                  <a:srgbClr val="FF0000"/>
                </a:solidFill>
                <a:sym typeface="Symbol"/>
              </a:rPr>
              <a:t></a:t>
            </a:r>
            <a:r>
              <a:rPr lang="en-US" sz="2000" b="1" dirty="0">
                <a:solidFill>
                  <a:srgbClr val="FF0000"/>
                </a:solidFill>
                <a:sym typeface="Symbol" panose="05050102010706020507" pitchFamily="18" charset="2"/>
              </a:rPr>
              <a:t> q must be T </a:t>
            </a:r>
          </a:p>
          <a:p>
            <a:pPr marL="0" indent="0">
              <a:lnSpc>
                <a:spcPct val="100000"/>
              </a:lnSpc>
              <a:spcBef>
                <a:spcPts val="0"/>
              </a:spcBef>
              <a:spcAft>
                <a:spcPts val="0"/>
              </a:spcAft>
              <a:buNone/>
            </a:pPr>
            <a:r>
              <a:rPr lang="en-US" sz="2000" dirty="0"/>
              <a:t>As </a:t>
            </a:r>
            <a:r>
              <a:rPr lang="en-US" sz="2000" dirty="0">
                <a:sym typeface="Symbol" panose="05050102010706020507" pitchFamily="18" charset="2"/>
              </a:rPr>
              <a:t>(</a:t>
            </a:r>
            <a:r>
              <a:rPr lang="en-US" sz="2000" dirty="0"/>
              <a:t>q</a:t>
            </a:r>
            <a:r>
              <a:rPr lang="en-US" sz="2000" dirty="0">
                <a:sym typeface="Symbol" panose="05050102010706020507" pitchFamily="18" charset="2"/>
              </a:rPr>
              <a:t>  p) </a:t>
            </a:r>
            <a:r>
              <a:rPr lang="en-US" sz="2000" dirty="0">
                <a:sym typeface="Symbol"/>
              </a:rPr>
              <a:t></a:t>
            </a:r>
            <a:r>
              <a:rPr lang="en-US" sz="2000" dirty="0">
                <a:sym typeface="Symbol" panose="05050102010706020507" pitchFamily="18" charset="2"/>
              </a:rPr>
              <a:t> q  is T; q must be T and </a:t>
            </a:r>
            <a:r>
              <a:rPr lang="en-US" sz="2000" dirty="0"/>
              <a:t>q</a:t>
            </a:r>
            <a:r>
              <a:rPr lang="en-US" sz="2000" dirty="0">
                <a:sym typeface="Symbol" panose="05050102010706020507" pitchFamily="18" charset="2"/>
              </a:rPr>
              <a:t>  p must be T </a:t>
            </a:r>
          </a:p>
          <a:p>
            <a:pPr marL="0" indent="0">
              <a:lnSpc>
                <a:spcPct val="100000"/>
              </a:lnSpc>
              <a:spcBef>
                <a:spcPts val="0"/>
              </a:spcBef>
              <a:spcAft>
                <a:spcPts val="0"/>
              </a:spcAft>
              <a:buNone/>
            </a:pPr>
            <a:r>
              <a:rPr lang="en-US" sz="2000" dirty="0">
                <a:sym typeface="Symbol" panose="05050102010706020507" pitchFamily="18" charset="2"/>
              </a:rPr>
              <a:t>           Thus p is F, q is T, and </a:t>
            </a:r>
            <a:r>
              <a:rPr lang="en-US" sz="2000" dirty="0"/>
              <a:t>q</a:t>
            </a:r>
            <a:r>
              <a:rPr lang="en-US" sz="2000" dirty="0">
                <a:sym typeface="Symbol" panose="05050102010706020507" pitchFamily="18" charset="2"/>
              </a:rPr>
              <a:t>  p is T. This is impossible </a:t>
            </a:r>
          </a:p>
          <a:p>
            <a:pPr marL="0" indent="0">
              <a:lnSpc>
                <a:spcPct val="100000"/>
              </a:lnSpc>
              <a:spcBef>
                <a:spcPts val="0"/>
              </a:spcBef>
              <a:spcAft>
                <a:spcPts val="0"/>
              </a:spcAft>
              <a:buNone/>
            </a:pPr>
            <a:endParaRPr lang="en-US" sz="2000" dirty="0">
              <a:sym typeface="Symbol" panose="05050102010706020507" pitchFamily="18" charset="2"/>
            </a:endParaRPr>
          </a:p>
          <a:p>
            <a:pPr marL="0" indent="0">
              <a:lnSpc>
                <a:spcPct val="100000"/>
              </a:lnSpc>
              <a:spcBef>
                <a:spcPts val="0"/>
              </a:spcBef>
              <a:spcAft>
                <a:spcPts val="0"/>
              </a:spcAft>
              <a:buNone/>
            </a:pPr>
            <a:r>
              <a:rPr lang="en-US" sz="2000" dirty="0">
                <a:sym typeface="Symbol" panose="05050102010706020507" pitchFamily="18" charset="2"/>
              </a:rPr>
              <a:t>Hence, there is no assignment for which [ (</a:t>
            </a:r>
            <a:r>
              <a:rPr lang="en-US" sz="2000" dirty="0"/>
              <a:t>q</a:t>
            </a:r>
            <a:r>
              <a:rPr lang="en-US" sz="2000" dirty="0">
                <a:sym typeface="Symbol" panose="05050102010706020507" pitchFamily="18" charset="2"/>
              </a:rPr>
              <a:t>  p) </a:t>
            </a:r>
            <a:r>
              <a:rPr lang="en-US" sz="2000" dirty="0">
                <a:sym typeface="Symbol"/>
              </a:rPr>
              <a:t></a:t>
            </a:r>
            <a:r>
              <a:rPr lang="en-US" sz="2000" dirty="0">
                <a:sym typeface="Symbol" panose="05050102010706020507" pitchFamily="18" charset="2"/>
              </a:rPr>
              <a:t> q ]  p is F. Hence it is a tautology </a:t>
            </a:r>
          </a:p>
          <a:p>
            <a:pPr marL="0" indent="0">
              <a:lnSpc>
                <a:spcPct val="100000"/>
              </a:lnSpc>
              <a:spcBef>
                <a:spcPts val="0"/>
              </a:spcBef>
              <a:spcAft>
                <a:spcPts val="0"/>
              </a:spcAft>
              <a:buNone/>
            </a:pPr>
            <a:r>
              <a:rPr lang="en-US" sz="2000" dirty="0">
                <a:sym typeface="Symbol" panose="05050102010706020507" pitchFamily="18" charset="2"/>
              </a:rPr>
              <a:t>So p logically follows from </a:t>
            </a:r>
            <a:r>
              <a:rPr lang="en-US" sz="2000" dirty="0"/>
              <a:t>q</a:t>
            </a:r>
            <a:r>
              <a:rPr lang="en-US" sz="2000" dirty="0">
                <a:sym typeface="Symbol" panose="05050102010706020507" pitchFamily="18" charset="2"/>
              </a:rPr>
              <a:t>  p and q. That is, </a:t>
            </a:r>
            <a:r>
              <a:rPr lang="en-US" sz="2000" dirty="0"/>
              <a:t>{q</a:t>
            </a:r>
            <a:r>
              <a:rPr lang="en-US" sz="2000" dirty="0">
                <a:sym typeface="Symbol" panose="05050102010706020507" pitchFamily="18" charset="2"/>
              </a:rPr>
              <a:t>  p, q</a:t>
            </a:r>
            <a:r>
              <a:rPr lang="en-US" sz="2000" dirty="0"/>
              <a:t>} </a:t>
            </a:r>
            <a:r>
              <a:rPr lang="en-US" sz="2000" dirty="0">
                <a:sym typeface="Symbol" panose="05050102010706020507" pitchFamily="18" charset="2"/>
              </a:rPr>
              <a:t> p. The argument is valid</a:t>
            </a:r>
            <a:endParaRPr lang="en-US" sz="20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27</a:t>
            </a:fld>
            <a:endParaRPr lang="en-US" sz="2000" dirty="0"/>
          </a:p>
        </p:txBody>
      </p:sp>
    </p:spTree>
    <p:extLst>
      <p:ext uri="{BB962C8B-B14F-4D97-AF65-F5344CB8AC3E}">
        <p14:creationId xmlns:p14="http://schemas.microsoft.com/office/powerpoint/2010/main" val="257052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56408" y="942703"/>
            <a:ext cx="7772400" cy="533400"/>
          </a:xfrm>
        </p:spPr>
        <p:txBody>
          <a:bodyPr>
            <a:normAutofit fontScale="90000"/>
          </a:bodyPr>
          <a:lstStyle/>
          <a:p>
            <a:r>
              <a:rPr lang="en-US" dirty="0">
                <a:solidFill>
                  <a:srgbClr val="FF0000"/>
                </a:solidFill>
              </a:rPr>
              <a:t>Rules of Inference </a:t>
            </a:r>
            <a:r>
              <a:rPr lang="en-US" altLang="zh-TW" sz="2200" dirty="0">
                <a:solidFill>
                  <a:srgbClr val="FF0000"/>
                </a:solidFill>
              </a:rPr>
              <a:t>(contd.)</a:t>
            </a:r>
            <a:endParaRPr lang="en-US" sz="2200" dirty="0">
              <a:solidFill>
                <a:srgbClr val="FF0000"/>
              </a:solidFill>
            </a:endParaRPr>
          </a:p>
        </p:txBody>
      </p:sp>
      <p:sp>
        <p:nvSpPr>
          <p:cNvPr id="196611" name="Rectangle 3"/>
          <p:cNvSpPr>
            <a:spLocks noGrp="1" noChangeArrowheads="1"/>
          </p:cNvSpPr>
          <p:nvPr>
            <p:ph type="body" idx="1"/>
          </p:nvPr>
        </p:nvSpPr>
        <p:spPr>
          <a:xfrm>
            <a:off x="656408" y="1569720"/>
            <a:ext cx="8144691" cy="5123053"/>
          </a:xfrm>
        </p:spPr>
        <p:txBody>
          <a:bodyPr>
            <a:normAutofit/>
          </a:bodyPr>
          <a:lstStyle/>
          <a:p>
            <a:pPr>
              <a:lnSpc>
                <a:spcPct val="100000"/>
              </a:lnSpc>
              <a:spcBef>
                <a:spcPts val="0"/>
              </a:spcBef>
              <a:spcAft>
                <a:spcPts val="0"/>
              </a:spcAft>
              <a:buFont typeface="Arial" pitchFamily="34" charset="0"/>
              <a:buChar char="•"/>
            </a:pPr>
            <a:r>
              <a:rPr lang="en-US" sz="2400" dirty="0"/>
              <a:t>The tautology [p </a:t>
            </a:r>
            <a:r>
              <a:rPr lang="en-US" sz="2400" dirty="0">
                <a:sym typeface="Symbol"/>
              </a:rPr>
              <a:t> (</a:t>
            </a:r>
            <a:r>
              <a:rPr lang="en-US" sz="2400" dirty="0" err="1">
                <a:sym typeface="Symbol"/>
              </a:rPr>
              <a:t>pq</a:t>
            </a:r>
            <a:r>
              <a:rPr lang="en-US" sz="2400" dirty="0">
                <a:sym typeface="Symbol"/>
              </a:rPr>
              <a:t>)]  q is the basis of the rule of inference called </a:t>
            </a:r>
            <a:r>
              <a:rPr lang="en-US" sz="2400" dirty="0">
                <a:solidFill>
                  <a:srgbClr val="0066FF"/>
                </a:solidFill>
              </a:rPr>
              <a:t>Modus Ponens</a:t>
            </a:r>
          </a:p>
          <a:p>
            <a:pPr>
              <a:lnSpc>
                <a:spcPct val="100000"/>
              </a:lnSpc>
              <a:spcBef>
                <a:spcPts val="0"/>
              </a:spcBef>
              <a:spcAft>
                <a:spcPts val="0"/>
              </a:spcAft>
              <a:buFont typeface="Arial" pitchFamily="34" charset="0"/>
              <a:buChar char="•"/>
            </a:pPr>
            <a:r>
              <a:rPr lang="en-US" sz="2400" dirty="0"/>
              <a:t>Suppose p and p </a:t>
            </a:r>
            <a:r>
              <a:rPr lang="en-US" sz="2400" dirty="0">
                <a:sym typeface="Symbol"/>
              </a:rPr>
              <a:t> </a:t>
            </a:r>
            <a:r>
              <a:rPr lang="en-US" sz="2400" dirty="0"/>
              <a:t>q are T </a:t>
            </a:r>
          </a:p>
          <a:p>
            <a:pPr>
              <a:lnSpc>
                <a:spcPct val="100000"/>
              </a:lnSpc>
              <a:spcBef>
                <a:spcPts val="0"/>
              </a:spcBef>
              <a:spcAft>
                <a:spcPts val="0"/>
              </a:spcAft>
              <a:buNone/>
            </a:pPr>
            <a:r>
              <a:rPr lang="en-US" sz="2400" dirty="0">
                <a:solidFill>
                  <a:srgbClr val="0066FF"/>
                </a:solidFill>
              </a:rPr>
              <a:t>     </a:t>
            </a:r>
            <a:r>
              <a:rPr lang="en-US" sz="2400" dirty="0"/>
              <a:t>p           </a:t>
            </a:r>
            <a:r>
              <a:rPr lang="en-US" sz="2400" dirty="0">
                <a:solidFill>
                  <a:srgbClr val="00B0F0"/>
                </a:solidFill>
              </a:rPr>
              <a:t>hypothesis</a:t>
            </a:r>
          </a:p>
          <a:p>
            <a:pPr>
              <a:lnSpc>
                <a:spcPct val="100000"/>
              </a:lnSpc>
              <a:spcBef>
                <a:spcPts val="0"/>
              </a:spcBef>
              <a:spcAft>
                <a:spcPts val="0"/>
              </a:spcAft>
              <a:buNone/>
            </a:pPr>
            <a:r>
              <a:rPr lang="en-US" sz="2400" dirty="0">
                <a:sym typeface="Symbol"/>
              </a:rPr>
              <a:t>     </a:t>
            </a:r>
            <a:r>
              <a:rPr lang="en-US" sz="2400" u="sng" dirty="0" err="1">
                <a:sym typeface="Symbol"/>
              </a:rPr>
              <a:t>pq</a:t>
            </a:r>
            <a:r>
              <a:rPr lang="en-US" sz="2400" dirty="0">
                <a:sym typeface="Symbol"/>
              </a:rPr>
              <a:t>     </a:t>
            </a:r>
            <a:r>
              <a:rPr lang="en-US" sz="2400" dirty="0">
                <a:solidFill>
                  <a:srgbClr val="FF33CC"/>
                </a:solidFill>
                <a:sym typeface="Symbol"/>
              </a:rPr>
              <a:t>conditional statement</a:t>
            </a:r>
          </a:p>
          <a:p>
            <a:pPr>
              <a:lnSpc>
                <a:spcPct val="100000"/>
              </a:lnSpc>
              <a:spcBef>
                <a:spcPts val="0"/>
              </a:spcBef>
              <a:spcAft>
                <a:spcPts val="0"/>
              </a:spcAft>
              <a:buNone/>
            </a:pPr>
            <a:r>
              <a:rPr lang="en-US" sz="2400" dirty="0">
                <a:sym typeface="Symbol"/>
              </a:rPr>
              <a:t>   q</a:t>
            </a:r>
            <a:endParaRPr lang="en-US" sz="2400" dirty="0"/>
          </a:p>
          <a:p>
            <a:pPr>
              <a:lnSpc>
                <a:spcPct val="100000"/>
              </a:lnSpc>
              <a:spcBef>
                <a:spcPts val="0"/>
              </a:spcBef>
              <a:spcAft>
                <a:spcPts val="0"/>
              </a:spcAft>
              <a:buFont typeface="Arial" pitchFamily="34" charset="0"/>
              <a:buChar char="•"/>
            </a:pPr>
            <a:r>
              <a:rPr lang="en-US" sz="2400" dirty="0"/>
              <a:t>   Modus Ponens tell us that if a conditional statement and the hypothesis of this conditional statement are both true, then the conclusion must also be true. </a:t>
            </a:r>
          </a:p>
          <a:p>
            <a:pPr>
              <a:lnSpc>
                <a:spcPct val="100000"/>
              </a:lnSpc>
              <a:spcBef>
                <a:spcPts val="0"/>
              </a:spcBef>
              <a:spcAft>
                <a:spcPts val="0"/>
              </a:spcAft>
              <a:buFont typeface="Arial" pitchFamily="34" charset="0"/>
              <a:buChar char="•"/>
            </a:pPr>
            <a:endParaRPr lang="en-US" sz="24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28</a:t>
            </a:fld>
            <a:endParaRPr lang="en-US" sz="2000" dirty="0"/>
          </a:p>
        </p:txBody>
      </p:sp>
    </p:spTree>
    <p:extLst>
      <p:ext uri="{BB962C8B-B14F-4D97-AF65-F5344CB8AC3E}">
        <p14:creationId xmlns:p14="http://schemas.microsoft.com/office/powerpoint/2010/main" val="545450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650966"/>
            <a:ext cx="7772400" cy="533400"/>
          </a:xfrm>
        </p:spPr>
        <p:txBody>
          <a:bodyPr>
            <a:normAutofit fontScale="90000"/>
          </a:bodyPr>
          <a:lstStyle/>
          <a:p>
            <a:r>
              <a:rPr lang="en-US" dirty="0">
                <a:solidFill>
                  <a:srgbClr val="FF0000"/>
                </a:solidFill>
              </a:rPr>
              <a:t>Rules of Inference </a:t>
            </a:r>
            <a:r>
              <a:rPr lang="en-US" altLang="zh-TW" sz="2200" dirty="0">
                <a:solidFill>
                  <a:srgbClr val="FF0000"/>
                </a:solidFill>
              </a:rPr>
              <a:t>(contd.)</a:t>
            </a:r>
            <a:endParaRPr lang="en-US" sz="2200" dirty="0">
              <a:solidFill>
                <a:srgbClr val="FF0000"/>
              </a:solidFill>
            </a:endParaRPr>
          </a:p>
        </p:txBody>
      </p:sp>
      <p:sp>
        <p:nvSpPr>
          <p:cNvPr id="197635" name="Rectangle 3"/>
          <p:cNvSpPr>
            <a:spLocks noGrp="1" noChangeArrowheads="1"/>
          </p:cNvSpPr>
          <p:nvPr>
            <p:ph type="body" idx="1"/>
          </p:nvPr>
        </p:nvSpPr>
        <p:spPr>
          <a:xfrm>
            <a:off x="685800" y="1672046"/>
            <a:ext cx="7772400" cy="4423954"/>
          </a:xfrm>
        </p:spPr>
        <p:txBody>
          <a:bodyPr/>
          <a:lstStyle/>
          <a:p>
            <a:pPr>
              <a:lnSpc>
                <a:spcPct val="90000"/>
              </a:lnSpc>
              <a:buFontTx/>
              <a:buNone/>
            </a:pPr>
            <a:endParaRPr lang="en-US" sz="2800" dirty="0"/>
          </a:p>
          <a:p>
            <a:pPr>
              <a:lnSpc>
                <a:spcPct val="90000"/>
              </a:lnSpc>
              <a:buFontTx/>
              <a:buNone/>
            </a:pPr>
            <a:r>
              <a:rPr lang="en-US" dirty="0"/>
              <a:t>   </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29</a:t>
            </a:fld>
            <a:endParaRPr lang="en-US" sz="2000" dirty="0"/>
          </a:p>
        </p:txBody>
      </p:sp>
      <p:sp>
        <p:nvSpPr>
          <p:cNvPr id="11266" name="AutoShape 2" descr="  \begin{tabular}{||c||c||c||} \hline Rule of Inference &amp; Tautology &amp; Name\\ \hline  \rule{0pt}{8ex} \shortstack[l]{p \\ p\rightarrow q \\ \rule{1cm}{0.5pt}\\ \therefore q}&amp; (p\wedge (p\rightarrow q)) \rightarrow q &amp; Modus Ponens \\ \hline  \rule{0pt}{8ex} \shortstack[l]{\neg q \\ p\rightarrow q \\ \rule{1cm}{0.5pt}\\ \therefore \neg p}&amp; (\neg q \wedge (p\rightarrow q)) \rightarrow \neg p &amp; Modus Tollens \\ \hline  \rule{0pt}{8ex} \shortstack[l]{p\rightarrow q \\ q\rightarrow r \\ \rule{1.3cm}{0.5pt}\\ \therefore p \rightarrow r}&amp; ((p\rightarrow q) \wedge (q\rightarrow r)) \rightarrow (p\rightarrow r) &amp; Hypothetical syllogism \\ \hline  \rule{0pt}{8ex} \shortstack[l]{ \neg p \\ p\vee q \\ \rule{0.8cm}{0.5pt}\\ \therefore q} &amp; (\neg p \wedge (p\vee q)) \rightarrow q &amp; Disjunctive Syllogism \\ \hline  \rule{0pt}{8ex} \shortstack[l]{p \\ \rule{1.5cm}{0.5pt} \\ \therefore (p \vee q)}&amp; p\rightarrow (p\vee q) &amp; Addition \\ \hline  \rule{0pt}{8ex} \shortstack[l]{ (p\wedge q)\rightarrow r \\ \rule{2.3cm}{0.5pt}\\ \therefore p\rightarrow (q\rightarrow r)} &amp; ((p\wedge q)\rightarrow r) \rightarrow (p\rightarrow (q\rightarrow r)) &amp; Exportation\\ \hline  \rule{0pt}{8ex} \shortstack[l]{p\vee q\\\neg p\vee r \\ \rule{1.2cm}{0.5pt} \\ \therefore q\vee r}&amp; ((p\vee q) \wedge(\neg p\vee r)) \rightarrow q\vee r &amp; Resolution \\ \hline   \end{tabular}  "/>
          <p:cNvSpPr>
            <a:spLocks noChangeAspect="1" noChangeArrowheads="1"/>
          </p:cNvSpPr>
          <p:nvPr/>
        </p:nvSpPr>
        <p:spPr bwMode="auto">
          <a:xfrm>
            <a:off x="190500" y="-2127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th-TH"/>
          </a:p>
        </p:txBody>
      </p:sp>
      <p:pic>
        <p:nvPicPr>
          <p:cNvPr id="82945" name="Picture 1"/>
          <p:cNvPicPr>
            <a:picLocks noChangeAspect="1" noChangeArrowheads="1"/>
          </p:cNvPicPr>
          <p:nvPr/>
        </p:nvPicPr>
        <p:blipFill>
          <a:blip r:embed="rId2"/>
          <a:srcRect/>
          <a:stretch>
            <a:fillRect/>
          </a:stretch>
        </p:blipFill>
        <p:spPr bwMode="auto">
          <a:xfrm>
            <a:off x="989239" y="1230086"/>
            <a:ext cx="5037092" cy="552035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FF0000"/>
                </a:solidFill>
              </a:rPr>
              <a:t>Introduction</a:t>
            </a:r>
            <a:br>
              <a:rPr lang="en-US" altLang="zh-TW" sz="5400" dirty="0">
                <a:solidFill>
                  <a:srgbClr val="FF0000"/>
                </a:solidFill>
              </a:rPr>
            </a:br>
            <a:endParaRPr lang="th-TH" dirty="0">
              <a:solidFill>
                <a:srgbClr val="FF0000"/>
              </a:solidFill>
            </a:endParaRPr>
          </a:p>
        </p:txBody>
      </p:sp>
      <p:sp>
        <p:nvSpPr>
          <p:cNvPr id="3" name="Content Placeholder 2"/>
          <p:cNvSpPr>
            <a:spLocks noGrp="1"/>
          </p:cNvSpPr>
          <p:nvPr>
            <p:ph idx="1"/>
          </p:nvPr>
        </p:nvSpPr>
        <p:spPr>
          <a:xfrm>
            <a:off x="768097" y="1698171"/>
            <a:ext cx="7290055" cy="4611189"/>
          </a:xfrm>
        </p:spPr>
        <p:txBody>
          <a:bodyPr>
            <a:normAutofit/>
          </a:bodyPr>
          <a:lstStyle/>
          <a:p>
            <a:pPr>
              <a:buFont typeface="Arial" pitchFamily="34" charset="0"/>
              <a:buChar char="•"/>
            </a:pPr>
            <a:r>
              <a:rPr lang="en-US" sz="2400" i="1" dirty="0">
                <a:solidFill>
                  <a:srgbClr val="FF33CC"/>
                </a:solidFill>
              </a:rPr>
              <a:t>Logic</a:t>
            </a:r>
            <a:r>
              <a:rPr lang="en-US" sz="2400" dirty="0"/>
              <a:t> is the basis of all mathematical reasoning, and of all automated reasoning</a:t>
            </a:r>
          </a:p>
          <a:p>
            <a:pPr>
              <a:buFont typeface="Arial" pitchFamily="34" charset="0"/>
              <a:buChar char="•"/>
            </a:pPr>
            <a:r>
              <a:rPr lang="en-US" sz="2400" dirty="0"/>
              <a:t>To understand mathematics, we must understand what makes up a correct mathematical argument, that is, a proof</a:t>
            </a:r>
          </a:p>
          <a:p>
            <a:pPr>
              <a:buFont typeface="Arial" pitchFamily="34" charset="0"/>
              <a:buChar char="•"/>
            </a:pPr>
            <a:r>
              <a:rPr lang="en-US" sz="2400" dirty="0"/>
              <a:t>Proofs are used to </a:t>
            </a:r>
            <a:r>
              <a:rPr lang="en-US" sz="2400" i="1" dirty="0">
                <a:solidFill>
                  <a:srgbClr val="FF9900"/>
                </a:solidFill>
              </a:rPr>
              <a:t>verify that computer programs </a:t>
            </a:r>
            <a:r>
              <a:rPr lang="en-US" sz="2400" dirty="0"/>
              <a:t>produce the correct output for all possible input values, to show that </a:t>
            </a:r>
            <a:r>
              <a:rPr lang="en-US" sz="2400" i="1" dirty="0">
                <a:solidFill>
                  <a:srgbClr val="00B0F0"/>
                </a:solidFill>
              </a:rPr>
              <a:t>algorithms always produce the correct result</a:t>
            </a:r>
            <a:r>
              <a:rPr lang="en-US" sz="2400" dirty="0"/>
              <a:t>, to establish the </a:t>
            </a:r>
            <a:r>
              <a:rPr lang="en-US" sz="2400" i="1" dirty="0">
                <a:solidFill>
                  <a:srgbClr val="00B050"/>
                </a:solidFill>
              </a:rPr>
              <a:t>security of a system</a:t>
            </a:r>
            <a:r>
              <a:rPr lang="en-US" sz="2400" dirty="0"/>
              <a:t>, and to </a:t>
            </a:r>
            <a:r>
              <a:rPr lang="en-US" sz="2400" i="1" dirty="0">
                <a:solidFill>
                  <a:srgbClr val="FF0000"/>
                </a:solidFill>
              </a:rPr>
              <a:t>create </a:t>
            </a:r>
            <a:r>
              <a:rPr lang="en-US" sz="2400" i="1">
                <a:solidFill>
                  <a:srgbClr val="FF0000"/>
                </a:solidFill>
              </a:rPr>
              <a:t>artificial intelligence</a:t>
            </a:r>
            <a:endParaRPr lang="en-US" sz="2400" i="1" dirty="0">
              <a:solidFill>
                <a:srgbClr val="FF0000"/>
              </a:solidFill>
            </a:endParaRPr>
          </a:p>
          <a:p>
            <a:pPr>
              <a:buFont typeface="Arial" pitchFamily="34" charset="0"/>
              <a:buChar char="•"/>
            </a:pPr>
            <a:r>
              <a:rPr lang="en-US" sz="2400" dirty="0"/>
              <a:t>Furthermore, automated reasoning systems have been created to allow computers to construct their own proofs</a:t>
            </a:r>
          </a:p>
        </p:txBody>
      </p:sp>
      <p:sp>
        <p:nvSpPr>
          <p:cNvPr id="4"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3</a:t>
            </a:fld>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572589" y="722811"/>
            <a:ext cx="7772400" cy="457200"/>
          </a:xfrm>
        </p:spPr>
        <p:txBody>
          <a:bodyPr>
            <a:normAutofit fontScale="90000"/>
          </a:bodyPr>
          <a:lstStyle/>
          <a:p>
            <a:r>
              <a:rPr lang="en-US" dirty="0">
                <a:solidFill>
                  <a:srgbClr val="FF0000"/>
                </a:solidFill>
              </a:rPr>
              <a:t>Rules of Inference </a:t>
            </a:r>
            <a:r>
              <a:rPr lang="en-US" altLang="zh-TW" sz="2200" dirty="0">
                <a:solidFill>
                  <a:srgbClr val="FF0000"/>
                </a:solidFill>
              </a:rPr>
              <a:t>(contd.)</a:t>
            </a:r>
            <a:endParaRPr lang="en-US" sz="2200" dirty="0">
              <a:solidFill>
                <a:srgbClr val="FF0000"/>
              </a:solidFill>
            </a:endParaRPr>
          </a:p>
        </p:txBody>
      </p:sp>
      <p:sp>
        <p:nvSpPr>
          <p:cNvPr id="143363" name="Rectangle 3"/>
          <p:cNvSpPr>
            <a:spLocks noGrp="1" noChangeArrowheads="1"/>
          </p:cNvSpPr>
          <p:nvPr>
            <p:ph type="body" idx="1"/>
          </p:nvPr>
        </p:nvSpPr>
        <p:spPr>
          <a:xfrm>
            <a:off x="572589" y="1374504"/>
            <a:ext cx="8153400" cy="5171439"/>
          </a:xfrm>
        </p:spPr>
        <p:txBody>
          <a:bodyPr>
            <a:noAutofit/>
          </a:bodyPr>
          <a:lstStyle/>
          <a:p>
            <a:pPr>
              <a:buFont typeface="Arial" pitchFamily="34" charset="0"/>
              <a:buChar char="•"/>
            </a:pPr>
            <a:r>
              <a:rPr lang="en-US" sz="2400" dirty="0">
                <a:solidFill>
                  <a:srgbClr val="00B050"/>
                </a:solidFill>
                <a:sym typeface="Symbol" pitchFamily="18" charset="2"/>
              </a:rPr>
              <a:t> Example </a:t>
            </a:r>
            <a:r>
              <a:rPr lang="en-US" sz="2400" dirty="0">
                <a:sym typeface="Symbol" pitchFamily="18" charset="2"/>
              </a:rPr>
              <a:t>: Show that the hypotheses “It is not sunny this afternoon and it is colder than yesterday”, “We will go swimming only if it is sunny”, “If we do not go swimming, then we will take a canoe trip”, and “If we take a canoe trip, then we will be home by sunset” lead to the conclusion “We will be home by sunset”</a:t>
            </a:r>
          </a:p>
          <a:p>
            <a:pPr>
              <a:buFontTx/>
              <a:buNone/>
            </a:pPr>
            <a:r>
              <a:rPr lang="en-US" sz="2400" dirty="0">
                <a:sym typeface="Symbol" pitchFamily="18" charset="2"/>
              </a:rPr>
              <a:t>The first step is to identify propositions and use propositional variables to represent them.</a:t>
            </a:r>
          </a:p>
          <a:p>
            <a:pPr>
              <a:buFontTx/>
              <a:buNone/>
            </a:pPr>
            <a:r>
              <a:rPr lang="en-US" sz="2400" dirty="0">
                <a:sym typeface="Symbol" pitchFamily="18" charset="2"/>
              </a:rPr>
              <a:t>p- “It is sunny this afternoon”	q- “It is colder than yesterday”</a:t>
            </a:r>
          </a:p>
          <a:p>
            <a:pPr>
              <a:buFontTx/>
              <a:buNone/>
            </a:pPr>
            <a:r>
              <a:rPr lang="en-US" sz="2400" dirty="0">
                <a:sym typeface="Symbol" pitchFamily="18" charset="2"/>
              </a:rPr>
              <a:t>r- “We will go swimming”	s- “We will take a canoe trip”</a:t>
            </a:r>
          </a:p>
          <a:p>
            <a:pPr>
              <a:buFontTx/>
              <a:buNone/>
            </a:pPr>
            <a:r>
              <a:rPr lang="en-US" sz="2400" dirty="0">
                <a:sym typeface="Symbol" pitchFamily="18" charset="2"/>
              </a:rPr>
              <a:t>t- “We will be home by sunset”</a:t>
            </a:r>
          </a:p>
          <a:p>
            <a:pPr>
              <a:buFontTx/>
              <a:buNone/>
            </a:pPr>
            <a:r>
              <a:rPr lang="en-US" sz="2400" dirty="0">
                <a:solidFill>
                  <a:srgbClr val="00B050"/>
                </a:solidFill>
                <a:sym typeface="Symbol" pitchFamily="18" charset="2"/>
              </a:rPr>
              <a:t>The hypotheses are</a:t>
            </a:r>
            <a:r>
              <a:rPr lang="en-US" sz="2400" dirty="0">
                <a:sym typeface="Symbol" pitchFamily="18" charset="2"/>
              </a:rPr>
              <a:t> – </a:t>
            </a:r>
            <a:r>
              <a:rPr lang="en-US" sz="2400" dirty="0">
                <a:solidFill>
                  <a:srgbClr val="FF0000"/>
                </a:solidFill>
                <a:sym typeface="Symbol"/>
              </a:rPr>
              <a:t></a:t>
            </a:r>
            <a:r>
              <a:rPr lang="en-US" sz="2400" dirty="0" err="1">
                <a:solidFill>
                  <a:srgbClr val="FF0000"/>
                </a:solidFill>
                <a:sym typeface="Symbol"/>
              </a:rPr>
              <a:t>pq</a:t>
            </a:r>
            <a:r>
              <a:rPr lang="en-US" sz="2400" dirty="0">
                <a:solidFill>
                  <a:srgbClr val="FF0000"/>
                </a:solidFill>
                <a:sym typeface="Symbol"/>
              </a:rPr>
              <a:t>, </a:t>
            </a:r>
            <a:r>
              <a:rPr lang="en-US" sz="2400" dirty="0" err="1">
                <a:solidFill>
                  <a:srgbClr val="FF0000"/>
                </a:solidFill>
                <a:sym typeface="Symbol"/>
              </a:rPr>
              <a:t>rp</a:t>
            </a:r>
            <a:r>
              <a:rPr lang="en-US" sz="2400" dirty="0">
                <a:solidFill>
                  <a:srgbClr val="FF0000"/>
                </a:solidFill>
                <a:sym typeface="Symbol"/>
              </a:rPr>
              <a:t>, </a:t>
            </a:r>
            <a:r>
              <a:rPr lang="en-US" sz="2400" dirty="0" err="1">
                <a:solidFill>
                  <a:srgbClr val="FF0000"/>
                </a:solidFill>
                <a:sym typeface="Symbol"/>
              </a:rPr>
              <a:t>rs</a:t>
            </a:r>
            <a:r>
              <a:rPr lang="en-US" sz="2400" dirty="0">
                <a:solidFill>
                  <a:srgbClr val="FF0000"/>
                </a:solidFill>
                <a:sym typeface="Symbol"/>
              </a:rPr>
              <a:t>, and </a:t>
            </a:r>
            <a:r>
              <a:rPr lang="en-US" sz="2400" dirty="0" err="1">
                <a:solidFill>
                  <a:srgbClr val="FF0000"/>
                </a:solidFill>
                <a:sym typeface="Symbol"/>
              </a:rPr>
              <a:t>st</a:t>
            </a:r>
            <a:endParaRPr lang="en-US" sz="2400" dirty="0">
              <a:solidFill>
                <a:srgbClr val="FF0000"/>
              </a:solidFill>
              <a:sym typeface="Symbol" pitchFamily="18" charset="2"/>
            </a:endParaRPr>
          </a:p>
          <a:p>
            <a:pPr>
              <a:buFontTx/>
              <a:buNone/>
            </a:pPr>
            <a:r>
              <a:rPr lang="en-US" sz="2400" dirty="0">
                <a:solidFill>
                  <a:srgbClr val="00B050"/>
                </a:solidFill>
                <a:sym typeface="Symbol" pitchFamily="18" charset="2"/>
              </a:rPr>
              <a:t>The conclusion is </a:t>
            </a:r>
            <a:r>
              <a:rPr lang="en-US" sz="2400" dirty="0">
                <a:sym typeface="Symbol" pitchFamily="18" charset="2"/>
              </a:rPr>
              <a:t>–</a:t>
            </a:r>
            <a:r>
              <a:rPr lang="en-US" sz="2400" dirty="0">
                <a:solidFill>
                  <a:srgbClr val="FF0000"/>
                </a:solidFill>
                <a:sym typeface="Symbol" pitchFamily="18" charset="2"/>
              </a:rPr>
              <a:t> t</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30</a:t>
            </a:fld>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572589" y="753175"/>
            <a:ext cx="7772400" cy="457200"/>
          </a:xfrm>
        </p:spPr>
        <p:txBody>
          <a:bodyPr>
            <a:normAutofit fontScale="90000"/>
          </a:bodyPr>
          <a:lstStyle/>
          <a:p>
            <a:r>
              <a:rPr lang="en-US" dirty="0">
                <a:solidFill>
                  <a:srgbClr val="FF0000"/>
                </a:solidFill>
              </a:rPr>
              <a:t>Rules of Inference </a:t>
            </a:r>
            <a:r>
              <a:rPr lang="en-US" altLang="zh-TW" sz="2200" dirty="0">
                <a:solidFill>
                  <a:srgbClr val="FF0000"/>
                </a:solidFill>
              </a:rPr>
              <a:t>(contd.)</a:t>
            </a:r>
            <a:endParaRPr lang="en-US" sz="2200" dirty="0">
              <a:solidFill>
                <a:srgbClr val="FF0000"/>
              </a:solidFill>
            </a:endParaRPr>
          </a:p>
        </p:txBody>
      </p:sp>
      <p:sp>
        <p:nvSpPr>
          <p:cNvPr id="143363" name="Rectangle 3"/>
          <p:cNvSpPr>
            <a:spLocks noGrp="1" noChangeArrowheads="1"/>
          </p:cNvSpPr>
          <p:nvPr>
            <p:ph type="body" idx="1"/>
          </p:nvPr>
        </p:nvSpPr>
        <p:spPr>
          <a:xfrm>
            <a:off x="572589" y="1210375"/>
            <a:ext cx="8153400" cy="4528457"/>
          </a:xfrm>
        </p:spPr>
        <p:txBody>
          <a:bodyPr>
            <a:normAutofit/>
          </a:bodyPr>
          <a:lstStyle/>
          <a:p>
            <a:pPr>
              <a:buFont typeface="Arial" pitchFamily="34" charset="0"/>
              <a:buChar char="•"/>
            </a:pPr>
            <a:r>
              <a:rPr lang="en-US" dirty="0">
                <a:solidFill>
                  <a:srgbClr val="00B050"/>
                </a:solidFill>
                <a:sym typeface="Symbol" pitchFamily="18" charset="2"/>
              </a:rPr>
              <a:t> Example </a:t>
            </a:r>
            <a:r>
              <a:rPr lang="en-US" dirty="0">
                <a:sym typeface="Symbol" pitchFamily="18" charset="2"/>
              </a:rPr>
              <a:t>: Show that the hypotheses “It is not sunny this afternoon and it is colder than yesterday”, “We will go swimming only if it is sunny”, “If we do not go swimming, then we will take a canoe trip”, and “If we take a canoe trip, then we will be home by sunset” lead to the conclusion “We will be home by sunset”</a:t>
            </a:r>
          </a:p>
          <a:p>
            <a:pPr>
              <a:buFontTx/>
              <a:buNone/>
            </a:pPr>
            <a:r>
              <a:rPr lang="en-US" dirty="0">
                <a:sym typeface="Symbol" pitchFamily="18" charset="2"/>
              </a:rPr>
              <a:t>The hypotheses are – </a:t>
            </a:r>
            <a:r>
              <a:rPr lang="en-US" dirty="0">
                <a:solidFill>
                  <a:srgbClr val="FF0000"/>
                </a:solidFill>
                <a:sym typeface="Symbol"/>
              </a:rPr>
              <a:t></a:t>
            </a:r>
            <a:r>
              <a:rPr lang="en-US" dirty="0" err="1">
                <a:solidFill>
                  <a:srgbClr val="FF0000"/>
                </a:solidFill>
                <a:sym typeface="Symbol"/>
              </a:rPr>
              <a:t>pq</a:t>
            </a:r>
            <a:r>
              <a:rPr lang="en-US" dirty="0">
                <a:solidFill>
                  <a:srgbClr val="FF0000"/>
                </a:solidFill>
                <a:sym typeface="Symbol"/>
              </a:rPr>
              <a:t>, </a:t>
            </a:r>
            <a:r>
              <a:rPr lang="en-US" dirty="0" err="1">
                <a:solidFill>
                  <a:srgbClr val="FF0000"/>
                </a:solidFill>
                <a:sym typeface="Symbol"/>
              </a:rPr>
              <a:t>rp</a:t>
            </a:r>
            <a:r>
              <a:rPr lang="en-US" dirty="0">
                <a:solidFill>
                  <a:srgbClr val="FF0000"/>
                </a:solidFill>
                <a:sym typeface="Symbol"/>
              </a:rPr>
              <a:t>, </a:t>
            </a:r>
            <a:r>
              <a:rPr lang="en-US" dirty="0" err="1">
                <a:solidFill>
                  <a:srgbClr val="FF0000"/>
                </a:solidFill>
                <a:sym typeface="Symbol"/>
              </a:rPr>
              <a:t>rs</a:t>
            </a:r>
            <a:r>
              <a:rPr lang="en-US" dirty="0">
                <a:solidFill>
                  <a:srgbClr val="FF0000"/>
                </a:solidFill>
                <a:sym typeface="Symbol"/>
              </a:rPr>
              <a:t>, and </a:t>
            </a:r>
            <a:r>
              <a:rPr lang="en-US" dirty="0" err="1">
                <a:solidFill>
                  <a:srgbClr val="FF0000"/>
                </a:solidFill>
                <a:sym typeface="Symbol"/>
              </a:rPr>
              <a:t>st</a:t>
            </a:r>
            <a:endParaRPr lang="en-US" dirty="0">
              <a:solidFill>
                <a:srgbClr val="FF0000"/>
              </a:solidFill>
              <a:sym typeface="Symbol" pitchFamily="18" charset="2"/>
            </a:endParaRPr>
          </a:p>
          <a:p>
            <a:pPr>
              <a:buFontTx/>
              <a:buNone/>
            </a:pPr>
            <a:r>
              <a:rPr lang="en-US" dirty="0">
                <a:sym typeface="Symbol" pitchFamily="18" charset="2"/>
              </a:rPr>
              <a:t>The conclusion is – </a:t>
            </a:r>
            <a:r>
              <a:rPr lang="en-US" dirty="0">
                <a:solidFill>
                  <a:srgbClr val="FF0000"/>
                </a:solidFill>
                <a:sym typeface="Symbol" pitchFamily="18" charset="2"/>
              </a:rPr>
              <a:t>t</a:t>
            </a:r>
          </a:p>
          <a:p>
            <a:pPr>
              <a:buFontTx/>
              <a:buNone/>
            </a:pPr>
            <a:endParaRPr lang="en-US" dirty="0">
              <a:sym typeface="Symbol" pitchFamily="18" charset="2"/>
            </a:endParaRPr>
          </a:p>
          <a:p>
            <a:pPr>
              <a:buFontTx/>
              <a:buNone/>
            </a:pPr>
            <a:endParaRPr lang="en-US" dirty="0">
              <a:sym typeface="Symbol" pitchFamily="18" charset="2"/>
            </a:endParaRPr>
          </a:p>
          <a:p>
            <a:pPr>
              <a:buFontTx/>
              <a:buNone/>
            </a:pPr>
            <a:endParaRPr lang="en-US" dirty="0">
              <a:sym typeface="Symbol" pitchFamily="18" charset="2"/>
            </a:endParaRPr>
          </a:p>
          <a:p>
            <a:pPr>
              <a:buFontTx/>
              <a:buNone/>
            </a:pPr>
            <a:endParaRPr lang="en-US" dirty="0">
              <a:sym typeface="Symbol" pitchFamily="18" charset="2"/>
            </a:endParaRPr>
          </a:p>
          <a:p>
            <a:pPr>
              <a:buFont typeface="Arial" pitchFamily="34" charset="0"/>
              <a:buChar char="•"/>
            </a:pPr>
            <a:endParaRPr lang="en-US" dirty="0">
              <a:sym typeface="Symbol" pitchFamily="18" charset="2"/>
            </a:endParaRP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31</a:t>
            </a:fld>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3122021484"/>
              </p:ext>
            </p:extLst>
          </p:nvPr>
        </p:nvGraphicFramePr>
        <p:xfrm>
          <a:off x="3000104" y="3400933"/>
          <a:ext cx="5725885" cy="3291840"/>
        </p:xfrm>
        <a:graphic>
          <a:graphicData uri="http://schemas.openxmlformats.org/drawingml/2006/table">
            <a:tbl>
              <a:tblPr firstRow="1" bandRow="1">
                <a:tableStyleId>{5C22544A-7EE6-4342-B048-85BDC9FD1C3A}</a:tableStyleId>
              </a:tblPr>
              <a:tblGrid>
                <a:gridCol w="1550079">
                  <a:extLst>
                    <a:ext uri="{9D8B030D-6E8A-4147-A177-3AD203B41FA5}">
                      <a16:colId xmlns:a16="http://schemas.microsoft.com/office/drawing/2014/main" val="20000"/>
                    </a:ext>
                  </a:extLst>
                </a:gridCol>
                <a:gridCol w="4175806">
                  <a:extLst>
                    <a:ext uri="{9D8B030D-6E8A-4147-A177-3AD203B41FA5}">
                      <a16:colId xmlns:a16="http://schemas.microsoft.com/office/drawing/2014/main" val="20001"/>
                    </a:ext>
                  </a:extLst>
                </a:gridCol>
              </a:tblGrid>
              <a:tr h="334474">
                <a:tc>
                  <a:txBody>
                    <a:bodyPr/>
                    <a:lstStyle/>
                    <a:p>
                      <a:r>
                        <a:rPr lang="en-US" b="0" dirty="0">
                          <a:solidFill>
                            <a:schemeClr val="bg1"/>
                          </a:solidFill>
                        </a:rPr>
                        <a:t>Step</a:t>
                      </a:r>
                      <a:endParaRPr lang="th-TH" b="0" dirty="0">
                        <a:solidFill>
                          <a:schemeClr val="bg1"/>
                        </a:solidFill>
                      </a:endParaRPr>
                    </a:p>
                  </a:txBody>
                  <a:tcPr/>
                </a:tc>
                <a:tc>
                  <a:txBody>
                    <a:bodyPr/>
                    <a:lstStyle/>
                    <a:p>
                      <a:r>
                        <a:rPr lang="en-US" b="0" dirty="0"/>
                        <a:t>Reason</a:t>
                      </a:r>
                      <a:endParaRPr lang="th-TH" b="0" dirty="0"/>
                    </a:p>
                  </a:txBody>
                  <a:tcPr/>
                </a:tc>
                <a:extLst>
                  <a:ext uri="{0D108BD9-81ED-4DB2-BD59-A6C34878D82A}">
                    <a16:rowId xmlns:a16="http://schemas.microsoft.com/office/drawing/2014/main" val="10000"/>
                  </a:ext>
                </a:extLst>
              </a:tr>
              <a:tr h="3344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sym typeface="Symbol"/>
                        </a:rPr>
                        <a:t>1.</a:t>
                      </a:r>
                      <a:r>
                        <a:rPr lang="en-US" sz="1800" b="0" baseline="0" dirty="0">
                          <a:solidFill>
                            <a:schemeClr val="tx1"/>
                          </a:solidFill>
                          <a:sym typeface="Symbol"/>
                        </a:rPr>
                        <a:t> </a:t>
                      </a:r>
                      <a:r>
                        <a:rPr lang="en-US" sz="1800" dirty="0">
                          <a:solidFill>
                            <a:srgbClr val="FF0000"/>
                          </a:solidFill>
                          <a:sym typeface="Symbol"/>
                        </a:rPr>
                        <a:t></a:t>
                      </a:r>
                      <a:r>
                        <a:rPr lang="en-US" sz="1800" dirty="0" err="1">
                          <a:solidFill>
                            <a:srgbClr val="FF0000"/>
                          </a:solidFill>
                          <a:sym typeface="Symbol"/>
                        </a:rPr>
                        <a:t>pq</a:t>
                      </a:r>
                      <a:endParaRPr lang="th-TH" dirty="0"/>
                    </a:p>
                  </a:txBody>
                  <a:tcPr/>
                </a:tc>
                <a:tc>
                  <a:txBody>
                    <a:bodyPr/>
                    <a:lstStyle/>
                    <a:p>
                      <a:r>
                        <a:rPr lang="en-US" sz="1800" dirty="0">
                          <a:solidFill>
                            <a:srgbClr val="00B050"/>
                          </a:solidFill>
                          <a:sym typeface="Symbol" pitchFamily="18" charset="2"/>
                        </a:rPr>
                        <a:t>Hypothesis</a:t>
                      </a:r>
                      <a:endParaRPr lang="th-TH" dirty="0"/>
                    </a:p>
                  </a:txBody>
                  <a:tcPr/>
                </a:tc>
                <a:extLst>
                  <a:ext uri="{0D108BD9-81ED-4DB2-BD59-A6C34878D82A}">
                    <a16:rowId xmlns:a16="http://schemas.microsoft.com/office/drawing/2014/main" val="10001"/>
                  </a:ext>
                </a:extLst>
              </a:tr>
              <a:tr h="3344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sym typeface="Symbol"/>
                        </a:rPr>
                        <a:t>2. </a:t>
                      </a:r>
                      <a:r>
                        <a:rPr lang="en-US" sz="1800" b="0" dirty="0">
                          <a:solidFill>
                            <a:schemeClr val="tx1"/>
                          </a:solidFill>
                          <a:sym typeface="Symbol"/>
                        </a:rPr>
                        <a:t>p</a:t>
                      </a:r>
                      <a:endParaRPr lang="th-TH" dirty="0"/>
                    </a:p>
                  </a:txBody>
                  <a:tcPr/>
                </a:tc>
                <a:tc>
                  <a:txBody>
                    <a:bodyPr/>
                    <a:lstStyle/>
                    <a:p>
                      <a:r>
                        <a:rPr lang="en-US" dirty="0"/>
                        <a:t>Simplification</a:t>
                      </a:r>
                      <a:endParaRPr lang="th-TH" dirty="0"/>
                    </a:p>
                  </a:txBody>
                  <a:tcPr/>
                </a:tc>
                <a:extLst>
                  <a:ext uri="{0D108BD9-81ED-4DB2-BD59-A6C34878D82A}">
                    <a16:rowId xmlns:a16="http://schemas.microsoft.com/office/drawing/2014/main" val="10002"/>
                  </a:ext>
                </a:extLst>
              </a:tr>
              <a:tr h="334474">
                <a:tc>
                  <a:txBody>
                    <a:bodyPr/>
                    <a:lstStyle/>
                    <a:p>
                      <a:r>
                        <a:rPr lang="en-US" sz="1800" dirty="0">
                          <a:solidFill>
                            <a:schemeClr val="tx1"/>
                          </a:solidFill>
                          <a:sym typeface="Symbol"/>
                        </a:rPr>
                        <a:t>3. </a:t>
                      </a:r>
                      <a:r>
                        <a:rPr lang="en-US" sz="1800" dirty="0" err="1">
                          <a:solidFill>
                            <a:srgbClr val="FF0000"/>
                          </a:solidFill>
                          <a:sym typeface="Symbol"/>
                        </a:rPr>
                        <a:t>rp</a:t>
                      </a:r>
                      <a:endParaRPr lang="th-TH"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50"/>
                          </a:solidFill>
                          <a:sym typeface="Symbol" pitchFamily="18" charset="2"/>
                        </a:rPr>
                        <a:t>Hypothesis</a:t>
                      </a:r>
                      <a:endParaRPr lang="th-TH" dirty="0"/>
                    </a:p>
                  </a:txBody>
                  <a:tcPr/>
                </a:tc>
                <a:extLst>
                  <a:ext uri="{0D108BD9-81ED-4DB2-BD59-A6C34878D82A}">
                    <a16:rowId xmlns:a16="http://schemas.microsoft.com/office/drawing/2014/main" val="10003"/>
                  </a:ext>
                </a:extLst>
              </a:tr>
              <a:tr h="3344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sym typeface="Symbol"/>
                        </a:rPr>
                        <a:t>4. r</a:t>
                      </a:r>
                      <a:endParaRPr lang="th-TH" dirty="0"/>
                    </a:p>
                  </a:txBody>
                  <a:tcPr/>
                </a:tc>
                <a:tc>
                  <a:txBody>
                    <a:bodyPr/>
                    <a:lstStyle/>
                    <a:p>
                      <a:r>
                        <a:rPr lang="en-US" dirty="0"/>
                        <a:t>Modus</a:t>
                      </a:r>
                      <a:r>
                        <a:rPr lang="en-US" baseline="0" dirty="0"/>
                        <a:t> </a:t>
                      </a:r>
                      <a:r>
                        <a:rPr lang="en-US" baseline="0" dirty="0" err="1"/>
                        <a:t>Tollens</a:t>
                      </a:r>
                      <a:r>
                        <a:rPr lang="en-US" baseline="0" dirty="0"/>
                        <a:t> using (2) and (3)</a:t>
                      </a:r>
                      <a:endParaRPr lang="th-TH" dirty="0"/>
                    </a:p>
                  </a:txBody>
                  <a:tcPr/>
                </a:tc>
                <a:extLst>
                  <a:ext uri="{0D108BD9-81ED-4DB2-BD59-A6C34878D82A}">
                    <a16:rowId xmlns:a16="http://schemas.microsoft.com/office/drawing/2014/main" val="10004"/>
                  </a:ext>
                </a:extLst>
              </a:tr>
              <a:tr h="334474">
                <a:tc>
                  <a:txBody>
                    <a:bodyPr/>
                    <a:lstStyle/>
                    <a:p>
                      <a:r>
                        <a:rPr lang="en-US" sz="1800" dirty="0">
                          <a:solidFill>
                            <a:schemeClr val="tx1"/>
                          </a:solidFill>
                          <a:sym typeface="Symbol"/>
                        </a:rPr>
                        <a:t> 5.</a:t>
                      </a:r>
                      <a:r>
                        <a:rPr lang="en-US" sz="1800" dirty="0">
                          <a:solidFill>
                            <a:srgbClr val="FF0000"/>
                          </a:solidFill>
                          <a:sym typeface="Symbol"/>
                        </a:rPr>
                        <a:t> </a:t>
                      </a:r>
                      <a:r>
                        <a:rPr lang="en-US" sz="1800" dirty="0" err="1">
                          <a:solidFill>
                            <a:srgbClr val="FF0000"/>
                          </a:solidFill>
                          <a:sym typeface="Symbol"/>
                        </a:rPr>
                        <a:t>rs</a:t>
                      </a:r>
                      <a:endParaRPr lang="th-TH" dirty="0">
                        <a:solidFill>
                          <a:schemeClr val="tx1"/>
                        </a:solidFill>
                      </a:endParaRPr>
                    </a:p>
                  </a:txBody>
                  <a:tcPr/>
                </a:tc>
                <a:tc>
                  <a:txBody>
                    <a:bodyPr/>
                    <a:lstStyle/>
                    <a:p>
                      <a:r>
                        <a:rPr lang="en-US" sz="1800" dirty="0">
                          <a:solidFill>
                            <a:srgbClr val="00B050"/>
                          </a:solidFill>
                          <a:sym typeface="Symbol" pitchFamily="18" charset="2"/>
                        </a:rPr>
                        <a:t>Hypothesis</a:t>
                      </a:r>
                      <a:endParaRPr lang="th-TH" dirty="0"/>
                    </a:p>
                  </a:txBody>
                  <a:tcPr/>
                </a:tc>
                <a:extLst>
                  <a:ext uri="{0D108BD9-81ED-4DB2-BD59-A6C34878D82A}">
                    <a16:rowId xmlns:a16="http://schemas.microsoft.com/office/drawing/2014/main" val="10005"/>
                  </a:ext>
                </a:extLst>
              </a:tr>
              <a:tr h="334474">
                <a:tc>
                  <a:txBody>
                    <a:bodyPr/>
                    <a:lstStyle/>
                    <a:p>
                      <a:r>
                        <a:rPr lang="en-US" sz="1800" dirty="0">
                          <a:solidFill>
                            <a:schemeClr val="tx1"/>
                          </a:solidFill>
                          <a:sym typeface="Symbol"/>
                        </a:rPr>
                        <a:t>6. </a:t>
                      </a:r>
                      <a:r>
                        <a:rPr lang="en-US" sz="1800" baseline="0" dirty="0">
                          <a:solidFill>
                            <a:schemeClr val="tx1"/>
                          </a:solidFill>
                          <a:sym typeface="Symbol"/>
                        </a:rPr>
                        <a:t> </a:t>
                      </a:r>
                      <a:r>
                        <a:rPr lang="en-US" sz="1800" dirty="0">
                          <a:solidFill>
                            <a:schemeClr val="tx1"/>
                          </a:solidFill>
                          <a:sym typeface="Symbol"/>
                        </a:rPr>
                        <a:t>s</a:t>
                      </a:r>
                      <a:endParaRPr lang="th-TH" dirty="0">
                        <a:solidFill>
                          <a:schemeClr val="tx1"/>
                        </a:solidFill>
                      </a:endParaRPr>
                    </a:p>
                  </a:txBody>
                  <a:tcPr/>
                </a:tc>
                <a:tc>
                  <a:txBody>
                    <a:bodyPr/>
                    <a:lstStyle/>
                    <a:p>
                      <a:r>
                        <a:rPr lang="en-US" dirty="0"/>
                        <a:t>Modus</a:t>
                      </a:r>
                      <a:r>
                        <a:rPr lang="en-US" baseline="0" dirty="0"/>
                        <a:t> Ponens using (4) and (5)</a:t>
                      </a:r>
                      <a:endParaRPr lang="th-TH" dirty="0"/>
                    </a:p>
                  </a:txBody>
                  <a:tcPr/>
                </a:tc>
                <a:extLst>
                  <a:ext uri="{0D108BD9-81ED-4DB2-BD59-A6C34878D82A}">
                    <a16:rowId xmlns:a16="http://schemas.microsoft.com/office/drawing/2014/main" val="10006"/>
                  </a:ext>
                </a:extLst>
              </a:tr>
              <a:tr h="334474">
                <a:tc>
                  <a:txBody>
                    <a:bodyPr/>
                    <a:lstStyle/>
                    <a:p>
                      <a:r>
                        <a:rPr lang="en-US" dirty="0">
                          <a:solidFill>
                            <a:schemeClr val="tx1"/>
                          </a:solidFill>
                        </a:rPr>
                        <a:t>7. </a:t>
                      </a:r>
                      <a:r>
                        <a:rPr lang="en-US" sz="1800" dirty="0" err="1">
                          <a:solidFill>
                            <a:srgbClr val="FF0000"/>
                          </a:solidFill>
                          <a:sym typeface="Symbol"/>
                        </a:rPr>
                        <a:t>st</a:t>
                      </a:r>
                      <a:endParaRPr lang="th-TH"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50"/>
                          </a:solidFill>
                          <a:sym typeface="Symbol" pitchFamily="18" charset="2"/>
                        </a:rPr>
                        <a:t>Hypothesis</a:t>
                      </a:r>
                      <a:endParaRPr lang="th-TH" dirty="0"/>
                    </a:p>
                  </a:txBody>
                  <a:tcPr/>
                </a:tc>
                <a:extLst>
                  <a:ext uri="{0D108BD9-81ED-4DB2-BD59-A6C34878D82A}">
                    <a16:rowId xmlns:a16="http://schemas.microsoft.com/office/drawing/2014/main" val="10007"/>
                  </a:ext>
                </a:extLst>
              </a:tr>
              <a:tr h="334474">
                <a:tc>
                  <a:txBody>
                    <a:bodyPr/>
                    <a:lstStyle/>
                    <a:p>
                      <a:r>
                        <a:rPr lang="en-US" dirty="0">
                          <a:solidFill>
                            <a:schemeClr val="tx1"/>
                          </a:solidFill>
                        </a:rPr>
                        <a:t>8. t</a:t>
                      </a:r>
                      <a:endParaRPr lang="th-TH"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Modus</a:t>
                      </a:r>
                      <a:r>
                        <a:rPr lang="en-US" baseline="0" dirty="0"/>
                        <a:t> Ponens using (6) and (7)</a:t>
                      </a:r>
                      <a:endParaRPr lang="th-TH"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56409" y="667658"/>
            <a:ext cx="7772400" cy="457200"/>
          </a:xfrm>
        </p:spPr>
        <p:txBody>
          <a:bodyPr>
            <a:normAutofit fontScale="90000"/>
          </a:bodyPr>
          <a:lstStyle/>
          <a:p>
            <a:r>
              <a:rPr lang="en-US" dirty="0">
                <a:solidFill>
                  <a:srgbClr val="FF0000"/>
                </a:solidFill>
              </a:rPr>
              <a:t>Rules of Inference </a:t>
            </a:r>
            <a:r>
              <a:rPr lang="en-US" altLang="zh-TW" sz="2200" dirty="0">
                <a:solidFill>
                  <a:srgbClr val="FF0000"/>
                </a:solidFill>
              </a:rPr>
              <a:t>(contd.)</a:t>
            </a:r>
            <a:endParaRPr lang="en-US" sz="2200" dirty="0">
              <a:solidFill>
                <a:srgbClr val="FF0000"/>
              </a:solidFill>
            </a:endParaRPr>
          </a:p>
        </p:txBody>
      </p:sp>
      <p:sp>
        <p:nvSpPr>
          <p:cNvPr id="143363" name="Rectangle 3"/>
          <p:cNvSpPr>
            <a:spLocks noGrp="1" noChangeArrowheads="1"/>
          </p:cNvSpPr>
          <p:nvPr>
            <p:ph type="body" idx="1"/>
          </p:nvPr>
        </p:nvSpPr>
        <p:spPr>
          <a:xfrm>
            <a:off x="656409" y="1233225"/>
            <a:ext cx="8360228" cy="5134429"/>
          </a:xfrm>
        </p:spPr>
        <p:txBody>
          <a:bodyPr>
            <a:noAutofit/>
          </a:bodyPr>
          <a:lstStyle/>
          <a:p>
            <a:pPr>
              <a:buFont typeface="Arial" pitchFamily="34" charset="0"/>
              <a:buChar char="•"/>
            </a:pPr>
            <a:r>
              <a:rPr lang="en-US" sz="2400" dirty="0">
                <a:solidFill>
                  <a:srgbClr val="00B050"/>
                </a:solidFill>
                <a:sym typeface="Symbol" pitchFamily="18" charset="2"/>
              </a:rPr>
              <a:t> Example </a:t>
            </a:r>
            <a:r>
              <a:rPr lang="en-US" sz="2400" dirty="0">
                <a:sym typeface="Symbol" pitchFamily="18" charset="2"/>
              </a:rPr>
              <a:t>: Show that the hypotheses “If you send me an email message, then I will finish writing the program”, “If you do not send me an e-mail message, then I will go to sleep early”, and “If I go to sleep early, then I will wake up feeling refreshed” lead to the conclusion “If I do not finish writing the program, then I will wake up feeling refreshed”</a:t>
            </a:r>
          </a:p>
          <a:p>
            <a:pPr>
              <a:buFontTx/>
              <a:buNone/>
            </a:pPr>
            <a:r>
              <a:rPr lang="en-US" sz="2400" dirty="0">
                <a:sym typeface="Symbol" pitchFamily="18" charset="2"/>
              </a:rPr>
              <a:t>The first step is to identify propositions and use propositional variables to represent them.</a:t>
            </a:r>
          </a:p>
          <a:p>
            <a:pPr>
              <a:buFontTx/>
              <a:buNone/>
            </a:pPr>
            <a:r>
              <a:rPr lang="en-US" sz="2400" dirty="0">
                <a:sym typeface="Symbol" pitchFamily="18" charset="2"/>
              </a:rPr>
              <a:t>p- “You send me an email message”	q- “I will finish writing the program”</a:t>
            </a:r>
          </a:p>
          <a:p>
            <a:pPr>
              <a:buFontTx/>
              <a:buNone/>
            </a:pPr>
            <a:r>
              <a:rPr lang="en-US" sz="2400" dirty="0">
                <a:sym typeface="Symbol" pitchFamily="18" charset="2"/>
              </a:rPr>
              <a:t>r- “I will go to sleep early”	s- “I will wake up feeling refreshed”</a:t>
            </a:r>
          </a:p>
          <a:p>
            <a:pPr>
              <a:buFontTx/>
              <a:buNone/>
            </a:pPr>
            <a:r>
              <a:rPr lang="en-US" sz="2400" dirty="0">
                <a:solidFill>
                  <a:srgbClr val="00B050"/>
                </a:solidFill>
                <a:sym typeface="Symbol" pitchFamily="18" charset="2"/>
              </a:rPr>
              <a:t>The hypotheses are</a:t>
            </a:r>
            <a:r>
              <a:rPr lang="en-US" sz="2400" dirty="0">
                <a:sym typeface="Symbol" pitchFamily="18" charset="2"/>
              </a:rPr>
              <a:t> – </a:t>
            </a:r>
            <a:r>
              <a:rPr lang="en-US" sz="2400" dirty="0">
                <a:solidFill>
                  <a:srgbClr val="FF0000"/>
                </a:solidFill>
                <a:sym typeface="Symbol"/>
              </a:rPr>
              <a:t>p  q, </a:t>
            </a:r>
            <a:r>
              <a:rPr lang="en-US" sz="2400" dirty="0" err="1">
                <a:solidFill>
                  <a:srgbClr val="FF0000"/>
                </a:solidFill>
                <a:sym typeface="Symbol"/>
              </a:rPr>
              <a:t>pr</a:t>
            </a:r>
            <a:r>
              <a:rPr lang="en-US" sz="2400" dirty="0">
                <a:solidFill>
                  <a:srgbClr val="FF0000"/>
                </a:solidFill>
                <a:sym typeface="Symbol"/>
              </a:rPr>
              <a:t>, and </a:t>
            </a:r>
            <a:r>
              <a:rPr lang="en-US" sz="2400" dirty="0" err="1">
                <a:solidFill>
                  <a:srgbClr val="FF0000"/>
                </a:solidFill>
                <a:sym typeface="Symbol"/>
              </a:rPr>
              <a:t>rs</a:t>
            </a:r>
            <a:endParaRPr lang="en-US" sz="2400" dirty="0">
              <a:solidFill>
                <a:srgbClr val="FF0000"/>
              </a:solidFill>
              <a:sym typeface="Symbol" pitchFamily="18" charset="2"/>
            </a:endParaRPr>
          </a:p>
          <a:p>
            <a:pPr>
              <a:buFontTx/>
              <a:buNone/>
            </a:pPr>
            <a:r>
              <a:rPr lang="en-US" sz="2400" dirty="0">
                <a:solidFill>
                  <a:srgbClr val="00B050"/>
                </a:solidFill>
                <a:sym typeface="Symbol" pitchFamily="18" charset="2"/>
              </a:rPr>
              <a:t>The conclusion is </a:t>
            </a:r>
            <a:r>
              <a:rPr lang="en-US" sz="2400" dirty="0">
                <a:sym typeface="Symbol" pitchFamily="18" charset="2"/>
              </a:rPr>
              <a:t>–</a:t>
            </a:r>
            <a:r>
              <a:rPr lang="en-US" sz="2400" dirty="0">
                <a:solidFill>
                  <a:srgbClr val="FF0000"/>
                </a:solidFill>
                <a:sym typeface="Symbol" pitchFamily="18" charset="2"/>
              </a:rPr>
              <a:t> </a:t>
            </a:r>
            <a:r>
              <a:rPr lang="en-US" sz="2400" dirty="0">
                <a:solidFill>
                  <a:srgbClr val="FF0000"/>
                </a:solidFill>
                <a:sym typeface="Symbol"/>
              </a:rPr>
              <a:t></a:t>
            </a:r>
            <a:r>
              <a:rPr lang="en-US" sz="2400" dirty="0" err="1">
                <a:solidFill>
                  <a:srgbClr val="FF0000"/>
                </a:solidFill>
                <a:sym typeface="Symbol"/>
              </a:rPr>
              <a:t>qs</a:t>
            </a:r>
            <a:endParaRPr lang="en-US" sz="2400" dirty="0">
              <a:solidFill>
                <a:srgbClr val="FF0000"/>
              </a:solidFill>
              <a:sym typeface="Symbol" pitchFamily="18" charset="2"/>
            </a:endParaRP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32</a:t>
            </a:fld>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616857"/>
            <a:ext cx="7772400" cy="457200"/>
          </a:xfrm>
        </p:spPr>
        <p:txBody>
          <a:bodyPr>
            <a:normAutofit fontScale="90000"/>
          </a:bodyPr>
          <a:lstStyle/>
          <a:p>
            <a:r>
              <a:rPr lang="en-US" dirty="0">
                <a:solidFill>
                  <a:srgbClr val="FF0000"/>
                </a:solidFill>
              </a:rPr>
              <a:t>Rules of Inference </a:t>
            </a:r>
            <a:r>
              <a:rPr lang="en-US" altLang="zh-TW" sz="2200" dirty="0">
                <a:solidFill>
                  <a:srgbClr val="FF0000"/>
                </a:solidFill>
              </a:rPr>
              <a:t>(contd.)</a:t>
            </a:r>
            <a:endParaRPr lang="en-US" sz="2200" dirty="0">
              <a:solidFill>
                <a:srgbClr val="FF0000"/>
              </a:solidFill>
            </a:endParaRPr>
          </a:p>
        </p:txBody>
      </p:sp>
      <p:sp>
        <p:nvSpPr>
          <p:cNvPr id="143363" name="Rectangle 3"/>
          <p:cNvSpPr>
            <a:spLocks noGrp="1" noChangeArrowheads="1"/>
          </p:cNvSpPr>
          <p:nvPr>
            <p:ph type="body" idx="1"/>
          </p:nvPr>
        </p:nvSpPr>
        <p:spPr>
          <a:xfrm>
            <a:off x="569685" y="1305560"/>
            <a:ext cx="8446952" cy="4528457"/>
          </a:xfrm>
        </p:spPr>
        <p:txBody>
          <a:bodyPr>
            <a:normAutofit/>
          </a:bodyPr>
          <a:lstStyle/>
          <a:p>
            <a:pPr>
              <a:buFont typeface="Arial" pitchFamily="34" charset="0"/>
              <a:buChar char="•"/>
            </a:pPr>
            <a:r>
              <a:rPr lang="en-US" sz="2400" dirty="0">
                <a:solidFill>
                  <a:srgbClr val="00B050"/>
                </a:solidFill>
                <a:sym typeface="Symbol" pitchFamily="18" charset="2"/>
              </a:rPr>
              <a:t> </a:t>
            </a:r>
            <a:r>
              <a:rPr lang="en-US" dirty="0">
                <a:solidFill>
                  <a:srgbClr val="00B050"/>
                </a:solidFill>
                <a:sym typeface="Symbol" pitchFamily="18" charset="2"/>
              </a:rPr>
              <a:t>Example </a:t>
            </a:r>
            <a:r>
              <a:rPr lang="en-US" dirty="0">
                <a:sym typeface="Symbol" pitchFamily="18" charset="2"/>
              </a:rPr>
              <a:t>: Show that the hypotheses “If you send me an email message, then I will finish writing the program”, “If you do not send me an e-mail message, then I will go to sleep early”, and “If I go to sleep early, then I will wake up feeling refreshed” lead to the conclusion “If I do not finish writing the program, then I will wake up feeling refreshed”</a:t>
            </a:r>
          </a:p>
          <a:p>
            <a:pPr>
              <a:buFontTx/>
              <a:buNone/>
            </a:pPr>
            <a:r>
              <a:rPr lang="en-US" sz="2000" dirty="0">
                <a:solidFill>
                  <a:srgbClr val="00B050"/>
                </a:solidFill>
                <a:sym typeface="Symbol" pitchFamily="18" charset="2"/>
              </a:rPr>
              <a:t>The hypotheses are</a:t>
            </a:r>
            <a:r>
              <a:rPr lang="en-US" sz="2000" dirty="0">
                <a:sym typeface="Symbol" pitchFamily="18" charset="2"/>
              </a:rPr>
              <a:t> – </a:t>
            </a:r>
            <a:r>
              <a:rPr lang="en-US" sz="2000" dirty="0">
                <a:solidFill>
                  <a:srgbClr val="FF0000"/>
                </a:solidFill>
                <a:sym typeface="Symbol"/>
              </a:rPr>
              <a:t>p  q, </a:t>
            </a:r>
            <a:r>
              <a:rPr lang="en-US" sz="2000" dirty="0" err="1">
                <a:solidFill>
                  <a:srgbClr val="FF0000"/>
                </a:solidFill>
                <a:sym typeface="Symbol"/>
              </a:rPr>
              <a:t>pr</a:t>
            </a:r>
            <a:r>
              <a:rPr lang="en-US" sz="2000" dirty="0">
                <a:solidFill>
                  <a:srgbClr val="FF0000"/>
                </a:solidFill>
                <a:sym typeface="Symbol"/>
              </a:rPr>
              <a:t>, and </a:t>
            </a:r>
            <a:r>
              <a:rPr lang="en-US" sz="2000" dirty="0" err="1">
                <a:solidFill>
                  <a:srgbClr val="FF0000"/>
                </a:solidFill>
                <a:sym typeface="Symbol"/>
              </a:rPr>
              <a:t>rs</a:t>
            </a:r>
            <a:endParaRPr lang="en-US" sz="2000" dirty="0">
              <a:solidFill>
                <a:srgbClr val="FF0000"/>
              </a:solidFill>
              <a:sym typeface="Symbol" pitchFamily="18" charset="2"/>
            </a:endParaRPr>
          </a:p>
          <a:p>
            <a:pPr>
              <a:buFontTx/>
              <a:buNone/>
            </a:pPr>
            <a:r>
              <a:rPr lang="en-US" sz="2000" dirty="0">
                <a:solidFill>
                  <a:srgbClr val="00B050"/>
                </a:solidFill>
                <a:sym typeface="Symbol" pitchFamily="18" charset="2"/>
              </a:rPr>
              <a:t>The conclusion is </a:t>
            </a:r>
            <a:r>
              <a:rPr lang="en-US" sz="2000" dirty="0">
                <a:sym typeface="Symbol" pitchFamily="18" charset="2"/>
              </a:rPr>
              <a:t>–</a:t>
            </a:r>
            <a:r>
              <a:rPr lang="en-US" sz="2000" dirty="0">
                <a:solidFill>
                  <a:srgbClr val="FF0000"/>
                </a:solidFill>
                <a:sym typeface="Symbol" pitchFamily="18" charset="2"/>
              </a:rPr>
              <a:t> </a:t>
            </a:r>
            <a:r>
              <a:rPr lang="en-US" sz="2000" dirty="0">
                <a:solidFill>
                  <a:srgbClr val="FF0000"/>
                </a:solidFill>
                <a:sym typeface="Symbol"/>
              </a:rPr>
              <a:t></a:t>
            </a:r>
            <a:r>
              <a:rPr lang="en-US" sz="2000" dirty="0" err="1">
                <a:solidFill>
                  <a:srgbClr val="FF0000"/>
                </a:solidFill>
                <a:sym typeface="Symbol"/>
              </a:rPr>
              <a:t>qs</a:t>
            </a:r>
            <a:endParaRPr lang="en-US" sz="2000" dirty="0">
              <a:solidFill>
                <a:srgbClr val="FF0000"/>
              </a:solidFill>
              <a:sym typeface="Symbol"/>
            </a:endParaRPr>
          </a:p>
          <a:p>
            <a:pPr>
              <a:buFontTx/>
              <a:buNone/>
            </a:pPr>
            <a:endParaRPr lang="en-US" sz="2000" dirty="0">
              <a:solidFill>
                <a:srgbClr val="FF0000"/>
              </a:solidFill>
              <a:sym typeface="Symbol" pitchFamily="18" charset="2"/>
            </a:endParaRP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33</a:t>
            </a:fld>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553574562"/>
              </p:ext>
            </p:extLst>
          </p:nvPr>
        </p:nvGraphicFramePr>
        <p:xfrm>
          <a:off x="1524000" y="3959733"/>
          <a:ext cx="6096000" cy="2595880"/>
        </p:xfrm>
        <a:graphic>
          <a:graphicData uri="http://schemas.openxmlformats.org/drawingml/2006/table">
            <a:tbl>
              <a:tblPr firstRow="1" bandRow="1">
                <a:tableStyleId>{5C22544A-7EE6-4342-B048-85BDC9FD1C3A}</a:tableStyleId>
              </a:tblPr>
              <a:tblGrid>
                <a:gridCol w="1650274">
                  <a:extLst>
                    <a:ext uri="{9D8B030D-6E8A-4147-A177-3AD203B41FA5}">
                      <a16:colId xmlns:a16="http://schemas.microsoft.com/office/drawing/2014/main" val="20000"/>
                    </a:ext>
                  </a:extLst>
                </a:gridCol>
                <a:gridCol w="4445726">
                  <a:extLst>
                    <a:ext uri="{9D8B030D-6E8A-4147-A177-3AD203B41FA5}">
                      <a16:colId xmlns:a16="http://schemas.microsoft.com/office/drawing/2014/main" val="20001"/>
                    </a:ext>
                  </a:extLst>
                </a:gridCol>
              </a:tblGrid>
              <a:tr h="370840">
                <a:tc>
                  <a:txBody>
                    <a:bodyPr/>
                    <a:lstStyle/>
                    <a:p>
                      <a:r>
                        <a:rPr lang="en-US" b="0" dirty="0">
                          <a:solidFill>
                            <a:schemeClr val="bg1"/>
                          </a:solidFill>
                        </a:rPr>
                        <a:t>Step</a:t>
                      </a:r>
                      <a:endParaRPr lang="th-TH" b="0" dirty="0">
                        <a:solidFill>
                          <a:schemeClr val="bg1"/>
                        </a:solidFill>
                      </a:endParaRPr>
                    </a:p>
                  </a:txBody>
                  <a:tcPr/>
                </a:tc>
                <a:tc>
                  <a:txBody>
                    <a:bodyPr/>
                    <a:lstStyle/>
                    <a:p>
                      <a:r>
                        <a:rPr lang="en-US" b="0" dirty="0"/>
                        <a:t>Reason</a:t>
                      </a:r>
                      <a:endParaRPr lang="th-TH" b="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sym typeface="Symbol"/>
                        </a:rPr>
                        <a:t>1.</a:t>
                      </a:r>
                      <a:r>
                        <a:rPr lang="en-US" sz="1800" b="0" baseline="0" dirty="0">
                          <a:solidFill>
                            <a:schemeClr val="tx1"/>
                          </a:solidFill>
                          <a:sym typeface="Symbol"/>
                        </a:rPr>
                        <a:t> </a:t>
                      </a:r>
                      <a:r>
                        <a:rPr lang="en-US" sz="1800" b="0" dirty="0">
                          <a:solidFill>
                            <a:schemeClr val="tx1"/>
                          </a:solidFill>
                          <a:sym typeface="Symbol"/>
                        </a:rPr>
                        <a:t>p  q</a:t>
                      </a:r>
                      <a:endParaRPr lang="th-TH" dirty="0"/>
                    </a:p>
                  </a:txBody>
                  <a:tcPr/>
                </a:tc>
                <a:tc>
                  <a:txBody>
                    <a:bodyPr/>
                    <a:lstStyle/>
                    <a:p>
                      <a:r>
                        <a:rPr lang="en-US" sz="1800" dirty="0">
                          <a:solidFill>
                            <a:srgbClr val="00B050"/>
                          </a:solidFill>
                          <a:sym typeface="Symbol" pitchFamily="18" charset="2"/>
                        </a:rPr>
                        <a:t>Hypothesis</a:t>
                      </a:r>
                      <a:endParaRPr lang="th-TH"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sym typeface="Symbol"/>
                        </a:rPr>
                        <a:t>2. q</a:t>
                      </a:r>
                      <a:r>
                        <a:rPr lang="en-US" sz="1800" b="0" dirty="0">
                          <a:solidFill>
                            <a:schemeClr val="tx1"/>
                          </a:solidFill>
                          <a:sym typeface="Symbol"/>
                        </a:rPr>
                        <a:t>  </a:t>
                      </a:r>
                      <a:r>
                        <a:rPr lang="en-US" sz="1800" dirty="0">
                          <a:solidFill>
                            <a:schemeClr val="tx1"/>
                          </a:solidFill>
                          <a:sym typeface="Symbol"/>
                        </a:rPr>
                        <a:t></a:t>
                      </a:r>
                      <a:r>
                        <a:rPr lang="en-US" sz="1800" b="0" dirty="0">
                          <a:solidFill>
                            <a:schemeClr val="tx1"/>
                          </a:solidFill>
                          <a:sym typeface="Symbol"/>
                        </a:rPr>
                        <a:t>p</a:t>
                      </a:r>
                      <a:endParaRPr lang="th-TH" dirty="0"/>
                    </a:p>
                  </a:txBody>
                  <a:tcPr/>
                </a:tc>
                <a:tc>
                  <a:txBody>
                    <a:bodyPr/>
                    <a:lstStyle/>
                    <a:p>
                      <a:r>
                        <a:rPr lang="en-US" dirty="0" err="1"/>
                        <a:t>Contrapositive</a:t>
                      </a:r>
                      <a:r>
                        <a:rPr lang="en-US" dirty="0"/>
                        <a:t> of (1)</a:t>
                      </a:r>
                      <a:endParaRPr lang="th-TH" dirty="0"/>
                    </a:p>
                  </a:txBody>
                  <a:tcPr/>
                </a:tc>
                <a:extLst>
                  <a:ext uri="{0D108BD9-81ED-4DB2-BD59-A6C34878D82A}">
                    <a16:rowId xmlns:a16="http://schemas.microsoft.com/office/drawing/2014/main" val="10002"/>
                  </a:ext>
                </a:extLst>
              </a:tr>
              <a:tr h="370840">
                <a:tc>
                  <a:txBody>
                    <a:bodyPr/>
                    <a:lstStyle/>
                    <a:p>
                      <a:r>
                        <a:rPr lang="en-US" sz="1800" dirty="0">
                          <a:solidFill>
                            <a:schemeClr val="tx1"/>
                          </a:solidFill>
                          <a:sym typeface="Symbol"/>
                        </a:rPr>
                        <a:t>3. </a:t>
                      </a:r>
                      <a:r>
                        <a:rPr lang="en-US" sz="1800" dirty="0" err="1">
                          <a:solidFill>
                            <a:schemeClr val="tx1"/>
                          </a:solidFill>
                          <a:sym typeface="Symbol"/>
                        </a:rPr>
                        <a:t>pr</a:t>
                      </a:r>
                      <a:endParaRPr lang="th-TH"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50"/>
                          </a:solidFill>
                          <a:sym typeface="Symbol" pitchFamily="18" charset="2"/>
                        </a:rPr>
                        <a:t>Hypothesis</a:t>
                      </a:r>
                      <a:endParaRPr lang="th-TH"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sym typeface="Symbol"/>
                        </a:rPr>
                        <a:t>4. q</a:t>
                      </a:r>
                      <a:r>
                        <a:rPr lang="en-US" sz="1800" b="0" dirty="0">
                          <a:solidFill>
                            <a:schemeClr val="tx1"/>
                          </a:solidFill>
                          <a:sym typeface="Symbol"/>
                        </a:rPr>
                        <a:t>  </a:t>
                      </a:r>
                      <a:r>
                        <a:rPr lang="en-US" sz="1800" dirty="0">
                          <a:solidFill>
                            <a:schemeClr val="tx1"/>
                          </a:solidFill>
                          <a:sym typeface="Symbol"/>
                        </a:rPr>
                        <a:t>r</a:t>
                      </a:r>
                      <a:endParaRPr lang="th-TH" dirty="0"/>
                    </a:p>
                  </a:txBody>
                  <a:tcPr/>
                </a:tc>
                <a:tc>
                  <a:txBody>
                    <a:bodyPr/>
                    <a:lstStyle/>
                    <a:p>
                      <a:r>
                        <a:rPr lang="en-US" dirty="0"/>
                        <a:t>Hypothetical</a:t>
                      </a:r>
                      <a:r>
                        <a:rPr lang="en-US" baseline="0" dirty="0"/>
                        <a:t> syllogism using (2) and (3)</a:t>
                      </a:r>
                      <a:endParaRPr lang="th-TH" dirty="0"/>
                    </a:p>
                  </a:txBody>
                  <a:tcPr/>
                </a:tc>
                <a:extLst>
                  <a:ext uri="{0D108BD9-81ED-4DB2-BD59-A6C34878D82A}">
                    <a16:rowId xmlns:a16="http://schemas.microsoft.com/office/drawing/2014/main" val="10004"/>
                  </a:ext>
                </a:extLst>
              </a:tr>
              <a:tr h="370840">
                <a:tc>
                  <a:txBody>
                    <a:bodyPr/>
                    <a:lstStyle/>
                    <a:p>
                      <a:r>
                        <a:rPr lang="en-US" sz="1800" dirty="0">
                          <a:solidFill>
                            <a:schemeClr val="tx1"/>
                          </a:solidFill>
                          <a:sym typeface="Symbol"/>
                        </a:rPr>
                        <a:t> 5. </a:t>
                      </a:r>
                      <a:r>
                        <a:rPr lang="en-US" sz="1800" dirty="0" err="1">
                          <a:solidFill>
                            <a:schemeClr val="tx1"/>
                          </a:solidFill>
                          <a:sym typeface="Symbol"/>
                        </a:rPr>
                        <a:t>rs</a:t>
                      </a:r>
                      <a:endParaRPr lang="th-TH" dirty="0">
                        <a:solidFill>
                          <a:schemeClr val="tx1"/>
                        </a:solidFill>
                      </a:endParaRPr>
                    </a:p>
                  </a:txBody>
                  <a:tcPr/>
                </a:tc>
                <a:tc>
                  <a:txBody>
                    <a:bodyPr/>
                    <a:lstStyle/>
                    <a:p>
                      <a:r>
                        <a:rPr lang="en-US" sz="1800" dirty="0">
                          <a:solidFill>
                            <a:srgbClr val="00B050"/>
                          </a:solidFill>
                          <a:sym typeface="Symbol" pitchFamily="18" charset="2"/>
                        </a:rPr>
                        <a:t>Hypothesis</a:t>
                      </a:r>
                      <a:endParaRPr lang="th-TH" dirty="0"/>
                    </a:p>
                  </a:txBody>
                  <a:tcPr/>
                </a:tc>
                <a:extLst>
                  <a:ext uri="{0D108BD9-81ED-4DB2-BD59-A6C34878D82A}">
                    <a16:rowId xmlns:a16="http://schemas.microsoft.com/office/drawing/2014/main" val="10005"/>
                  </a:ext>
                </a:extLst>
              </a:tr>
              <a:tr h="370840">
                <a:tc>
                  <a:txBody>
                    <a:bodyPr/>
                    <a:lstStyle/>
                    <a:p>
                      <a:r>
                        <a:rPr lang="en-US" sz="1800" dirty="0">
                          <a:solidFill>
                            <a:schemeClr val="tx1"/>
                          </a:solidFill>
                          <a:sym typeface="Symbol"/>
                        </a:rPr>
                        <a:t>6. </a:t>
                      </a:r>
                      <a:r>
                        <a:rPr lang="en-US" sz="1800" dirty="0" err="1">
                          <a:solidFill>
                            <a:schemeClr val="tx1"/>
                          </a:solidFill>
                          <a:sym typeface="Symbol"/>
                        </a:rPr>
                        <a:t>qs</a:t>
                      </a:r>
                      <a:endParaRPr lang="th-TH"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Hypothetical</a:t>
                      </a:r>
                      <a:r>
                        <a:rPr lang="en-US" baseline="0" dirty="0"/>
                        <a:t> syllogism using (4) and (5)</a:t>
                      </a:r>
                      <a:endParaRPr lang="th-TH"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02004" y="1590934"/>
            <a:ext cx="8609224" cy="4107452"/>
          </a:xfrm>
        </p:spPr>
        <p:txBody>
          <a:bodyPr>
            <a:normAutofit/>
          </a:bodyPr>
          <a:lstStyle/>
          <a:p>
            <a:pPr>
              <a:buNone/>
            </a:pPr>
            <a:r>
              <a:rPr lang="en-US" altLang="zh-TW" sz="2800" dirty="0">
                <a:solidFill>
                  <a:srgbClr val="008000"/>
                </a:solidFill>
              </a:rPr>
              <a:t>Example:</a:t>
            </a:r>
            <a:endParaRPr lang="en-US" altLang="zh-TW" b="1" u="sng" dirty="0">
              <a:solidFill>
                <a:srgbClr val="00B0F0"/>
              </a:solidFill>
            </a:endParaRPr>
          </a:p>
          <a:p>
            <a:r>
              <a:rPr lang="en-US" sz="2400" dirty="0">
                <a:sym typeface="Symbol"/>
              </a:rPr>
              <a:t>p, (</a:t>
            </a:r>
            <a:r>
              <a:rPr lang="en-US" altLang="zh-TW" sz="2400" dirty="0"/>
              <a:t>( p </a:t>
            </a:r>
            <a:r>
              <a:rPr lang="en-US" altLang="zh-TW" sz="2400" dirty="0">
                <a:sym typeface="Symbol" pitchFamily="18" charset="2"/>
              </a:rPr>
              <a:t></a:t>
            </a:r>
            <a:r>
              <a:rPr lang="en-US" altLang="zh-TW" sz="2400" dirty="0"/>
              <a:t> q ) → s), </a:t>
            </a:r>
            <a:r>
              <a:rPr lang="en-US" sz="2400" dirty="0">
                <a:sym typeface="Symbol"/>
              </a:rPr>
              <a:t>s </a:t>
            </a:r>
            <a:r>
              <a:rPr lang="en-US" sz="2400" dirty="0">
                <a:sym typeface="Symbol" panose="05050102010706020507" pitchFamily="18" charset="2"/>
              </a:rPr>
              <a:t>q</a:t>
            </a:r>
            <a:r>
              <a:rPr lang="en-US" altLang="zh-TW" sz="2400" dirty="0"/>
              <a:t>   </a:t>
            </a:r>
            <a:r>
              <a:rPr lang="en-US" sz="2400" dirty="0">
                <a:sym typeface="Symbol"/>
              </a:rPr>
              <a:t> p</a:t>
            </a:r>
            <a:r>
              <a:rPr lang="en-US" altLang="zh-TW" sz="2400" dirty="0"/>
              <a:t> → t</a:t>
            </a:r>
            <a:r>
              <a:rPr lang="en-US" sz="2400" dirty="0">
                <a:sym typeface="Symbol"/>
              </a:rPr>
              <a:t>, </a:t>
            </a:r>
            <a:r>
              <a:rPr lang="en-US" altLang="zh-TW" sz="2400" dirty="0"/>
              <a:t>q  → s, r  → q, </a:t>
            </a:r>
            <a:r>
              <a:rPr lang="en-US" sz="2400" dirty="0">
                <a:sym typeface="Symbol"/>
              </a:rPr>
              <a:t>(q</a:t>
            </a:r>
            <a:r>
              <a:rPr lang="en-US" altLang="zh-TW" sz="2400" dirty="0">
                <a:sym typeface="Symbol" pitchFamily="18" charset="2"/>
              </a:rPr>
              <a:t> </a:t>
            </a:r>
            <a:r>
              <a:rPr lang="en-US" altLang="zh-TW" sz="2400" dirty="0"/>
              <a:t> t) </a:t>
            </a:r>
            <a:r>
              <a:rPr lang="en-US" altLang="zh-TW" sz="2400" dirty="0">
                <a:sym typeface="Symbol" panose="05050102010706020507" pitchFamily="18" charset="2"/>
              </a:rPr>
              <a:t></a:t>
            </a:r>
            <a:r>
              <a:rPr lang="en-US" sz="2400" dirty="0">
                <a:sym typeface="Symbol" panose="05050102010706020507" pitchFamily="18" charset="2"/>
              </a:rPr>
              <a:t>p</a:t>
            </a:r>
            <a:r>
              <a:rPr lang="en-US" altLang="zh-TW" sz="2400" dirty="0"/>
              <a:t> 		</a:t>
            </a:r>
            <a:endParaRPr lang="en-US" altLang="zh-TW" sz="2400" b="1" u="sng" dirty="0">
              <a:solidFill>
                <a:srgbClr val="0000FF"/>
              </a:solidFill>
            </a:endParaRPr>
          </a:p>
          <a:p>
            <a:pPr eaLnBrk="1" hangingPunct="1"/>
            <a:endParaRPr lang="en-US" altLang="zh-TW" sz="2400" b="1" u="sng" dirty="0">
              <a:solidFill>
                <a:srgbClr val="0000FF"/>
              </a:solidFill>
            </a:endParaRPr>
          </a:p>
        </p:txBody>
      </p:sp>
      <p:sp>
        <p:nvSpPr>
          <p:cNvPr id="12" name="Rectangle 2"/>
          <p:cNvSpPr>
            <a:spLocks noGrp="1" noChangeArrowheads="1"/>
          </p:cNvSpPr>
          <p:nvPr>
            <p:ph type="title"/>
          </p:nvPr>
        </p:nvSpPr>
        <p:spPr>
          <a:xfrm>
            <a:off x="638448" y="624571"/>
            <a:ext cx="7483384" cy="828675"/>
          </a:xfrm>
        </p:spPr>
        <p:txBody>
          <a:bodyPr>
            <a:normAutofit/>
          </a:bodyPr>
          <a:lstStyle/>
          <a:p>
            <a:r>
              <a:rPr lang="en-US" sz="4000" dirty="0">
                <a:solidFill>
                  <a:srgbClr val="FF0000"/>
                </a:solidFill>
              </a:rPr>
              <a:t>Rules of Inference </a:t>
            </a:r>
            <a:r>
              <a:rPr lang="en-US" altLang="zh-TW" sz="1600" dirty="0">
                <a:solidFill>
                  <a:srgbClr val="FF0000"/>
                </a:solidFill>
              </a:rPr>
              <a:t>(contd.)</a:t>
            </a:r>
            <a:endParaRPr lang="en-US" altLang="zh-TW" sz="2000" dirty="0">
              <a:solidFill>
                <a:srgbClr val="FF0000"/>
              </a:solidFill>
            </a:endParaRPr>
          </a:p>
        </p:txBody>
      </p:sp>
      <p:sp>
        <p:nvSpPr>
          <p:cNvPr id="1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34</a:t>
            </a:fld>
            <a:endParaRPr lang="en-US" sz="2000" dirty="0"/>
          </a:p>
        </p:txBody>
      </p:sp>
      <p:cxnSp>
        <p:nvCxnSpPr>
          <p:cNvPr id="5" name="Straight Connector 4">
            <a:extLst>
              <a:ext uri="{FF2B5EF4-FFF2-40B4-BE49-F238E27FC236}">
                <a16:creationId xmlns:a16="http://schemas.microsoft.com/office/drawing/2014/main" id="{7974738A-7CE9-4A7F-9395-19439BB19E13}"/>
              </a:ext>
            </a:extLst>
          </p:cNvPr>
          <p:cNvCxnSpPr/>
          <p:nvPr/>
        </p:nvCxnSpPr>
        <p:spPr>
          <a:xfrm>
            <a:off x="4169328" y="2153872"/>
            <a:ext cx="0" cy="387000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5745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533400" y="568238"/>
            <a:ext cx="7924800" cy="1219200"/>
          </a:xfrm>
        </p:spPr>
        <p:txBody>
          <a:bodyPr>
            <a:normAutofit/>
          </a:bodyPr>
          <a:lstStyle/>
          <a:p>
            <a:r>
              <a:rPr lang="en-US" sz="4500" dirty="0">
                <a:solidFill>
                  <a:srgbClr val="FF0000"/>
                </a:solidFill>
              </a:rPr>
              <a:t>Inference and Automatic Theorem-Proving</a:t>
            </a:r>
          </a:p>
        </p:txBody>
      </p:sp>
      <p:sp>
        <p:nvSpPr>
          <p:cNvPr id="148483" name="Rectangle 3"/>
          <p:cNvSpPr>
            <a:spLocks noGrp="1" noChangeArrowheads="1"/>
          </p:cNvSpPr>
          <p:nvPr>
            <p:ph type="body" idx="1"/>
          </p:nvPr>
        </p:nvSpPr>
        <p:spPr>
          <a:xfrm>
            <a:off x="483326" y="1754779"/>
            <a:ext cx="8321040" cy="4663674"/>
          </a:xfrm>
        </p:spPr>
        <p:txBody>
          <a:bodyPr>
            <a:normAutofit lnSpcReduction="10000"/>
          </a:bodyPr>
          <a:lstStyle/>
          <a:p>
            <a:pPr>
              <a:lnSpc>
                <a:spcPct val="90000"/>
              </a:lnSpc>
              <a:buFont typeface="Arial" pitchFamily="34" charset="0"/>
              <a:buChar char="•"/>
            </a:pPr>
            <a:r>
              <a:rPr lang="en-US" sz="2800" dirty="0"/>
              <a:t>The steps in an inference are useful for proving assertions from axioms and facts.</a:t>
            </a:r>
          </a:p>
          <a:p>
            <a:pPr>
              <a:lnSpc>
                <a:spcPct val="90000"/>
              </a:lnSpc>
              <a:buFont typeface="Arial" pitchFamily="34" charset="0"/>
              <a:buChar char="•"/>
            </a:pPr>
            <a:r>
              <a:rPr lang="en-US" sz="2800" dirty="0"/>
              <a:t>Why is it important for computers to prove theorems?</a:t>
            </a:r>
          </a:p>
          <a:p>
            <a:pPr lvl="1">
              <a:lnSpc>
                <a:spcPct val="90000"/>
              </a:lnSpc>
              <a:buFont typeface="Arial" pitchFamily="34" charset="0"/>
              <a:buChar char="•"/>
            </a:pPr>
            <a:r>
              <a:rPr lang="en-US" sz="2400" dirty="0"/>
              <a:t>Proving program-correctness</a:t>
            </a:r>
          </a:p>
          <a:p>
            <a:pPr lvl="1">
              <a:lnSpc>
                <a:spcPct val="90000"/>
              </a:lnSpc>
              <a:buFont typeface="Arial" pitchFamily="34" charset="0"/>
              <a:buChar char="•"/>
            </a:pPr>
            <a:r>
              <a:rPr lang="en-US" sz="2400" dirty="0"/>
              <a:t>Hardware design</a:t>
            </a:r>
          </a:p>
          <a:p>
            <a:pPr lvl="1">
              <a:lnSpc>
                <a:spcPct val="90000"/>
              </a:lnSpc>
              <a:buFont typeface="Arial" pitchFamily="34" charset="0"/>
              <a:buChar char="•"/>
            </a:pPr>
            <a:r>
              <a:rPr lang="en-US" sz="2400" dirty="0"/>
              <a:t>Data mining</a:t>
            </a:r>
          </a:p>
          <a:p>
            <a:pPr lvl="1">
              <a:lnSpc>
                <a:spcPct val="90000"/>
              </a:lnSpc>
              <a:buFont typeface="Arial" pitchFamily="34" charset="0"/>
              <a:buChar char="•"/>
            </a:pPr>
            <a:r>
              <a:rPr lang="en-US" sz="2400" dirty="0"/>
              <a:t>…..</a:t>
            </a:r>
          </a:p>
          <a:p>
            <a:pPr>
              <a:buFont typeface="Arial" pitchFamily="34" charset="0"/>
              <a:buChar char="•"/>
            </a:pPr>
            <a:r>
              <a:rPr lang="en-US" sz="2800" dirty="0"/>
              <a:t>Sometimes the steps of an inference (proof) are useful. E.g. on Amazon book recommendations are made. </a:t>
            </a:r>
          </a:p>
          <a:p>
            <a:pPr>
              <a:buFont typeface="Arial" pitchFamily="34" charset="0"/>
              <a:buChar char="•"/>
            </a:pPr>
            <a:r>
              <a:rPr lang="en-US" sz="2800" dirty="0"/>
              <a:t>You can ask why they recommended a certain book to you (reasoning).</a:t>
            </a:r>
          </a:p>
          <a:p>
            <a:pPr lvl="1">
              <a:lnSpc>
                <a:spcPct val="90000"/>
              </a:lnSpc>
              <a:buFont typeface="Arial" pitchFamily="34" charset="0"/>
              <a:buChar char="•"/>
            </a:pPr>
            <a:endParaRPr lang="en-US" sz="24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35</a:t>
            </a:fld>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ADC22-98E5-42A2-B2C5-745B41F8A724}"/>
              </a:ext>
            </a:extLst>
          </p:cNvPr>
          <p:cNvSpPr>
            <a:spLocks noGrp="1"/>
          </p:cNvSpPr>
          <p:nvPr>
            <p:ph idx="1"/>
          </p:nvPr>
        </p:nvSpPr>
        <p:spPr/>
        <p:txBody>
          <a:bodyPr/>
          <a:lstStyle/>
          <a:p>
            <a:endParaRPr lang="th-TH" dirty="0"/>
          </a:p>
        </p:txBody>
      </p:sp>
      <p:pic>
        <p:nvPicPr>
          <p:cNvPr id="7" name="Picture 6">
            <a:extLst>
              <a:ext uri="{FF2B5EF4-FFF2-40B4-BE49-F238E27FC236}">
                <a16:creationId xmlns:a16="http://schemas.microsoft.com/office/drawing/2014/main" id="{3D8D608D-3EFC-4E0E-8353-9B7E77231686}"/>
              </a:ext>
            </a:extLst>
          </p:cNvPr>
          <p:cNvPicPr>
            <a:picLocks noChangeAspect="1"/>
          </p:cNvPicPr>
          <p:nvPr/>
        </p:nvPicPr>
        <p:blipFill>
          <a:blip r:embed="rId2"/>
          <a:stretch>
            <a:fillRect/>
          </a:stretch>
        </p:blipFill>
        <p:spPr>
          <a:xfrm>
            <a:off x="8389" y="1077986"/>
            <a:ext cx="9144000" cy="3870817"/>
          </a:xfrm>
          <a:prstGeom prst="rect">
            <a:avLst/>
          </a:prstGeom>
        </p:spPr>
      </p:pic>
      <p:sp>
        <p:nvSpPr>
          <p:cNvPr id="5" name="Slide Number Placeholder 3">
            <a:extLst>
              <a:ext uri="{FF2B5EF4-FFF2-40B4-BE49-F238E27FC236}">
                <a16:creationId xmlns:a16="http://schemas.microsoft.com/office/drawing/2014/main" id="{C38C0BDD-6F3C-402A-B330-A1112E9EA8BD}"/>
              </a:ext>
            </a:extLst>
          </p:cNvPr>
          <p:cNvSpPr txBox="1">
            <a:spLocks/>
          </p:cNvSpPr>
          <p:nvPr/>
        </p:nvSpPr>
        <p:spPr>
          <a:xfrm>
            <a:off x="7401030" y="6418453"/>
            <a:ext cx="161560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151E2BC-D49C-48D6-962F-AF4FE58E64CC}" type="slidenum">
              <a:rPr lang="en-US" sz="2000" smtClean="0"/>
              <a:pPr algn="r"/>
              <a:t>36</a:t>
            </a:fld>
            <a:endParaRPr lang="en-US" sz="2000" dirty="0"/>
          </a:p>
        </p:txBody>
      </p:sp>
    </p:spTree>
    <p:extLst>
      <p:ext uri="{BB962C8B-B14F-4D97-AF65-F5344CB8AC3E}">
        <p14:creationId xmlns:p14="http://schemas.microsoft.com/office/powerpoint/2010/main" val="1990715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ADC22-98E5-42A2-B2C5-745B41F8A724}"/>
              </a:ext>
            </a:extLst>
          </p:cNvPr>
          <p:cNvSpPr>
            <a:spLocks noGrp="1"/>
          </p:cNvSpPr>
          <p:nvPr>
            <p:ph idx="1"/>
          </p:nvPr>
        </p:nvSpPr>
        <p:spPr/>
        <p:txBody>
          <a:bodyPr/>
          <a:lstStyle/>
          <a:p>
            <a:endParaRPr lang="th-TH"/>
          </a:p>
        </p:txBody>
      </p:sp>
      <p:pic>
        <p:nvPicPr>
          <p:cNvPr id="9" name="Picture 8">
            <a:extLst>
              <a:ext uri="{FF2B5EF4-FFF2-40B4-BE49-F238E27FC236}">
                <a16:creationId xmlns:a16="http://schemas.microsoft.com/office/drawing/2014/main" id="{5836AB8D-F018-4DCF-A70F-E35ED1344246}"/>
              </a:ext>
            </a:extLst>
          </p:cNvPr>
          <p:cNvPicPr>
            <a:picLocks noChangeAspect="1"/>
          </p:cNvPicPr>
          <p:nvPr/>
        </p:nvPicPr>
        <p:blipFill>
          <a:blip r:embed="rId2"/>
          <a:stretch>
            <a:fillRect/>
          </a:stretch>
        </p:blipFill>
        <p:spPr>
          <a:xfrm>
            <a:off x="0" y="961031"/>
            <a:ext cx="9144000" cy="4264819"/>
          </a:xfrm>
          <a:prstGeom prst="rect">
            <a:avLst/>
          </a:prstGeom>
        </p:spPr>
      </p:pic>
      <p:sp>
        <p:nvSpPr>
          <p:cNvPr id="5" name="Slide Number Placeholder 3">
            <a:extLst>
              <a:ext uri="{FF2B5EF4-FFF2-40B4-BE49-F238E27FC236}">
                <a16:creationId xmlns:a16="http://schemas.microsoft.com/office/drawing/2014/main" id="{1B9FD9CC-8DF8-43A1-9B6A-E8CFD3626C31}"/>
              </a:ext>
            </a:extLst>
          </p:cNvPr>
          <p:cNvSpPr txBox="1">
            <a:spLocks/>
          </p:cNvSpPr>
          <p:nvPr/>
        </p:nvSpPr>
        <p:spPr>
          <a:xfrm>
            <a:off x="7401030" y="6418453"/>
            <a:ext cx="161560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151E2BC-D49C-48D6-962F-AF4FE58E64CC}" type="slidenum">
              <a:rPr lang="en-US" sz="2000" smtClean="0"/>
              <a:pPr algn="r"/>
              <a:t>37</a:t>
            </a:fld>
            <a:endParaRPr lang="en-US" sz="2000" dirty="0"/>
          </a:p>
        </p:txBody>
      </p:sp>
      <p:sp>
        <p:nvSpPr>
          <p:cNvPr id="4" name="Rectangle 3">
            <a:extLst>
              <a:ext uri="{FF2B5EF4-FFF2-40B4-BE49-F238E27FC236}">
                <a16:creationId xmlns:a16="http://schemas.microsoft.com/office/drawing/2014/main" id="{A55E051C-3167-4692-B983-19ED5BC76198}"/>
              </a:ext>
            </a:extLst>
          </p:cNvPr>
          <p:cNvSpPr/>
          <p:nvPr/>
        </p:nvSpPr>
        <p:spPr>
          <a:xfrm>
            <a:off x="3926048" y="855677"/>
            <a:ext cx="478172" cy="2377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976112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ADC22-98E5-42A2-B2C5-745B41F8A724}"/>
              </a:ext>
            </a:extLst>
          </p:cNvPr>
          <p:cNvSpPr>
            <a:spLocks noGrp="1"/>
          </p:cNvSpPr>
          <p:nvPr>
            <p:ph idx="1"/>
          </p:nvPr>
        </p:nvSpPr>
        <p:spPr/>
        <p:txBody>
          <a:bodyPr/>
          <a:lstStyle/>
          <a:p>
            <a:endParaRPr lang="th-TH"/>
          </a:p>
        </p:txBody>
      </p:sp>
      <p:pic>
        <p:nvPicPr>
          <p:cNvPr id="5" name="Picture 4">
            <a:extLst>
              <a:ext uri="{FF2B5EF4-FFF2-40B4-BE49-F238E27FC236}">
                <a16:creationId xmlns:a16="http://schemas.microsoft.com/office/drawing/2014/main" id="{FD75160E-40A3-4679-8A10-FCBEF0042242}"/>
              </a:ext>
            </a:extLst>
          </p:cNvPr>
          <p:cNvPicPr>
            <a:picLocks noChangeAspect="1"/>
          </p:cNvPicPr>
          <p:nvPr/>
        </p:nvPicPr>
        <p:blipFill>
          <a:blip r:embed="rId2"/>
          <a:stretch>
            <a:fillRect/>
          </a:stretch>
        </p:blipFill>
        <p:spPr>
          <a:xfrm>
            <a:off x="0" y="753899"/>
            <a:ext cx="9144000" cy="4607775"/>
          </a:xfrm>
          <a:prstGeom prst="rect">
            <a:avLst/>
          </a:prstGeom>
        </p:spPr>
      </p:pic>
      <p:sp>
        <p:nvSpPr>
          <p:cNvPr id="6" name="Slide Number Placeholder 3">
            <a:extLst>
              <a:ext uri="{FF2B5EF4-FFF2-40B4-BE49-F238E27FC236}">
                <a16:creationId xmlns:a16="http://schemas.microsoft.com/office/drawing/2014/main" id="{CC4E81A1-4522-4AB0-8A1F-A7C7BCFC4C52}"/>
              </a:ext>
            </a:extLst>
          </p:cNvPr>
          <p:cNvSpPr txBox="1">
            <a:spLocks/>
          </p:cNvSpPr>
          <p:nvPr/>
        </p:nvSpPr>
        <p:spPr>
          <a:xfrm>
            <a:off x="7401030" y="6418453"/>
            <a:ext cx="161560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151E2BC-D49C-48D6-962F-AF4FE58E64CC}" type="slidenum">
              <a:rPr lang="en-US" sz="2000" smtClean="0"/>
              <a:pPr algn="r"/>
              <a:t>38</a:t>
            </a:fld>
            <a:endParaRPr lang="en-US" sz="2000" dirty="0"/>
          </a:p>
        </p:txBody>
      </p:sp>
    </p:spTree>
    <p:extLst>
      <p:ext uri="{BB962C8B-B14F-4D97-AF65-F5344CB8AC3E}">
        <p14:creationId xmlns:p14="http://schemas.microsoft.com/office/powerpoint/2010/main" val="3766985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7874" y="574584"/>
            <a:ext cx="7290055" cy="1499616"/>
          </a:xfrm>
        </p:spPr>
        <p:txBody>
          <a:bodyPr>
            <a:normAutofit/>
          </a:bodyPr>
          <a:lstStyle/>
          <a:p>
            <a:r>
              <a:rPr lang="en-US" sz="4000" dirty="0">
                <a:solidFill>
                  <a:srgbClr val="FF0000"/>
                </a:solidFill>
              </a:rPr>
              <a:t>Introduction to proofs</a:t>
            </a:r>
          </a:p>
        </p:txBody>
      </p:sp>
      <p:sp>
        <p:nvSpPr>
          <p:cNvPr id="17411" name="Content Placeholder 2"/>
          <p:cNvSpPr>
            <a:spLocks noGrp="1"/>
          </p:cNvSpPr>
          <p:nvPr>
            <p:ph idx="1"/>
          </p:nvPr>
        </p:nvSpPr>
        <p:spPr>
          <a:xfrm>
            <a:off x="617873" y="1920240"/>
            <a:ext cx="8316401" cy="4023360"/>
          </a:xfrm>
        </p:spPr>
        <p:txBody>
          <a:bodyPr>
            <a:normAutofit/>
          </a:bodyPr>
          <a:lstStyle/>
          <a:p>
            <a:pPr>
              <a:buFont typeface="Courier New" pitchFamily="49" charset="0"/>
              <a:buChar char="o"/>
            </a:pPr>
            <a:r>
              <a:rPr lang="en-US" sz="2400" i="1" u="sng" dirty="0">
                <a:solidFill>
                  <a:srgbClr val="92D050"/>
                </a:solidFill>
              </a:rPr>
              <a:t>Proof</a:t>
            </a:r>
            <a:r>
              <a:rPr lang="en-US" sz="2400" dirty="0"/>
              <a:t> is a valid argument that establishes the truth of a mathematical statement, e.g., theorem</a:t>
            </a:r>
          </a:p>
          <a:p>
            <a:pPr>
              <a:buFont typeface="Courier New" pitchFamily="49" charset="0"/>
              <a:buChar char="o"/>
            </a:pPr>
            <a:r>
              <a:rPr lang="en-US" sz="2400" dirty="0"/>
              <a:t>A proof can use hypotheses, axioms, and previously proven theorems</a:t>
            </a:r>
          </a:p>
          <a:p>
            <a:pPr>
              <a:buFont typeface="Courier New" pitchFamily="49" charset="0"/>
              <a:buChar char="o"/>
            </a:pPr>
            <a:r>
              <a:rPr lang="en-US" sz="2400" i="1" u="sng" dirty="0">
                <a:solidFill>
                  <a:srgbClr val="00B0F0"/>
                </a:solidFill>
              </a:rPr>
              <a:t>Formal proofs</a:t>
            </a:r>
            <a:r>
              <a:rPr lang="en-US" sz="2400" dirty="0"/>
              <a:t>: can be extremely long and difficult to follow</a:t>
            </a:r>
          </a:p>
          <a:p>
            <a:pPr>
              <a:buFont typeface="Courier New" pitchFamily="49" charset="0"/>
              <a:buChar char="o"/>
            </a:pPr>
            <a:r>
              <a:rPr lang="en-US" sz="2400" i="1" u="sng" dirty="0">
                <a:solidFill>
                  <a:srgbClr val="FF33CC"/>
                </a:solidFill>
              </a:rPr>
              <a:t>Informal proofs</a:t>
            </a:r>
            <a:r>
              <a:rPr lang="en-US" sz="2400" dirty="0"/>
              <a:t>: easier to understand and some of the steps may be skipped, or axioms are not explicitly stated</a:t>
            </a:r>
          </a:p>
        </p:txBody>
      </p:sp>
      <p:sp>
        <p:nvSpPr>
          <p:cNvPr id="5" name="Rectangle 4"/>
          <p:cNvSpPr/>
          <p:nvPr/>
        </p:nvSpPr>
        <p:spPr>
          <a:xfrm>
            <a:off x="499656" y="6240921"/>
            <a:ext cx="7965076" cy="369332"/>
          </a:xfrm>
          <a:prstGeom prst="rect">
            <a:avLst/>
          </a:prstGeom>
        </p:spPr>
        <p:txBody>
          <a:bodyPr wrap="square">
            <a:spAutoFit/>
          </a:bodyPr>
          <a:lstStyle/>
          <a:p>
            <a:r>
              <a:rPr lang="en-US" dirty="0"/>
              <a:t>http://methodsofproof-myblog.blogspot.com/2011/09/blog-post.html</a:t>
            </a:r>
            <a:endParaRPr lang="th-TH" dirty="0"/>
          </a:p>
        </p:txBody>
      </p:sp>
      <p:sp>
        <p:nvSpPr>
          <p:cNvPr id="6" name="Slide Number Placeholder 3"/>
          <p:cNvSpPr txBox="1">
            <a:spLocks/>
          </p:cNvSpPr>
          <p:nvPr/>
        </p:nvSpPr>
        <p:spPr>
          <a:xfrm>
            <a:off x="7401030" y="6418453"/>
            <a:ext cx="1615607" cy="27432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fld id="{B151E2BC-D49C-48D6-962F-AF4FE58E64CC}" type="slidenum">
              <a:rPr kumimoji="0" lang="en-US" sz="2000" b="0" i="0" u="none" strike="noStrike" kern="1200" cap="none" spc="0" normalizeH="0" baseline="0" noProof="0" smtClean="0">
                <a:ln>
                  <a:noFill/>
                </a:ln>
                <a:solidFill>
                  <a:schemeClr val="tx1">
                    <a:lumMod val="95000"/>
                    <a:lumOff val="5000"/>
                  </a:schemeClr>
                </a:solidFill>
                <a:effectLst/>
                <a:uLnTx/>
                <a:uFillTx/>
                <a:latin typeface="+mj-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2000" b="0" i="0" u="none" strike="noStrike" kern="1200" cap="none" spc="0" normalizeH="0" baseline="0" noProof="0" dirty="0">
              <a:ln>
                <a:noFill/>
              </a:ln>
              <a:solidFill>
                <a:schemeClr val="tx1">
                  <a:lumMod val="95000"/>
                  <a:lumOff val="5000"/>
                </a:schemeClr>
              </a:solidFill>
              <a:effectLst/>
              <a:uLnTx/>
              <a:uFillTx/>
              <a:latin typeface="+mj-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FF0000"/>
                </a:solidFill>
              </a:rPr>
              <a:t>Tools for reasoning: Logic</a:t>
            </a:r>
            <a:br>
              <a:rPr lang="en-US" altLang="zh-TW" sz="5400" dirty="0">
                <a:solidFill>
                  <a:srgbClr val="FF0000"/>
                </a:solidFill>
              </a:rPr>
            </a:br>
            <a:endParaRPr lang="th-TH" dirty="0">
              <a:solidFill>
                <a:srgbClr val="FF0000"/>
              </a:solidFill>
            </a:endParaRPr>
          </a:p>
        </p:txBody>
      </p:sp>
      <p:sp>
        <p:nvSpPr>
          <p:cNvPr id="3" name="Content Placeholder 2"/>
          <p:cNvSpPr>
            <a:spLocks noGrp="1"/>
          </p:cNvSpPr>
          <p:nvPr>
            <p:ph idx="1"/>
          </p:nvPr>
        </p:nvSpPr>
        <p:spPr>
          <a:xfrm>
            <a:off x="768097" y="1698171"/>
            <a:ext cx="7290055" cy="4611189"/>
          </a:xfrm>
        </p:spPr>
        <p:txBody>
          <a:bodyPr>
            <a:normAutofit/>
          </a:bodyPr>
          <a:lstStyle/>
          <a:p>
            <a:pPr>
              <a:buFont typeface="Arial" pitchFamily="34" charset="0"/>
              <a:buChar char="•"/>
            </a:pPr>
            <a:r>
              <a:rPr lang="en-US" sz="3200" dirty="0"/>
              <a:t>Introduction to Propositional Logic</a:t>
            </a:r>
          </a:p>
          <a:p>
            <a:pPr lvl="2">
              <a:spcBef>
                <a:spcPct val="20000"/>
              </a:spcBef>
              <a:buFontTx/>
              <a:buChar char="•"/>
            </a:pPr>
            <a:r>
              <a:rPr lang="en-US" sz="2400" dirty="0"/>
              <a:t> </a:t>
            </a:r>
            <a:r>
              <a:rPr lang="en-US" sz="3200" dirty="0"/>
              <a:t>Truth values, truth tables</a:t>
            </a:r>
          </a:p>
          <a:p>
            <a:pPr lvl="2">
              <a:spcBef>
                <a:spcPct val="20000"/>
              </a:spcBef>
              <a:buFontTx/>
              <a:buChar char="•"/>
            </a:pPr>
            <a:r>
              <a:rPr lang="en-US" sz="3200" dirty="0"/>
              <a:t> Boolean logic: </a:t>
            </a:r>
            <a:r>
              <a:rPr lang="en-US" sz="3200" dirty="0">
                <a:sym typeface="Symbol" pitchFamily="18" charset="2"/>
              </a:rPr>
              <a:t>    </a:t>
            </a:r>
          </a:p>
          <a:p>
            <a:pPr lvl="2">
              <a:spcBef>
                <a:spcPct val="20000"/>
              </a:spcBef>
              <a:buFontTx/>
              <a:buChar char="•"/>
            </a:pPr>
            <a:r>
              <a:rPr lang="en-US" sz="3200" dirty="0">
                <a:sym typeface="Symbol" pitchFamily="18" charset="2"/>
              </a:rPr>
              <a:t> Conditional statement:   </a:t>
            </a:r>
          </a:p>
        </p:txBody>
      </p:sp>
      <p:sp>
        <p:nvSpPr>
          <p:cNvPr id="4"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a:t>
            </a:fld>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4000" dirty="0">
                <a:solidFill>
                  <a:srgbClr val="FF0000"/>
                </a:solidFill>
              </a:rPr>
              <a:t>Some terminology</a:t>
            </a:r>
          </a:p>
        </p:txBody>
      </p:sp>
      <p:sp>
        <p:nvSpPr>
          <p:cNvPr id="18435" name="Content Placeholder 2"/>
          <p:cNvSpPr>
            <a:spLocks noGrp="1"/>
          </p:cNvSpPr>
          <p:nvPr>
            <p:ph idx="1"/>
          </p:nvPr>
        </p:nvSpPr>
        <p:spPr>
          <a:xfrm>
            <a:off x="493777" y="1894114"/>
            <a:ext cx="8284463" cy="4023360"/>
          </a:xfrm>
        </p:spPr>
        <p:txBody>
          <a:bodyPr>
            <a:normAutofit/>
          </a:bodyPr>
          <a:lstStyle/>
          <a:p>
            <a:pPr>
              <a:buFont typeface="Arial" pitchFamily="34" charset="0"/>
              <a:buChar char="•"/>
            </a:pPr>
            <a:r>
              <a:rPr lang="en-US" sz="2400" i="1" u="sng" dirty="0">
                <a:solidFill>
                  <a:srgbClr val="92D050"/>
                </a:solidFill>
              </a:rPr>
              <a:t>Theorem:</a:t>
            </a:r>
            <a:r>
              <a:rPr lang="en-US" sz="2400" dirty="0"/>
              <a:t> a mathematical statement that can be shown to be true</a:t>
            </a:r>
          </a:p>
          <a:p>
            <a:pPr>
              <a:buFont typeface="Arial" pitchFamily="34" charset="0"/>
              <a:buChar char="•"/>
            </a:pPr>
            <a:r>
              <a:rPr lang="en-US" sz="2400" i="1" u="sng" dirty="0">
                <a:solidFill>
                  <a:srgbClr val="FF33CC"/>
                </a:solidFill>
              </a:rPr>
              <a:t>Proposition</a:t>
            </a:r>
            <a:r>
              <a:rPr lang="en-US" sz="2400" dirty="0"/>
              <a:t>: less important theorem (referred to as facts or results)</a:t>
            </a:r>
          </a:p>
          <a:p>
            <a:pPr>
              <a:buFont typeface="Arial" pitchFamily="34" charset="0"/>
              <a:buChar char="•"/>
            </a:pPr>
            <a:r>
              <a:rPr lang="en-US" sz="2400" i="1" u="sng" dirty="0">
                <a:solidFill>
                  <a:srgbClr val="00B0F0"/>
                </a:solidFill>
              </a:rPr>
              <a:t>Axiom (postulate)</a:t>
            </a:r>
            <a:r>
              <a:rPr lang="en-US" sz="2400" dirty="0"/>
              <a:t>: a statement that is assumed to be true</a:t>
            </a:r>
          </a:p>
          <a:p>
            <a:pPr>
              <a:buFont typeface="Arial" pitchFamily="34" charset="0"/>
              <a:buChar char="•"/>
            </a:pPr>
            <a:r>
              <a:rPr lang="en-US" sz="2400" i="1" u="sng" dirty="0">
                <a:solidFill>
                  <a:srgbClr val="FF9900"/>
                </a:solidFill>
              </a:rPr>
              <a:t>Lemma</a:t>
            </a:r>
            <a:r>
              <a:rPr lang="en-US" sz="2400" dirty="0"/>
              <a:t>: less important theorem that is helpful in the proof of other results</a:t>
            </a:r>
          </a:p>
          <a:p>
            <a:pPr>
              <a:buFont typeface="Arial" pitchFamily="34" charset="0"/>
              <a:buChar char="•"/>
            </a:pPr>
            <a:r>
              <a:rPr lang="en-US" sz="2400" i="1" u="sng" dirty="0">
                <a:solidFill>
                  <a:srgbClr val="FF0000"/>
                </a:solidFill>
              </a:rPr>
              <a:t>Corollary</a:t>
            </a:r>
            <a:r>
              <a:rPr lang="en-US" sz="2400" dirty="0"/>
              <a:t>: a theorem that can be established directly from a theorem that has been proved</a:t>
            </a:r>
          </a:p>
          <a:p>
            <a:pPr>
              <a:buFont typeface="Arial" pitchFamily="34" charset="0"/>
              <a:buChar char="•"/>
            </a:pPr>
            <a:r>
              <a:rPr lang="en-US" sz="2400" i="1" u="sng" dirty="0">
                <a:solidFill>
                  <a:srgbClr val="00B050"/>
                </a:solidFill>
              </a:rPr>
              <a:t>Conjecture</a:t>
            </a:r>
            <a:r>
              <a:rPr lang="en-US" sz="2400" dirty="0"/>
              <a:t>: a statement proposed to be true, but not proven yet</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40</a:t>
            </a:fld>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a:bodyPr>
          <a:lstStyle/>
          <a:p>
            <a:r>
              <a:rPr lang="en-US" sz="4000" dirty="0">
                <a:solidFill>
                  <a:srgbClr val="FF0000"/>
                </a:solidFill>
              </a:rPr>
              <a:t>Types of Proofs</a:t>
            </a:r>
          </a:p>
        </p:txBody>
      </p:sp>
      <p:sp>
        <p:nvSpPr>
          <p:cNvPr id="155651" name="Rectangle 3"/>
          <p:cNvSpPr>
            <a:spLocks noGrp="1" noChangeArrowheads="1"/>
          </p:cNvSpPr>
          <p:nvPr>
            <p:ph type="body" idx="1"/>
          </p:nvPr>
        </p:nvSpPr>
        <p:spPr>
          <a:xfrm>
            <a:off x="533400" y="1841863"/>
            <a:ext cx="8229600" cy="4214950"/>
          </a:xfrm>
        </p:spPr>
        <p:txBody>
          <a:bodyPr>
            <a:normAutofit/>
          </a:bodyPr>
          <a:lstStyle/>
          <a:p>
            <a:pPr>
              <a:buFont typeface="Courier New" pitchFamily="49" charset="0"/>
              <a:buChar char="o"/>
            </a:pPr>
            <a:r>
              <a:rPr lang="en-US" sz="2400" dirty="0"/>
              <a:t>When one wishes to prove the statement p </a:t>
            </a:r>
            <a:r>
              <a:rPr lang="en-US" sz="2400" dirty="0">
                <a:sym typeface="Symbol"/>
              </a:rPr>
              <a:t></a:t>
            </a:r>
            <a:r>
              <a:rPr lang="en-US" sz="2400" dirty="0"/>
              <a:t> q there are  fundamental approaches</a:t>
            </a:r>
          </a:p>
          <a:p>
            <a:pPr lvl="1">
              <a:buFont typeface="Courier New" pitchFamily="49" charset="0"/>
              <a:buChar char="o"/>
            </a:pPr>
            <a:r>
              <a:rPr lang="en-US" sz="2400" dirty="0"/>
              <a:t>Direct proofs </a:t>
            </a:r>
          </a:p>
          <a:p>
            <a:pPr lvl="1">
              <a:buFont typeface="Courier New" pitchFamily="49" charset="0"/>
              <a:buChar char="o"/>
            </a:pPr>
            <a:r>
              <a:rPr lang="en-US" sz="2400" dirty="0"/>
              <a:t>Proof by </a:t>
            </a:r>
            <a:r>
              <a:rPr lang="en-US" sz="2400" dirty="0" err="1"/>
              <a:t>contrapositive</a:t>
            </a:r>
            <a:endParaRPr lang="en-US" sz="2400" dirty="0"/>
          </a:p>
          <a:p>
            <a:pPr lvl="1">
              <a:buFont typeface="Courier New" pitchFamily="49" charset="0"/>
              <a:buChar char="o"/>
            </a:pPr>
            <a:r>
              <a:rPr lang="en-US" sz="2400" dirty="0"/>
              <a:t>Proof by contradiction</a:t>
            </a:r>
          </a:p>
          <a:p>
            <a:pPr>
              <a:buFont typeface="Courier New" pitchFamily="49" charset="0"/>
              <a:buChar char="o"/>
            </a:pPr>
            <a:endParaRPr lang="en-US" sz="24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41</a:t>
            </a:fld>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normAutofit/>
          </a:bodyPr>
          <a:lstStyle/>
          <a:p>
            <a:r>
              <a:rPr lang="en-US" sz="4000" dirty="0">
                <a:solidFill>
                  <a:srgbClr val="FF0000"/>
                </a:solidFill>
              </a:rPr>
              <a:t>Types of Proofs </a:t>
            </a:r>
            <a:r>
              <a:rPr lang="en-US" sz="2000" dirty="0">
                <a:solidFill>
                  <a:srgbClr val="FF0000"/>
                </a:solidFill>
              </a:rPr>
              <a:t>(</a:t>
            </a:r>
            <a:r>
              <a:rPr lang="en-US" sz="2000" dirty="0" err="1">
                <a:solidFill>
                  <a:srgbClr val="FF0000"/>
                </a:solidFill>
              </a:rPr>
              <a:t>contD.</a:t>
            </a:r>
            <a:r>
              <a:rPr lang="en-US" sz="2000" dirty="0">
                <a:solidFill>
                  <a:srgbClr val="FF0000"/>
                </a:solidFill>
              </a:rPr>
              <a:t>)</a:t>
            </a:r>
          </a:p>
        </p:txBody>
      </p:sp>
      <p:sp>
        <p:nvSpPr>
          <p:cNvPr id="155651" name="Rectangle 3"/>
          <p:cNvSpPr>
            <a:spLocks noGrp="1" noChangeArrowheads="1"/>
          </p:cNvSpPr>
          <p:nvPr>
            <p:ph type="body" idx="1"/>
          </p:nvPr>
        </p:nvSpPr>
        <p:spPr>
          <a:xfrm>
            <a:off x="533400" y="1841863"/>
            <a:ext cx="8229600" cy="4214950"/>
          </a:xfrm>
        </p:spPr>
        <p:txBody>
          <a:bodyPr>
            <a:normAutofit/>
          </a:bodyPr>
          <a:lstStyle/>
          <a:p>
            <a:pPr>
              <a:buFont typeface="Courier New" pitchFamily="49" charset="0"/>
              <a:buChar char="o"/>
            </a:pPr>
            <a:r>
              <a:rPr lang="en-US" sz="2400" dirty="0"/>
              <a:t>The following three definitions are central to the execution of our proofs: </a:t>
            </a:r>
          </a:p>
          <a:p>
            <a:pPr lvl="1">
              <a:buFont typeface="Courier New" pitchFamily="49" charset="0"/>
              <a:buChar char="o"/>
            </a:pPr>
            <a:r>
              <a:rPr lang="en-US" sz="2400" i="1" dirty="0">
                <a:solidFill>
                  <a:srgbClr val="00B0F0"/>
                </a:solidFill>
              </a:rPr>
              <a:t>Definition 1</a:t>
            </a:r>
            <a:r>
              <a:rPr lang="en-US" sz="2400" dirty="0"/>
              <a:t>. An integer number n is even if and only if there exists a number k such that n = 2k. </a:t>
            </a:r>
          </a:p>
          <a:p>
            <a:pPr lvl="1">
              <a:buFont typeface="Courier New" pitchFamily="49" charset="0"/>
              <a:buChar char="o"/>
            </a:pPr>
            <a:r>
              <a:rPr lang="en-US" sz="2400" i="1" dirty="0">
                <a:solidFill>
                  <a:srgbClr val="00B0F0"/>
                </a:solidFill>
              </a:rPr>
              <a:t>Definition 2</a:t>
            </a:r>
            <a:r>
              <a:rPr lang="en-US" sz="2400" dirty="0"/>
              <a:t>. An integer number n is odd if and only if there exists a number k such that n = 2k + 1. </a:t>
            </a:r>
          </a:p>
          <a:p>
            <a:pPr lvl="1">
              <a:buFont typeface="Courier New" pitchFamily="49" charset="0"/>
              <a:buChar char="o"/>
            </a:pPr>
            <a:r>
              <a:rPr lang="en-US" sz="2400" i="1" dirty="0">
                <a:solidFill>
                  <a:srgbClr val="00B0F0"/>
                </a:solidFill>
              </a:rPr>
              <a:t>Definition 3</a:t>
            </a:r>
            <a:r>
              <a:rPr lang="en-US" sz="2400" dirty="0">
                <a:solidFill>
                  <a:srgbClr val="00B0F0"/>
                </a:solidFill>
              </a:rPr>
              <a:t>.</a:t>
            </a:r>
            <a:r>
              <a:rPr lang="en-US" sz="2400" dirty="0"/>
              <a:t> Two integers a and b are consecutive if and only if b = a + 1</a:t>
            </a:r>
            <a:endParaRPr lang="en-US" sz="2400" dirty="0">
              <a:solidFill>
                <a:srgbClr val="FF0000"/>
              </a:solidFill>
            </a:endParaRP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42</a:t>
            </a:fld>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48788" y="844731"/>
            <a:ext cx="7772400" cy="685800"/>
          </a:xfrm>
        </p:spPr>
        <p:txBody>
          <a:bodyPr>
            <a:normAutofit fontScale="90000"/>
          </a:bodyPr>
          <a:lstStyle/>
          <a:p>
            <a:r>
              <a:rPr lang="en-US" dirty="0">
                <a:solidFill>
                  <a:srgbClr val="FF0000"/>
                </a:solidFill>
              </a:rPr>
              <a:t>Direct Proofs (</a:t>
            </a:r>
            <a:r>
              <a:rPr lang="th-TH" dirty="0"/>
              <a:t>วิธีพิสูจน์โดยตรง</a:t>
            </a:r>
            <a:r>
              <a:rPr lang="en-US" dirty="0">
                <a:solidFill>
                  <a:srgbClr val="FF0000"/>
                </a:solidFill>
              </a:rPr>
              <a:t>)</a:t>
            </a:r>
          </a:p>
        </p:txBody>
      </p:sp>
      <p:sp>
        <p:nvSpPr>
          <p:cNvPr id="156675" name="Rectangle 3"/>
          <p:cNvSpPr>
            <a:spLocks noGrp="1" noChangeArrowheads="1"/>
          </p:cNvSpPr>
          <p:nvPr>
            <p:ph type="body" idx="1"/>
          </p:nvPr>
        </p:nvSpPr>
        <p:spPr>
          <a:xfrm>
            <a:off x="558439" y="1802674"/>
            <a:ext cx="8307977" cy="4293326"/>
          </a:xfrm>
        </p:spPr>
        <p:txBody>
          <a:bodyPr>
            <a:normAutofit/>
          </a:bodyPr>
          <a:lstStyle/>
          <a:p>
            <a:pPr>
              <a:buFont typeface="Courier New" pitchFamily="49" charset="0"/>
              <a:buChar char="o"/>
            </a:pPr>
            <a:r>
              <a:rPr lang="en-US" sz="2800" dirty="0">
                <a:solidFill>
                  <a:srgbClr val="00B050"/>
                </a:solidFill>
              </a:rPr>
              <a:t>Direct proofs of </a:t>
            </a:r>
            <a:r>
              <a:rPr lang="en-US" sz="2800" dirty="0" err="1">
                <a:solidFill>
                  <a:srgbClr val="00B050"/>
                </a:solidFill>
              </a:rPr>
              <a:t>p→q</a:t>
            </a:r>
            <a:r>
              <a:rPr lang="en-US" sz="2800" dirty="0">
                <a:solidFill>
                  <a:srgbClr val="00B050"/>
                </a:solidFill>
              </a:rPr>
              <a:t> </a:t>
            </a:r>
          </a:p>
          <a:p>
            <a:pPr lvl="1"/>
            <a:r>
              <a:rPr lang="en-US" sz="2400" dirty="0"/>
              <a:t>In a constructive proof one attempts to demonstrate p </a:t>
            </a:r>
            <a:r>
              <a:rPr lang="en-US" sz="2400" dirty="0">
                <a:sym typeface="Symbol"/>
              </a:rPr>
              <a:t></a:t>
            </a:r>
            <a:r>
              <a:rPr lang="en-US" sz="2400" dirty="0"/>
              <a:t> q directly. </a:t>
            </a:r>
          </a:p>
          <a:p>
            <a:pPr lvl="1"/>
            <a:r>
              <a:rPr lang="en-US" sz="2400" dirty="0"/>
              <a:t>This is the simplest and easiest method of proof available to us. </a:t>
            </a:r>
          </a:p>
          <a:p>
            <a:pPr lvl="1"/>
            <a:r>
              <a:rPr lang="en-US" sz="2400" dirty="0"/>
              <a:t>There are only two steps to a direct proof (the second step is, of course, the tricky part): </a:t>
            </a:r>
          </a:p>
          <a:p>
            <a:pPr lvl="2"/>
            <a:r>
              <a:rPr lang="en-US" sz="2400" dirty="0">
                <a:solidFill>
                  <a:srgbClr val="FF33CC"/>
                </a:solidFill>
              </a:rPr>
              <a:t>1. Assume that p is true. </a:t>
            </a:r>
          </a:p>
          <a:p>
            <a:pPr lvl="2"/>
            <a:r>
              <a:rPr lang="en-US" sz="2400" dirty="0">
                <a:solidFill>
                  <a:srgbClr val="00B050"/>
                </a:solidFill>
              </a:rPr>
              <a:t>2. Use p to show that q must be true</a:t>
            </a:r>
          </a:p>
          <a:p>
            <a:pPr lvl="1"/>
            <a:r>
              <a:rPr lang="en-US" sz="2400" dirty="0">
                <a:solidFill>
                  <a:srgbClr val="00B0F0"/>
                </a:solidFill>
              </a:rPr>
              <a:t>Showing that if p is true, then q must also be true </a:t>
            </a:r>
          </a:p>
          <a:p>
            <a:pPr>
              <a:buFont typeface="Courier New" pitchFamily="49" charset="0"/>
              <a:buChar char="o"/>
            </a:pPr>
            <a:endParaRPr lang="en-US" sz="24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43</a:t>
            </a:fld>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85217" y="258644"/>
            <a:ext cx="7290055" cy="1499616"/>
          </a:xfrm>
        </p:spPr>
        <p:txBody>
          <a:bodyPr>
            <a:normAutofit/>
          </a:bodyPr>
          <a:lstStyle/>
          <a:p>
            <a:pPr lvl="0">
              <a:defRPr/>
            </a:pPr>
            <a:r>
              <a:rPr lang="en-US" sz="4500" dirty="0">
                <a:solidFill>
                  <a:srgbClr val="FF0000"/>
                </a:solidFill>
              </a:rPr>
              <a:t>E.g.: Proof using Direct Proof</a:t>
            </a:r>
          </a:p>
        </p:txBody>
      </p:sp>
      <p:sp>
        <p:nvSpPr>
          <p:cNvPr id="20483" name="Content Placeholder 2"/>
          <p:cNvSpPr>
            <a:spLocks noGrp="1"/>
          </p:cNvSpPr>
          <p:nvPr>
            <p:ph idx="1"/>
          </p:nvPr>
        </p:nvSpPr>
        <p:spPr>
          <a:xfrm>
            <a:off x="587829" y="1463040"/>
            <a:ext cx="8281850" cy="5146766"/>
          </a:xfrm>
        </p:spPr>
        <p:txBody>
          <a:bodyPr>
            <a:normAutofit/>
          </a:bodyPr>
          <a:lstStyle/>
          <a:p>
            <a:pPr>
              <a:buFont typeface="Courier New" pitchFamily="49" charset="0"/>
              <a:buChar char="o"/>
            </a:pPr>
            <a:r>
              <a:rPr lang="en-US" sz="2400" u="sng" dirty="0">
                <a:solidFill>
                  <a:srgbClr val="00B050"/>
                </a:solidFill>
              </a:rPr>
              <a:t>Ex</a:t>
            </a:r>
            <a:r>
              <a:rPr lang="en-US" sz="2400" dirty="0"/>
              <a:t>  the truth or falsity of the following statement: The sum of any two consecutive numbers is odd. </a:t>
            </a:r>
            <a:r>
              <a:rPr lang="en-US" sz="2400" dirty="0">
                <a:solidFill>
                  <a:srgbClr val="00B050"/>
                </a:solidFill>
              </a:rPr>
              <a:t>e.g. 1 + 2 , 2 + 3, 11+12 </a:t>
            </a:r>
            <a:r>
              <a:rPr lang="en-US" sz="1000" dirty="0">
                <a:solidFill>
                  <a:srgbClr val="00B050"/>
                </a:solidFill>
              </a:rPr>
              <a:t> </a:t>
            </a:r>
          </a:p>
          <a:p>
            <a:pPr>
              <a:buFont typeface="Courier New" pitchFamily="49" charset="0"/>
              <a:buChar char="o"/>
            </a:pPr>
            <a:r>
              <a:rPr lang="en-US" sz="2400" dirty="0"/>
              <a:t>Show “If a and b are consecutive integers, then the sum a + b is odd”.</a:t>
            </a:r>
          </a:p>
          <a:p>
            <a:pPr>
              <a:buNone/>
            </a:pPr>
            <a:r>
              <a:rPr lang="en-US" sz="2400" u="sng" dirty="0">
                <a:solidFill>
                  <a:srgbClr val="0033CC"/>
                </a:solidFill>
              </a:rPr>
              <a:t>Proof. </a:t>
            </a:r>
            <a:r>
              <a:rPr lang="en-US" sz="2400" dirty="0"/>
              <a:t>To construct a proof by direct proof, </a:t>
            </a:r>
            <a:r>
              <a:rPr lang="en-US" sz="2400" dirty="0">
                <a:solidFill>
                  <a:srgbClr val="FF33CC"/>
                </a:solidFill>
              </a:rPr>
              <a:t>Assume that p is true. </a:t>
            </a:r>
            <a:r>
              <a:rPr lang="en-US" sz="2400" dirty="0">
                <a:solidFill>
                  <a:srgbClr val="00B050"/>
                </a:solidFill>
              </a:rPr>
              <a:t>Use p to show that q must be true</a:t>
            </a:r>
            <a:r>
              <a:rPr lang="en-US" sz="2400" dirty="0"/>
              <a:t>. </a:t>
            </a:r>
          </a:p>
          <a:p>
            <a:r>
              <a:rPr lang="en-US" sz="2400" dirty="0"/>
              <a:t>Because a and b are </a:t>
            </a:r>
            <a:r>
              <a:rPr lang="en-US" sz="2400" dirty="0" err="1"/>
              <a:t>consecutived</a:t>
            </a:r>
            <a:r>
              <a:rPr lang="en-US" sz="2400" dirty="0"/>
              <a:t> we know that b = a + 1. </a:t>
            </a:r>
          </a:p>
          <a:p>
            <a:r>
              <a:rPr lang="en-US" sz="2400" dirty="0"/>
              <a:t>Thus, the sum a + b may be re-written as 2a + 1. </a:t>
            </a:r>
          </a:p>
          <a:p>
            <a:r>
              <a:rPr lang="en-US" sz="2400" dirty="0"/>
              <a:t>Thus, there exists a number k such that a + b = 2k + 1 so the sum a + b is odd.</a:t>
            </a:r>
          </a:p>
          <a:p>
            <a:endParaRPr lang="en-US" sz="32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44</a:t>
            </a:fld>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85217" y="258644"/>
            <a:ext cx="7290055" cy="1499616"/>
          </a:xfrm>
        </p:spPr>
        <p:txBody>
          <a:bodyPr>
            <a:normAutofit/>
          </a:bodyPr>
          <a:lstStyle/>
          <a:p>
            <a:pPr lvl="0">
              <a:defRPr/>
            </a:pPr>
            <a:r>
              <a:rPr lang="en-US" sz="4500" dirty="0">
                <a:solidFill>
                  <a:srgbClr val="FF0000"/>
                </a:solidFill>
              </a:rPr>
              <a:t>E.g.: Proof using Direct Proof</a:t>
            </a:r>
          </a:p>
        </p:txBody>
      </p:sp>
      <p:sp>
        <p:nvSpPr>
          <p:cNvPr id="20483" name="Content Placeholder 2"/>
          <p:cNvSpPr>
            <a:spLocks noGrp="1"/>
          </p:cNvSpPr>
          <p:nvPr>
            <p:ph idx="1"/>
          </p:nvPr>
        </p:nvSpPr>
        <p:spPr>
          <a:xfrm>
            <a:off x="585217" y="1456191"/>
            <a:ext cx="8281850" cy="5264332"/>
          </a:xfrm>
        </p:spPr>
        <p:txBody>
          <a:bodyPr>
            <a:normAutofit/>
          </a:bodyPr>
          <a:lstStyle/>
          <a:p>
            <a:pPr>
              <a:buFont typeface="Courier New" pitchFamily="49" charset="0"/>
              <a:buChar char="o"/>
            </a:pPr>
            <a:r>
              <a:rPr lang="en-US" u="sng" dirty="0">
                <a:solidFill>
                  <a:srgbClr val="00B050"/>
                </a:solidFill>
              </a:rPr>
              <a:t>Ex</a:t>
            </a:r>
            <a:r>
              <a:rPr lang="en-US" dirty="0"/>
              <a:t> </a:t>
            </a:r>
            <a:r>
              <a:rPr lang="en-US" dirty="0">
                <a:solidFill>
                  <a:srgbClr val="00B050"/>
                </a:solidFill>
              </a:rPr>
              <a:t>“If </a:t>
            </a:r>
            <a:r>
              <a:rPr lang="en-US" u="sng" dirty="0">
                <a:solidFill>
                  <a:srgbClr val="00B050"/>
                </a:solidFill>
              </a:rPr>
              <a:t>n is an odd integer</a:t>
            </a:r>
            <a:r>
              <a:rPr lang="en-US" dirty="0">
                <a:solidFill>
                  <a:srgbClr val="00B050"/>
                </a:solidFill>
              </a:rPr>
              <a:t>, then </a:t>
            </a:r>
            <a:r>
              <a:rPr lang="en-US" u="sng" dirty="0">
                <a:solidFill>
                  <a:srgbClr val="00B050"/>
                </a:solidFill>
              </a:rPr>
              <a:t>n</a:t>
            </a:r>
            <a:r>
              <a:rPr lang="en-US" u="sng" baseline="30000" dirty="0">
                <a:solidFill>
                  <a:srgbClr val="00B050"/>
                </a:solidFill>
              </a:rPr>
              <a:t>2</a:t>
            </a:r>
            <a:r>
              <a:rPr lang="en-US" u="sng" dirty="0">
                <a:solidFill>
                  <a:srgbClr val="00B050"/>
                </a:solidFill>
              </a:rPr>
              <a:t> is odd</a:t>
            </a:r>
            <a:r>
              <a:rPr lang="en-US" dirty="0">
                <a:solidFill>
                  <a:srgbClr val="00B050"/>
                </a:solidFill>
              </a:rPr>
              <a:t>”</a:t>
            </a:r>
          </a:p>
          <a:p>
            <a:r>
              <a:rPr lang="en-US" sz="2400" u="sng" dirty="0">
                <a:solidFill>
                  <a:srgbClr val="0033CC"/>
                </a:solidFill>
              </a:rPr>
              <a:t>Proof: </a:t>
            </a:r>
            <a:r>
              <a:rPr lang="en-US" sz="2400" dirty="0"/>
              <a:t>To construct a proof by direct proof, </a:t>
            </a:r>
            <a:r>
              <a:rPr lang="en-US" sz="2400" dirty="0">
                <a:solidFill>
                  <a:srgbClr val="FF33CC"/>
                </a:solidFill>
              </a:rPr>
              <a:t>Assume that p is true. </a:t>
            </a:r>
            <a:r>
              <a:rPr lang="en-US" sz="2400" dirty="0">
                <a:solidFill>
                  <a:srgbClr val="00B050"/>
                </a:solidFill>
              </a:rPr>
              <a:t>Use p to show that q must be true</a:t>
            </a:r>
            <a:endParaRPr lang="en-US" sz="2400" u="sng" dirty="0">
              <a:solidFill>
                <a:srgbClr val="0033CC"/>
              </a:solidFill>
            </a:endParaRPr>
          </a:p>
          <a:p>
            <a:r>
              <a:rPr lang="en-US" sz="2400" dirty="0"/>
              <a:t>By definition of odd integer, n = 2k+1, where k is some integer</a:t>
            </a:r>
          </a:p>
          <a:p>
            <a:r>
              <a:rPr lang="en-US" sz="2400" dirty="0"/>
              <a:t>n</a:t>
            </a:r>
            <a:r>
              <a:rPr lang="en-US" sz="2400" baseline="30000" dirty="0"/>
              <a:t>2 </a:t>
            </a:r>
            <a:r>
              <a:rPr lang="en-US" sz="2400" dirty="0"/>
              <a:t>= (2k+1)</a:t>
            </a:r>
            <a:r>
              <a:rPr lang="en-US" sz="2400" baseline="30000" dirty="0"/>
              <a:t>2 </a:t>
            </a:r>
            <a:r>
              <a:rPr lang="en-US" sz="2400" dirty="0"/>
              <a:t>= 4k</a:t>
            </a:r>
            <a:r>
              <a:rPr lang="en-US" sz="2400" baseline="30000" dirty="0"/>
              <a:t>2</a:t>
            </a:r>
            <a:r>
              <a:rPr lang="en-US" sz="2400" dirty="0"/>
              <a:t>+4k+1 = 2(2k</a:t>
            </a:r>
            <a:r>
              <a:rPr lang="en-US" sz="2400" baseline="30000" dirty="0"/>
              <a:t>2</a:t>
            </a:r>
            <a:r>
              <a:rPr lang="en-US" sz="2400" dirty="0"/>
              <a:t>+2k)+1</a:t>
            </a:r>
          </a:p>
          <a:p>
            <a:r>
              <a:rPr lang="en-US" sz="2400" dirty="0"/>
              <a:t>By definition of odd integer, we conclude n</a:t>
            </a:r>
            <a:r>
              <a:rPr lang="en-US" sz="2400" baseline="30000" dirty="0"/>
              <a:t>2 </a:t>
            </a:r>
            <a:r>
              <a:rPr lang="en-US" sz="2400" dirty="0"/>
              <a:t>is an odd integer (it is one more than twice an integer) </a:t>
            </a:r>
          </a:p>
          <a:p>
            <a:r>
              <a:rPr lang="en-US" sz="2400" dirty="0"/>
              <a:t>Consequently, we prove that if n is an odd integer, then n</a:t>
            </a:r>
            <a:r>
              <a:rPr lang="en-US" sz="2400" baseline="30000" dirty="0"/>
              <a:t>2</a:t>
            </a:r>
            <a:r>
              <a:rPr lang="en-US" sz="2400" dirty="0"/>
              <a:t> is odd</a:t>
            </a:r>
            <a:endParaRPr lang="en-US" sz="32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45</a:t>
            </a:fld>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85217" y="232519"/>
            <a:ext cx="7290055" cy="1499616"/>
          </a:xfrm>
        </p:spPr>
        <p:txBody>
          <a:bodyPr>
            <a:normAutofit/>
          </a:bodyPr>
          <a:lstStyle/>
          <a:p>
            <a:pPr lvl="0"/>
            <a:r>
              <a:rPr lang="en-US" sz="4500" dirty="0">
                <a:solidFill>
                  <a:srgbClr val="FF0000"/>
                </a:solidFill>
              </a:rPr>
              <a:t>E.g.: Proof using Direct Proof</a:t>
            </a:r>
          </a:p>
        </p:txBody>
      </p:sp>
      <p:sp>
        <p:nvSpPr>
          <p:cNvPr id="21507" name="Content Placeholder 2"/>
          <p:cNvSpPr>
            <a:spLocks noGrp="1"/>
          </p:cNvSpPr>
          <p:nvPr>
            <p:ph idx="1"/>
          </p:nvPr>
        </p:nvSpPr>
        <p:spPr>
          <a:xfrm>
            <a:off x="585216" y="1423851"/>
            <a:ext cx="8310589" cy="4467497"/>
          </a:xfrm>
        </p:spPr>
        <p:txBody>
          <a:bodyPr>
            <a:normAutofit fontScale="92500"/>
          </a:bodyPr>
          <a:lstStyle/>
          <a:p>
            <a:r>
              <a:rPr lang="en-US" sz="2400" u="sng" dirty="0">
                <a:solidFill>
                  <a:srgbClr val="00B050"/>
                </a:solidFill>
              </a:rPr>
              <a:t>Ex </a:t>
            </a:r>
            <a:r>
              <a:rPr lang="en-US" sz="2400" dirty="0"/>
              <a:t>“If m and n are both perfect squares, then nm is also a perfect square (an integer a is a </a:t>
            </a:r>
            <a:r>
              <a:rPr lang="en-US" sz="2400" i="1" dirty="0">
                <a:solidFill>
                  <a:srgbClr val="00B050"/>
                </a:solidFill>
              </a:rPr>
              <a:t>perfect square </a:t>
            </a:r>
            <a:r>
              <a:rPr lang="en-US" sz="2400" dirty="0"/>
              <a:t>if there is an integer b such that a = b</a:t>
            </a:r>
            <a:r>
              <a:rPr lang="en-US" sz="2400" baseline="30000" dirty="0"/>
              <a:t>2</a:t>
            </a:r>
            <a:r>
              <a:rPr lang="en-US" sz="2400" dirty="0"/>
              <a:t>)</a:t>
            </a:r>
          </a:p>
          <a:p>
            <a:r>
              <a:rPr lang="en-US" sz="2600" dirty="0">
                <a:solidFill>
                  <a:srgbClr val="00B0F0"/>
                </a:solidFill>
              </a:rPr>
              <a:t>We assume that the hypothesis of this conditional statement is true, we assume that m and n are both perfect squares</a:t>
            </a:r>
          </a:p>
          <a:p>
            <a:r>
              <a:rPr lang="en-US" sz="2600" u="sng" dirty="0">
                <a:solidFill>
                  <a:srgbClr val="0033CC"/>
                </a:solidFill>
              </a:rPr>
              <a:t>Proof: </a:t>
            </a:r>
            <a:r>
              <a:rPr lang="en-US" sz="2600" dirty="0"/>
              <a:t>To construct a proof by direct proof, </a:t>
            </a:r>
            <a:r>
              <a:rPr lang="en-US" sz="2600" dirty="0">
                <a:solidFill>
                  <a:srgbClr val="FF33CC"/>
                </a:solidFill>
              </a:rPr>
              <a:t>Assume that p is true. </a:t>
            </a:r>
            <a:r>
              <a:rPr lang="en-US" sz="2600" dirty="0">
                <a:solidFill>
                  <a:srgbClr val="00B050"/>
                </a:solidFill>
              </a:rPr>
              <a:t>Use p to show that q must be true</a:t>
            </a:r>
            <a:endParaRPr lang="en-US" sz="2600" u="sng" dirty="0">
              <a:solidFill>
                <a:srgbClr val="0033CC"/>
              </a:solidFill>
            </a:endParaRPr>
          </a:p>
          <a:p>
            <a:r>
              <a:rPr lang="en-US" sz="2400" dirty="0"/>
              <a:t>By definition, there are integers s and t such that m = s</a:t>
            </a:r>
            <a:r>
              <a:rPr lang="en-US" sz="2400" baseline="30000" dirty="0"/>
              <a:t>2</a:t>
            </a:r>
            <a:r>
              <a:rPr lang="en-US" sz="2400" dirty="0"/>
              <a:t>, and n = t</a:t>
            </a:r>
            <a:r>
              <a:rPr lang="en-US" sz="2400" baseline="30000" dirty="0"/>
              <a:t>2</a:t>
            </a:r>
          </a:p>
          <a:p>
            <a:r>
              <a:rPr lang="en-US" sz="2400" dirty="0"/>
              <a:t>Thus, </a:t>
            </a:r>
            <a:r>
              <a:rPr lang="en-US" sz="2400" dirty="0" err="1"/>
              <a:t>mn</a:t>
            </a:r>
            <a:r>
              <a:rPr lang="en-US" sz="2400" dirty="0"/>
              <a:t> = s</a:t>
            </a:r>
            <a:r>
              <a:rPr lang="en-US" sz="2400" baseline="30000" dirty="0"/>
              <a:t>2</a:t>
            </a:r>
            <a:r>
              <a:rPr lang="en-US" sz="2400" dirty="0"/>
              <a:t>t</a:t>
            </a:r>
            <a:r>
              <a:rPr lang="en-US" sz="2400" baseline="30000" dirty="0"/>
              <a:t>2 </a:t>
            </a:r>
            <a:r>
              <a:rPr lang="en-US" sz="2400" dirty="0"/>
              <a:t>= (</a:t>
            </a:r>
            <a:r>
              <a:rPr lang="en-US" sz="2400" dirty="0" err="1"/>
              <a:t>st</a:t>
            </a:r>
            <a:r>
              <a:rPr lang="en-US" sz="2400" dirty="0"/>
              <a:t>)</a:t>
            </a:r>
            <a:r>
              <a:rPr lang="en-US" sz="2400" baseline="30000" dirty="0"/>
              <a:t>2 </a:t>
            </a:r>
            <a:r>
              <a:rPr lang="en-US" sz="2400" dirty="0"/>
              <a:t> (using commutative and associative of multiplication)</a:t>
            </a:r>
          </a:p>
          <a:p>
            <a:r>
              <a:rPr lang="en-US" sz="2400" dirty="0"/>
              <a:t>We conclude </a:t>
            </a:r>
            <a:r>
              <a:rPr lang="en-US" sz="2400" dirty="0" err="1"/>
              <a:t>mn</a:t>
            </a:r>
            <a:r>
              <a:rPr lang="en-US" sz="2400" dirty="0"/>
              <a:t> is also a perfect square, because it is the square of </a:t>
            </a:r>
            <a:r>
              <a:rPr lang="en-US" sz="2400" dirty="0" err="1"/>
              <a:t>st</a:t>
            </a:r>
            <a:r>
              <a:rPr lang="en-US" sz="2400" dirty="0"/>
              <a:t>, which is an integer.</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46</a:t>
            </a:fld>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611343" y="271707"/>
            <a:ext cx="7290055" cy="1499616"/>
          </a:xfrm>
        </p:spPr>
        <p:txBody>
          <a:bodyPr>
            <a:normAutofit/>
          </a:bodyPr>
          <a:lstStyle/>
          <a:p>
            <a:r>
              <a:rPr lang="en-US" sz="4500" dirty="0">
                <a:solidFill>
                  <a:srgbClr val="FF0000"/>
                </a:solidFill>
              </a:rPr>
              <a:t>Proof by </a:t>
            </a:r>
            <a:r>
              <a:rPr lang="en-US" sz="4500" dirty="0" err="1">
                <a:solidFill>
                  <a:srgbClr val="FF0000"/>
                </a:solidFill>
              </a:rPr>
              <a:t>contrapositive</a:t>
            </a:r>
            <a:r>
              <a:rPr lang="en-US" sz="4500" dirty="0">
                <a:solidFill>
                  <a:srgbClr val="FF0000"/>
                </a:solidFill>
              </a:rPr>
              <a:t> </a:t>
            </a:r>
            <a:br>
              <a:rPr lang="en-US" sz="4500" dirty="0">
                <a:solidFill>
                  <a:srgbClr val="FF0000"/>
                </a:solidFill>
              </a:rPr>
            </a:br>
            <a:r>
              <a:rPr lang="en-US" sz="4500" dirty="0">
                <a:solidFill>
                  <a:srgbClr val="FF0000"/>
                </a:solidFill>
              </a:rPr>
              <a:t>(</a:t>
            </a:r>
            <a:r>
              <a:rPr lang="th-TH" sz="4500" dirty="0"/>
              <a:t>การพิสูจน์โดยใช้การแย้งสลับที่</a:t>
            </a:r>
            <a:r>
              <a:rPr lang="en-US" sz="4500" dirty="0">
                <a:solidFill>
                  <a:srgbClr val="FF0000"/>
                </a:solidFill>
              </a:rPr>
              <a:t>)</a:t>
            </a:r>
          </a:p>
        </p:txBody>
      </p:sp>
      <p:sp>
        <p:nvSpPr>
          <p:cNvPr id="2052" name="Content Placeholder 2"/>
          <p:cNvSpPr>
            <a:spLocks noGrp="1"/>
          </p:cNvSpPr>
          <p:nvPr>
            <p:ph idx="1"/>
          </p:nvPr>
        </p:nvSpPr>
        <p:spPr>
          <a:xfrm>
            <a:off x="611343" y="1724297"/>
            <a:ext cx="8284462" cy="4676503"/>
          </a:xfrm>
        </p:spPr>
        <p:txBody>
          <a:bodyPr>
            <a:normAutofit fontScale="92500" lnSpcReduction="10000"/>
          </a:bodyPr>
          <a:lstStyle/>
          <a:p>
            <a:pPr>
              <a:buFont typeface="Arial" pitchFamily="34" charset="0"/>
              <a:buChar char="•"/>
            </a:pPr>
            <a:r>
              <a:rPr lang="en-US" sz="2400" i="1" u="sng" dirty="0">
                <a:solidFill>
                  <a:srgbClr val="FF33CC"/>
                </a:solidFill>
              </a:rPr>
              <a:t>Indirect proof</a:t>
            </a:r>
            <a:r>
              <a:rPr lang="en-US" sz="2400" dirty="0"/>
              <a:t>: sometimes direct proof leads to dead ends</a:t>
            </a:r>
          </a:p>
          <a:p>
            <a:pPr>
              <a:buFont typeface="Arial" pitchFamily="34" charset="0"/>
              <a:buChar char="•"/>
            </a:pPr>
            <a:r>
              <a:rPr lang="en-US" sz="2400" dirty="0"/>
              <a:t>Proof by contraposition can be an effective approach when a traditional direct proof is tricky, or it can be a different way to think about the substance of a problem.</a:t>
            </a:r>
            <a:r>
              <a:rPr lang="en-US" sz="2400" dirty="0">
                <a:sym typeface="Symbol"/>
              </a:rPr>
              <a:t> </a:t>
            </a:r>
          </a:p>
          <a:p>
            <a:pPr>
              <a:buFont typeface="Arial" pitchFamily="34" charset="0"/>
              <a:buChar char="•"/>
            </a:pPr>
            <a:r>
              <a:rPr lang="en-US" sz="2400" dirty="0"/>
              <a:t>Based on contrapositive proof</a:t>
            </a:r>
          </a:p>
          <a:p>
            <a:pPr>
              <a:buFont typeface="Arial" pitchFamily="34" charset="0"/>
              <a:buChar char="•"/>
            </a:pPr>
            <a:endParaRPr lang="en-US" sz="2400" dirty="0"/>
          </a:p>
          <a:p>
            <a:pPr>
              <a:buFont typeface="Arial" pitchFamily="34" charset="0"/>
              <a:buChar char="•"/>
            </a:pPr>
            <a:r>
              <a:rPr lang="en-US" sz="2400" dirty="0"/>
              <a:t>By saying that the two propositions are equivalent we mean that if one can prove p </a:t>
            </a:r>
            <a:r>
              <a:rPr lang="en-US" sz="2400" dirty="0">
                <a:sym typeface="Symbol"/>
              </a:rPr>
              <a:t></a:t>
            </a:r>
            <a:r>
              <a:rPr lang="en-US" sz="2400" dirty="0"/>
              <a:t> q then they have also proved ¬q </a:t>
            </a:r>
            <a:r>
              <a:rPr lang="en-US" sz="2400" dirty="0">
                <a:sym typeface="Symbol"/>
              </a:rPr>
              <a:t></a:t>
            </a:r>
            <a:r>
              <a:rPr lang="en-US" sz="2400" dirty="0"/>
              <a:t> ¬p, and vice versa</a:t>
            </a:r>
          </a:p>
          <a:p>
            <a:pPr lvl="1"/>
            <a:r>
              <a:rPr lang="en-US" sz="2400" dirty="0"/>
              <a:t>There are only two steps to a contrapositive proof : </a:t>
            </a:r>
          </a:p>
          <a:p>
            <a:pPr lvl="2"/>
            <a:r>
              <a:rPr lang="en-US" sz="2400" dirty="0">
                <a:solidFill>
                  <a:srgbClr val="FF33CC"/>
                </a:solidFill>
              </a:rPr>
              <a:t>1. Assume that </a:t>
            </a:r>
            <a:r>
              <a:rPr lang="en-US" sz="2400" dirty="0">
                <a:solidFill>
                  <a:srgbClr val="FF33CC"/>
                </a:solidFill>
                <a:sym typeface="Symbol" panose="05050102010706020507" pitchFamily="18" charset="2"/>
              </a:rPr>
              <a:t></a:t>
            </a:r>
            <a:r>
              <a:rPr lang="en-US" sz="2400" dirty="0">
                <a:solidFill>
                  <a:srgbClr val="FF33CC"/>
                </a:solidFill>
              </a:rPr>
              <a:t>q is true. </a:t>
            </a:r>
          </a:p>
          <a:p>
            <a:pPr lvl="2"/>
            <a:r>
              <a:rPr lang="en-US" sz="2400" dirty="0">
                <a:solidFill>
                  <a:srgbClr val="00B050"/>
                </a:solidFill>
              </a:rPr>
              <a:t>2. Use </a:t>
            </a:r>
            <a:r>
              <a:rPr lang="en-US" sz="2400" dirty="0">
                <a:solidFill>
                  <a:srgbClr val="00B050"/>
                </a:solidFill>
                <a:sym typeface="Symbol" panose="05050102010706020507" pitchFamily="18" charset="2"/>
              </a:rPr>
              <a:t></a:t>
            </a:r>
            <a:r>
              <a:rPr lang="en-US" sz="2400" dirty="0">
                <a:solidFill>
                  <a:srgbClr val="00B050"/>
                </a:solidFill>
              </a:rPr>
              <a:t>q to show that </a:t>
            </a:r>
            <a:r>
              <a:rPr lang="en-US" sz="2400" dirty="0">
                <a:solidFill>
                  <a:srgbClr val="00B050"/>
                </a:solidFill>
                <a:sym typeface="Symbol" panose="05050102010706020507" pitchFamily="18" charset="2"/>
              </a:rPr>
              <a:t></a:t>
            </a:r>
            <a:r>
              <a:rPr lang="en-US" sz="2400" dirty="0">
                <a:solidFill>
                  <a:srgbClr val="00B050"/>
                </a:solidFill>
              </a:rPr>
              <a:t>p must be true</a:t>
            </a:r>
          </a:p>
          <a:p>
            <a:pPr lvl="1"/>
            <a:r>
              <a:rPr lang="en-US" sz="2400" dirty="0">
                <a:solidFill>
                  <a:srgbClr val="00B0F0"/>
                </a:solidFill>
              </a:rPr>
              <a:t>Showing that if </a:t>
            </a:r>
            <a:r>
              <a:rPr lang="en-US" sz="2400" dirty="0">
                <a:solidFill>
                  <a:srgbClr val="00B0F0"/>
                </a:solidFill>
                <a:sym typeface="Symbol" panose="05050102010706020507" pitchFamily="18" charset="2"/>
              </a:rPr>
              <a:t></a:t>
            </a:r>
            <a:r>
              <a:rPr lang="en-US" sz="2400" dirty="0">
                <a:solidFill>
                  <a:srgbClr val="00B0F0"/>
                </a:solidFill>
              </a:rPr>
              <a:t>q is true, then </a:t>
            </a:r>
            <a:r>
              <a:rPr lang="en-US" sz="2400" dirty="0">
                <a:solidFill>
                  <a:srgbClr val="00B0F0"/>
                </a:solidFill>
                <a:sym typeface="Symbol" panose="05050102010706020507" pitchFamily="18" charset="2"/>
              </a:rPr>
              <a:t>p</a:t>
            </a:r>
            <a:r>
              <a:rPr lang="en-US" sz="2400" dirty="0">
                <a:solidFill>
                  <a:srgbClr val="00B0F0"/>
                </a:solidFill>
              </a:rPr>
              <a:t> must also be true </a:t>
            </a:r>
          </a:p>
          <a:p>
            <a:pPr>
              <a:buFont typeface="Arial" pitchFamily="34" charset="0"/>
              <a:buChar char="•"/>
            </a:pPr>
            <a:endParaRPr lang="en-US" sz="2400" dirty="0">
              <a:sym typeface="Symbol"/>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1339028748"/>
              </p:ext>
            </p:extLst>
          </p:nvPr>
        </p:nvGraphicFramePr>
        <p:xfrm>
          <a:off x="1199034" y="3514561"/>
          <a:ext cx="2725737" cy="381000"/>
        </p:xfrm>
        <a:graphic>
          <a:graphicData uri="http://schemas.openxmlformats.org/presentationml/2006/ole">
            <mc:AlternateContent xmlns:mc="http://schemas.openxmlformats.org/markup-compatibility/2006">
              <mc:Choice xmlns:v="urn:schemas-microsoft-com:vml" Requires="v">
                <p:oleObj spid="_x0000_s1026" name="Equation" r:id="rId4" imgW="1180588" imgH="165028" progId="Equation.3">
                  <p:embed/>
                </p:oleObj>
              </mc:Choice>
              <mc:Fallback>
                <p:oleObj name="Equation" r:id="rId4" imgW="1180588" imgH="165028"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034" y="3514561"/>
                        <a:ext cx="2725737" cy="381000"/>
                      </a:xfrm>
                      <a:prstGeom prst="rect">
                        <a:avLst/>
                      </a:prstGeom>
                      <a:solidFill>
                        <a:srgbClr val="92D050"/>
                      </a:solidFill>
                    </p:spPr>
                  </p:pic>
                </p:oleObj>
              </mc:Fallback>
            </mc:AlternateContent>
          </a:graphicData>
        </a:graphic>
      </p:graphicFrame>
      <p:sp>
        <p:nvSpPr>
          <p:cNvPr id="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47</a:t>
            </a:fld>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651139" y="383197"/>
            <a:ext cx="7290055" cy="1499616"/>
          </a:xfrm>
        </p:spPr>
        <p:txBody>
          <a:bodyPr>
            <a:normAutofit/>
          </a:bodyPr>
          <a:lstStyle/>
          <a:p>
            <a:r>
              <a:rPr lang="en-US" sz="4500" dirty="0">
                <a:solidFill>
                  <a:srgbClr val="FF0000"/>
                </a:solidFill>
              </a:rPr>
              <a:t>E.g.: Proof using </a:t>
            </a:r>
            <a:r>
              <a:rPr lang="en-US" sz="4500" dirty="0" err="1">
                <a:solidFill>
                  <a:srgbClr val="FF0000"/>
                </a:solidFill>
              </a:rPr>
              <a:t>contrapositive</a:t>
            </a:r>
            <a:endParaRPr lang="en-US" sz="4500" dirty="0">
              <a:solidFill>
                <a:srgbClr val="FF0000"/>
              </a:solidFill>
            </a:endParaRPr>
          </a:p>
        </p:txBody>
      </p:sp>
      <p:sp>
        <p:nvSpPr>
          <p:cNvPr id="3076" name="Content Placeholder 2"/>
          <p:cNvSpPr>
            <a:spLocks noGrp="1"/>
          </p:cNvSpPr>
          <p:nvPr>
            <p:ph idx="1"/>
          </p:nvPr>
        </p:nvSpPr>
        <p:spPr>
          <a:xfrm>
            <a:off x="651139" y="1663540"/>
            <a:ext cx="8036269" cy="4454434"/>
          </a:xfrm>
        </p:spPr>
        <p:txBody>
          <a:bodyPr>
            <a:normAutofit/>
          </a:bodyPr>
          <a:lstStyle/>
          <a:p>
            <a:r>
              <a:rPr lang="en-US" sz="2400" dirty="0">
                <a:solidFill>
                  <a:srgbClr val="00B050"/>
                </a:solidFill>
              </a:rPr>
              <a:t>Ex.</a:t>
            </a:r>
            <a:r>
              <a:rPr lang="en-US" sz="2400" dirty="0"/>
              <a:t> Show that “if n is an integer and 3n+2 is odd, then n is odd”</a:t>
            </a:r>
          </a:p>
          <a:p>
            <a:pPr>
              <a:buFont typeface="Arial" pitchFamily="34" charset="0"/>
              <a:buChar char="•"/>
            </a:pPr>
            <a:r>
              <a:rPr lang="en-US" sz="2400" dirty="0"/>
              <a:t> Proof by Direct proof </a:t>
            </a:r>
            <a:r>
              <a:rPr lang="en-US" sz="2400" dirty="0">
                <a:solidFill>
                  <a:srgbClr val="FF33CC"/>
                </a:solidFill>
              </a:rPr>
              <a:t>Assume that p is true. </a:t>
            </a:r>
            <a:r>
              <a:rPr lang="en-US" sz="2400" dirty="0">
                <a:solidFill>
                  <a:srgbClr val="00B050"/>
                </a:solidFill>
              </a:rPr>
              <a:t>Use p to show that q must be true</a:t>
            </a:r>
            <a:endParaRPr lang="en-US" sz="2400" dirty="0"/>
          </a:p>
          <a:p>
            <a:pPr lvl="1"/>
            <a:r>
              <a:rPr lang="en-US" sz="2400" dirty="0"/>
              <a:t>Assume 3n+2 is odd, this means that 3n+2 = 2k+1, for some k</a:t>
            </a:r>
          </a:p>
          <a:p>
            <a:pPr lvl="1"/>
            <a:r>
              <a:rPr lang="en-US" sz="2400" dirty="0"/>
              <a:t>Can we use this fact to show that n is odd?</a:t>
            </a:r>
          </a:p>
          <a:p>
            <a:pPr lvl="1"/>
            <a:r>
              <a:rPr lang="en-US" sz="2400" dirty="0"/>
              <a:t>We see that 3n+1 = 2k, but there does not seem to be any direct way to conclude that n is odd</a:t>
            </a:r>
          </a:p>
        </p:txBody>
      </p:sp>
      <p:sp>
        <p:nvSpPr>
          <p:cNvPr id="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48</a:t>
            </a:fld>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564450" y="436360"/>
            <a:ext cx="7644383" cy="1499616"/>
          </a:xfrm>
        </p:spPr>
        <p:txBody>
          <a:bodyPr/>
          <a:lstStyle/>
          <a:p>
            <a:r>
              <a:rPr lang="en-US" sz="4500" dirty="0">
                <a:solidFill>
                  <a:srgbClr val="FF0000"/>
                </a:solidFill>
              </a:rPr>
              <a:t>E.g.: Proof using </a:t>
            </a:r>
            <a:r>
              <a:rPr lang="en-US" sz="4500" dirty="0" err="1">
                <a:solidFill>
                  <a:srgbClr val="FF0000"/>
                </a:solidFill>
              </a:rPr>
              <a:t>contrapositive</a:t>
            </a:r>
            <a:endParaRPr lang="en-US" sz="2000" dirty="0">
              <a:solidFill>
                <a:srgbClr val="FF0000"/>
              </a:solidFill>
            </a:endParaRPr>
          </a:p>
        </p:txBody>
      </p:sp>
      <p:sp>
        <p:nvSpPr>
          <p:cNvPr id="3076" name="Content Placeholder 2"/>
          <p:cNvSpPr>
            <a:spLocks noGrp="1"/>
          </p:cNvSpPr>
          <p:nvPr>
            <p:ph idx="1"/>
          </p:nvPr>
        </p:nvSpPr>
        <p:spPr>
          <a:xfrm>
            <a:off x="564450" y="1750443"/>
            <a:ext cx="8036269" cy="4663440"/>
          </a:xfrm>
        </p:spPr>
        <p:txBody>
          <a:bodyPr>
            <a:normAutofit/>
          </a:bodyPr>
          <a:lstStyle/>
          <a:p>
            <a:r>
              <a:rPr lang="en-US" sz="2400" dirty="0">
                <a:solidFill>
                  <a:srgbClr val="00B050"/>
                </a:solidFill>
              </a:rPr>
              <a:t>Ex.</a:t>
            </a:r>
            <a:r>
              <a:rPr lang="en-US" sz="2400" dirty="0"/>
              <a:t> Show that “</a:t>
            </a:r>
            <a:r>
              <a:rPr lang="en-US" sz="2400" dirty="0">
                <a:solidFill>
                  <a:srgbClr val="FF9900"/>
                </a:solidFill>
              </a:rPr>
              <a:t>if n is an integer and 3n+2 is odd, then n is odd</a:t>
            </a:r>
            <a:r>
              <a:rPr lang="en-US" sz="2400" dirty="0"/>
              <a:t>”</a:t>
            </a:r>
          </a:p>
          <a:p>
            <a:pPr>
              <a:buFont typeface="Arial" pitchFamily="34" charset="0"/>
              <a:buChar char="•"/>
            </a:pPr>
            <a:r>
              <a:rPr lang="en-US" sz="2400" dirty="0"/>
              <a:t>Proof by contrapositive: </a:t>
            </a:r>
            <a:r>
              <a:rPr lang="en-US" sz="2400" dirty="0">
                <a:solidFill>
                  <a:srgbClr val="00B050"/>
                </a:solidFill>
              </a:rPr>
              <a:t>¬q </a:t>
            </a:r>
            <a:r>
              <a:rPr lang="en-US" sz="2400" dirty="0">
                <a:solidFill>
                  <a:srgbClr val="00B050"/>
                </a:solidFill>
                <a:sym typeface="Symbol"/>
              </a:rPr>
              <a:t></a:t>
            </a:r>
            <a:r>
              <a:rPr lang="en-US" sz="2400" dirty="0">
                <a:solidFill>
                  <a:srgbClr val="00B050"/>
                </a:solidFill>
              </a:rPr>
              <a:t> ¬p</a:t>
            </a:r>
          </a:p>
          <a:p>
            <a:pPr>
              <a:buNone/>
            </a:pPr>
            <a:r>
              <a:rPr lang="en-US" sz="2400" dirty="0">
                <a:solidFill>
                  <a:srgbClr val="00B0F0"/>
                </a:solidFill>
              </a:rPr>
              <a:t>   if n is not odd, then n is not an integer or 3n+2 is not odd </a:t>
            </a:r>
          </a:p>
          <a:p>
            <a:pPr lvl="1"/>
            <a:r>
              <a:rPr lang="en-US" sz="2400" dirty="0"/>
              <a:t>Assume n is even, i.e., n = 2k, for some k, substituting 2k for n</a:t>
            </a:r>
          </a:p>
          <a:p>
            <a:pPr lvl="1"/>
            <a:r>
              <a:rPr lang="en-US" sz="2400" dirty="0"/>
              <a:t>It follows </a:t>
            </a:r>
            <a:r>
              <a:rPr lang="en-US" sz="2400" dirty="0">
                <a:solidFill>
                  <a:srgbClr val="FF9900"/>
                </a:solidFill>
              </a:rPr>
              <a:t>3n+2 = 3(2k)+2 = 6k+2 = 2(3k+1)</a:t>
            </a:r>
          </a:p>
          <a:p>
            <a:pPr lvl="1"/>
            <a:r>
              <a:rPr lang="en-US" sz="2400" dirty="0"/>
              <a:t>Thus 3n+2 is even (because it is a multiple of 2) and therefore not odd</a:t>
            </a:r>
          </a:p>
          <a:p>
            <a:pPr lvl="1"/>
            <a:r>
              <a:rPr lang="en-US" sz="2400" i="1" dirty="0">
                <a:solidFill>
                  <a:srgbClr val="00B0F0"/>
                </a:solidFill>
              </a:rPr>
              <a:t>Because the negation of the conclusion of the conditional statement implies that the hypothesis is false, the original condition statement is true  </a:t>
            </a:r>
          </a:p>
          <a:p>
            <a:pPr lvl="1"/>
            <a:endParaRPr lang="en-US" sz="2800" dirty="0"/>
          </a:p>
        </p:txBody>
      </p:sp>
      <p:sp>
        <p:nvSpPr>
          <p:cNvPr id="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49</a:t>
            </a:fld>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5</a:t>
            </a:fld>
            <a:endParaRPr lang="en-US" sz="2000" dirty="0"/>
          </a:p>
        </p:txBody>
      </p:sp>
      <p:sp>
        <p:nvSpPr>
          <p:cNvPr id="84994" name="Rectangle 2"/>
          <p:cNvSpPr>
            <a:spLocks noGrp="1" noChangeArrowheads="1"/>
          </p:cNvSpPr>
          <p:nvPr>
            <p:ph type="title"/>
          </p:nvPr>
        </p:nvSpPr>
        <p:spPr>
          <a:xfrm>
            <a:off x="685800" y="439786"/>
            <a:ext cx="7772400" cy="457200"/>
          </a:xfrm>
        </p:spPr>
        <p:txBody>
          <a:bodyPr>
            <a:normAutofit fontScale="90000"/>
          </a:bodyPr>
          <a:lstStyle/>
          <a:p>
            <a:r>
              <a:rPr lang="en-US" dirty="0">
                <a:solidFill>
                  <a:srgbClr val="FF0000"/>
                </a:solidFill>
              </a:rPr>
              <a:t>Propositions</a:t>
            </a:r>
          </a:p>
        </p:txBody>
      </p:sp>
      <p:sp>
        <p:nvSpPr>
          <p:cNvPr id="84995" name="Rectangle 3"/>
          <p:cNvSpPr>
            <a:spLocks noGrp="1" noChangeArrowheads="1"/>
          </p:cNvSpPr>
          <p:nvPr>
            <p:ph type="body" idx="1"/>
          </p:nvPr>
        </p:nvSpPr>
        <p:spPr>
          <a:xfrm>
            <a:off x="685800" y="1245331"/>
            <a:ext cx="7772400" cy="5064034"/>
          </a:xfrm>
        </p:spPr>
        <p:txBody>
          <a:bodyPr>
            <a:normAutofit lnSpcReduction="10000"/>
          </a:bodyPr>
          <a:lstStyle/>
          <a:p>
            <a:pPr>
              <a:buFont typeface="Wingdings" pitchFamily="2" charset="2"/>
              <a:buChar char="v"/>
            </a:pPr>
            <a:r>
              <a:rPr lang="en-US" altLang="zh-TW" sz="2400" dirty="0">
                <a:sym typeface="Symbol" pitchFamily="18" charset="2"/>
              </a:rPr>
              <a:t>A </a:t>
            </a:r>
            <a:r>
              <a:rPr lang="en-US" altLang="zh-TW" sz="2400" i="1" u="sng" dirty="0">
                <a:solidFill>
                  <a:srgbClr val="00B050"/>
                </a:solidFill>
                <a:sym typeface="Symbol" pitchFamily="18" charset="2"/>
              </a:rPr>
              <a:t>proposition</a:t>
            </a:r>
            <a:r>
              <a:rPr lang="en-US" altLang="zh-TW" sz="2400" dirty="0">
                <a:sym typeface="Symbol" pitchFamily="18" charset="2"/>
              </a:rPr>
              <a:t> is a </a:t>
            </a:r>
            <a:r>
              <a:rPr lang="en-US" altLang="zh-TW" sz="2400" i="1" dirty="0">
                <a:solidFill>
                  <a:srgbClr val="00B0F0"/>
                </a:solidFill>
                <a:sym typeface="Symbol" pitchFamily="18" charset="2"/>
              </a:rPr>
              <a:t>declarative sentence that is either true or false, but not both</a:t>
            </a:r>
            <a:r>
              <a:rPr lang="en-US" sz="2400" i="1" dirty="0">
                <a:solidFill>
                  <a:srgbClr val="00B0F0"/>
                </a:solidFill>
                <a:sym typeface="Symbol" pitchFamily="18" charset="2"/>
              </a:rPr>
              <a:t>.</a:t>
            </a:r>
          </a:p>
          <a:p>
            <a:pPr>
              <a:buFont typeface="Wingdings" pitchFamily="2" charset="2"/>
              <a:buChar char="v"/>
            </a:pPr>
            <a:r>
              <a:rPr lang="en-US" dirty="0"/>
              <a:t>The conventional letters used for propositional variables are </a:t>
            </a:r>
            <a:r>
              <a:rPr lang="en-US" i="1" dirty="0" err="1"/>
              <a:t>p</a:t>
            </a:r>
            <a:r>
              <a:rPr lang="en-US" dirty="0" err="1"/>
              <a:t>,</a:t>
            </a:r>
            <a:r>
              <a:rPr lang="en-US" i="1" dirty="0" err="1"/>
              <a:t>q</a:t>
            </a:r>
            <a:r>
              <a:rPr lang="en-US" dirty="0" err="1"/>
              <a:t>,</a:t>
            </a:r>
            <a:r>
              <a:rPr lang="en-US" i="1" dirty="0" err="1"/>
              <a:t>r</a:t>
            </a:r>
            <a:r>
              <a:rPr lang="en-US" dirty="0" err="1"/>
              <a:t>,</a:t>
            </a:r>
            <a:r>
              <a:rPr lang="en-US" i="1" dirty="0" err="1"/>
              <a:t>s</a:t>
            </a:r>
            <a:r>
              <a:rPr lang="en-US" dirty="0"/>
              <a:t>,… </a:t>
            </a:r>
          </a:p>
          <a:p>
            <a:pPr>
              <a:buFont typeface="Wingdings" pitchFamily="2" charset="2"/>
              <a:buChar char="v"/>
            </a:pPr>
            <a:r>
              <a:rPr lang="en-US" dirty="0">
                <a:solidFill>
                  <a:srgbClr val="0066FF"/>
                </a:solidFill>
                <a:sym typeface="Symbol" pitchFamily="18" charset="2"/>
              </a:rPr>
              <a:t>Propositions:</a:t>
            </a:r>
            <a:r>
              <a:rPr lang="en-US" dirty="0">
                <a:sym typeface="Symbol" pitchFamily="18" charset="2"/>
              </a:rPr>
              <a:t> </a:t>
            </a:r>
          </a:p>
          <a:p>
            <a:pPr lvl="1">
              <a:buFont typeface="Wingdings" pitchFamily="2" charset="2"/>
              <a:buChar char="v"/>
            </a:pPr>
            <a:r>
              <a:rPr lang="en-US" sz="1700" dirty="0" err="1">
                <a:solidFill>
                  <a:srgbClr val="006600"/>
                </a:solidFill>
                <a:sym typeface="Symbol" pitchFamily="18" charset="2"/>
              </a:rPr>
              <a:t>Walailak</a:t>
            </a:r>
            <a:r>
              <a:rPr lang="en-US" sz="1700" dirty="0">
                <a:solidFill>
                  <a:srgbClr val="006600"/>
                </a:solidFill>
                <a:sym typeface="Symbol" pitchFamily="18" charset="2"/>
              </a:rPr>
              <a:t> University is in Thailand.</a:t>
            </a:r>
          </a:p>
          <a:p>
            <a:pPr lvl="1">
              <a:buFont typeface="Wingdings" pitchFamily="2" charset="2"/>
              <a:buChar char="v"/>
            </a:pPr>
            <a:r>
              <a:rPr lang="en-US" sz="1700" dirty="0" err="1">
                <a:solidFill>
                  <a:srgbClr val="006600"/>
                </a:solidFill>
                <a:sym typeface="Symbol" pitchFamily="18" charset="2"/>
              </a:rPr>
              <a:t>Walailak</a:t>
            </a:r>
            <a:r>
              <a:rPr lang="en-US" sz="1700" dirty="0">
                <a:solidFill>
                  <a:srgbClr val="006600"/>
                </a:solidFill>
                <a:sym typeface="Symbol" pitchFamily="18" charset="2"/>
              </a:rPr>
              <a:t> University is in downtown </a:t>
            </a:r>
            <a:r>
              <a:rPr lang="en-US" sz="1700" dirty="0" err="1">
                <a:solidFill>
                  <a:srgbClr val="006600"/>
                </a:solidFill>
                <a:sym typeface="Symbol" pitchFamily="18" charset="2"/>
              </a:rPr>
              <a:t>Nakhon</a:t>
            </a:r>
            <a:r>
              <a:rPr lang="en-US" sz="1700" dirty="0">
                <a:solidFill>
                  <a:srgbClr val="006600"/>
                </a:solidFill>
                <a:sym typeface="Symbol" pitchFamily="18" charset="2"/>
              </a:rPr>
              <a:t> Si </a:t>
            </a:r>
            <a:r>
              <a:rPr lang="en-US" sz="1700" dirty="0" err="1">
                <a:solidFill>
                  <a:srgbClr val="006600"/>
                </a:solidFill>
                <a:sym typeface="Symbol" pitchFamily="18" charset="2"/>
              </a:rPr>
              <a:t>Thammarat</a:t>
            </a:r>
            <a:r>
              <a:rPr lang="en-US" sz="1700" dirty="0">
                <a:solidFill>
                  <a:srgbClr val="006600"/>
                </a:solidFill>
                <a:sym typeface="Symbol" pitchFamily="18" charset="2"/>
              </a:rPr>
              <a:t>.</a:t>
            </a:r>
          </a:p>
          <a:p>
            <a:pPr lvl="1">
              <a:buFont typeface="Wingdings" pitchFamily="2" charset="2"/>
              <a:buChar char="v"/>
            </a:pPr>
            <a:r>
              <a:rPr lang="en-US" sz="1700" dirty="0">
                <a:solidFill>
                  <a:srgbClr val="006600"/>
                </a:solidFill>
                <a:sym typeface="Symbol" pitchFamily="18" charset="2"/>
              </a:rPr>
              <a:t>All students at </a:t>
            </a:r>
            <a:r>
              <a:rPr lang="en-US" sz="1700" dirty="0" err="1">
                <a:solidFill>
                  <a:srgbClr val="006600"/>
                </a:solidFill>
                <a:sym typeface="Symbol" pitchFamily="18" charset="2"/>
              </a:rPr>
              <a:t>Walailak</a:t>
            </a:r>
            <a:r>
              <a:rPr lang="en-US" sz="1700" dirty="0">
                <a:solidFill>
                  <a:srgbClr val="006600"/>
                </a:solidFill>
                <a:sym typeface="Symbol" pitchFamily="18" charset="2"/>
              </a:rPr>
              <a:t> University are SWE major.</a:t>
            </a:r>
          </a:p>
          <a:p>
            <a:pPr lvl="1">
              <a:buFont typeface="Wingdings" pitchFamily="2" charset="2"/>
              <a:buChar char="v"/>
            </a:pPr>
            <a:r>
              <a:rPr lang="en-US" altLang="zh-TW" sz="1700" dirty="0">
                <a:solidFill>
                  <a:srgbClr val="006600"/>
                </a:solidFill>
                <a:sym typeface="Symbol" pitchFamily="18" charset="2"/>
              </a:rPr>
              <a:t>1 + 1 = 2 </a:t>
            </a:r>
            <a:endParaRPr lang="en-US" sz="1700" dirty="0">
              <a:solidFill>
                <a:srgbClr val="006600"/>
              </a:solidFill>
              <a:sym typeface="Symbol" pitchFamily="18" charset="2"/>
            </a:endParaRPr>
          </a:p>
          <a:p>
            <a:pPr>
              <a:buFont typeface="Wingdings" pitchFamily="2" charset="2"/>
              <a:buChar char="v"/>
            </a:pPr>
            <a:r>
              <a:rPr lang="en-US" dirty="0">
                <a:solidFill>
                  <a:srgbClr val="0066FF"/>
                </a:solidFill>
                <a:sym typeface="Symbol" pitchFamily="18" charset="2"/>
              </a:rPr>
              <a:t>Not propositions:</a:t>
            </a:r>
          </a:p>
          <a:p>
            <a:pPr lvl="1">
              <a:buFont typeface="Wingdings" pitchFamily="2" charset="2"/>
              <a:buChar char="v"/>
            </a:pPr>
            <a:r>
              <a:rPr lang="en-US" sz="1600" dirty="0">
                <a:solidFill>
                  <a:srgbClr val="006600"/>
                </a:solidFill>
                <a:sym typeface="Symbol" pitchFamily="18" charset="2"/>
              </a:rPr>
              <a:t>Do you like this class?</a:t>
            </a:r>
          </a:p>
          <a:p>
            <a:pPr lvl="1">
              <a:buFont typeface="Wingdings" pitchFamily="2" charset="2"/>
              <a:buChar char="v"/>
            </a:pPr>
            <a:r>
              <a:rPr lang="en-US" sz="1600" dirty="0">
                <a:solidFill>
                  <a:srgbClr val="006600"/>
                </a:solidFill>
                <a:sym typeface="Symbol" pitchFamily="18" charset="2"/>
              </a:rPr>
              <a:t>There are x students in this class.</a:t>
            </a:r>
          </a:p>
          <a:p>
            <a:pPr lvl="1">
              <a:buFont typeface="Wingdings" pitchFamily="2" charset="2"/>
              <a:buChar char="v"/>
            </a:pPr>
            <a:r>
              <a:rPr lang="en-US" altLang="zh-TW" sz="1600" dirty="0">
                <a:solidFill>
                  <a:srgbClr val="006600"/>
                </a:solidFill>
                <a:sym typeface="Symbol" pitchFamily="18" charset="2"/>
              </a:rPr>
              <a:t>What time is it ?          (not declarative)</a:t>
            </a:r>
          </a:p>
          <a:p>
            <a:pPr lvl="1">
              <a:buFont typeface="Wingdings" pitchFamily="2" charset="2"/>
              <a:buChar char="v"/>
            </a:pPr>
            <a:r>
              <a:rPr lang="en-US" altLang="zh-TW" sz="1600" dirty="0">
                <a:solidFill>
                  <a:srgbClr val="006600"/>
                </a:solidFill>
                <a:sym typeface="Symbol" pitchFamily="18" charset="2"/>
              </a:rPr>
              <a:t>Read this carefully.      (not declarative)</a:t>
            </a:r>
          </a:p>
          <a:p>
            <a:pPr lvl="1">
              <a:buFont typeface="Wingdings" pitchFamily="2" charset="2"/>
              <a:buChar char="v"/>
            </a:pPr>
            <a:r>
              <a:rPr lang="en-US" altLang="zh-TW" sz="1600" dirty="0">
                <a:solidFill>
                  <a:srgbClr val="006600"/>
                </a:solidFill>
                <a:sym typeface="Symbol" pitchFamily="18" charset="2"/>
              </a:rPr>
              <a:t>x + 1 = 2	      (neither true nor false)</a:t>
            </a:r>
          </a:p>
          <a:p>
            <a:pPr lvl="1">
              <a:buFont typeface="Wingdings" pitchFamily="2" charset="2"/>
              <a:buChar char="v"/>
            </a:pPr>
            <a:endParaRPr lang="en-US" sz="2400" dirty="0">
              <a:solidFill>
                <a:srgbClr val="006600"/>
              </a:solidFill>
              <a:sym typeface="Symbol" pitchFamily="18" charset="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593925" y="1546007"/>
            <a:ext cx="8216537" cy="5146766"/>
          </a:xfrm>
        </p:spPr>
        <p:txBody>
          <a:bodyPr>
            <a:normAutofit lnSpcReduction="10000"/>
          </a:bodyPr>
          <a:lstStyle/>
          <a:p>
            <a:pPr>
              <a:buFont typeface="Courier New" pitchFamily="49" charset="0"/>
              <a:buChar char="o"/>
            </a:pPr>
            <a:r>
              <a:rPr lang="en-US" sz="2400" dirty="0"/>
              <a:t> Show “</a:t>
            </a:r>
            <a:r>
              <a:rPr lang="en-US" sz="2400" dirty="0">
                <a:solidFill>
                  <a:srgbClr val="FF9900"/>
                </a:solidFill>
              </a:rPr>
              <a:t>If a and b are consecutive integers, then the sum a + b is odd</a:t>
            </a:r>
            <a:r>
              <a:rPr lang="en-US" sz="2400" dirty="0"/>
              <a:t>”.</a:t>
            </a:r>
          </a:p>
          <a:p>
            <a:pPr>
              <a:buNone/>
            </a:pPr>
            <a:r>
              <a:rPr lang="en-US" sz="2400" u="sng" dirty="0">
                <a:solidFill>
                  <a:srgbClr val="0033CC"/>
                </a:solidFill>
              </a:rPr>
              <a:t>Proof. </a:t>
            </a:r>
            <a:r>
              <a:rPr lang="en-US" sz="2400" dirty="0"/>
              <a:t>To construct a proof by contrapositive, </a:t>
            </a:r>
            <a:r>
              <a:rPr lang="en-US" sz="2400" dirty="0">
                <a:solidFill>
                  <a:srgbClr val="00B050"/>
                </a:solidFill>
              </a:rPr>
              <a:t>¬q </a:t>
            </a:r>
            <a:r>
              <a:rPr lang="en-US" sz="2400" dirty="0">
                <a:solidFill>
                  <a:srgbClr val="00B050"/>
                </a:solidFill>
                <a:sym typeface="Symbol"/>
              </a:rPr>
              <a:t></a:t>
            </a:r>
            <a:r>
              <a:rPr lang="en-US" sz="2400" dirty="0">
                <a:solidFill>
                  <a:srgbClr val="00B050"/>
                </a:solidFill>
              </a:rPr>
              <a:t> ¬p</a:t>
            </a:r>
          </a:p>
          <a:p>
            <a:pPr>
              <a:buNone/>
            </a:pPr>
            <a:r>
              <a:rPr lang="en-US" sz="2400" dirty="0">
                <a:solidFill>
                  <a:srgbClr val="00B0F0"/>
                </a:solidFill>
              </a:rPr>
              <a:t> If the sum a + b is not odd, then a and b are not consecutive integers.</a:t>
            </a:r>
          </a:p>
          <a:p>
            <a:pPr>
              <a:buFont typeface="Arial" pitchFamily="34" charset="0"/>
              <a:buChar char="•"/>
            </a:pPr>
            <a:r>
              <a:rPr lang="en-US" sz="2400" dirty="0"/>
              <a:t>Assume that the sum of the integers a and b is even. </a:t>
            </a:r>
          </a:p>
          <a:p>
            <a:pPr>
              <a:buFont typeface="Arial" pitchFamily="34" charset="0"/>
              <a:buChar char="•"/>
            </a:pPr>
            <a:r>
              <a:rPr lang="en-US" sz="2400" dirty="0"/>
              <a:t>Then, there exists integer k such that a + b = 2k. </a:t>
            </a:r>
          </a:p>
          <a:p>
            <a:pPr>
              <a:buFont typeface="Arial" pitchFamily="34" charset="0"/>
              <a:buChar char="•"/>
            </a:pPr>
            <a:r>
              <a:rPr lang="en-US" sz="2400" dirty="0"/>
              <a:t>Thus, a + b = 2k = k + k for all integers k. </a:t>
            </a:r>
          </a:p>
          <a:p>
            <a:pPr>
              <a:buFont typeface="Arial" pitchFamily="34" charset="0"/>
              <a:buChar char="•"/>
            </a:pPr>
            <a:r>
              <a:rPr lang="en-US" sz="2400" dirty="0"/>
              <a:t>Because k is not the successor of k, this implies that a and b cannot be consecutive integers.</a:t>
            </a:r>
          </a:p>
          <a:p>
            <a:pPr>
              <a:buFont typeface="Arial" pitchFamily="34" charset="0"/>
              <a:buChar char="•"/>
            </a:pPr>
            <a:r>
              <a:rPr lang="en-US" sz="2400" i="1" dirty="0">
                <a:solidFill>
                  <a:srgbClr val="00B0F0"/>
                </a:solidFill>
              </a:rPr>
              <a:t>Because the negation of the conclusion of the conditional statement implies that the hypothesis is false, the original condition statement is true  </a:t>
            </a:r>
            <a:endParaRPr lang="en-US" sz="24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50</a:t>
            </a:fld>
            <a:endParaRPr lang="en-US" sz="2000" dirty="0"/>
          </a:p>
        </p:txBody>
      </p:sp>
      <p:sp>
        <p:nvSpPr>
          <p:cNvPr id="7" name="Title 1"/>
          <p:cNvSpPr txBox="1">
            <a:spLocks/>
          </p:cNvSpPr>
          <p:nvPr/>
        </p:nvSpPr>
        <p:spPr>
          <a:xfrm>
            <a:off x="593925" y="254291"/>
            <a:ext cx="7290055" cy="149961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4500" b="0" i="0" u="none" strike="noStrike" kern="1200" cap="all" spc="100" normalizeH="0" baseline="0" noProof="0" dirty="0">
                <a:ln>
                  <a:noFill/>
                </a:ln>
                <a:solidFill>
                  <a:srgbClr val="FF0000"/>
                </a:solidFill>
                <a:effectLst/>
                <a:uLnTx/>
                <a:uFillTx/>
                <a:latin typeface="+mj-lt"/>
                <a:ea typeface="+mj-ea"/>
                <a:cs typeface="+mj-cs"/>
              </a:rPr>
              <a:t>E.g.: Proof using </a:t>
            </a:r>
            <a:r>
              <a:rPr kumimoji="0" lang="en-US" sz="4500" b="0" i="0" u="none" strike="noStrike" kern="1200" cap="all" spc="100" normalizeH="0" baseline="0" noProof="0" dirty="0" err="1">
                <a:ln>
                  <a:noFill/>
                </a:ln>
                <a:solidFill>
                  <a:srgbClr val="FF0000"/>
                </a:solidFill>
                <a:effectLst/>
                <a:uLnTx/>
                <a:uFillTx/>
                <a:latin typeface="+mj-lt"/>
                <a:ea typeface="+mj-ea"/>
                <a:cs typeface="+mj-cs"/>
              </a:rPr>
              <a:t>contrapositive</a:t>
            </a:r>
            <a:endParaRPr kumimoji="0" lang="en-US" sz="4500" b="0" i="0" u="none" strike="noStrike" kern="1200" cap="all" spc="10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59092" y="473725"/>
            <a:ext cx="7290055" cy="1499616"/>
          </a:xfrm>
        </p:spPr>
        <p:txBody>
          <a:bodyPr/>
          <a:lstStyle/>
          <a:p>
            <a:r>
              <a:rPr lang="en-US" sz="4500" dirty="0">
                <a:solidFill>
                  <a:srgbClr val="FF0000"/>
                </a:solidFill>
              </a:rPr>
              <a:t>Proof by contradiction </a:t>
            </a:r>
            <a:br>
              <a:rPr lang="en-US" sz="4500" dirty="0">
                <a:solidFill>
                  <a:srgbClr val="FF0000"/>
                </a:solidFill>
              </a:rPr>
            </a:br>
            <a:r>
              <a:rPr lang="en-US" dirty="0">
                <a:solidFill>
                  <a:srgbClr val="FF0000"/>
                </a:solidFill>
              </a:rPr>
              <a:t>(</a:t>
            </a:r>
            <a:r>
              <a:rPr lang="th-TH" dirty="0"/>
              <a:t>การพิสูจน์โดยข้อขัดแย้ง</a:t>
            </a:r>
            <a:r>
              <a:rPr lang="en-US" dirty="0">
                <a:solidFill>
                  <a:srgbClr val="FF0000"/>
                </a:solidFill>
              </a:rPr>
              <a:t>)</a:t>
            </a:r>
          </a:p>
        </p:txBody>
      </p:sp>
      <p:sp>
        <p:nvSpPr>
          <p:cNvPr id="26627" name="Content Placeholder 2"/>
          <p:cNvSpPr>
            <a:spLocks noGrp="1"/>
          </p:cNvSpPr>
          <p:nvPr>
            <p:ph idx="1"/>
          </p:nvPr>
        </p:nvSpPr>
        <p:spPr>
          <a:xfrm>
            <a:off x="559092" y="1852984"/>
            <a:ext cx="8245274" cy="4702629"/>
          </a:xfrm>
        </p:spPr>
        <p:txBody>
          <a:bodyPr>
            <a:normAutofit lnSpcReduction="10000"/>
          </a:bodyPr>
          <a:lstStyle/>
          <a:p>
            <a:pPr>
              <a:buFont typeface="Courier New" pitchFamily="49" charset="0"/>
              <a:buChar char="o"/>
            </a:pPr>
            <a:r>
              <a:rPr lang="en-US" sz="2400" dirty="0"/>
              <a:t>The proof by contradiction is grounded in the fact that </a:t>
            </a:r>
            <a:r>
              <a:rPr lang="en-US" sz="2400" i="1" dirty="0">
                <a:solidFill>
                  <a:srgbClr val="FF33CC"/>
                </a:solidFill>
              </a:rPr>
              <a:t>any proposition must be either true or false, </a:t>
            </a:r>
            <a:r>
              <a:rPr lang="en-US" sz="2400" i="1" u="sng" dirty="0">
                <a:solidFill>
                  <a:srgbClr val="FF33CC"/>
                </a:solidFill>
              </a:rPr>
              <a:t>but not both true and false at the same time.</a:t>
            </a:r>
          </a:p>
          <a:p>
            <a:pPr>
              <a:buFont typeface="Courier New" pitchFamily="49" charset="0"/>
              <a:buChar char="o"/>
            </a:pPr>
            <a:r>
              <a:rPr lang="en-US" sz="2400" i="1" dirty="0">
                <a:solidFill>
                  <a:srgbClr val="00B0F0"/>
                </a:solidFill>
              </a:rPr>
              <a:t>We arrive at a contradiction when we are able to demonstrate that a statement is both simultaneously true and false</a:t>
            </a:r>
            <a:r>
              <a:rPr lang="en-US" sz="2400" dirty="0"/>
              <a:t>, showing that our assumptions are inconsistent.</a:t>
            </a:r>
          </a:p>
          <a:p>
            <a:pPr>
              <a:buFont typeface="Courier New" pitchFamily="49" charset="0"/>
              <a:buChar char="o"/>
            </a:pPr>
            <a:r>
              <a:rPr lang="en-US" sz="2400" dirty="0"/>
              <a:t>We can use this to demonstrate p </a:t>
            </a:r>
            <a:r>
              <a:rPr lang="en-US" sz="2400" dirty="0">
                <a:sym typeface="Symbol"/>
              </a:rPr>
              <a:t></a:t>
            </a:r>
            <a:r>
              <a:rPr lang="en-US" sz="2400" dirty="0"/>
              <a:t> q by </a:t>
            </a:r>
            <a:r>
              <a:rPr lang="en-US" sz="2400" i="1" u="sng" dirty="0">
                <a:solidFill>
                  <a:srgbClr val="FF0000"/>
                </a:solidFill>
              </a:rPr>
              <a:t>assuming both p and ¬q are simultaneously true</a:t>
            </a:r>
            <a:r>
              <a:rPr lang="en-US" sz="2400" dirty="0"/>
              <a:t> and deriving a contradiction</a:t>
            </a:r>
          </a:p>
          <a:p>
            <a:pPr>
              <a:buFont typeface="Courier New" pitchFamily="49" charset="0"/>
              <a:buChar char="o"/>
            </a:pPr>
            <a:r>
              <a:rPr lang="en-US" sz="2400" dirty="0"/>
              <a:t>When we derive this contradiction, it means that one of our assumptions was untenable. </a:t>
            </a:r>
          </a:p>
          <a:p>
            <a:pPr>
              <a:buFont typeface="Courier New" pitchFamily="49" charset="0"/>
              <a:buChar char="o"/>
            </a:pPr>
            <a:r>
              <a:rPr lang="en-US" sz="2400" i="1" dirty="0">
                <a:solidFill>
                  <a:srgbClr val="00B050"/>
                </a:solidFill>
              </a:rPr>
              <a:t>Presumably we have either assumed or already proved p to be true so that finding a contradiction implies that ¬q must be false</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51</a:t>
            </a:fld>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59092" y="271707"/>
            <a:ext cx="7290055" cy="1499616"/>
          </a:xfrm>
        </p:spPr>
        <p:txBody>
          <a:bodyPr/>
          <a:lstStyle/>
          <a:p>
            <a:r>
              <a:rPr lang="en-US" sz="4500" dirty="0">
                <a:solidFill>
                  <a:srgbClr val="FF0000"/>
                </a:solidFill>
              </a:rPr>
              <a:t>Proof by contradiction </a:t>
            </a:r>
            <a:r>
              <a:rPr lang="en-US" sz="2000" dirty="0">
                <a:solidFill>
                  <a:srgbClr val="FF0000"/>
                </a:solidFill>
              </a:rPr>
              <a:t>(CONTD.) </a:t>
            </a:r>
          </a:p>
        </p:txBody>
      </p:sp>
      <p:sp>
        <p:nvSpPr>
          <p:cNvPr id="26627" name="Content Placeholder 2"/>
          <p:cNvSpPr>
            <a:spLocks noGrp="1"/>
          </p:cNvSpPr>
          <p:nvPr>
            <p:ph idx="1"/>
          </p:nvPr>
        </p:nvSpPr>
        <p:spPr>
          <a:xfrm>
            <a:off x="467651" y="1711233"/>
            <a:ext cx="8245274" cy="4702629"/>
          </a:xfrm>
        </p:spPr>
        <p:txBody>
          <a:bodyPr>
            <a:normAutofit/>
          </a:bodyPr>
          <a:lstStyle/>
          <a:p>
            <a:pPr>
              <a:buFont typeface="Courier New" pitchFamily="49" charset="0"/>
              <a:buChar char="o"/>
            </a:pPr>
            <a:r>
              <a:rPr lang="en-US" sz="2800" dirty="0"/>
              <a:t>The method of proof by contradiction. </a:t>
            </a:r>
          </a:p>
          <a:p>
            <a:pPr lvl="1">
              <a:buFont typeface="Courier New" pitchFamily="49" charset="0"/>
              <a:buChar char="o"/>
            </a:pPr>
            <a:r>
              <a:rPr lang="en-US" sz="2800" dirty="0"/>
              <a:t> 1. </a:t>
            </a:r>
            <a:r>
              <a:rPr lang="en-US" sz="2800" dirty="0">
                <a:solidFill>
                  <a:srgbClr val="00B050"/>
                </a:solidFill>
              </a:rPr>
              <a:t>Assume that p is true. </a:t>
            </a:r>
          </a:p>
          <a:p>
            <a:pPr lvl="1">
              <a:buFont typeface="Courier New" pitchFamily="49" charset="0"/>
              <a:buChar char="o"/>
            </a:pPr>
            <a:r>
              <a:rPr lang="en-US" sz="2800" dirty="0"/>
              <a:t> 2. </a:t>
            </a:r>
            <a:r>
              <a:rPr lang="en-US" sz="2800" dirty="0">
                <a:solidFill>
                  <a:srgbClr val="FF9999"/>
                </a:solidFill>
              </a:rPr>
              <a:t>Assume that ¬q is true. </a:t>
            </a:r>
          </a:p>
          <a:p>
            <a:pPr lvl="1">
              <a:buFont typeface="Courier New" pitchFamily="49" charset="0"/>
              <a:buChar char="o"/>
            </a:pPr>
            <a:r>
              <a:rPr lang="en-US" sz="2800" dirty="0"/>
              <a:t> 3. </a:t>
            </a:r>
            <a:r>
              <a:rPr lang="en-US" sz="2800" dirty="0">
                <a:solidFill>
                  <a:srgbClr val="00B0F0"/>
                </a:solidFill>
              </a:rPr>
              <a:t>Use p and ¬q to demonstrate a contradiction</a:t>
            </a:r>
          </a:p>
          <a:p>
            <a:pPr>
              <a:buFont typeface="Courier New" pitchFamily="49" charset="0"/>
              <a:buChar char="o"/>
            </a:pPr>
            <a:r>
              <a:rPr lang="en-US" sz="2800" dirty="0"/>
              <a:t>It doest not prove a result directly, it is another type of indirect proof  </a:t>
            </a:r>
          </a:p>
          <a:p>
            <a:endParaRPr lang="en-US" sz="2800" dirty="0"/>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52</a:t>
            </a:fld>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85218" y="232519"/>
            <a:ext cx="7290055" cy="1499616"/>
          </a:xfrm>
        </p:spPr>
        <p:txBody>
          <a:bodyPr/>
          <a:lstStyle/>
          <a:p>
            <a:r>
              <a:rPr lang="en-US" sz="4500" dirty="0">
                <a:solidFill>
                  <a:srgbClr val="FF0000"/>
                </a:solidFill>
              </a:rPr>
              <a:t>E.g.: Proof using contradiction</a:t>
            </a:r>
            <a:endParaRPr lang="en-US" dirty="0">
              <a:solidFill>
                <a:srgbClr val="FF0000"/>
              </a:solidFill>
            </a:endParaRPr>
          </a:p>
        </p:txBody>
      </p:sp>
      <p:sp>
        <p:nvSpPr>
          <p:cNvPr id="26627" name="Content Placeholder 2"/>
          <p:cNvSpPr>
            <a:spLocks noGrp="1"/>
          </p:cNvSpPr>
          <p:nvPr>
            <p:ph idx="1"/>
          </p:nvPr>
        </p:nvSpPr>
        <p:spPr>
          <a:xfrm>
            <a:off x="585217" y="1363832"/>
            <a:ext cx="8290335" cy="5261649"/>
          </a:xfrm>
        </p:spPr>
        <p:txBody>
          <a:bodyPr>
            <a:noAutofit/>
          </a:bodyPr>
          <a:lstStyle/>
          <a:p>
            <a:pPr>
              <a:spcBef>
                <a:spcPts val="600"/>
              </a:spcBef>
              <a:buFont typeface="Courier New" pitchFamily="49" charset="0"/>
              <a:buChar char="o"/>
            </a:pPr>
            <a:r>
              <a:rPr lang="en-US" sz="2000" u="sng" dirty="0">
                <a:solidFill>
                  <a:srgbClr val="00B050"/>
                </a:solidFill>
              </a:rPr>
              <a:t>Ex</a:t>
            </a:r>
            <a:r>
              <a:rPr lang="en-US" sz="2000" dirty="0"/>
              <a:t> If a and b are consecutive integers, then the sum a + b is odd</a:t>
            </a:r>
          </a:p>
          <a:p>
            <a:pPr>
              <a:spcBef>
                <a:spcPts val="600"/>
              </a:spcBef>
            </a:pPr>
            <a:r>
              <a:rPr lang="en-US" sz="2000" u="sng" dirty="0">
                <a:solidFill>
                  <a:srgbClr val="0033CC"/>
                </a:solidFill>
              </a:rPr>
              <a:t>Proof. </a:t>
            </a:r>
            <a:r>
              <a:rPr lang="en-US" sz="2000" dirty="0"/>
              <a:t>To construct a proof by contradiction, </a:t>
            </a:r>
            <a:r>
              <a:rPr lang="en-US" sz="2000" dirty="0">
                <a:solidFill>
                  <a:srgbClr val="FF0000"/>
                </a:solidFill>
              </a:rPr>
              <a:t>assume both p and </a:t>
            </a:r>
            <a:r>
              <a:rPr lang="en-US" sz="2000" dirty="0">
                <a:solidFill>
                  <a:srgbClr val="FF0000"/>
                </a:solidFill>
                <a:sym typeface="Symbol"/>
              </a:rPr>
              <a:t></a:t>
            </a:r>
            <a:r>
              <a:rPr lang="en-US" sz="2000" dirty="0">
                <a:solidFill>
                  <a:srgbClr val="FF0000"/>
                </a:solidFill>
              </a:rPr>
              <a:t>q are true</a:t>
            </a:r>
          </a:p>
          <a:p>
            <a:pPr>
              <a:spcBef>
                <a:spcPts val="600"/>
              </a:spcBef>
            </a:pPr>
            <a:r>
              <a:rPr lang="en-US" sz="2000" dirty="0">
                <a:solidFill>
                  <a:srgbClr val="00B0F0"/>
                </a:solidFill>
              </a:rPr>
              <a:t>1. Assume that a and b are consecutive integers. </a:t>
            </a:r>
          </a:p>
          <a:p>
            <a:pPr>
              <a:spcBef>
                <a:spcPts val="600"/>
              </a:spcBef>
            </a:pPr>
            <a:r>
              <a:rPr lang="en-US" sz="2000" dirty="0">
                <a:solidFill>
                  <a:srgbClr val="00B0F0"/>
                </a:solidFill>
              </a:rPr>
              <a:t>2. Assume also that the sum a + b is not odd. </a:t>
            </a:r>
          </a:p>
          <a:p>
            <a:pPr>
              <a:spcBef>
                <a:spcPts val="600"/>
              </a:spcBef>
            </a:pPr>
            <a:r>
              <a:rPr lang="en-US" sz="2000" dirty="0"/>
              <a:t>Because the sum a + b is not odd, there exists number k such that a + b = 2k =  k + k. </a:t>
            </a:r>
          </a:p>
          <a:p>
            <a:pPr>
              <a:spcBef>
                <a:spcPts val="600"/>
              </a:spcBef>
            </a:pPr>
            <a:r>
              <a:rPr lang="en-US" sz="2000" dirty="0"/>
              <a:t>Thus, we have derived that a = k and b = k for any integer k and </a:t>
            </a:r>
            <a:r>
              <a:rPr lang="en-US" sz="2000" dirty="0">
                <a:solidFill>
                  <a:srgbClr val="FF0000"/>
                </a:solidFill>
              </a:rPr>
              <a:t>a and b are not consecutive integers</a:t>
            </a:r>
          </a:p>
          <a:p>
            <a:pPr>
              <a:spcBef>
                <a:spcPts val="600"/>
              </a:spcBef>
            </a:pPr>
            <a:r>
              <a:rPr lang="en-US" sz="2000" dirty="0">
                <a:solidFill>
                  <a:srgbClr val="00B050"/>
                </a:solidFill>
              </a:rPr>
              <a:t>This is a contradiction. </a:t>
            </a:r>
          </a:p>
          <a:p>
            <a:pPr>
              <a:spcBef>
                <a:spcPts val="600"/>
              </a:spcBef>
            </a:pPr>
            <a:r>
              <a:rPr lang="en-US" sz="2000" dirty="0"/>
              <a:t>Or</a:t>
            </a:r>
          </a:p>
          <a:p>
            <a:pPr>
              <a:spcBef>
                <a:spcPts val="600"/>
              </a:spcBef>
            </a:pPr>
            <a:r>
              <a:rPr lang="en-US" sz="2000" dirty="0"/>
              <a:t>Because the integers a and b are consecutive, so we may write the sum a + b = a + (a+1) = 2a + 1. </a:t>
            </a:r>
          </a:p>
          <a:p>
            <a:pPr>
              <a:spcBef>
                <a:spcPts val="600"/>
              </a:spcBef>
            </a:pPr>
            <a:r>
              <a:rPr lang="en-US" sz="2000" dirty="0"/>
              <a:t>Thus, we have derived that a + b = 2k + 1 for any integer k and also that </a:t>
            </a:r>
            <a:r>
              <a:rPr lang="en-US" sz="2000" dirty="0">
                <a:solidFill>
                  <a:srgbClr val="FF0000"/>
                </a:solidFill>
              </a:rPr>
              <a:t>a + b is odd. </a:t>
            </a:r>
          </a:p>
          <a:p>
            <a:pPr>
              <a:spcBef>
                <a:spcPts val="600"/>
              </a:spcBef>
            </a:pPr>
            <a:r>
              <a:rPr lang="en-US" sz="2000" dirty="0">
                <a:solidFill>
                  <a:srgbClr val="00B050"/>
                </a:solidFill>
              </a:rPr>
              <a:t>This is a contradiction. </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53</a:t>
            </a:fld>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1342" y="389273"/>
            <a:ext cx="7290055" cy="1499616"/>
          </a:xfrm>
        </p:spPr>
        <p:txBody>
          <a:bodyPr/>
          <a:lstStyle/>
          <a:p>
            <a:r>
              <a:rPr lang="en-US" sz="4500" dirty="0">
                <a:solidFill>
                  <a:srgbClr val="FF0000"/>
                </a:solidFill>
              </a:rPr>
              <a:t>E.g.: Proof using contradiction</a:t>
            </a:r>
            <a:endParaRPr lang="en-US" dirty="0">
              <a:solidFill>
                <a:srgbClr val="FF0000"/>
              </a:solidFill>
            </a:endParaRPr>
          </a:p>
        </p:txBody>
      </p:sp>
      <p:sp>
        <p:nvSpPr>
          <p:cNvPr id="30723" name="Content Placeholder 2"/>
          <p:cNvSpPr>
            <a:spLocks noGrp="1"/>
          </p:cNvSpPr>
          <p:nvPr>
            <p:ph idx="1"/>
          </p:nvPr>
        </p:nvSpPr>
        <p:spPr>
          <a:xfrm>
            <a:off x="611342" y="1642743"/>
            <a:ext cx="8177349" cy="4775710"/>
          </a:xfrm>
        </p:spPr>
        <p:txBody>
          <a:bodyPr>
            <a:normAutofit fontScale="92500" lnSpcReduction="10000"/>
          </a:bodyPr>
          <a:lstStyle/>
          <a:p>
            <a:pPr>
              <a:buFont typeface="Courier New" pitchFamily="49" charset="0"/>
              <a:buChar char="o"/>
            </a:pPr>
            <a:r>
              <a:rPr lang="en-US" sz="2400" dirty="0">
                <a:solidFill>
                  <a:srgbClr val="00B050"/>
                </a:solidFill>
              </a:rPr>
              <a:t>Ex. </a:t>
            </a:r>
            <a:r>
              <a:rPr lang="en-US" sz="2400" dirty="0"/>
              <a:t>Proof by contradiction “If 3n+2 is odd, then n is odd”</a:t>
            </a:r>
          </a:p>
          <a:p>
            <a:pPr>
              <a:buFont typeface="Courier New" pitchFamily="49" charset="0"/>
              <a:buChar char="o"/>
            </a:pPr>
            <a:r>
              <a:rPr lang="en-US" sz="2800" u="sng" dirty="0">
                <a:solidFill>
                  <a:srgbClr val="0033CC"/>
                </a:solidFill>
              </a:rPr>
              <a:t>Proof. </a:t>
            </a:r>
            <a:r>
              <a:rPr lang="en-US" sz="2800" dirty="0"/>
              <a:t>To construct a proof by contradiction, </a:t>
            </a:r>
            <a:r>
              <a:rPr lang="en-US" sz="2800" dirty="0">
                <a:solidFill>
                  <a:srgbClr val="FF0000"/>
                </a:solidFill>
              </a:rPr>
              <a:t>assume both p and </a:t>
            </a:r>
            <a:r>
              <a:rPr lang="en-US" sz="2800" dirty="0">
                <a:solidFill>
                  <a:srgbClr val="FF0000"/>
                </a:solidFill>
                <a:sym typeface="Symbol"/>
              </a:rPr>
              <a:t></a:t>
            </a:r>
            <a:r>
              <a:rPr lang="en-US" sz="2800" dirty="0">
                <a:solidFill>
                  <a:srgbClr val="FF0000"/>
                </a:solidFill>
              </a:rPr>
              <a:t>q are true</a:t>
            </a:r>
            <a:endParaRPr lang="en-US" sz="2400" dirty="0"/>
          </a:p>
          <a:p>
            <a:pPr>
              <a:buFont typeface="Courier New" pitchFamily="49" charset="0"/>
              <a:buChar char="o"/>
            </a:pPr>
            <a:r>
              <a:rPr lang="en-US" sz="2800" dirty="0"/>
              <a:t>Let p be “3n+2 is odd” and q be “n is odd”</a:t>
            </a:r>
          </a:p>
          <a:p>
            <a:pPr>
              <a:buFont typeface="Courier New" pitchFamily="49" charset="0"/>
              <a:buChar char="o"/>
            </a:pPr>
            <a:r>
              <a:rPr lang="en-US" sz="2800" dirty="0"/>
              <a:t>To construct a proof by contradiction, </a:t>
            </a:r>
            <a:r>
              <a:rPr lang="en-US" sz="2800" dirty="0">
                <a:solidFill>
                  <a:srgbClr val="FF0000"/>
                </a:solidFill>
              </a:rPr>
              <a:t>assume both p and </a:t>
            </a:r>
            <a:r>
              <a:rPr lang="en-US" sz="2800" dirty="0">
                <a:solidFill>
                  <a:srgbClr val="FF0000"/>
                </a:solidFill>
                <a:sym typeface="Symbol"/>
              </a:rPr>
              <a:t></a:t>
            </a:r>
            <a:r>
              <a:rPr lang="en-US" sz="2800" dirty="0">
                <a:solidFill>
                  <a:srgbClr val="FF0000"/>
                </a:solidFill>
              </a:rPr>
              <a:t>q are true</a:t>
            </a:r>
          </a:p>
          <a:p>
            <a:pPr>
              <a:buFont typeface="Courier New" pitchFamily="49" charset="0"/>
              <a:buChar char="o"/>
            </a:pPr>
            <a:r>
              <a:rPr lang="en-US" sz="2800" dirty="0"/>
              <a:t>That is, assume that </a:t>
            </a:r>
            <a:r>
              <a:rPr lang="en-US" sz="2800" dirty="0">
                <a:solidFill>
                  <a:srgbClr val="669900"/>
                </a:solidFill>
              </a:rPr>
              <a:t>3n+2 is odd </a:t>
            </a:r>
            <a:r>
              <a:rPr lang="en-US" sz="2800" dirty="0"/>
              <a:t>and that </a:t>
            </a:r>
            <a:r>
              <a:rPr lang="en-US" sz="2800" i="1" dirty="0">
                <a:solidFill>
                  <a:srgbClr val="00B0F0"/>
                </a:solidFill>
              </a:rPr>
              <a:t>n is not odd</a:t>
            </a:r>
          </a:p>
          <a:p>
            <a:pPr>
              <a:buFont typeface="Courier New" pitchFamily="49" charset="0"/>
              <a:buChar char="o"/>
            </a:pPr>
            <a:r>
              <a:rPr lang="en-US" sz="2800" i="1" dirty="0">
                <a:solidFill>
                  <a:srgbClr val="00B0F0"/>
                </a:solidFill>
              </a:rPr>
              <a:t>Since n is even</a:t>
            </a:r>
            <a:r>
              <a:rPr lang="en-US" sz="2800" dirty="0"/>
              <a:t>, let n = 2k, then 3n+2 = 6k+2 = 2(3k+1). </a:t>
            </a:r>
          </a:p>
          <a:p>
            <a:pPr>
              <a:buFont typeface="Courier New" pitchFamily="49" charset="0"/>
              <a:buChar char="o"/>
            </a:pPr>
            <a:r>
              <a:rPr lang="en-US" sz="2800" dirty="0">
                <a:solidFill>
                  <a:srgbClr val="669900"/>
                </a:solidFill>
              </a:rPr>
              <a:t>So 3n+2 is even, i.e. </a:t>
            </a:r>
            <a:r>
              <a:rPr lang="en-US" sz="2800" dirty="0">
                <a:solidFill>
                  <a:srgbClr val="669900"/>
                </a:solidFill>
                <a:sym typeface="Symbol"/>
              </a:rPr>
              <a:t></a:t>
            </a:r>
            <a:r>
              <a:rPr lang="en-US" sz="2800" dirty="0">
                <a:solidFill>
                  <a:srgbClr val="669900"/>
                </a:solidFill>
              </a:rPr>
              <a:t>p, </a:t>
            </a:r>
          </a:p>
          <a:p>
            <a:pPr>
              <a:buFont typeface="Courier New" pitchFamily="49" charset="0"/>
              <a:buChar char="o"/>
            </a:pPr>
            <a:r>
              <a:rPr lang="en-US" sz="2800" dirty="0">
                <a:solidFill>
                  <a:srgbClr val="FF33CC"/>
                </a:solidFill>
              </a:rPr>
              <a:t>Both p and </a:t>
            </a:r>
            <a:r>
              <a:rPr lang="en-US" sz="2800" dirty="0">
                <a:solidFill>
                  <a:srgbClr val="FF33CC"/>
                </a:solidFill>
                <a:sym typeface="Symbol"/>
              </a:rPr>
              <a:t></a:t>
            </a:r>
            <a:r>
              <a:rPr lang="en-US" sz="2800" dirty="0">
                <a:solidFill>
                  <a:srgbClr val="FF33CC"/>
                </a:solidFill>
              </a:rPr>
              <a:t>p are true, so we have a contradiction</a:t>
            </a:r>
          </a:p>
        </p:txBody>
      </p:sp>
      <p:sp>
        <p:nvSpPr>
          <p:cNvPr id="5"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54</a:t>
            </a:fld>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27018" y="214313"/>
            <a:ext cx="8059783" cy="1371600"/>
          </a:xfrm>
        </p:spPr>
        <p:txBody>
          <a:bodyPr>
            <a:normAutofit/>
          </a:bodyPr>
          <a:lstStyle/>
          <a:p>
            <a:pPr eaLnBrk="1" hangingPunct="1"/>
            <a:r>
              <a:rPr lang="en-US" altLang="zh-TW" sz="4500" dirty="0">
                <a:solidFill>
                  <a:srgbClr val="FF0000"/>
                </a:solidFill>
              </a:rPr>
              <a:t>Logical operators and truth table</a:t>
            </a:r>
          </a:p>
        </p:txBody>
      </p:sp>
      <p:sp>
        <p:nvSpPr>
          <p:cNvPr id="5123" name="Rectangle 3"/>
          <p:cNvSpPr>
            <a:spLocks noGrp="1" noChangeArrowheads="1"/>
          </p:cNvSpPr>
          <p:nvPr>
            <p:ph idx="1"/>
          </p:nvPr>
        </p:nvSpPr>
        <p:spPr>
          <a:xfrm>
            <a:off x="627018" y="1393914"/>
            <a:ext cx="8208963" cy="4997450"/>
          </a:xfrm>
        </p:spPr>
        <p:txBody>
          <a:bodyPr>
            <a:normAutofit/>
          </a:bodyPr>
          <a:lstStyle/>
          <a:p>
            <a:pPr>
              <a:buFont typeface="Courier New" panose="02070309020205020404" pitchFamily="49" charset="0"/>
              <a:buChar char="o"/>
            </a:pPr>
            <a:r>
              <a:rPr lang="en-US" altLang="zh-TW" sz="2000" dirty="0"/>
              <a:t> A </a:t>
            </a:r>
            <a:r>
              <a:rPr lang="en-US" altLang="zh-TW" sz="2000" u="sng" dirty="0">
                <a:solidFill>
                  <a:srgbClr val="00B050"/>
                </a:solidFill>
              </a:rPr>
              <a:t>truth table</a:t>
            </a:r>
            <a:r>
              <a:rPr lang="en-US" altLang="zh-TW" sz="2000" i="1" dirty="0"/>
              <a:t> </a:t>
            </a:r>
            <a:r>
              <a:rPr lang="en-US" altLang="zh-TW" sz="2000" dirty="0"/>
              <a:t>displays</a:t>
            </a:r>
            <a:r>
              <a:rPr lang="en-US" altLang="zh-TW" sz="2000" i="1" dirty="0"/>
              <a:t> </a:t>
            </a:r>
            <a:r>
              <a:rPr lang="en-US" altLang="zh-TW" sz="2000" i="1" dirty="0">
                <a:solidFill>
                  <a:srgbClr val="00B0F0"/>
                </a:solidFill>
              </a:rPr>
              <a:t>the relationships between the truth values of propositions.</a:t>
            </a:r>
          </a:p>
          <a:p>
            <a:pPr eaLnBrk="1" hangingPunct="1"/>
            <a:r>
              <a:rPr lang="en-US" altLang="zh-TW" sz="2000" dirty="0"/>
              <a:t>Table 1. The truth table for the </a:t>
            </a:r>
            <a:r>
              <a:rPr lang="en-US" altLang="zh-TW" sz="2000" u="sng" dirty="0">
                <a:solidFill>
                  <a:srgbClr val="FF0000"/>
                </a:solidFill>
              </a:rPr>
              <a:t>Negation</a:t>
            </a:r>
            <a:r>
              <a:rPr lang="en-US" altLang="zh-TW" sz="2000" dirty="0">
                <a:solidFill>
                  <a:srgbClr val="FF0000"/>
                </a:solidFill>
              </a:rPr>
              <a:t> (not) </a:t>
            </a:r>
            <a:r>
              <a:rPr lang="en-US" altLang="zh-TW" sz="2000" dirty="0"/>
              <a:t>of a Proposition</a:t>
            </a:r>
            <a:r>
              <a:rPr lang="en-US" altLang="zh-TW" sz="1800" dirty="0"/>
              <a:t> </a:t>
            </a:r>
          </a:p>
          <a:p>
            <a:pPr eaLnBrk="1" hangingPunct="1">
              <a:buFont typeface="Wingdings" pitchFamily="2" charset="2"/>
              <a:buNone/>
            </a:pPr>
            <a:r>
              <a:rPr lang="en-US" altLang="zh-TW" sz="1800" dirty="0"/>
              <a:t>	      		                </a:t>
            </a:r>
            <a:r>
              <a:rPr lang="en-US" altLang="zh-TW" sz="1800" dirty="0" err="1"/>
              <a:t>eg</a:t>
            </a:r>
            <a:r>
              <a:rPr lang="en-US" altLang="zh-TW" sz="1800" dirty="0"/>
              <a:t>.  </a:t>
            </a:r>
            <a:r>
              <a:rPr lang="en-US" altLang="zh-TW" sz="1800" i="1" dirty="0"/>
              <a:t>p</a:t>
            </a:r>
            <a:r>
              <a:rPr lang="en-US" altLang="zh-TW" sz="1800" dirty="0"/>
              <a:t> : “ Today is Friday.”</a:t>
            </a:r>
          </a:p>
          <a:p>
            <a:pPr eaLnBrk="1" hangingPunct="1">
              <a:buFont typeface="Wingdings" pitchFamily="2" charset="2"/>
              <a:buNone/>
            </a:pPr>
            <a:r>
              <a:rPr lang="en-US" altLang="zh-TW" sz="1800" dirty="0"/>
              <a:t>		                               ﹁</a:t>
            </a:r>
            <a:r>
              <a:rPr lang="en-US" altLang="zh-TW" sz="1800" i="1" dirty="0"/>
              <a:t>p </a:t>
            </a:r>
            <a:r>
              <a:rPr lang="en-US" altLang="zh-TW" sz="1800" dirty="0"/>
              <a:t>: “ Today is not Friday.”</a:t>
            </a:r>
          </a:p>
          <a:p>
            <a:pPr eaLnBrk="1" hangingPunct="1">
              <a:buFont typeface="Wingdings" pitchFamily="2" charset="2"/>
              <a:buNone/>
            </a:pPr>
            <a:endParaRPr lang="en-US" altLang="zh-TW" sz="1800" dirty="0"/>
          </a:p>
          <a:p>
            <a:pPr eaLnBrk="1" hangingPunct="1"/>
            <a:r>
              <a:rPr lang="en-US" altLang="zh-TW" sz="1800" dirty="0"/>
              <a:t>Table 2. The truth table for the </a:t>
            </a:r>
            <a:r>
              <a:rPr lang="en-US" altLang="zh-TW" sz="1800" u="sng" dirty="0">
                <a:solidFill>
                  <a:srgbClr val="FF0000"/>
                </a:solidFill>
              </a:rPr>
              <a:t>Conjunction</a:t>
            </a:r>
            <a:r>
              <a:rPr lang="en-US" altLang="zh-TW" sz="1800" dirty="0">
                <a:solidFill>
                  <a:srgbClr val="FF0000"/>
                </a:solidFill>
              </a:rPr>
              <a:t> (and)</a:t>
            </a:r>
            <a:r>
              <a:rPr lang="en-US" altLang="zh-TW" sz="1800" dirty="0"/>
              <a:t> of two propositions.</a:t>
            </a:r>
          </a:p>
          <a:p>
            <a:pPr eaLnBrk="1" hangingPunct="1">
              <a:buFont typeface="Wingdings" pitchFamily="2" charset="2"/>
              <a:buNone/>
            </a:pPr>
            <a:r>
              <a:rPr lang="en-US" altLang="zh-TW" sz="1800" dirty="0"/>
              <a:t>				              </a:t>
            </a:r>
            <a:r>
              <a:rPr lang="en-US" altLang="zh-TW" sz="1800" dirty="0" err="1"/>
              <a:t>eg</a:t>
            </a:r>
            <a:r>
              <a:rPr lang="en-US" altLang="zh-TW" sz="1800" dirty="0"/>
              <a:t>.  </a:t>
            </a:r>
            <a:r>
              <a:rPr lang="en-US" altLang="zh-TW" sz="1800" i="1" dirty="0"/>
              <a:t>p</a:t>
            </a:r>
            <a:r>
              <a:rPr lang="en-US" altLang="zh-TW" sz="1800" dirty="0"/>
              <a:t> : “ Today is Friday.”</a:t>
            </a:r>
          </a:p>
          <a:p>
            <a:pPr eaLnBrk="1" hangingPunct="1">
              <a:buFont typeface="Wingdings" pitchFamily="2" charset="2"/>
              <a:buNone/>
            </a:pPr>
            <a:r>
              <a:rPr lang="en-US" altLang="zh-TW" sz="1800" dirty="0"/>
              <a:t>				                    </a:t>
            </a:r>
            <a:r>
              <a:rPr lang="en-US" altLang="zh-TW" sz="1800" i="1" dirty="0"/>
              <a:t>q</a:t>
            </a:r>
            <a:r>
              <a:rPr lang="en-US" altLang="zh-TW" sz="1800" dirty="0"/>
              <a:t> : “ It’s raining today. ”</a:t>
            </a:r>
          </a:p>
          <a:p>
            <a:pPr eaLnBrk="1" hangingPunct="1">
              <a:buFont typeface="Wingdings" pitchFamily="2" charset="2"/>
              <a:buNone/>
            </a:pPr>
            <a:r>
              <a:rPr lang="en-US" altLang="zh-TW" sz="1800" dirty="0"/>
              <a:t>				              </a:t>
            </a:r>
            <a:r>
              <a:rPr lang="en-US" altLang="zh-TW" sz="1800" i="1" dirty="0"/>
              <a:t> p </a:t>
            </a:r>
            <a:r>
              <a:rPr lang="en-US" altLang="zh-TW" sz="2000" b="1" dirty="0">
                <a:latin typeface="Symbol" pitchFamily="18" charset="2"/>
                <a:sym typeface="Symbol" pitchFamily="18" charset="2"/>
              </a:rPr>
              <a:t></a:t>
            </a:r>
            <a:r>
              <a:rPr lang="en-US" altLang="zh-TW" sz="1800" dirty="0"/>
              <a:t> </a:t>
            </a:r>
            <a:r>
              <a:rPr lang="en-US" altLang="zh-TW" sz="1800" i="1" dirty="0"/>
              <a:t>q</a:t>
            </a:r>
            <a:r>
              <a:rPr lang="en-US" altLang="zh-TW" sz="1800" dirty="0"/>
              <a:t> : “ Today is Friday </a:t>
            </a:r>
          </a:p>
          <a:p>
            <a:pPr eaLnBrk="1" hangingPunct="1">
              <a:buFont typeface="Wingdings" pitchFamily="2" charset="2"/>
              <a:buNone/>
            </a:pPr>
            <a:r>
              <a:rPr lang="en-US" altLang="zh-TW" sz="1800" dirty="0"/>
              <a:t>                                                                        and it’s raining today. “ </a:t>
            </a:r>
          </a:p>
        </p:txBody>
      </p:sp>
      <p:graphicFrame>
        <p:nvGraphicFramePr>
          <p:cNvPr id="33902" name="Group 110"/>
          <p:cNvGraphicFramePr>
            <a:graphicFrameLocks noGrp="1"/>
          </p:cNvGraphicFramePr>
          <p:nvPr>
            <p:extLst>
              <p:ext uri="{D42A27DB-BD31-4B8C-83A1-F6EECF244321}">
                <p14:modId xmlns:p14="http://schemas.microsoft.com/office/powerpoint/2010/main" val="2730019490"/>
              </p:ext>
            </p:extLst>
          </p:nvPr>
        </p:nvGraphicFramePr>
        <p:xfrm>
          <a:off x="942294" y="4158480"/>
          <a:ext cx="2836861" cy="1885248"/>
        </p:xfrm>
        <a:graphic>
          <a:graphicData uri="http://schemas.openxmlformats.org/drawingml/2006/table">
            <a:tbl>
              <a:tblPr/>
              <a:tblGrid>
                <a:gridCol w="946149">
                  <a:extLst>
                    <a:ext uri="{9D8B030D-6E8A-4147-A177-3AD203B41FA5}">
                      <a16:colId xmlns:a16="http://schemas.microsoft.com/office/drawing/2014/main" val="20000"/>
                    </a:ext>
                  </a:extLst>
                </a:gridCol>
                <a:gridCol w="944563">
                  <a:extLst>
                    <a:ext uri="{9D8B030D-6E8A-4147-A177-3AD203B41FA5}">
                      <a16:colId xmlns:a16="http://schemas.microsoft.com/office/drawing/2014/main" val="20001"/>
                    </a:ext>
                  </a:extLst>
                </a:gridCol>
                <a:gridCol w="946149">
                  <a:extLst>
                    <a:ext uri="{9D8B030D-6E8A-4147-A177-3AD203B41FA5}">
                      <a16:colId xmlns:a16="http://schemas.microsoft.com/office/drawing/2014/main" val="20002"/>
                    </a:ext>
                  </a:extLst>
                </a:gridCol>
              </a:tblGrid>
              <a:tr h="4223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charset="0"/>
                          <a:ea typeface="新細明體" pitchFamily="18" charset="-120"/>
                        </a:rPr>
                        <a: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charset="0"/>
                          <a:ea typeface="新細明體" pitchFamily="18" charset="-120"/>
                        </a:rPr>
                        <a:t>q</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chemeClr val="tx1"/>
                          </a:solidFill>
                          <a:effectLst/>
                          <a:latin typeface="Arial" charset="0"/>
                          <a:ea typeface="新細明體" pitchFamily="18" charset="-120"/>
                        </a:rPr>
                        <a:t>p  </a:t>
                      </a:r>
                      <a:r>
                        <a:rPr kumimoji="1" lang="en-US" altLang="zh-TW" sz="1400" b="1" i="0" u="none" strike="noStrike" cap="none" normalizeH="0" baseline="0">
                          <a:ln>
                            <a:noFill/>
                          </a:ln>
                          <a:solidFill>
                            <a:schemeClr val="tx1"/>
                          </a:solidFill>
                          <a:effectLst/>
                          <a:latin typeface="Symbol" pitchFamily="18" charset="2"/>
                          <a:ea typeface="新細明體" pitchFamily="18" charset="-120"/>
                          <a:sym typeface="Symbol" pitchFamily="18" charset="2"/>
                        </a:rPr>
                        <a:t></a:t>
                      </a:r>
                      <a:r>
                        <a:rPr kumimoji="1" lang="en-US" altLang="zh-TW" sz="1200" b="1" i="0" u="none" strike="noStrike" cap="none" normalizeH="0" baseline="0">
                          <a:ln>
                            <a:noFill/>
                          </a:ln>
                          <a:solidFill>
                            <a:schemeClr val="tx1"/>
                          </a:solidFill>
                          <a:effectLst/>
                          <a:latin typeface="Arial" charset="0"/>
                          <a:ea typeface="新細明體" pitchFamily="18" charset="-120"/>
                        </a:rPr>
                        <a:t> q </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7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T </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rgbClr val="FF0000"/>
                          </a:solidFill>
                          <a:effectLst/>
                          <a:latin typeface="Arial" charset="0"/>
                          <a:ea typeface="新細明體" pitchFamily="18" charset="-120"/>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rgbClr val="FF0000"/>
                          </a:solidFill>
                          <a:effectLst/>
                          <a:latin typeface="Arial" charset="0"/>
                          <a:ea typeface="新細明體" pitchFamily="18" charset="-120"/>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rgbClr val="FF0000"/>
                          </a:solidFill>
                          <a:effectLst/>
                          <a:latin typeface="Arial" charset="0"/>
                          <a:ea typeface="新細明體" pitchFamily="18" charset="-120"/>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3900" name="Group 108"/>
          <p:cNvGraphicFramePr>
            <a:graphicFrameLocks noGrp="1"/>
          </p:cNvGraphicFramePr>
          <p:nvPr>
            <p:extLst>
              <p:ext uri="{D42A27DB-BD31-4B8C-83A1-F6EECF244321}">
                <p14:modId xmlns:p14="http://schemas.microsoft.com/office/powerpoint/2010/main" val="2726324517"/>
              </p:ext>
            </p:extLst>
          </p:nvPr>
        </p:nvGraphicFramePr>
        <p:xfrm>
          <a:off x="1069885" y="2315393"/>
          <a:ext cx="2063931" cy="1113607"/>
        </p:xfrm>
        <a:graphic>
          <a:graphicData uri="http://schemas.openxmlformats.org/drawingml/2006/table">
            <a:tbl>
              <a:tblPr/>
              <a:tblGrid>
                <a:gridCol w="1034135">
                  <a:extLst>
                    <a:ext uri="{9D8B030D-6E8A-4147-A177-3AD203B41FA5}">
                      <a16:colId xmlns:a16="http://schemas.microsoft.com/office/drawing/2014/main" val="20000"/>
                    </a:ext>
                  </a:extLst>
                </a:gridCol>
                <a:gridCol w="1029796">
                  <a:extLst>
                    <a:ext uri="{9D8B030D-6E8A-4147-A177-3AD203B41FA5}">
                      <a16:colId xmlns:a16="http://schemas.microsoft.com/office/drawing/2014/main" val="20001"/>
                    </a:ext>
                  </a:extLst>
                </a:gridCol>
              </a:tblGrid>
              <a:tr h="38217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p</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 p</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7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pitchFamily="34" charset="0"/>
                          <a:ea typeface="PMingLiU" pitchFamily="18" charset="-120"/>
                        </a:rPr>
                        <a:t>T</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pitchFamily="34" charset="0"/>
                          <a:ea typeface="PMingLiU" pitchFamily="18" charset="-120"/>
                        </a:rPr>
                        <a:t>F</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F</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T</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6</a:t>
            </a:fld>
            <a:endParaRPr lang="en-US" sz="20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sz="half" idx="1"/>
          </p:nvPr>
        </p:nvSpPr>
        <p:spPr>
          <a:xfrm>
            <a:off x="642939" y="1461099"/>
            <a:ext cx="8501061" cy="5094514"/>
          </a:xfrm>
        </p:spPr>
        <p:txBody>
          <a:bodyPr>
            <a:normAutofit/>
          </a:bodyPr>
          <a:lstStyle/>
          <a:p>
            <a:pPr eaLnBrk="1" hangingPunct="1"/>
            <a:r>
              <a:rPr lang="en-US" altLang="zh-TW" sz="2000" dirty="0"/>
              <a:t>Table 3. The truth table for the </a:t>
            </a:r>
            <a:r>
              <a:rPr lang="en-US" altLang="zh-TW" sz="2000" u="sng" dirty="0">
                <a:solidFill>
                  <a:srgbClr val="FF0000"/>
                </a:solidFill>
              </a:rPr>
              <a:t>Disjunction</a:t>
            </a:r>
            <a:r>
              <a:rPr lang="en-US" altLang="zh-TW" sz="2000" dirty="0">
                <a:solidFill>
                  <a:srgbClr val="FF0000"/>
                </a:solidFill>
              </a:rPr>
              <a:t> (or) </a:t>
            </a:r>
            <a:r>
              <a:rPr lang="en-US" altLang="zh-TW" sz="2000" dirty="0"/>
              <a:t>of two propositions.</a:t>
            </a:r>
          </a:p>
          <a:p>
            <a:pPr eaLnBrk="1" hangingPunct="1">
              <a:buFont typeface="Wingdings" pitchFamily="2" charset="2"/>
              <a:buNone/>
            </a:pPr>
            <a:r>
              <a:rPr lang="en-US" altLang="zh-TW" sz="2400" dirty="0"/>
              <a:t>				      	</a:t>
            </a:r>
            <a:r>
              <a:rPr lang="en-US" altLang="zh-TW" sz="1800" dirty="0" err="1"/>
              <a:t>eg</a:t>
            </a:r>
            <a:r>
              <a:rPr lang="en-US" altLang="zh-TW" sz="1800" dirty="0"/>
              <a:t>. </a:t>
            </a:r>
            <a:r>
              <a:rPr lang="en-US" altLang="zh-TW" sz="1800" i="1" dirty="0"/>
              <a:t>p</a:t>
            </a:r>
            <a:r>
              <a:rPr lang="en-US" altLang="zh-TW" sz="1800" dirty="0"/>
              <a:t> : </a:t>
            </a:r>
            <a:r>
              <a:rPr lang="en-US" altLang="zh-TW" sz="1800" dirty="0">
                <a:latin typeface="Times New Roman" pitchFamily="18" charset="0"/>
                <a:cs typeface="Times New Roman" pitchFamily="18" charset="0"/>
              </a:rPr>
              <a:t>"</a:t>
            </a:r>
            <a:r>
              <a:rPr lang="en-US" altLang="zh-TW" sz="1800" dirty="0"/>
              <a:t>Today is Friday.</a:t>
            </a:r>
            <a:r>
              <a:rPr lang="en-US" altLang="zh-TW" sz="1800" dirty="0">
                <a:latin typeface="Times New Roman" pitchFamily="18" charset="0"/>
                <a:cs typeface="Times New Roman" pitchFamily="18" charset="0"/>
              </a:rPr>
              <a:t> "</a:t>
            </a:r>
            <a:r>
              <a:rPr lang="en-US" altLang="zh-TW" sz="1800" dirty="0"/>
              <a:t> </a:t>
            </a:r>
          </a:p>
          <a:p>
            <a:pPr eaLnBrk="1" hangingPunct="1">
              <a:buFont typeface="Wingdings" pitchFamily="2" charset="2"/>
              <a:buNone/>
            </a:pPr>
            <a:r>
              <a:rPr lang="en-US" altLang="zh-TW" sz="1800" dirty="0"/>
              <a:t>		   		                    </a:t>
            </a:r>
            <a:r>
              <a:rPr lang="en-US" altLang="zh-TW" sz="1800" i="1" dirty="0"/>
              <a:t>q</a:t>
            </a:r>
            <a:r>
              <a:rPr lang="en-US" altLang="zh-TW" sz="1800" dirty="0"/>
              <a:t> : </a:t>
            </a:r>
            <a:r>
              <a:rPr lang="en-US" altLang="zh-TW" sz="1800" dirty="0">
                <a:latin typeface="Times New Roman" pitchFamily="18" charset="0"/>
                <a:cs typeface="Times New Roman" pitchFamily="18" charset="0"/>
              </a:rPr>
              <a:t>"</a:t>
            </a:r>
            <a:r>
              <a:rPr lang="en-US" altLang="zh-TW" sz="1800" dirty="0"/>
              <a:t>It’s raining today . </a:t>
            </a:r>
            <a:r>
              <a:rPr lang="en-US" altLang="zh-TW" sz="1800" dirty="0">
                <a:latin typeface="Times New Roman" pitchFamily="18" charset="0"/>
                <a:cs typeface="Times New Roman" pitchFamily="18" charset="0"/>
              </a:rPr>
              <a:t>"</a:t>
            </a:r>
            <a:endParaRPr lang="en-US" altLang="zh-TW" sz="1800" dirty="0"/>
          </a:p>
          <a:p>
            <a:pPr lvl="4" eaLnBrk="1" hangingPunct="1">
              <a:buFont typeface="Wingdings" pitchFamily="2" charset="2"/>
              <a:buNone/>
            </a:pPr>
            <a:r>
              <a:rPr lang="en-US" altLang="zh-TW" dirty="0"/>
              <a:t>				                 </a:t>
            </a:r>
            <a:r>
              <a:rPr lang="en-US" altLang="zh-TW" sz="1800" i="1" dirty="0"/>
              <a:t>p</a:t>
            </a:r>
            <a:r>
              <a:rPr lang="en-US" altLang="zh-TW" sz="1800" dirty="0"/>
              <a:t> </a:t>
            </a:r>
            <a:r>
              <a:rPr lang="en-US" altLang="zh-TW" sz="1800" b="1" dirty="0">
                <a:latin typeface="Symbol" pitchFamily="18" charset="2"/>
                <a:sym typeface="Symbol" pitchFamily="18" charset="2"/>
              </a:rPr>
              <a:t></a:t>
            </a:r>
            <a:r>
              <a:rPr lang="en-US" altLang="zh-TW" sz="1800" dirty="0"/>
              <a:t> </a:t>
            </a:r>
            <a:r>
              <a:rPr lang="en-US" altLang="zh-TW" sz="1800" i="1" dirty="0"/>
              <a:t>q</a:t>
            </a:r>
            <a:r>
              <a:rPr lang="en-US" altLang="zh-TW" sz="1800" dirty="0"/>
              <a:t> : </a:t>
            </a:r>
            <a:r>
              <a:rPr lang="en-US" altLang="zh-TW" sz="1800" dirty="0">
                <a:latin typeface="Times New Roman" pitchFamily="18" charset="0"/>
                <a:cs typeface="Times New Roman" pitchFamily="18" charset="0"/>
              </a:rPr>
              <a:t>"</a:t>
            </a:r>
            <a:r>
              <a:rPr lang="en-US" altLang="zh-TW" sz="1800" dirty="0"/>
              <a:t>Today is Friday or it’s 	raining today.</a:t>
            </a:r>
            <a:r>
              <a:rPr lang="en-US" altLang="zh-TW" sz="3200" dirty="0"/>
              <a:t> </a:t>
            </a:r>
            <a:r>
              <a:rPr lang="en-US" altLang="zh-TW" sz="1800" dirty="0"/>
              <a:t>"</a:t>
            </a:r>
            <a:r>
              <a:rPr lang="en-US" altLang="zh-TW" sz="2400" dirty="0"/>
              <a:t>	</a:t>
            </a:r>
          </a:p>
          <a:p>
            <a:pPr lvl="4" eaLnBrk="1" hangingPunct="1">
              <a:buFont typeface="Wingdings" pitchFamily="2" charset="2"/>
              <a:buNone/>
            </a:pPr>
            <a:r>
              <a:rPr lang="en-US" altLang="zh-TW" sz="1800" dirty="0"/>
              <a:t>	</a:t>
            </a:r>
          </a:p>
          <a:p>
            <a:pPr eaLnBrk="1" hangingPunct="1"/>
            <a:endParaRPr lang="en-US" altLang="zh-TW" sz="800" dirty="0"/>
          </a:p>
          <a:p>
            <a:pPr eaLnBrk="1" hangingPunct="1"/>
            <a:r>
              <a:rPr lang="en-US" altLang="zh-TW" sz="2000" dirty="0"/>
              <a:t>Table 4. The truth table for the </a:t>
            </a:r>
            <a:r>
              <a:rPr lang="en-US" altLang="zh-TW" sz="2000" u="sng" dirty="0">
                <a:solidFill>
                  <a:srgbClr val="FF0000"/>
                </a:solidFill>
              </a:rPr>
              <a:t>Exclusive or</a:t>
            </a:r>
            <a:r>
              <a:rPr lang="en-US" altLang="zh-TW" sz="2000" dirty="0">
                <a:solidFill>
                  <a:srgbClr val="FF0000"/>
                </a:solidFill>
              </a:rPr>
              <a:t> (</a:t>
            </a:r>
            <a:r>
              <a:rPr lang="en-US" altLang="zh-TW" sz="2000" dirty="0" err="1">
                <a:solidFill>
                  <a:srgbClr val="FF0000"/>
                </a:solidFill>
              </a:rPr>
              <a:t>xor</a:t>
            </a:r>
            <a:r>
              <a:rPr lang="en-US" altLang="zh-TW" sz="2000" dirty="0">
                <a:solidFill>
                  <a:srgbClr val="FF0000"/>
                </a:solidFill>
              </a:rPr>
              <a:t>) </a:t>
            </a:r>
            <a:r>
              <a:rPr lang="en-US" altLang="zh-TW" sz="2000" dirty="0"/>
              <a:t>of two propositions.</a:t>
            </a:r>
          </a:p>
          <a:p>
            <a:pPr eaLnBrk="1" hangingPunct="1">
              <a:buFont typeface="Wingdings" pitchFamily="2" charset="2"/>
              <a:buNone/>
            </a:pPr>
            <a:r>
              <a:rPr lang="en-US" altLang="zh-TW" sz="2000" dirty="0"/>
              <a:t>			                             </a:t>
            </a:r>
            <a:r>
              <a:rPr lang="en-US" altLang="zh-TW" sz="1800" dirty="0" err="1"/>
              <a:t>eg</a:t>
            </a:r>
            <a:r>
              <a:rPr lang="en-US" altLang="zh-TW" sz="1800" dirty="0"/>
              <a:t>. </a:t>
            </a:r>
            <a:r>
              <a:rPr lang="en-US" altLang="zh-TW" sz="1800" i="1" dirty="0"/>
              <a:t>p</a:t>
            </a:r>
            <a:r>
              <a:rPr lang="en-US" altLang="zh-TW" sz="1800" dirty="0"/>
              <a:t> : </a:t>
            </a:r>
            <a:r>
              <a:rPr lang="en-US" altLang="zh-TW" sz="1800" dirty="0">
                <a:latin typeface="Times New Roman" pitchFamily="18" charset="0"/>
                <a:cs typeface="Times New Roman" pitchFamily="18" charset="0"/>
              </a:rPr>
              <a:t>"</a:t>
            </a:r>
            <a:r>
              <a:rPr lang="en-US" altLang="zh-TW" sz="1800" dirty="0"/>
              <a:t>Today is Friday. </a:t>
            </a:r>
            <a:r>
              <a:rPr lang="en-US" altLang="zh-TW" sz="1800" dirty="0">
                <a:latin typeface="Times New Roman" pitchFamily="18" charset="0"/>
                <a:cs typeface="Times New Roman" pitchFamily="18" charset="0"/>
              </a:rPr>
              <a:t>"</a:t>
            </a:r>
            <a:endParaRPr lang="en-US" altLang="zh-TW" sz="1800" dirty="0"/>
          </a:p>
          <a:p>
            <a:pPr eaLnBrk="1" hangingPunct="1">
              <a:buFont typeface="Wingdings" pitchFamily="2" charset="2"/>
              <a:buNone/>
            </a:pPr>
            <a:r>
              <a:rPr lang="en-US" altLang="zh-TW" sz="1800" dirty="0"/>
              <a:t>					         </a:t>
            </a:r>
            <a:r>
              <a:rPr lang="en-US" altLang="zh-TW" sz="1800" i="1" dirty="0"/>
              <a:t>q</a:t>
            </a:r>
            <a:r>
              <a:rPr lang="en-US" altLang="zh-TW" sz="1800" dirty="0"/>
              <a:t> : </a:t>
            </a:r>
            <a:r>
              <a:rPr lang="en-US" altLang="zh-TW" sz="1800" dirty="0">
                <a:latin typeface="Times New Roman" pitchFamily="18" charset="0"/>
                <a:cs typeface="Times New Roman" pitchFamily="18" charset="0"/>
              </a:rPr>
              <a:t>"</a:t>
            </a:r>
            <a:r>
              <a:rPr lang="en-US" altLang="zh-TW" sz="1800" dirty="0"/>
              <a:t> It’s raining today.</a:t>
            </a:r>
            <a:r>
              <a:rPr lang="en-US" altLang="zh-TW" sz="1800" dirty="0">
                <a:latin typeface="Times New Roman" pitchFamily="18" charset="0"/>
                <a:cs typeface="Times New Roman" pitchFamily="18" charset="0"/>
              </a:rPr>
              <a:t> "</a:t>
            </a:r>
            <a:endParaRPr lang="en-US" altLang="zh-TW" sz="1800" dirty="0"/>
          </a:p>
          <a:p>
            <a:pPr lvl="4" eaLnBrk="1" hangingPunct="1">
              <a:buFont typeface="Wingdings" pitchFamily="2" charset="2"/>
              <a:buNone/>
            </a:pPr>
            <a:r>
              <a:rPr lang="en-US" altLang="zh-TW" dirty="0"/>
              <a:t>					</a:t>
            </a:r>
            <a:r>
              <a:rPr lang="en-US" altLang="zh-TW" i="1" dirty="0"/>
              <a:t>   </a:t>
            </a:r>
            <a:r>
              <a:rPr lang="en-US" altLang="zh-TW" sz="1800" i="1" dirty="0"/>
              <a:t>p</a:t>
            </a:r>
            <a:r>
              <a:rPr lang="en-US" altLang="zh-TW" sz="1800" dirty="0"/>
              <a:t> </a:t>
            </a:r>
            <a:r>
              <a:rPr lang="zh-TW" altLang="zh-TW" sz="1800" b="1" dirty="0"/>
              <a:t>⊕</a:t>
            </a:r>
            <a:r>
              <a:rPr lang="en-US" altLang="zh-TW" sz="1800" dirty="0"/>
              <a:t> </a:t>
            </a:r>
            <a:r>
              <a:rPr lang="en-US" altLang="zh-TW" sz="1800" i="1" dirty="0"/>
              <a:t>q</a:t>
            </a:r>
            <a:r>
              <a:rPr lang="en-US" altLang="zh-TW" sz="1800" dirty="0"/>
              <a:t> : </a:t>
            </a:r>
            <a:r>
              <a:rPr lang="en-US" altLang="zh-TW" sz="1800" dirty="0">
                <a:latin typeface="Times New Roman" pitchFamily="18" charset="0"/>
                <a:cs typeface="Times New Roman" pitchFamily="18" charset="0"/>
              </a:rPr>
              <a:t>"</a:t>
            </a:r>
            <a:r>
              <a:rPr lang="en-US" altLang="zh-TW" sz="1800" dirty="0"/>
              <a:t>Either today is Friday             </a:t>
            </a:r>
            <a:br>
              <a:rPr lang="en-US" altLang="zh-TW" sz="1800" dirty="0"/>
            </a:br>
            <a:r>
              <a:rPr lang="en-US" altLang="zh-TW" sz="1800" dirty="0"/>
              <a:t>					    or it’s raining today, </a:t>
            </a:r>
            <a:br>
              <a:rPr lang="en-US" altLang="zh-TW" sz="1800" dirty="0"/>
            </a:br>
            <a:r>
              <a:rPr lang="en-US" altLang="zh-TW" sz="1800" dirty="0"/>
              <a:t>					   but not both.</a:t>
            </a:r>
            <a:r>
              <a:rPr lang="en-US" altLang="zh-TW" sz="1800" dirty="0">
                <a:latin typeface="Times New Roman" pitchFamily="18" charset="0"/>
                <a:cs typeface="Times New Roman" pitchFamily="18" charset="0"/>
              </a:rPr>
              <a:t>"</a:t>
            </a:r>
            <a:endParaRPr lang="en-US" altLang="zh-TW" sz="2400" dirty="0"/>
          </a:p>
        </p:txBody>
      </p:sp>
      <p:graphicFrame>
        <p:nvGraphicFramePr>
          <p:cNvPr id="39043" name="Group 131"/>
          <p:cNvGraphicFramePr>
            <a:graphicFrameLocks noGrp="1"/>
          </p:cNvGraphicFramePr>
          <p:nvPr>
            <p:ph sz="half" idx="2"/>
            <p:extLst>
              <p:ext uri="{D42A27DB-BD31-4B8C-83A1-F6EECF244321}">
                <p14:modId xmlns:p14="http://schemas.microsoft.com/office/powerpoint/2010/main" val="3693594328"/>
              </p:ext>
            </p:extLst>
          </p:nvPr>
        </p:nvGraphicFramePr>
        <p:xfrm>
          <a:off x="1055347" y="1894678"/>
          <a:ext cx="2665415" cy="1876041"/>
        </p:xfrm>
        <a:graphic>
          <a:graphicData uri="http://schemas.openxmlformats.org/drawingml/2006/table">
            <a:tbl>
              <a:tblPr/>
              <a:tblGrid>
                <a:gridCol w="887414">
                  <a:extLst>
                    <a:ext uri="{9D8B030D-6E8A-4147-A177-3AD203B41FA5}">
                      <a16:colId xmlns:a16="http://schemas.microsoft.com/office/drawing/2014/main" val="20000"/>
                    </a:ext>
                  </a:extLst>
                </a:gridCol>
                <a:gridCol w="890587">
                  <a:extLst>
                    <a:ext uri="{9D8B030D-6E8A-4147-A177-3AD203B41FA5}">
                      <a16:colId xmlns:a16="http://schemas.microsoft.com/office/drawing/2014/main" val="20001"/>
                    </a:ext>
                  </a:extLst>
                </a:gridCol>
                <a:gridCol w="887414">
                  <a:extLst>
                    <a:ext uri="{9D8B030D-6E8A-4147-A177-3AD203B41FA5}">
                      <a16:colId xmlns:a16="http://schemas.microsoft.com/office/drawing/2014/main" val="20002"/>
                    </a:ext>
                  </a:extLst>
                </a:gridCol>
              </a:tblGrid>
              <a:tr h="413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charset="0"/>
                          <a:ea typeface="新細明體" pitchFamily="18" charset="-120"/>
                        </a:rPr>
                        <a: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charset="0"/>
                          <a:ea typeface="新細明體" pitchFamily="18" charset="-120"/>
                        </a:rPr>
                        <a:t>q</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chemeClr val="tx1"/>
                          </a:solidFill>
                          <a:effectLst/>
                          <a:latin typeface="Arial" charset="0"/>
                          <a:ea typeface="新細明體" pitchFamily="18" charset="-120"/>
                        </a:rPr>
                        <a:t>p </a:t>
                      </a:r>
                      <a:r>
                        <a:rPr kumimoji="1" lang="en-US" altLang="zh-TW" sz="1400" b="1" i="0" u="none" strike="noStrike" cap="none" normalizeH="0" baseline="0">
                          <a:ln>
                            <a:noFill/>
                          </a:ln>
                          <a:solidFill>
                            <a:schemeClr val="tx1"/>
                          </a:solidFill>
                          <a:effectLst/>
                          <a:latin typeface="Symbol" pitchFamily="18" charset="2"/>
                          <a:ea typeface="新細明體" pitchFamily="18" charset="-120"/>
                          <a:sym typeface="Symbol" pitchFamily="18" charset="2"/>
                        </a:rPr>
                        <a:t></a:t>
                      </a:r>
                      <a:r>
                        <a:rPr kumimoji="1" lang="en-US" altLang="zh-TW" sz="1200" b="1" i="0" u="none" strike="noStrike" cap="none" normalizeH="0" baseline="0">
                          <a:ln>
                            <a:noFill/>
                          </a:ln>
                          <a:solidFill>
                            <a:schemeClr val="tx1"/>
                          </a:solidFill>
                          <a:effectLst/>
                          <a:latin typeface="Arial" charset="0"/>
                          <a:ea typeface="新細明體" pitchFamily="18" charset="-120"/>
                        </a:rPr>
                        <a:t> q</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57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rgbClr val="00B050"/>
                          </a:solidFill>
                          <a:effectLst/>
                          <a:latin typeface="Arial" charset="0"/>
                          <a:ea typeface="新細明體" pitchFamily="18" charset="-120"/>
                        </a:rPr>
                        <a:t>T</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rgbClr val="00B050"/>
                          </a:solidFill>
                          <a:effectLst/>
                          <a:latin typeface="Arial" charset="0"/>
                          <a:ea typeface="新細明體" pitchFamily="18" charset="-120"/>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rgbClr val="00B050"/>
                          </a:solidFill>
                          <a:effectLst/>
                          <a:latin typeface="Arial" charset="0"/>
                          <a:ea typeface="新細明體" pitchFamily="18" charset="-120"/>
                        </a:rPr>
                        <a:t>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charset="0"/>
                          <a:ea typeface="新細明體" pitchFamily="18" charset="-120"/>
                        </a:rPr>
                        <a:t>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F</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charset="0"/>
                          <a:ea typeface="新細明體" pitchFamily="18" charset="-120"/>
                        </a:rPr>
                        <a:t>F</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9041" name="Group 129"/>
          <p:cNvGraphicFramePr>
            <a:graphicFrameLocks noGrp="1"/>
          </p:cNvGraphicFramePr>
          <p:nvPr>
            <p:extLst>
              <p:ext uri="{D42A27DB-BD31-4B8C-83A1-F6EECF244321}">
                <p14:modId xmlns:p14="http://schemas.microsoft.com/office/powerpoint/2010/main" val="2105111569"/>
              </p:ext>
            </p:extLst>
          </p:nvPr>
        </p:nvGraphicFramePr>
        <p:xfrm>
          <a:off x="818064" y="4472906"/>
          <a:ext cx="3139983" cy="1945547"/>
        </p:xfrm>
        <a:graphic>
          <a:graphicData uri="http://schemas.openxmlformats.org/drawingml/2006/table">
            <a:tbl>
              <a:tblPr/>
              <a:tblGrid>
                <a:gridCol w="1047686">
                  <a:extLst>
                    <a:ext uri="{9D8B030D-6E8A-4147-A177-3AD203B41FA5}">
                      <a16:colId xmlns:a16="http://schemas.microsoft.com/office/drawing/2014/main" val="20000"/>
                    </a:ext>
                  </a:extLst>
                </a:gridCol>
                <a:gridCol w="966149">
                  <a:extLst>
                    <a:ext uri="{9D8B030D-6E8A-4147-A177-3AD203B41FA5}">
                      <a16:colId xmlns:a16="http://schemas.microsoft.com/office/drawing/2014/main" val="20001"/>
                    </a:ext>
                  </a:extLst>
                </a:gridCol>
                <a:gridCol w="1126148">
                  <a:extLst>
                    <a:ext uri="{9D8B030D-6E8A-4147-A177-3AD203B41FA5}">
                      <a16:colId xmlns:a16="http://schemas.microsoft.com/office/drawing/2014/main" val="20002"/>
                    </a:ext>
                  </a:extLst>
                </a:gridCol>
              </a:tblGrid>
              <a:tr h="4507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chemeClr val="tx1"/>
                          </a:solidFill>
                          <a:effectLst/>
                          <a:latin typeface="Arial" pitchFamily="34" charset="0"/>
                          <a:ea typeface="PMingLiU" pitchFamily="18" charset="-12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chemeClr val="tx1"/>
                          </a:solidFill>
                          <a:effectLst/>
                          <a:latin typeface="Arial" pitchFamily="34" charset="0"/>
                          <a:ea typeface="PMingLiU" pitchFamily="18" charset="-12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chemeClr val="tx1"/>
                          </a:solidFill>
                          <a:effectLst/>
                          <a:latin typeface="Arial" pitchFamily="34" charset="0"/>
                          <a:ea typeface="PMingLiU" pitchFamily="18" charset="-120"/>
                        </a:rPr>
                        <a:t> p  </a:t>
                      </a:r>
                      <a:r>
                        <a:rPr kumimoji="1" lang="zh-TW" altLang="zh-TW" sz="1400" b="1" i="0" u="none" strike="noStrike" cap="none" normalizeH="0" baseline="0">
                          <a:ln>
                            <a:noFill/>
                          </a:ln>
                          <a:solidFill>
                            <a:schemeClr val="tx1"/>
                          </a:solidFill>
                          <a:effectLst/>
                          <a:latin typeface="Arial" pitchFamily="34" charset="0"/>
                          <a:ea typeface="PMingLiU" pitchFamily="18" charset="-120"/>
                        </a:rPr>
                        <a:t>⊕</a:t>
                      </a:r>
                      <a:r>
                        <a:rPr kumimoji="1" lang="en-US" altLang="zh-TW" sz="1400" b="1" i="0" u="none" strike="noStrike" cap="none" normalizeH="0" baseline="0">
                          <a:ln>
                            <a:noFill/>
                          </a:ln>
                          <a:solidFill>
                            <a:schemeClr val="tx1"/>
                          </a:solidFill>
                          <a:effectLst/>
                          <a:latin typeface="Arial" pitchFamily="34" charset="0"/>
                          <a:ea typeface="PMingLiU" pitchFamily="18" charset="-120"/>
                        </a:rPr>
                        <a:t>  q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37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FF0000"/>
                          </a:solidFill>
                          <a:effectLst/>
                          <a:latin typeface="Arial" pitchFamily="34" charset="0"/>
                          <a:ea typeface="PMingLiU"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FF0000"/>
                          </a:solidFill>
                          <a:effectLst/>
                          <a:latin typeface="Arial" pitchFamily="34" charset="0"/>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FF0000"/>
                          </a:solidFill>
                          <a:effectLst/>
                          <a:latin typeface="Arial" pitchFamily="34" charset="0"/>
                          <a:ea typeface="PMingLiU" pitchFamily="18" charset="-12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7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00B050"/>
                          </a:solidFill>
                          <a:effectLst/>
                          <a:latin typeface="Arial" pitchFamily="34" charset="0"/>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7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a:ln>
                            <a:noFill/>
                          </a:ln>
                          <a:solidFill>
                            <a:srgbClr val="00B050"/>
                          </a:solidFill>
                          <a:effectLst/>
                          <a:latin typeface="Arial" pitchFamily="34" charset="0"/>
                          <a:ea typeface="PMingLiU"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00B050"/>
                          </a:solidFill>
                          <a:effectLst/>
                          <a:latin typeface="Arial" pitchFamily="34" charset="0"/>
                          <a:ea typeface="PMingLiU" pitchFamily="18" charset="-120"/>
                        </a:rPr>
                        <a:t>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7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FF0000"/>
                          </a:solidFill>
                          <a:effectLst/>
                          <a:latin typeface="Arial" pitchFamily="34" charset="0"/>
                          <a:ea typeface="PMingLiU"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FF0000"/>
                          </a:solidFill>
                          <a:effectLst/>
                          <a:latin typeface="Arial" pitchFamily="34" charset="0"/>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400" b="1" i="0" u="none" strike="noStrike" cap="none" normalizeH="0" baseline="0" dirty="0">
                          <a:ln>
                            <a:noFill/>
                          </a:ln>
                          <a:solidFill>
                            <a:srgbClr val="FF0000"/>
                          </a:solidFill>
                          <a:effectLst/>
                          <a:latin typeface="Arial" pitchFamily="34" charset="0"/>
                          <a:ea typeface="PMingLiU" pitchFamily="18" charset="-12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2"/>
          <p:cNvSpPr>
            <a:spLocks noGrp="1" noChangeArrowheads="1"/>
          </p:cNvSpPr>
          <p:nvPr>
            <p:ph type="title"/>
          </p:nvPr>
        </p:nvSpPr>
        <p:spPr>
          <a:xfrm>
            <a:off x="685800" y="214313"/>
            <a:ext cx="8001000" cy="1371600"/>
          </a:xfrm>
        </p:spPr>
        <p:txBody>
          <a:bodyPr>
            <a:normAutofit/>
          </a:bodyPr>
          <a:lstStyle/>
          <a:p>
            <a:pPr eaLnBrk="1" hangingPunct="1"/>
            <a:r>
              <a:rPr lang="en-US" altLang="zh-TW" sz="4500" dirty="0">
                <a:solidFill>
                  <a:srgbClr val="FF0000"/>
                </a:solidFill>
              </a:rPr>
              <a:t>Logical operators and truth table </a:t>
            </a:r>
            <a:r>
              <a:rPr lang="en-US" altLang="zh-TW" sz="1800" dirty="0">
                <a:solidFill>
                  <a:srgbClr val="FF0000"/>
                </a:solidFill>
              </a:rPr>
              <a:t>(contd.)</a:t>
            </a:r>
          </a:p>
        </p:txBody>
      </p:sp>
      <p:sp>
        <p:nvSpPr>
          <p:cNvPr id="7"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7</a:t>
            </a:fld>
            <a:endParaRPr lang="en-US" sz="2000"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sz="half" idx="1"/>
          </p:nvPr>
        </p:nvSpPr>
        <p:spPr>
          <a:xfrm>
            <a:off x="616586" y="1285462"/>
            <a:ext cx="8357598" cy="5407312"/>
          </a:xfrm>
        </p:spPr>
        <p:txBody>
          <a:bodyPr>
            <a:normAutofit/>
          </a:bodyPr>
          <a:lstStyle/>
          <a:p>
            <a:r>
              <a:rPr lang="en-US" altLang="zh-TW" sz="2000" dirty="0"/>
              <a:t>Table 5. The truth table for the </a:t>
            </a:r>
            <a:r>
              <a:rPr lang="en-US" altLang="zh-TW" sz="2000" u="sng" dirty="0">
                <a:solidFill>
                  <a:srgbClr val="FF0000"/>
                </a:solidFill>
              </a:rPr>
              <a:t>Conditional statement</a:t>
            </a:r>
            <a:r>
              <a:rPr lang="en-US" altLang="zh-TW" sz="2000" dirty="0">
                <a:solidFill>
                  <a:srgbClr val="FF0000"/>
                </a:solidFill>
              </a:rPr>
              <a:t> </a:t>
            </a:r>
            <a:r>
              <a:rPr lang="en-US" altLang="zh-TW" sz="2000" dirty="0"/>
              <a:t>of two propositions</a:t>
            </a:r>
            <a:r>
              <a:rPr lang="en-US" altLang="zh-TW" sz="2000" dirty="0">
                <a:cs typeface="Arial" pitchFamily="34" charset="0"/>
              </a:rPr>
              <a:t>. </a:t>
            </a:r>
            <a:endParaRPr lang="en-US" altLang="zh-TW" sz="2000" u="sng" dirty="0">
              <a:solidFill>
                <a:srgbClr val="FF0000"/>
              </a:solidFill>
            </a:endParaRPr>
          </a:p>
          <a:p>
            <a:pPr lvl="1"/>
            <a:r>
              <a:rPr lang="en-US" altLang="zh-TW" u="sng" dirty="0">
                <a:solidFill>
                  <a:srgbClr val="FF0000"/>
                </a:solidFill>
              </a:rPr>
              <a:t>Implication</a:t>
            </a:r>
            <a:r>
              <a:rPr lang="en-US" altLang="zh-TW" dirty="0"/>
              <a:t> (</a:t>
            </a:r>
            <a:r>
              <a:rPr lang="en-US" altLang="zh-TW" dirty="0">
                <a:solidFill>
                  <a:srgbClr val="FF0000"/>
                </a:solidFill>
              </a:rPr>
              <a:t>p implies q</a:t>
            </a:r>
            <a:r>
              <a:rPr lang="en-US" altLang="zh-TW" dirty="0"/>
              <a:t>)</a:t>
            </a:r>
            <a:r>
              <a:rPr lang="en-US" altLang="zh-TW" i="1" dirty="0">
                <a:solidFill>
                  <a:srgbClr val="FF0000"/>
                </a:solidFill>
              </a:rPr>
              <a:t> p</a:t>
            </a:r>
            <a:r>
              <a:rPr lang="en-US" altLang="zh-TW" dirty="0">
                <a:solidFill>
                  <a:srgbClr val="FF0000"/>
                </a:solidFill>
              </a:rPr>
              <a:t> </a:t>
            </a:r>
            <a:r>
              <a:rPr lang="en-US" altLang="zh-TW" dirty="0">
                <a:solidFill>
                  <a:srgbClr val="FF0000"/>
                </a:solidFill>
                <a:cs typeface="Arial" pitchFamily="34" charset="0"/>
              </a:rPr>
              <a:t>→ </a:t>
            </a:r>
            <a:r>
              <a:rPr lang="en-US" altLang="zh-TW" i="1" dirty="0">
                <a:solidFill>
                  <a:srgbClr val="FF0000"/>
                </a:solidFill>
                <a:cs typeface="Arial" pitchFamily="34" charset="0"/>
              </a:rPr>
              <a:t>q</a:t>
            </a:r>
            <a:r>
              <a:rPr lang="en-US" altLang="zh-TW" dirty="0">
                <a:solidFill>
                  <a:srgbClr val="FF0000"/>
                </a:solidFill>
                <a:cs typeface="Arial" pitchFamily="34" charset="0"/>
              </a:rPr>
              <a:t> </a:t>
            </a:r>
            <a:endParaRPr lang="en-US" altLang="zh-TW" dirty="0">
              <a:cs typeface="Arial" pitchFamily="34" charset="0"/>
            </a:endParaRPr>
          </a:p>
          <a:p>
            <a:pPr eaLnBrk="1" hangingPunct="1">
              <a:lnSpc>
                <a:spcPct val="100000"/>
              </a:lnSpc>
              <a:spcBef>
                <a:spcPts val="0"/>
              </a:spcBef>
              <a:spcAft>
                <a:spcPts val="0"/>
              </a:spcAft>
              <a:buFont typeface="Wingdings" pitchFamily="2" charset="2"/>
              <a:buNone/>
            </a:pPr>
            <a:r>
              <a:rPr lang="en-US" altLang="zh-TW" dirty="0">
                <a:cs typeface="Arial" pitchFamily="34" charset="0"/>
              </a:rPr>
              <a:t>				</a:t>
            </a:r>
            <a:r>
              <a:rPr lang="en-US" altLang="zh-TW" dirty="0">
                <a:solidFill>
                  <a:schemeClr val="accent2"/>
                </a:solidFill>
                <a:cs typeface="Arial" pitchFamily="34" charset="0"/>
              </a:rPr>
              <a:t>	  </a:t>
            </a:r>
            <a:r>
              <a:rPr lang="en-US" altLang="zh-TW" sz="1800" dirty="0" err="1">
                <a:cs typeface="Arial" pitchFamily="34" charset="0"/>
              </a:rPr>
              <a:t>eg</a:t>
            </a:r>
            <a:r>
              <a:rPr lang="en-US" altLang="zh-TW" sz="1800" dirty="0">
                <a:cs typeface="Arial" pitchFamily="34" charset="0"/>
              </a:rPr>
              <a:t>. </a:t>
            </a:r>
            <a:r>
              <a:rPr lang="en-US" altLang="zh-TW" sz="1800" i="1" dirty="0">
                <a:cs typeface="Arial" pitchFamily="34" charset="0"/>
              </a:rPr>
              <a:t>p</a:t>
            </a:r>
            <a:r>
              <a:rPr lang="en-US" altLang="zh-TW" sz="1800" dirty="0">
                <a:cs typeface="Arial" pitchFamily="34" charset="0"/>
              </a:rPr>
              <a:t> : “ You make more than $25000 ”</a:t>
            </a:r>
          </a:p>
          <a:p>
            <a:pPr eaLnBrk="1" hangingPunct="1">
              <a:lnSpc>
                <a:spcPct val="100000"/>
              </a:lnSpc>
              <a:spcBef>
                <a:spcPts val="0"/>
              </a:spcBef>
              <a:spcAft>
                <a:spcPts val="0"/>
              </a:spcAft>
              <a:buFont typeface="Wingdings" pitchFamily="2" charset="2"/>
              <a:buNone/>
            </a:pPr>
            <a:r>
              <a:rPr lang="en-US" altLang="zh-TW" sz="1800" dirty="0">
                <a:cs typeface="Arial" pitchFamily="34" charset="0"/>
              </a:rPr>
              <a:t>					        </a:t>
            </a:r>
            <a:r>
              <a:rPr lang="en-US" altLang="zh-TW" sz="1800" i="1" dirty="0">
                <a:cs typeface="Arial" pitchFamily="34" charset="0"/>
              </a:rPr>
              <a:t>q</a:t>
            </a:r>
            <a:r>
              <a:rPr lang="en-US" altLang="zh-TW" sz="1800" dirty="0">
                <a:cs typeface="Arial" pitchFamily="34" charset="0"/>
              </a:rPr>
              <a:t> : “ You must file a tax return. “</a:t>
            </a:r>
          </a:p>
          <a:p>
            <a:pPr eaLnBrk="1" hangingPunct="1">
              <a:lnSpc>
                <a:spcPct val="100000"/>
              </a:lnSpc>
              <a:spcBef>
                <a:spcPts val="0"/>
              </a:spcBef>
              <a:spcAft>
                <a:spcPts val="0"/>
              </a:spcAft>
              <a:buFont typeface="Wingdings" pitchFamily="2" charset="2"/>
              <a:buNone/>
            </a:pPr>
            <a:r>
              <a:rPr lang="en-US" altLang="zh-TW" sz="1800" dirty="0">
                <a:cs typeface="Arial" pitchFamily="34" charset="0"/>
              </a:rPr>
              <a:t>					  </a:t>
            </a:r>
            <a:r>
              <a:rPr lang="en-US" altLang="zh-TW" sz="1800" i="1" dirty="0">
                <a:cs typeface="Arial" pitchFamily="34" charset="0"/>
              </a:rPr>
              <a:t>p</a:t>
            </a:r>
            <a:r>
              <a:rPr lang="en-US" altLang="zh-TW" sz="1800" dirty="0">
                <a:cs typeface="Arial" pitchFamily="34" charset="0"/>
              </a:rPr>
              <a:t> → </a:t>
            </a:r>
            <a:r>
              <a:rPr lang="en-US" altLang="zh-TW" sz="1800" i="1" dirty="0">
                <a:cs typeface="Arial" pitchFamily="34" charset="0"/>
              </a:rPr>
              <a:t>q</a:t>
            </a:r>
            <a:r>
              <a:rPr lang="en-US" altLang="zh-TW" sz="1800" dirty="0">
                <a:cs typeface="Arial" pitchFamily="34" charset="0"/>
              </a:rPr>
              <a:t> : “ If you make more …</a:t>
            </a:r>
          </a:p>
          <a:p>
            <a:pPr eaLnBrk="1" hangingPunct="1">
              <a:lnSpc>
                <a:spcPct val="100000"/>
              </a:lnSpc>
              <a:spcBef>
                <a:spcPts val="0"/>
              </a:spcBef>
              <a:spcAft>
                <a:spcPts val="0"/>
              </a:spcAft>
              <a:buFont typeface="Wingdings" pitchFamily="2" charset="2"/>
              <a:buNone/>
            </a:pPr>
            <a:r>
              <a:rPr lang="en-US" altLang="zh-TW" sz="1800" dirty="0">
                <a:cs typeface="Arial" pitchFamily="34" charset="0"/>
              </a:rPr>
              <a:t>				                       then you must …   . “</a:t>
            </a:r>
            <a:r>
              <a:rPr lang="en-US" altLang="zh-TW" sz="2400" dirty="0">
                <a:cs typeface="Arial" pitchFamily="34" charset="0"/>
              </a:rPr>
              <a:t>	</a:t>
            </a:r>
          </a:p>
          <a:p>
            <a:pPr eaLnBrk="1" hangingPunct="1">
              <a:lnSpc>
                <a:spcPct val="90000"/>
              </a:lnSpc>
            </a:pPr>
            <a:endParaRPr lang="en-US" altLang="zh-TW" dirty="0">
              <a:cs typeface="Arial" pitchFamily="34" charset="0"/>
            </a:endParaRPr>
          </a:p>
          <a:p>
            <a:pPr>
              <a:buFont typeface="Arial" pitchFamily="34" charset="0"/>
              <a:buChar char="•"/>
            </a:pPr>
            <a:r>
              <a:rPr lang="en-US" altLang="zh-TW" sz="2000" dirty="0">
                <a:cs typeface="Arial" pitchFamily="34" charset="0"/>
              </a:rPr>
              <a:t> </a:t>
            </a:r>
            <a:r>
              <a:rPr lang="en-US" altLang="zh-TW" sz="2000" i="1" dirty="0">
                <a:cs typeface="Arial" pitchFamily="34" charset="0"/>
              </a:rPr>
              <a:t>p</a:t>
            </a:r>
            <a:r>
              <a:rPr lang="en-US" altLang="zh-TW" sz="2000" dirty="0">
                <a:cs typeface="Arial" pitchFamily="34" charset="0"/>
              </a:rPr>
              <a:t> is called the </a:t>
            </a:r>
            <a:r>
              <a:rPr lang="en-US" altLang="zh-TW" sz="2000" i="1" u="sng" dirty="0">
                <a:solidFill>
                  <a:srgbClr val="00B050"/>
                </a:solidFill>
                <a:cs typeface="Arial" pitchFamily="34" charset="0"/>
              </a:rPr>
              <a:t>hypothesis</a:t>
            </a:r>
            <a:r>
              <a:rPr lang="en-US" altLang="zh-TW" sz="2000" dirty="0">
                <a:cs typeface="Arial" pitchFamily="34" charset="0"/>
              </a:rPr>
              <a:t> (or antecedent or premise) and </a:t>
            </a:r>
            <a:r>
              <a:rPr lang="en-US" altLang="zh-TW" sz="2000" i="1" dirty="0">
                <a:cs typeface="Arial" pitchFamily="34" charset="0"/>
              </a:rPr>
              <a:t>q</a:t>
            </a:r>
            <a:r>
              <a:rPr lang="en-US" altLang="zh-TW" sz="2000" dirty="0">
                <a:cs typeface="Arial" pitchFamily="34" charset="0"/>
              </a:rPr>
              <a:t> is called the </a:t>
            </a:r>
            <a:r>
              <a:rPr lang="en-US" altLang="zh-TW" sz="2000" i="1" u="sng" dirty="0">
                <a:solidFill>
                  <a:srgbClr val="00B050"/>
                </a:solidFill>
                <a:cs typeface="Arial" pitchFamily="34" charset="0"/>
              </a:rPr>
              <a:t>conclusion</a:t>
            </a:r>
            <a:r>
              <a:rPr lang="en-US" altLang="zh-TW" sz="2000" dirty="0">
                <a:solidFill>
                  <a:srgbClr val="00B050"/>
                </a:solidFill>
                <a:cs typeface="Arial" pitchFamily="34" charset="0"/>
              </a:rPr>
              <a:t> </a:t>
            </a:r>
            <a:r>
              <a:rPr lang="en-US" altLang="zh-TW" sz="2000" dirty="0">
                <a:cs typeface="Arial" pitchFamily="34" charset="0"/>
              </a:rPr>
              <a:t>(or consequence)</a:t>
            </a:r>
          </a:p>
          <a:p>
            <a:pPr eaLnBrk="1" hangingPunct="1">
              <a:lnSpc>
                <a:spcPct val="90000"/>
              </a:lnSpc>
              <a:buFont typeface="Arial" pitchFamily="34" charset="0"/>
              <a:buChar char="•"/>
            </a:pPr>
            <a:r>
              <a:rPr lang="en-US" altLang="zh-TW" dirty="0">
                <a:cs typeface="Arial" pitchFamily="34" charset="0"/>
              </a:rPr>
              <a:t>Some of the more common ways of expressing this implication are : </a:t>
            </a:r>
          </a:p>
          <a:p>
            <a:pPr lvl="1" eaLnBrk="1" hangingPunct="1">
              <a:lnSpc>
                <a:spcPct val="90000"/>
              </a:lnSpc>
              <a:buFont typeface="Wingdings" pitchFamily="2" charset="2"/>
              <a:buNone/>
            </a:pPr>
            <a:r>
              <a:rPr lang="en-US" altLang="zh-TW" dirty="0">
                <a:cs typeface="Arial" pitchFamily="34" charset="0"/>
              </a:rPr>
              <a:t>(1) </a:t>
            </a:r>
            <a:r>
              <a:rPr lang="en-US" altLang="zh-TW" dirty="0">
                <a:solidFill>
                  <a:srgbClr val="0000FF"/>
                </a:solidFill>
                <a:cs typeface="Arial" pitchFamily="34" charset="0"/>
              </a:rPr>
              <a:t>if</a:t>
            </a:r>
            <a:r>
              <a:rPr lang="en-US" altLang="zh-TW" dirty="0">
                <a:cs typeface="Arial" pitchFamily="34" charset="0"/>
              </a:rPr>
              <a:t> </a:t>
            </a:r>
            <a:r>
              <a:rPr lang="en-US" altLang="zh-TW" i="1" dirty="0">
                <a:cs typeface="Arial" pitchFamily="34" charset="0"/>
              </a:rPr>
              <a:t>p</a:t>
            </a:r>
            <a:r>
              <a:rPr lang="en-US" altLang="zh-TW" dirty="0">
                <a:cs typeface="Arial" pitchFamily="34" charset="0"/>
              </a:rPr>
              <a:t> </a:t>
            </a:r>
            <a:r>
              <a:rPr lang="en-US" altLang="zh-TW" dirty="0">
                <a:solidFill>
                  <a:srgbClr val="0000FF"/>
                </a:solidFill>
                <a:cs typeface="Arial" pitchFamily="34" charset="0"/>
              </a:rPr>
              <a:t>then</a:t>
            </a:r>
            <a:r>
              <a:rPr lang="en-US" altLang="zh-TW" dirty="0">
                <a:cs typeface="Arial" pitchFamily="34" charset="0"/>
              </a:rPr>
              <a:t> </a:t>
            </a:r>
            <a:r>
              <a:rPr lang="en-US" altLang="zh-TW" i="1" dirty="0">
                <a:cs typeface="Arial" pitchFamily="34" charset="0"/>
              </a:rPr>
              <a:t>q			</a:t>
            </a:r>
            <a:r>
              <a:rPr lang="en-US" altLang="zh-TW" dirty="0">
                <a:cs typeface="Arial" pitchFamily="34" charset="0"/>
              </a:rPr>
              <a:t>(6) </a:t>
            </a:r>
            <a:r>
              <a:rPr lang="en-US" altLang="zh-TW" i="1" dirty="0">
                <a:cs typeface="Arial" pitchFamily="34" charset="0"/>
              </a:rPr>
              <a:t>q</a:t>
            </a:r>
            <a:r>
              <a:rPr lang="en-US" altLang="zh-TW" dirty="0">
                <a:cs typeface="Arial" pitchFamily="34" charset="0"/>
              </a:rPr>
              <a:t> if </a:t>
            </a:r>
            <a:r>
              <a:rPr lang="en-US" altLang="zh-TW" i="1" dirty="0">
                <a:cs typeface="Arial" pitchFamily="34" charset="0"/>
              </a:rPr>
              <a:t>p</a:t>
            </a:r>
          </a:p>
          <a:p>
            <a:pPr lvl="1" eaLnBrk="1" hangingPunct="1">
              <a:lnSpc>
                <a:spcPct val="90000"/>
              </a:lnSpc>
              <a:buFont typeface="Wingdings" pitchFamily="2" charset="2"/>
              <a:buNone/>
            </a:pPr>
            <a:r>
              <a:rPr lang="en-US" altLang="zh-TW" dirty="0">
                <a:cs typeface="Arial" pitchFamily="34" charset="0"/>
              </a:rPr>
              <a:t>(2) </a:t>
            </a:r>
            <a:r>
              <a:rPr lang="en-US" altLang="zh-TW" i="1" dirty="0">
                <a:cs typeface="Arial" pitchFamily="34" charset="0"/>
              </a:rPr>
              <a:t>p</a:t>
            </a:r>
            <a:r>
              <a:rPr lang="en-US" altLang="zh-TW" dirty="0">
                <a:cs typeface="Arial" pitchFamily="34" charset="0"/>
              </a:rPr>
              <a:t> </a:t>
            </a:r>
            <a:r>
              <a:rPr lang="en-US" altLang="zh-TW" dirty="0">
                <a:solidFill>
                  <a:srgbClr val="0000FF"/>
                </a:solidFill>
                <a:cs typeface="Arial" pitchFamily="34" charset="0"/>
              </a:rPr>
              <a:t>implies</a:t>
            </a:r>
            <a:r>
              <a:rPr lang="en-US" altLang="zh-TW" dirty="0">
                <a:cs typeface="Arial" pitchFamily="34" charset="0"/>
              </a:rPr>
              <a:t> </a:t>
            </a:r>
            <a:r>
              <a:rPr lang="en-US" altLang="zh-TW" i="1" dirty="0">
                <a:cs typeface="Arial" pitchFamily="34" charset="0"/>
              </a:rPr>
              <a:t>q</a:t>
            </a:r>
            <a:r>
              <a:rPr lang="en-US" altLang="zh-TW" dirty="0">
                <a:cs typeface="Arial" pitchFamily="34" charset="0"/>
              </a:rPr>
              <a:t> 			(7) </a:t>
            </a:r>
            <a:r>
              <a:rPr lang="en-US" altLang="zh-TW" i="1" dirty="0">
                <a:cs typeface="Arial" pitchFamily="34" charset="0"/>
              </a:rPr>
              <a:t>q</a:t>
            </a:r>
            <a:r>
              <a:rPr lang="en-US" altLang="zh-TW" dirty="0">
                <a:cs typeface="Arial" pitchFamily="34" charset="0"/>
              </a:rPr>
              <a:t> whenever </a:t>
            </a:r>
            <a:r>
              <a:rPr lang="en-US" altLang="zh-TW" b="1" dirty="0">
                <a:cs typeface="Arial" pitchFamily="34" charset="0"/>
              </a:rPr>
              <a:t>p</a:t>
            </a:r>
          </a:p>
          <a:p>
            <a:pPr lvl="1" eaLnBrk="1" hangingPunct="1">
              <a:lnSpc>
                <a:spcPct val="90000"/>
              </a:lnSpc>
              <a:buFont typeface="Wingdings" pitchFamily="2" charset="2"/>
              <a:buNone/>
            </a:pPr>
            <a:r>
              <a:rPr lang="en-US" altLang="zh-TW" dirty="0">
                <a:cs typeface="Arial" pitchFamily="34" charset="0"/>
              </a:rPr>
              <a:t>(3) </a:t>
            </a:r>
            <a:r>
              <a:rPr lang="en-US" altLang="zh-TW" i="1" dirty="0">
                <a:cs typeface="Arial" pitchFamily="34" charset="0"/>
              </a:rPr>
              <a:t>p</a:t>
            </a:r>
            <a:r>
              <a:rPr lang="en-US" altLang="zh-TW" dirty="0">
                <a:cs typeface="Arial" pitchFamily="34" charset="0"/>
              </a:rPr>
              <a:t> </a:t>
            </a:r>
            <a:r>
              <a:rPr lang="en-US" altLang="zh-TW" dirty="0">
                <a:solidFill>
                  <a:srgbClr val="0000FF"/>
                </a:solidFill>
                <a:cs typeface="Arial" pitchFamily="34" charset="0"/>
              </a:rPr>
              <a:t>only if</a:t>
            </a:r>
            <a:r>
              <a:rPr lang="en-US" altLang="zh-TW" dirty="0">
                <a:cs typeface="Arial" pitchFamily="34" charset="0"/>
              </a:rPr>
              <a:t> </a:t>
            </a:r>
            <a:r>
              <a:rPr lang="en-US" altLang="zh-TW" i="1" dirty="0">
                <a:cs typeface="Arial" pitchFamily="34" charset="0"/>
              </a:rPr>
              <a:t>q			(8) q </a:t>
            </a:r>
            <a:r>
              <a:rPr lang="en-US" altLang="zh-TW" dirty="0">
                <a:cs typeface="Arial" pitchFamily="34" charset="0"/>
              </a:rPr>
              <a:t>is necessary condition for </a:t>
            </a:r>
            <a:r>
              <a:rPr lang="en-US" altLang="zh-TW" i="1" dirty="0">
                <a:cs typeface="Arial" pitchFamily="34" charset="0"/>
              </a:rPr>
              <a:t>p</a:t>
            </a:r>
          </a:p>
          <a:p>
            <a:pPr lvl="1">
              <a:buNone/>
            </a:pPr>
            <a:r>
              <a:rPr lang="en-US" altLang="zh-TW" dirty="0">
                <a:cs typeface="Arial" pitchFamily="34" charset="0"/>
              </a:rPr>
              <a:t>(4) If </a:t>
            </a:r>
            <a:r>
              <a:rPr lang="en-US" altLang="zh-TW" i="1" dirty="0" err="1">
                <a:cs typeface="Arial" pitchFamily="34" charset="0"/>
              </a:rPr>
              <a:t>p,q</a:t>
            </a:r>
            <a:r>
              <a:rPr lang="en-US" altLang="zh-TW" i="1" dirty="0">
                <a:cs typeface="Arial" pitchFamily="34" charset="0"/>
              </a:rPr>
              <a:t>	</a:t>
            </a:r>
          </a:p>
          <a:p>
            <a:pPr lvl="1">
              <a:buNone/>
            </a:pPr>
            <a:r>
              <a:rPr lang="en-US" altLang="zh-TW" i="1" dirty="0">
                <a:cs typeface="Arial" pitchFamily="34" charset="0"/>
              </a:rPr>
              <a:t>(5) p </a:t>
            </a:r>
            <a:r>
              <a:rPr lang="en-US" altLang="zh-TW" dirty="0">
                <a:cs typeface="Arial" pitchFamily="34" charset="0"/>
              </a:rPr>
              <a:t>is a sufficient condition for </a:t>
            </a:r>
            <a:r>
              <a:rPr lang="en-US" altLang="zh-TW" i="1" dirty="0">
                <a:cs typeface="Arial" pitchFamily="34" charset="0"/>
              </a:rPr>
              <a:t>q</a:t>
            </a:r>
          </a:p>
          <a:p>
            <a:pPr lvl="1" eaLnBrk="1" hangingPunct="1">
              <a:lnSpc>
                <a:spcPct val="90000"/>
              </a:lnSpc>
              <a:buFont typeface="Wingdings" pitchFamily="2" charset="2"/>
              <a:buNone/>
            </a:pPr>
            <a:endParaRPr lang="en-US" altLang="zh-TW" dirty="0">
              <a:cs typeface="Arial" pitchFamily="34" charset="0"/>
            </a:endParaRPr>
          </a:p>
          <a:p>
            <a:pPr lvl="1" eaLnBrk="1" hangingPunct="1">
              <a:lnSpc>
                <a:spcPct val="90000"/>
              </a:lnSpc>
              <a:buFont typeface="Wingdings" pitchFamily="2" charset="2"/>
              <a:buNone/>
            </a:pPr>
            <a:endParaRPr lang="en-US" altLang="zh-TW" dirty="0">
              <a:cs typeface="Arial" pitchFamily="34" charset="0"/>
            </a:endParaRPr>
          </a:p>
          <a:p>
            <a:pPr lvl="1" eaLnBrk="1" hangingPunct="1">
              <a:lnSpc>
                <a:spcPct val="90000"/>
              </a:lnSpc>
              <a:buFont typeface="Wingdings" pitchFamily="2" charset="2"/>
              <a:buNone/>
            </a:pPr>
            <a:endParaRPr lang="en-US" altLang="zh-TW" dirty="0">
              <a:cs typeface="Arial" pitchFamily="34" charset="0"/>
            </a:endParaRPr>
          </a:p>
        </p:txBody>
      </p:sp>
      <p:graphicFrame>
        <p:nvGraphicFramePr>
          <p:cNvPr id="44071" name="Group 39"/>
          <p:cNvGraphicFramePr>
            <a:graphicFrameLocks noGrp="1"/>
          </p:cNvGraphicFramePr>
          <p:nvPr>
            <p:ph sz="half" idx="2"/>
            <p:extLst>
              <p:ext uri="{D42A27DB-BD31-4B8C-83A1-F6EECF244321}">
                <p14:modId xmlns:p14="http://schemas.microsoft.com/office/powerpoint/2010/main" val="2029099395"/>
              </p:ext>
            </p:extLst>
          </p:nvPr>
        </p:nvGraphicFramePr>
        <p:xfrm>
          <a:off x="765244" y="2101371"/>
          <a:ext cx="3352209" cy="1513159"/>
        </p:xfrm>
        <a:graphic>
          <a:graphicData uri="http://schemas.openxmlformats.org/drawingml/2006/table">
            <a:tbl>
              <a:tblPr/>
              <a:tblGrid>
                <a:gridCol w="837255">
                  <a:extLst>
                    <a:ext uri="{9D8B030D-6E8A-4147-A177-3AD203B41FA5}">
                      <a16:colId xmlns:a16="http://schemas.microsoft.com/office/drawing/2014/main" val="20000"/>
                    </a:ext>
                  </a:extLst>
                </a:gridCol>
                <a:gridCol w="840444">
                  <a:extLst>
                    <a:ext uri="{9D8B030D-6E8A-4147-A177-3AD203B41FA5}">
                      <a16:colId xmlns:a16="http://schemas.microsoft.com/office/drawing/2014/main" val="20001"/>
                    </a:ext>
                  </a:extLst>
                </a:gridCol>
                <a:gridCol w="837255">
                  <a:extLst>
                    <a:ext uri="{9D8B030D-6E8A-4147-A177-3AD203B41FA5}">
                      <a16:colId xmlns:a16="http://schemas.microsoft.com/office/drawing/2014/main" val="20002"/>
                    </a:ext>
                  </a:extLst>
                </a:gridCol>
                <a:gridCol w="837255">
                  <a:extLst>
                    <a:ext uri="{9D8B030D-6E8A-4147-A177-3AD203B41FA5}">
                      <a16:colId xmlns:a16="http://schemas.microsoft.com/office/drawing/2014/main" val="20003"/>
                    </a:ext>
                  </a:extLst>
                </a:gridCol>
              </a:tblGrid>
              <a:tr h="2746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chemeClr val="tx1"/>
                          </a:solidFill>
                          <a:effectLst/>
                          <a:latin typeface="Arial" pitchFamily="34" charset="0"/>
                          <a:ea typeface="PMingLiU" pitchFamily="18" charset="-120"/>
                        </a:rPr>
                        <a:t>p </a:t>
                      </a:r>
                      <a:r>
                        <a:rPr kumimoji="1" lang="en-US" altLang="zh-TW" sz="1200" b="1" i="0" u="none" strike="noStrike" cap="none" normalizeH="0" baseline="0" dirty="0">
                          <a:ln>
                            <a:noFill/>
                          </a:ln>
                          <a:solidFill>
                            <a:schemeClr val="tx1"/>
                          </a:solidFill>
                          <a:effectLst/>
                          <a:latin typeface="Arial" pitchFamily="34" charset="0"/>
                          <a:ea typeface="PMingLiU" pitchFamily="18" charset="-120"/>
                          <a:cs typeface="Arial" pitchFamily="34" charset="0"/>
                        </a:rPr>
                        <a:t>→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sym typeface="Symbol" pitchFamily="18" charset="2"/>
                        </a:rPr>
                        <a:t></a:t>
                      </a:r>
                      <a:r>
                        <a:rPr kumimoji="0" lang="en-US" sz="1200" b="0" i="0" u="none" strike="noStrike" cap="none" normalizeH="0" baseline="0" dirty="0">
                          <a:ln>
                            <a:noFill/>
                          </a:ln>
                          <a:solidFill>
                            <a:schemeClr val="tx1"/>
                          </a:solidFill>
                          <a:effectLst/>
                          <a:latin typeface="Arial" pitchFamily="34" charset="0"/>
                        </a:rPr>
                        <a:t> p </a:t>
                      </a:r>
                      <a:r>
                        <a:rPr kumimoji="0" lang="en-US" sz="1200" b="0" i="0" u="none" strike="noStrike" cap="none" normalizeH="0" baseline="0" dirty="0">
                          <a:ln>
                            <a:noFill/>
                          </a:ln>
                          <a:solidFill>
                            <a:schemeClr val="tx1"/>
                          </a:solidFill>
                          <a:effectLst/>
                          <a:latin typeface="Arial" pitchFamily="34" charset="0"/>
                          <a:sym typeface="Symbol" pitchFamily="18" charset="2"/>
                        </a:rPr>
                        <a:t> </a:t>
                      </a:r>
                      <a:r>
                        <a:rPr kumimoji="0" lang="en-US" sz="1200" b="0" i="0" u="none" strike="noStrike" cap="none" normalizeH="0" baseline="0" dirty="0">
                          <a:ln>
                            <a:noFill/>
                          </a:ln>
                          <a:solidFill>
                            <a:schemeClr val="tx1"/>
                          </a:solidFill>
                          <a:effectLst/>
                          <a:latin typeface="Arial" pitchFamily="34" charset="0"/>
                        </a:rPr>
                        <a:t>q</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96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kern="1200" cap="none" normalizeH="0" baseline="0" dirty="0">
                          <a:ln>
                            <a:noFill/>
                          </a:ln>
                          <a:solidFill>
                            <a:srgbClr val="00B050"/>
                          </a:solidFill>
                          <a:effectLst/>
                          <a:latin typeface="Arial" pitchFamily="34" charset="0"/>
                          <a:ea typeface="PMingLiU" pitchFamily="18" charset="-120"/>
                          <a:cs typeface="+mn-cs"/>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6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pitchFamily="34" charset="0"/>
                          <a:ea typeface="PMingLiU"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pitchFamily="34" charset="0"/>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FF0000"/>
                          </a:solidFill>
                          <a:effectLst/>
                          <a:latin typeface="Arial" pitchFamily="34" charset="0"/>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kern="1200" cap="none" normalizeH="0" baseline="0" dirty="0">
                          <a:ln>
                            <a:noFill/>
                          </a:ln>
                          <a:solidFill>
                            <a:srgbClr val="FF0000"/>
                          </a:solidFill>
                          <a:effectLst/>
                          <a:latin typeface="Arial" pitchFamily="34" charset="0"/>
                          <a:ea typeface="PMingLiU" pitchFamily="18" charset="-120"/>
                          <a:cs typeface="+mn-cs"/>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6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kern="1200" cap="none" normalizeH="0" baseline="0" dirty="0">
                          <a:ln>
                            <a:noFill/>
                          </a:ln>
                          <a:solidFill>
                            <a:srgbClr val="00B050"/>
                          </a:solidFill>
                          <a:effectLst/>
                          <a:latin typeface="Arial" pitchFamily="34" charset="0"/>
                          <a:ea typeface="PMingLiU" pitchFamily="18" charset="-120"/>
                          <a:cs typeface="+mn-cs"/>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6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a:ln>
                            <a:noFill/>
                          </a:ln>
                          <a:solidFill>
                            <a:srgbClr val="00B050"/>
                          </a:solidFill>
                          <a:effectLst/>
                          <a:latin typeface="Arial" pitchFamily="34" charset="0"/>
                          <a:ea typeface="PMingLiU"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cap="none" normalizeH="0" baseline="0" dirty="0">
                          <a:ln>
                            <a:noFill/>
                          </a:ln>
                          <a:solidFill>
                            <a:srgbClr val="00B050"/>
                          </a:solidFill>
                          <a:effectLst/>
                          <a:latin typeface="Arial" pitchFamily="34" charset="0"/>
                          <a:ea typeface="PMingLiU" pitchFamily="18"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1" lang="en-US" altLang="zh-TW" sz="1200" b="1" i="0" u="none" strike="noStrike" kern="1200" cap="none" normalizeH="0" baseline="0" dirty="0">
                          <a:ln>
                            <a:noFill/>
                          </a:ln>
                          <a:solidFill>
                            <a:srgbClr val="00B050"/>
                          </a:solidFill>
                          <a:effectLst/>
                          <a:latin typeface="Arial" pitchFamily="34" charset="0"/>
                          <a:ea typeface="PMingLiU" pitchFamily="18" charset="-120"/>
                          <a:cs typeface="+mn-cs"/>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2"/>
          <p:cNvSpPr>
            <a:spLocks noGrp="1" noChangeArrowheads="1"/>
          </p:cNvSpPr>
          <p:nvPr>
            <p:ph type="title"/>
          </p:nvPr>
        </p:nvSpPr>
        <p:spPr>
          <a:xfrm>
            <a:off x="666205" y="214313"/>
            <a:ext cx="8020595" cy="1371600"/>
          </a:xfrm>
        </p:spPr>
        <p:txBody>
          <a:bodyPr>
            <a:normAutofit/>
          </a:bodyPr>
          <a:lstStyle/>
          <a:p>
            <a:r>
              <a:rPr lang="en-US" altLang="zh-TW" sz="4800" dirty="0">
                <a:solidFill>
                  <a:srgbClr val="FF0000"/>
                </a:solidFill>
              </a:rPr>
              <a:t>Conditional statement</a:t>
            </a:r>
            <a:endParaRPr lang="en-US" altLang="zh-TW" sz="1800" dirty="0">
              <a:solidFill>
                <a:srgbClr val="FF0000"/>
              </a:solidFill>
            </a:endParaRPr>
          </a:p>
        </p:txBody>
      </p:sp>
      <p:sp>
        <p:nvSpPr>
          <p:cNvPr id="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8</a:t>
            </a:fld>
            <a:endParaRPr lang="en-US" sz="2000" dirty="0"/>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sz="half" idx="1"/>
          </p:nvPr>
        </p:nvSpPr>
        <p:spPr>
          <a:xfrm>
            <a:off x="659039" y="1450688"/>
            <a:ext cx="8357598" cy="4375954"/>
          </a:xfrm>
        </p:spPr>
        <p:txBody>
          <a:bodyPr>
            <a:normAutofit/>
          </a:bodyPr>
          <a:lstStyle/>
          <a:p>
            <a:r>
              <a:rPr lang="en-US" altLang="zh-TW" sz="2800" dirty="0">
                <a:solidFill>
                  <a:srgbClr val="0033CC"/>
                </a:solidFill>
              </a:rPr>
              <a:t>Converse, Inverse, Contrapositive</a:t>
            </a:r>
          </a:p>
          <a:p>
            <a:pPr>
              <a:buFont typeface="Arial" pitchFamily="34" charset="0"/>
              <a:buChar char="•"/>
            </a:pPr>
            <a:r>
              <a:rPr lang="en-US" altLang="zh-TW" sz="2800" dirty="0">
                <a:cs typeface="Arial" pitchFamily="34" charset="0"/>
              </a:rPr>
              <a:t>Some terminology, for an implication </a:t>
            </a:r>
            <a:r>
              <a:rPr lang="en-US" altLang="zh-TW" sz="3200" i="1" dirty="0">
                <a:cs typeface="Arial" pitchFamily="34" charset="0"/>
              </a:rPr>
              <a:t>p</a:t>
            </a:r>
            <a:r>
              <a:rPr lang="en-US" altLang="zh-TW" sz="3200" dirty="0">
                <a:cs typeface="Arial" pitchFamily="34" charset="0"/>
              </a:rPr>
              <a:t> → </a:t>
            </a:r>
            <a:r>
              <a:rPr lang="en-US" altLang="zh-TW" sz="3200" i="1" dirty="0">
                <a:cs typeface="Arial" pitchFamily="34" charset="0"/>
              </a:rPr>
              <a:t>q</a:t>
            </a:r>
            <a:r>
              <a:rPr lang="en-US" altLang="zh-TW" sz="3200" dirty="0">
                <a:cs typeface="Arial" pitchFamily="34" charset="0"/>
              </a:rPr>
              <a:t> </a:t>
            </a:r>
          </a:p>
          <a:p>
            <a:pPr lvl="1">
              <a:buFont typeface="Arial" pitchFamily="34" charset="0"/>
              <a:buChar char="•"/>
            </a:pPr>
            <a:r>
              <a:rPr lang="en-US" altLang="zh-TW" sz="2400" dirty="0">
                <a:solidFill>
                  <a:srgbClr val="FF33CC"/>
                </a:solidFill>
                <a:cs typeface="Arial" pitchFamily="34" charset="0"/>
              </a:rPr>
              <a:t>Its converse is </a:t>
            </a:r>
            <a:r>
              <a:rPr lang="en-US" altLang="zh-TW" sz="2400" i="1" dirty="0">
                <a:solidFill>
                  <a:srgbClr val="FF33CC"/>
                </a:solidFill>
                <a:cs typeface="Arial" pitchFamily="34" charset="0"/>
              </a:rPr>
              <a:t>q</a:t>
            </a:r>
            <a:r>
              <a:rPr lang="en-US" altLang="zh-TW" sz="2400" dirty="0">
                <a:solidFill>
                  <a:srgbClr val="FF33CC"/>
                </a:solidFill>
                <a:cs typeface="Arial" pitchFamily="34" charset="0"/>
              </a:rPr>
              <a:t> → </a:t>
            </a:r>
            <a:r>
              <a:rPr lang="en-US" altLang="zh-TW" sz="2400" i="1" dirty="0">
                <a:solidFill>
                  <a:srgbClr val="FF33CC"/>
                </a:solidFill>
                <a:cs typeface="Arial" pitchFamily="34" charset="0"/>
              </a:rPr>
              <a:t>p</a:t>
            </a:r>
          </a:p>
          <a:p>
            <a:pPr lvl="1">
              <a:buFont typeface="Arial" pitchFamily="34" charset="0"/>
              <a:buChar char="•"/>
            </a:pPr>
            <a:r>
              <a:rPr lang="en-US" altLang="zh-TW" sz="2400" dirty="0">
                <a:solidFill>
                  <a:srgbClr val="FF33CC"/>
                </a:solidFill>
                <a:cs typeface="Arial" pitchFamily="34" charset="0"/>
              </a:rPr>
              <a:t>Its inverse is: </a:t>
            </a:r>
            <a:r>
              <a:rPr lang="en-US" altLang="zh-TW" sz="2400" dirty="0">
                <a:solidFill>
                  <a:srgbClr val="FF33CC"/>
                </a:solidFill>
                <a:cs typeface="Arial" pitchFamily="34" charset="0"/>
                <a:sym typeface="Symbol" panose="05050102010706020507" pitchFamily="18" charset="2"/>
              </a:rPr>
              <a:t></a:t>
            </a:r>
            <a:r>
              <a:rPr lang="en-US" altLang="zh-TW" sz="2400" i="1" dirty="0">
                <a:solidFill>
                  <a:srgbClr val="FF33CC"/>
                </a:solidFill>
                <a:cs typeface="Arial" pitchFamily="34" charset="0"/>
              </a:rPr>
              <a:t>p</a:t>
            </a:r>
            <a:r>
              <a:rPr lang="en-US" altLang="zh-TW" sz="2400" dirty="0">
                <a:solidFill>
                  <a:srgbClr val="FF33CC"/>
                </a:solidFill>
                <a:cs typeface="Arial" pitchFamily="34" charset="0"/>
              </a:rPr>
              <a:t> → </a:t>
            </a:r>
            <a:r>
              <a:rPr lang="en-US" altLang="zh-TW" sz="2400" dirty="0">
                <a:solidFill>
                  <a:srgbClr val="FF33CC"/>
                </a:solidFill>
                <a:cs typeface="Arial" pitchFamily="34" charset="0"/>
                <a:sym typeface="Symbol" panose="05050102010706020507" pitchFamily="18" charset="2"/>
              </a:rPr>
              <a:t> </a:t>
            </a:r>
            <a:r>
              <a:rPr lang="en-US" altLang="zh-TW" sz="2400" i="1" dirty="0">
                <a:solidFill>
                  <a:srgbClr val="FF33CC"/>
                </a:solidFill>
                <a:cs typeface="Arial" pitchFamily="34" charset="0"/>
              </a:rPr>
              <a:t>q</a:t>
            </a:r>
            <a:r>
              <a:rPr lang="en-US" altLang="zh-TW" sz="2400" dirty="0">
                <a:solidFill>
                  <a:srgbClr val="FF33CC"/>
                </a:solidFill>
                <a:cs typeface="Arial" pitchFamily="34" charset="0"/>
              </a:rPr>
              <a:t> </a:t>
            </a:r>
          </a:p>
          <a:p>
            <a:pPr lvl="1">
              <a:buFont typeface="Arial" pitchFamily="34" charset="0"/>
              <a:buChar char="•"/>
            </a:pPr>
            <a:r>
              <a:rPr lang="en-US" altLang="zh-TW" sz="2400" dirty="0">
                <a:solidFill>
                  <a:srgbClr val="FF33CC"/>
                </a:solidFill>
                <a:cs typeface="Arial" pitchFamily="34" charset="0"/>
              </a:rPr>
              <a:t>Its contrapositive: </a:t>
            </a:r>
            <a:r>
              <a:rPr lang="en-US" altLang="zh-TW" sz="2400" dirty="0">
                <a:solidFill>
                  <a:srgbClr val="FF33CC"/>
                </a:solidFill>
                <a:cs typeface="Arial" pitchFamily="34" charset="0"/>
                <a:sym typeface="Symbol" panose="05050102010706020507" pitchFamily="18" charset="2"/>
              </a:rPr>
              <a:t></a:t>
            </a:r>
            <a:r>
              <a:rPr lang="en-US" altLang="zh-TW" sz="2400" i="1" dirty="0">
                <a:solidFill>
                  <a:srgbClr val="FF33CC"/>
                </a:solidFill>
                <a:cs typeface="Arial" pitchFamily="34" charset="0"/>
              </a:rPr>
              <a:t>q</a:t>
            </a:r>
            <a:r>
              <a:rPr lang="en-US" altLang="zh-TW" sz="2400" dirty="0">
                <a:solidFill>
                  <a:srgbClr val="FF33CC"/>
                </a:solidFill>
                <a:cs typeface="Arial" pitchFamily="34" charset="0"/>
              </a:rPr>
              <a:t> → </a:t>
            </a:r>
            <a:r>
              <a:rPr lang="en-US" altLang="zh-TW" sz="2400" dirty="0">
                <a:solidFill>
                  <a:srgbClr val="FF33CC"/>
                </a:solidFill>
                <a:cs typeface="Arial" pitchFamily="34" charset="0"/>
                <a:sym typeface="Symbol" panose="05050102010706020507" pitchFamily="18" charset="2"/>
              </a:rPr>
              <a:t> </a:t>
            </a:r>
            <a:r>
              <a:rPr lang="en-US" altLang="zh-TW" sz="2400" i="1" dirty="0">
                <a:solidFill>
                  <a:srgbClr val="FF33CC"/>
                </a:solidFill>
                <a:cs typeface="Arial" pitchFamily="34" charset="0"/>
              </a:rPr>
              <a:t>p</a:t>
            </a:r>
          </a:p>
          <a:p>
            <a:pPr lvl="1">
              <a:buFont typeface="Arial" pitchFamily="34" charset="0"/>
              <a:buChar char="•"/>
            </a:pPr>
            <a:endParaRPr lang="en-US" altLang="zh-TW" dirty="0">
              <a:cs typeface="Arial" pitchFamily="34" charset="0"/>
            </a:endParaRPr>
          </a:p>
          <a:p>
            <a:pPr>
              <a:buFont typeface="Arial" pitchFamily="34" charset="0"/>
              <a:buChar char="•"/>
            </a:pPr>
            <a:r>
              <a:rPr lang="en-US" altLang="zh-TW" sz="2000" dirty="0">
                <a:cs typeface="Arial" pitchFamily="34" charset="0"/>
              </a:rPr>
              <a:t>It means that</a:t>
            </a:r>
          </a:p>
          <a:p>
            <a:pPr>
              <a:buFont typeface="Arial" pitchFamily="34" charset="0"/>
              <a:buChar char="•"/>
            </a:pPr>
            <a:r>
              <a:rPr lang="en-US" altLang="zh-TW" sz="2400" dirty="0">
                <a:cs typeface="Arial" pitchFamily="34" charset="0"/>
              </a:rPr>
              <a:t> </a:t>
            </a:r>
            <a:r>
              <a:rPr lang="en-US" altLang="zh-TW" sz="2400" i="1" dirty="0">
                <a:cs typeface="Arial" pitchFamily="34" charset="0"/>
              </a:rPr>
              <a:t>p</a:t>
            </a:r>
            <a:r>
              <a:rPr lang="en-US" altLang="zh-TW" sz="2400" dirty="0">
                <a:cs typeface="Arial" pitchFamily="34" charset="0"/>
              </a:rPr>
              <a:t> → </a:t>
            </a:r>
            <a:r>
              <a:rPr lang="en-US" altLang="zh-TW" sz="2400" i="1" dirty="0">
                <a:cs typeface="Arial" pitchFamily="34" charset="0"/>
              </a:rPr>
              <a:t>q </a:t>
            </a:r>
            <a:r>
              <a:rPr lang="en-US" altLang="zh-TW" sz="2400" dirty="0">
                <a:cs typeface="Arial" pitchFamily="34" charset="0"/>
                <a:sym typeface="Symbol" panose="05050102010706020507" pitchFamily="18" charset="2"/>
              </a:rPr>
              <a:t> </a:t>
            </a:r>
            <a:r>
              <a:rPr lang="en-US" altLang="zh-TW" sz="2400" i="1" dirty="0">
                <a:cs typeface="Arial" pitchFamily="34" charset="0"/>
              </a:rPr>
              <a:t>q</a:t>
            </a:r>
            <a:r>
              <a:rPr lang="en-US" altLang="zh-TW" sz="2400" dirty="0">
                <a:cs typeface="Arial" pitchFamily="34" charset="0"/>
              </a:rPr>
              <a:t> → </a:t>
            </a:r>
            <a:r>
              <a:rPr lang="en-US" altLang="zh-TW" sz="2400" dirty="0">
                <a:cs typeface="Arial" pitchFamily="34" charset="0"/>
                <a:sym typeface="Symbol" panose="05050102010706020507" pitchFamily="18" charset="2"/>
              </a:rPr>
              <a:t> </a:t>
            </a:r>
            <a:r>
              <a:rPr lang="en-US" altLang="zh-TW" sz="2400" i="1" dirty="0">
                <a:cs typeface="Arial" pitchFamily="34" charset="0"/>
              </a:rPr>
              <a:t>p (same truth table)</a:t>
            </a:r>
          </a:p>
          <a:p>
            <a:pPr>
              <a:buFont typeface="Arial" pitchFamily="34" charset="0"/>
              <a:buChar char="•"/>
            </a:pPr>
            <a:r>
              <a:rPr lang="en-US" altLang="zh-TW" sz="2400" i="1" dirty="0">
                <a:cs typeface="Arial" pitchFamily="34" charset="0"/>
              </a:rPr>
              <a:t>q</a:t>
            </a:r>
            <a:r>
              <a:rPr lang="en-US" altLang="zh-TW" sz="2400" dirty="0">
                <a:cs typeface="Arial" pitchFamily="34" charset="0"/>
              </a:rPr>
              <a:t> → </a:t>
            </a:r>
            <a:r>
              <a:rPr lang="en-US" altLang="zh-TW" sz="2400" i="1" dirty="0">
                <a:cs typeface="Arial" pitchFamily="34" charset="0"/>
              </a:rPr>
              <a:t>p </a:t>
            </a:r>
            <a:r>
              <a:rPr lang="en-US" altLang="zh-TW" sz="2400" dirty="0">
                <a:cs typeface="Arial" pitchFamily="34" charset="0"/>
                <a:sym typeface="Symbol" panose="05050102010706020507" pitchFamily="18" charset="2"/>
              </a:rPr>
              <a:t> </a:t>
            </a:r>
            <a:r>
              <a:rPr lang="en-US" altLang="zh-TW" sz="2400" i="1" dirty="0">
                <a:cs typeface="Arial" pitchFamily="34" charset="0"/>
              </a:rPr>
              <a:t>p</a:t>
            </a:r>
            <a:r>
              <a:rPr lang="en-US" altLang="zh-TW" sz="2400" dirty="0">
                <a:cs typeface="Arial" pitchFamily="34" charset="0"/>
              </a:rPr>
              <a:t> → </a:t>
            </a:r>
            <a:r>
              <a:rPr lang="en-US" altLang="zh-TW" sz="2400" dirty="0">
                <a:cs typeface="Arial" pitchFamily="34" charset="0"/>
                <a:sym typeface="Symbol" panose="05050102010706020507" pitchFamily="18" charset="2"/>
              </a:rPr>
              <a:t> </a:t>
            </a:r>
            <a:r>
              <a:rPr lang="en-US" altLang="zh-TW" sz="2400" i="1" dirty="0">
                <a:cs typeface="Arial" pitchFamily="34" charset="0"/>
              </a:rPr>
              <a:t>q</a:t>
            </a:r>
            <a:r>
              <a:rPr lang="en-US" altLang="zh-TW" sz="2400" dirty="0">
                <a:cs typeface="Arial" pitchFamily="34" charset="0"/>
              </a:rPr>
              <a:t> </a:t>
            </a:r>
            <a:r>
              <a:rPr lang="en-US" altLang="zh-TW" sz="2400" i="1" dirty="0">
                <a:cs typeface="Arial" pitchFamily="34" charset="0"/>
              </a:rPr>
              <a:t>(same truth table)</a:t>
            </a:r>
            <a:endParaRPr lang="en-US" altLang="zh-TW" dirty="0">
              <a:cs typeface="Arial" pitchFamily="34" charset="0"/>
            </a:endParaRPr>
          </a:p>
        </p:txBody>
      </p:sp>
      <p:sp>
        <p:nvSpPr>
          <p:cNvPr id="5" name="Rectangle 2"/>
          <p:cNvSpPr>
            <a:spLocks noGrp="1" noChangeArrowheads="1"/>
          </p:cNvSpPr>
          <p:nvPr>
            <p:ph type="title"/>
          </p:nvPr>
        </p:nvSpPr>
        <p:spPr>
          <a:xfrm>
            <a:off x="666205" y="214313"/>
            <a:ext cx="8020595" cy="1371600"/>
          </a:xfrm>
        </p:spPr>
        <p:txBody>
          <a:bodyPr>
            <a:normAutofit/>
          </a:bodyPr>
          <a:lstStyle/>
          <a:p>
            <a:r>
              <a:rPr lang="en-US" altLang="zh-TW" sz="4800" dirty="0">
                <a:solidFill>
                  <a:srgbClr val="FF0000"/>
                </a:solidFill>
              </a:rPr>
              <a:t>Conditional statement</a:t>
            </a:r>
            <a:endParaRPr lang="en-US" altLang="zh-TW" sz="1800" dirty="0">
              <a:solidFill>
                <a:srgbClr val="FF0000"/>
              </a:solidFill>
            </a:endParaRPr>
          </a:p>
        </p:txBody>
      </p:sp>
      <p:sp>
        <p:nvSpPr>
          <p:cNvPr id="6" name="Slide Number Placeholder 3"/>
          <p:cNvSpPr>
            <a:spLocks noGrp="1"/>
          </p:cNvSpPr>
          <p:nvPr>
            <p:ph type="sldNum" sz="quarter" idx="10"/>
          </p:nvPr>
        </p:nvSpPr>
        <p:spPr>
          <a:xfrm>
            <a:off x="7401030" y="6418453"/>
            <a:ext cx="1615607" cy="274320"/>
          </a:xfrm>
        </p:spPr>
        <p:txBody>
          <a:bodyPr/>
          <a:lstStyle/>
          <a:p>
            <a:pPr algn="r"/>
            <a:fld id="{B151E2BC-D49C-48D6-962F-AF4FE58E64CC}" type="slidenum">
              <a:rPr lang="en-US" sz="2000"/>
              <a:pPr algn="r"/>
              <a:t>9</a:t>
            </a:fld>
            <a:endParaRPr lang="en-US" sz="2000" dirty="0"/>
          </a:p>
        </p:txBody>
      </p:sp>
    </p:spTree>
    <p:extLst>
      <p:ext uri="{BB962C8B-B14F-4D97-AF65-F5344CB8AC3E}">
        <p14:creationId xmlns:p14="http://schemas.microsoft.com/office/powerpoint/2010/main" val="309703372"/>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2221</TotalTime>
  <Words>5695</Words>
  <Application>Microsoft Office PowerPoint</Application>
  <PresentationFormat>กระดาษ Letter (8.5x11 นิ้ว)</PresentationFormat>
  <Paragraphs>693</Paragraphs>
  <Slides>54</Slides>
  <Notes>11</Notes>
  <HiddenSlides>0</HiddenSlides>
  <MMClips>0</MMClips>
  <ScaleCrop>false</ScaleCrop>
  <HeadingPairs>
    <vt:vector size="8" baseType="variant">
      <vt:variant>
        <vt:lpstr>ฟอนต์ที่ถูกใช้</vt:lpstr>
      </vt:variant>
      <vt:variant>
        <vt:i4>10</vt:i4>
      </vt:variant>
      <vt:variant>
        <vt:lpstr>ธีม</vt:lpstr>
      </vt:variant>
      <vt:variant>
        <vt:i4>1</vt:i4>
      </vt:variant>
      <vt:variant>
        <vt:lpstr>เซิร์ฟเวอร์ OLE ฝังตัว</vt:lpstr>
      </vt:variant>
      <vt:variant>
        <vt:i4>1</vt:i4>
      </vt:variant>
      <vt:variant>
        <vt:lpstr>ชื่อเรื่องสไลด์</vt:lpstr>
      </vt:variant>
      <vt:variant>
        <vt:i4>54</vt:i4>
      </vt:variant>
    </vt:vector>
  </HeadingPairs>
  <TitlesOfParts>
    <vt:vector size="66" baseType="lpstr">
      <vt:lpstr>Arial</vt:lpstr>
      <vt:lpstr>Arial</vt:lpstr>
      <vt:lpstr>Calibri</vt:lpstr>
      <vt:lpstr>Courier New</vt:lpstr>
      <vt:lpstr>Symbol</vt:lpstr>
      <vt:lpstr>Times New Roman</vt:lpstr>
      <vt:lpstr>Tw Cen MT</vt:lpstr>
      <vt:lpstr>Tw Cen MT Condensed</vt:lpstr>
      <vt:lpstr>Wingdings</vt:lpstr>
      <vt:lpstr>Wingdings 3</vt:lpstr>
      <vt:lpstr>Integral</vt:lpstr>
      <vt:lpstr>Equation</vt:lpstr>
      <vt:lpstr>Chapter 1  The Foundations : Logic and Proofs</vt:lpstr>
      <vt:lpstr>Outline</vt:lpstr>
      <vt:lpstr>Introduction </vt:lpstr>
      <vt:lpstr>Tools for reasoning: Logic </vt:lpstr>
      <vt:lpstr>Propositions</vt:lpstr>
      <vt:lpstr>Logical operators and truth table</vt:lpstr>
      <vt:lpstr>Logical operators and truth table (contd.)</vt:lpstr>
      <vt:lpstr>Conditional statement</vt:lpstr>
      <vt:lpstr>Conditional statement</vt:lpstr>
      <vt:lpstr>Conditional statement(contd.)</vt:lpstr>
      <vt:lpstr>Truth tables of Compound propositions</vt:lpstr>
      <vt:lpstr>งานนำเสนอ PowerPoint</vt:lpstr>
      <vt:lpstr>งานนำเสนอ PowerPoint</vt:lpstr>
      <vt:lpstr>Translating English Sentences into Logical Expression (Contd.)</vt:lpstr>
      <vt:lpstr>Propositional Equivalences</vt:lpstr>
      <vt:lpstr>Tautology and Contradiction</vt:lpstr>
      <vt:lpstr>Tautology and Contradiction (Contd.)</vt:lpstr>
      <vt:lpstr>Equivalence Laws</vt:lpstr>
      <vt:lpstr>Propositional Equivalences (contd.)</vt:lpstr>
      <vt:lpstr>Propositional Equivalences (contd.)</vt:lpstr>
      <vt:lpstr>Propositional Equivalences (contd.)</vt:lpstr>
      <vt:lpstr>Propositional Equivalences (contd.)</vt:lpstr>
      <vt:lpstr>Propositional Functions &amp; Predicates</vt:lpstr>
      <vt:lpstr>Two Popular Quantifiers</vt:lpstr>
      <vt:lpstr>Rules of Inference</vt:lpstr>
      <vt:lpstr>Rules of Inference (contd.)</vt:lpstr>
      <vt:lpstr>Rules of Inference (contd.)</vt:lpstr>
      <vt:lpstr>Rules of Inference (contd.)</vt:lpstr>
      <vt:lpstr>Rules of Inference (contd.)</vt:lpstr>
      <vt:lpstr>Rules of Inference (contd.)</vt:lpstr>
      <vt:lpstr>Rules of Inference (contd.)</vt:lpstr>
      <vt:lpstr>Rules of Inference (contd.)</vt:lpstr>
      <vt:lpstr>Rules of Inference (contd.)</vt:lpstr>
      <vt:lpstr>Rules of Inference (contd.)</vt:lpstr>
      <vt:lpstr>Inference and Automatic Theorem-Proving</vt:lpstr>
      <vt:lpstr>งานนำเสนอ PowerPoint</vt:lpstr>
      <vt:lpstr>งานนำเสนอ PowerPoint</vt:lpstr>
      <vt:lpstr>งานนำเสนอ PowerPoint</vt:lpstr>
      <vt:lpstr>Introduction to proofs</vt:lpstr>
      <vt:lpstr>Some terminology</vt:lpstr>
      <vt:lpstr>Types of Proofs</vt:lpstr>
      <vt:lpstr>Types of Proofs (contD.)</vt:lpstr>
      <vt:lpstr>Direct Proofs (วิธีพิสูจน์โดยตรง)</vt:lpstr>
      <vt:lpstr>E.g.: Proof using Direct Proof</vt:lpstr>
      <vt:lpstr>E.g.: Proof using Direct Proof</vt:lpstr>
      <vt:lpstr>E.g.: Proof using Direct Proof</vt:lpstr>
      <vt:lpstr>Proof by contrapositive  (การพิสูจน์โดยใช้การแย้งสลับที่)</vt:lpstr>
      <vt:lpstr>E.g.: Proof using contrapositive</vt:lpstr>
      <vt:lpstr>E.g.: Proof using contrapositive</vt:lpstr>
      <vt:lpstr>งานนำเสนอ PowerPoint</vt:lpstr>
      <vt:lpstr>Proof by contradiction  (การพิสูจน์โดยข้อขัดแย้ง)</vt:lpstr>
      <vt:lpstr>Proof by contradiction (CONTD.) </vt:lpstr>
      <vt:lpstr>E.g.: Proof using contradiction</vt:lpstr>
      <vt:lpstr>E.g.: Proof using contradiction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Paween Kaewthong</cp:lastModifiedBy>
  <cp:revision>241</cp:revision>
  <dcterms:created xsi:type="dcterms:W3CDTF">2014-09-12T02:18:28Z</dcterms:created>
  <dcterms:modified xsi:type="dcterms:W3CDTF">2021-10-19T09:15:42Z</dcterms:modified>
</cp:coreProperties>
</file>