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40"/>
  </p:notesMasterIdLst>
  <p:sldIdLst>
    <p:sldId id="256" r:id="rId2"/>
    <p:sldId id="386" r:id="rId3"/>
    <p:sldId id="353" r:id="rId4"/>
    <p:sldId id="354" r:id="rId5"/>
    <p:sldId id="355" r:id="rId6"/>
    <p:sldId id="356" r:id="rId7"/>
    <p:sldId id="357" r:id="rId8"/>
    <p:sldId id="387" r:id="rId9"/>
    <p:sldId id="388" r:id="rId10"/>
    <p:sldId id="389" r:id="rId11"/>
    <p:sldId id="390" r:id="rId12"/>
    <p:sldId id="391" r:id="rId13"/>
    <p:sldId id="392" r:id="rId14"/>
    <p:sldId id="358" r:id="rId15"/>
    <p:sldId id="359" r:id="rId16"/>
    <p:sldId id="360" r:id="rId17"/>
    <p:sldId id="361" r:id="rId18"/>
    <p:sldId id="362" r:id="rId19"/>
    <p:sldId id="363" r:id="rId20"/>
    <p:sldId id="364" r:id="rId21"/>
    <p:sldId id="394" r:id="rId22"/>
    <p:sldId id="385" r:id="rId23"/>
    <p:sldId id="365" r:id="rId24"/>
    <p:sldId id="366" r:id="rId25"/>
    <p:sldId id="409" r:id="rId26"/>
    <p:sldId id="410" r:id="rId27"/>
    <p:sldId id="420" r:id="rId28"/>
    <p:sldId id="421" r:id="rId29"/>
    <p:sldId id="422" r:id="rId30"/>
    <p:sldId id="423" r:id="rId31"/>
    <p:sldId id="424" r:id="rId32"/>
    <p:sldId id="426" r:id="rId33"/>
    <p:sldId id="425" r:id="rId34"/>
    <p:sldId id="428" r:id="rId35"/>
    <p:sldId id="429" r:id="rId36"/>
    <p:sldId id="431" r:id="rId37"/>
    <p:sldId id="430" r:id="rId38"/>
    <p:sldId id="440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2" autoAdjust="0"/>
    <p:restoredTop sz="95337" autoAdjust="0"/>
  </p:normalViewPr>
  <p:slideViewPr>
    <p:cSldViewPr>
      <p:cViewPr varScale="1">
        <p:scale>
          <a:sx n="88" d="100"/>
          <a:sy n="88" d="100"/>
        </p:scale>
        <p:origin x="1306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Relationship Id="rId4" Type="http://schemas.openxmlformats.org/officeDocument/2006/relationships/image" Target="../media/image19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png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image" Target="../media/image2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38.emf"/><Relationship Id="rId1" Type="http://schemas.openxmlformats.org/officeDocument/2006/relationships/image" Target="../media/image37.emf"/><Relationship Id="rId4" Type="http://schemas.openxmlformats.org/officeDocument/2006/relationships/image" Target="../media/image39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38.emf"/><Relationship Id="rId1" Type="http://schemas.openxmlformats.org/officeDocument/2006/relationships/image" Target="../media/image37.emf"/><Relationship Id="rId5" Type="http://schemas.openxmlformats.org/officeDocument/2006/relationships/image" Target="../media/image40.emf"/><Relationship Id="rId4" Type="http://schemas.openxmlformats.org/officeDocument/2006/relationships/image" Target="../media/image39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emf"/><Relationship Id="rId5" Type="http://schemas.openxmlformats.org/officeDocument/2006/relationships/image" Target="../media/image45.png"/><Relationship Id="rId4" Type="http://schemas.openxmlformats.org/officeDocument/2006/relationships/image" Target="../media/image44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47.emf"/><Relationship Id="rId1" Type="http://schemas.openxmlformats.org/officeDocument/2006/relationships/image" Target="../media/image4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47.emf"/><Relationship Id="rId1" Type="http://schemas.openxmlformats.org/officeDocument/2006/relationships/image" Target="../media/image46.emf"/><Relationship Id="rId4" Type="http://schemas.openxmlformats.org/officeDocument/2006/relationships/image" Target="../media/image49.e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47.emf"/><Relationship Id="rId1" Type="http://schemas.openxmlformats.org/officeDocument/2006/relationships/image" Target="../media/image46.emf"/><Relationship Id="rId4" Type="http://schemas.openxmlformats.org/officeDocument/2006/relationships/image" Target="../media/image49.e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wmf"/><Relationship Id="rId1" Type="http://schemas.openxmlformats.org/officeDocument/2006/relationships/image" Target="../media/image50.emf"/><Relationship Id="rId4" Type="http://schemas.openxmlformats.org/officeDocument/2006/relationships/image" Target="../media/image53.png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55.emf"/><Relationship Id="rId1" Type="http://schemas.openxmlformats.org/officeDocument/2006/relationships/image" Target="../media/image54.e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55.emf"/><Relationship Id="rId1" Type="http://schemas.openxmlformats.org/officeDocument/2006/relationships/image" Target="../media/image54.emf"/><Relationship Id="rId4" Type="http://schemas.openxmlformats.org/officeDocument/2006/relationships/image" Target="../media/image56.e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55.emf"/><Relationship Id="rId1" Type="http://schemas.openxmlformats.org/officeDocument/2006/relationships/image" Target="../media/image54.emf"/><Relationship Id="rId4" Type="http://schemas.openxmlformats.org/officeDocument/2006/relationships/image" Target="../media/image56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7.emf"/><Relationship Id="rId4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4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86597-BFA4-4CC6-B537-9AEB45720D1A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88F65-4010-4CA3-8A0D-519390CD4C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068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8400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3609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975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2000"/>
            <a:ext cx="685621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52697" y="762000"/>
            <a:ext cx="2193989" cy="5334001"/>
          </a:xfrm>
          <a:prstGeom prst="rect">
            <a:avLst/>
          </a:prstGeom>
          <a:solidFill>
            <a:srgbClr val="C3C3C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1298448"/>
            <a:ext cx="5486400" cy="3255264"/>
          </a:xfrm>
        </p:spPr>
        <p:txBody>
          <a:bodyPr anchor="b">
            <a:normAutofit/>
          </a:bodyPr>
          <a:lstStyle>
            <a:lvl1pPr algn="l">
              <a:defRPr sz="54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4670246"/>
            <a:ext cx="54864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AFB14-E9D7-48DF-852F-5D0A2B268ADC}" type="datetime1">
              <a:rPr lang="en-GB" smtClean="0"/>
              <a:t>25/02/2022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5443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B0639-5185-4819-B534-CEA8365154F2}" type="datetime1">
              <a:rPr lang="en-GB" smtClean="0"/>
              <a:t>25/02/2022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111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750" y="990600"/>
            <a:ext cx="211455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0934" y="868680"/>
            <a:ext cx="54864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2C11-B89B-4AFC-9C25-993645859209}" type="datetime1">
              <a:rPr lang="en-GB" smtClean="0"/>
              <a:t>25/02/2022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354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57E63-84AA-4D5F-B289-B57ADAF06B07}" type="datetime1">
              <a:rPr lang="en-GB" smtClean="0"/>
              <a:t>25/02/2022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1436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934" y="1298448"/>
            <a:ext cx="5486400" cy="3255264"/>
          </a:xfrm>
        </p:spPr>
        <p:txBody>
          <a:bodyPr anchor="b">
            <a:normAutofit/>
          </a:bodyPr>
          <a:lstStyle>
            <a:lvl1pPr>
              <a:defRPr sz="54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650" y="4672584"/>
            <a:ext cx="54864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0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1090-6C55-475D-B1CB-742C3CA54488}" type="datetime1">
              <a:rPr lang="en-GB" smtClean="0"/>
              <a:t>25/02/2022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301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0934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590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988F1-D913-44A2-B467-841FAF64F9FF}" type="datetime1">
              <a:rPr lang="en-GB" smtClean="0"/>
              <a:t>25/02/2022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01014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934" y="1023586"/>
            <a:ext cx="260604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0934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3847" y="1023587"/>
            <a:ext cx="260604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3847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732D3-5A93-4082-85C4-CDB2BD1F4827}" type="datetime1">
              <a:rPr lang="en-GB" smtClean="0"/>
              <a:t>25/02/2022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31745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7C94B-AEDC-4508-84CC-25DCBB812CED}" type="datetime1">
              <a:rPr lang="en-GB" smtClean="0"/>
              <a:t>25/02/2022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886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D19F9-5F80-45D2-AF2D-86CFC98648B3}" type="datetime1">
              <a:rPr lang="en-GB" smtClean="0"/>
              <a:t>25/02/2022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660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868680"/>
            <a:ext cx="54864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37560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8F70-34B5-466C-A878-234018B4A5D6}" type="datetime1">
              <a:rPr lang="en-GB" smtClean="0"/>
              <a:t>25/02/2022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53978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7983" y="767419"/>
            <a:ext cx="6086423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40602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53B91-056A-4AE9-8293-A67453546B3F}" type="datetime1">
              <a:rPr lang="en-GB" smtClean="0"/>
              <a:t>25/02/2022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24326" y="6356351"/>
            <a:ext cx="4433638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451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89" y="1123838"/>
            <a:ext cx="221061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951" y="864108"/>
            <a:ext cx="54864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1EC3690-CA26-4F7E-9A35-A63E2D6FD789}" type="datetime1">
              <a:rPr lang="en-GB" smtClean="0"/>
              <a:t>25/02/2022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accent1"/>
                </a:solidFill>
              </a:defRPr>
            </a:lvl1pPr>
          </a:lstStyle>
          <a:p>
            <a:fld id="{04698E25-70A5-4DC8-888B-608AEC755B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925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1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7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16.emf"/><Relationship Id="rId4" Type="http://schemas.openxmlformats.org/officeDocument/2006/relationships/image" Target="../media/image12.emf"/><Relationship Id="rId9" Type="http://schemas.openxmlformats.org/officeDocument/2006/relationships/oleObject" Target="../embeddings/oleObject19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17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19.emf"/><Relationship Id="rId4" Type="http://schemas.openxmlformats.org/officeDocument/2006/relationships/image" Target="../media/image17.emf"/><Relationship Id="rId9" Type="http://schemas.openxmlformats.org/officeDocument/2006/relationships/oleObject" Target="../embeddings/oleObject2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20.png"/><Relationship Id="rId4" Type="http://schemas.openxmlformats.org/officeDocument/2006/relationships/oleObject" Target="../embeddings/oleObject27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22.emf"/><Relationship Id="rId4" Type="http://schemas.openxmlformats.org/officeDocument/2006/relationships/oleObject" Target="../embeddings/oleObject29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4.emf"/><Relationship Id="rId4" Type="http://schemas.openxmlformats.org/officeDocument/2006/relationships/oleObject" Target="../embeddings/oleObject3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5.emf"/><Relationship Id="rId4" Type="http://schemas.openxmlformats.org/officeDocument/2006/relationships/oleObject" Target="../embeddings/oleObject3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33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7.emf"/><Relationship Id="rId4" Type="http://schemas.openxmlformats.org/officeDocument/2006/relationships/oleObject" Target="../embeddings/oleObject3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8.emf"/><Relationship Id="rId4" Type="http://schemas.openxmlformats.org/officeDocument/2006/relationships/oleObject" Target="../embeddings/oleObject35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9.emf"/><Relationship Id="rId4" Type="http://schemas.openxmlformats.org/officeDocument/2006/relationships/oleObject" Target="../embeddings/oleObject36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30.emf"/><Relationship Id="rId4" Type="http://schemas.openxmlformats.org/officeDocument/2006/relationships/oleObject" Target="../embeddings/oleObject37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38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39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34.e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33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gif"/><Relationship Id="rId3" Type="http://schemas.openxmlformats.org/officeDocument/2006/relationships/oleObject" Target="../embeddings/oleObject43.bin"/><Relationship Id="rId7" Type="http://schemas.openxmlformats.org/officeDocument/2006/relationships/image" Target="../media/image3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34.e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33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38.e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37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38.emf"/><Relationship Id="rId5" Type="http://schemas.openxmlformats.org/officeDocument/2006/relationships/oleObject" Target="../embeddings/oleObject49.bin"/><Relationship Id="rId10" Type="http://schemas.openxmlformats.org/officeDocument/2006/relationships/image" Target="../media/image39.emf"/><Relationship Id="rId4" Type="http://schemas.openxmlformats.org/officeDocument/2006/relationships/image" Target="../media/image37.emf"/><Relationship Id="rId9" Type="http://schemas.openxmlformats.org/officeDocument/2006/relationships/oleObject" Target="../embeddings/oleObject51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4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38.e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0" Type="http://schemas.openxmlformats.org/officeDocument/2006/relationships/image" Target="../media/image39.emf"/><Relationship Id="rId4" Type="http://schemas.openxmlformats.org/officeDocument/2006/relationships/image" Target="../media/image37.emf"/><Relationship Id="rId9" Type="http://schemas.openxmlformats.org/officeDocument/2006/relationships/oleObject" Target="../embeddings/oleObject5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13" Type="http://schemas.openxmlformats.org/officeDocument/2006/relationships/image" Target="../media/image45.png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42.wmf"/><Relationship Id="rId12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54.bin"/><Relationship Id="rId11" Type="http://schemas.openxmlformats.org/officeDocument/2006/relationships/image" Target="../media/image44.wmf"/><Relationship Id="rId5" Type="http://schemas.openxmlformats.org/officeDocument/2006/relationships/image" Target="../media/image41.emf"/><Relationship Id="rId10" Type="http://schemas.openxmlformats.org/officeDocument/2006/relationships/oleObject" Target="../embeddings/oleObject56.bin"/><Relationship Id="rId4" Type="http://schemas.openxmlformats.org/officeDocument/2006/relationships/oleObject" Target="../embeddings/oleObject53.bin"/><Relationship Id="rId9" Type="http://schemas.openxmlformats.org/officeDocument/2006/relationships/image" Target="../media/image43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47.e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46.emf"/><Relationship Id="rId9" Type="http://schemas.openxmlformats.org/officeDocument/2006/relationships/image" Target="../media/image4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47.emf"/><Relationship Id="rId5" Type="http://schemas.openxmlformats.org/officeDocument/2006/relationships/oleObject" Target="../embeddings/oleObject62.bin"/><Relationship Id="rId10" Type="http://schemas.openxmlformats.org/officeDocument/2006/relationships/image" Target="../media/image49.emf"/><Relationship Id="rId4" Type="http://schemas.openxmlformats.org/officeDocument/2006/relationships/image" Target="../media/image46.emf"/><Relationship Id="rId9" Type="http://schemas.openxmlformats.org/officeDocument/2006/relationships/oleObject" Target="../embeddings/oleObject64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47.emf"/><Relationship Id="rId5" Type="http://schemas.openxmlformats.org/officeDocument/2006/relationships/oleObject" Target="../embeddings/oleObject62.bin"/><Relationship Id="rId10" Type="http://schemas.openxmlformats.org/officeDocument/2006/relationships/image" Target="../media/image49.emf"/><Relationship Id="rId4" Type="http://schemas.openxmlformats.org/officeDocument/2006/relationships/image" Target="../media/image46.emf"/><Relationship Id="rId9" Type="http://schemas.openxmlformats.org/officeDocument/2006/relationships/oleObject" Target="../embeddings/oleObject64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5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66.bin"/><Relationship Id="rId11" Type="http://schemas.openxmlformats.org/officeDocument/2006/relationships/image" Target="../media/image53.png"/><Relationship Id="rId5" Type="http://schemas.openxmlformats.org/officeDocument/2006/relationships/image" Target="../media/image50.emf"/><Relationship Id="rId10" Type="http://schemas.openxmlformats.org/officeDocument/2006/relationships/oleObject" Target="../embeddings/oleObject68.bin"/><Relationship Id="rId4" Type="http://schemas.openxmlformats.org/officeDocument/2006/relationships/oleObject" Target="../embeddings/oleObject65.bin"/><Relationship Id="rId9" Type="http://schemas.openxmlformats.org/officeDocument/2006/relationships/image" Target="../media/image5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55.e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54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55.emf"/><Relationship Id="rId5" Type="http://schemas.openxmlformats.org/officeDocument/2006/relationships/oleObject" Target="../embeddings/oleObject73.bin"/><Relationship Id="rId10" Type="http://schemas.openxmlformats.org/officeDocument/2006/relationships/image" Target="../media/image56.emf"/><Relationship Id="rId4" Type="http://schemas.openxmlformats.org/officeDocument/2006/relationships/image" Target="../media/image54.emf"/><Relationship Id="rId9" Type="http://schemas.openxmlformats.org/officeDocument/2006/relationships/oleObject" Target="../embeddings/oleObject75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55.emf"/><Relationship Id="rId5" Type="http://schemas.openxmlformats.org/officeDocument/2006/relationships/oleObject" Target="../embeddings/oleObject73.bin"/><Relationship Id="rId10" Type="http://schemas.openxmlformats.org/officeDocument/2006/relationships/image" Target="../media/image56.emf"/><Relationship Id="rId4" Type="http://schemas.openxmlformats.org/officeDocument/2006/relationships/image" Target="../media/image54.emf"/><Relationship Id="rId9" Type="http://schemas.openxmlformats.org/officeDocument/2006/relationships/oleObject" Target="../embeddings/oleObject75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1.emf"/><Relationship Id="rId4" Type="http://schemas.openxmlformats.org/officeDocument/2006/relationships/image" Target="../media/image7.emf"/><Relationship Id="rId9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0130" y="2420888"/>
            <a:ext cx="5852110" cy="1397713"/>
          </a:xfrm>
        </p:spPr>
        <p:txBody>
          <a:bodyPr>
            <a:normAutofit fontScale="90000"/>
          </a:bodyPr>
          <a:lstStyle/>
          <a:p>
            <a:r>
              <a:rPr lang="en-GB" dirty="0"/>
              <a:t>Digital Logic &amp; Digital Systems</a:t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656" y="4869160"/>
            <a:ext cx="7176874" cy="648072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4004CEM</a:t>
            </a:r>
          </a:p>
          <a:p>
            <a:r>
              <a:rPr lang="en-GB" dirty="0"/>
              <a:t>Computer Architecture &amp; Networks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5303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10</a:t>
            </a:fld>
            <a:endParaRPr lang="en-GB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683568" y="404664"/>
            <a:ext cx="2055813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solidFill>
                  <a:srgbClr val="FFFF99"/>
                </a:solidFill>
              </a:rPr>
              <a:t>The AND Gate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9500191"/>
              </p:ext>
            </p:extLst>
          </p:nvPr>
        </p:nvGraphicFramePr>
        <p:xfrm>
          <a:off x="3347864" y="577177"/>
          <a:ext cx="15240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47" name="CorelDRAW" r:id="rId3" imgW="703286" imgH="238963" progId="CorelDRAW.Graphic.13">
                  <p:embed/>
                </p:oleObj>
              </mc:Choice>
              <mc:Fallback>
                <p:oleObj name="CorelDRAW" r:id="rId3" imgW="703286" imgH="238963" progId="CorelDRAW.Graphic.1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577177"/>
                        <a:ext cx="152400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8712454"/>
              </p:ext>
            </p:extLst>
          </p:nvPr>
        </p:nvGraphicFramePr>
        <p:xfrm>
          <a:off x="5715000" y="801687"/>
          <a:ext cx="1447800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48" name="CorelDRAW" r:id="rId5" imgW="703286" imgH="286756" progId="CorelDRAW.Graphic.13">
                  <p:embed/>
                </p:oleObj>
              </mc:Choice>
              <mc:Fallback>
                <p:oleObj name="CorelDRAW" r:id="rId5" imgW="703286" imgH="286756" progId="CorelDRAW.Graphic.1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801687"/>
                        <a:ext cx="1447800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3"/>
          <p:cNvSpPr txBox="1">
            <a:spLocks noChangeArrowheads="1"/>
          </p:cNvSpPr>
          <p:nvPr/>
        </p:nvSpPr>
        <p:spPr bwMode="auto">
          <a:xfrm>
            <a:off x="5708639" y="638026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i="1" dirty="0"/>
              <a:t>A</a:t>
            </a:r>
          </a:p>
        </p:txBody>
      </p:sp>
      <p:sp>
        <p:nvSpPr>
          <p:cNvPr id="7" name="Text Box 24"/>
          <p:cNvSpPr txBox="1">
            <a:spLocks noChangeArrowheads="1"/>
          </p:cNvSpPr>
          <p:nvPr/>
        </p:nvSpPr>
        <p:spPr bwMode="auto">
          <a:xfrm>
            <a:off x="5688593" y="1327262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i="1"/>
              <a:t>B</a:t>
            </a:r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819900" y="821382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i="1" dirty="0"/>
              <a:t>X</a:t>
            </a: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838200" y="1752600"/>
            <a:ext cx="7543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dirty="0"/>
              <a:t>The </a:t>
            </a:r>
            <a:r>
              <a:rPr lang="en-US" altLang="en-US" b="1" dirty="0"/>
              <a:t>AND gate</a:t>
            </a:r>
            <a:r>
              <a:rPr lang="en-US" altLang="en-US" dirty="0"/>
              <a:t> produces a HIGH output when all inputs are HIGH; otherwise, the output is LOW.  For a 2-input gate, the truth table is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3601289"/>
              </p:ext>
            </p:extLst>
          </p:nvPr>
        </p:nvGraphicFramePr>
        <p:xfrm>
          <a:off x="3352800" y="2667000"/>
          <a:ext cx="200977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49" name="CorelDRAW" r:id="rId7" imgW="1154390" imgH="1181161" progId="CorelDRAW.Graphic.13">
                  <p:embed/>
                </p:oleObj>
              </mc:Choice>
              <mc:Fallback>
                <p:oleObj name="CorelDRAW" r:id="rId7" imgW="1154390" imgH="1181161" progId="CorelDRAW.Graphic.1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667000"/>
                        <a:ext cx="2009775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732086" y="5013176"/>
            <a:ext cx="76200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dirty="0"/>
              <a:t>The </a:t>
            </a:r>
            <a:r>
              <a:rPr lang="en-US" altLang="en-US" b="1" dirty="0"/>
              <a:t>AND </a:t>
            </a:r>
            <a:r>
              <a:rPr lang="en-US" altLang="en-US" dirty="0"/>
              <a:t>operation is usually shown with a dot between the variables but it may be implied (no dot). Thus, the AND operation is written as </a:t>
            </a:r>
            <a:r>
              <a:rPr lang="en-US" altLang="en-US" i="1" dirty="0"/>
              <a:t>X</a:t>
            </a:r>
            <a:r>
              <a:rPr lang="en-US" altLang="en-US" dirty="0"/>
              <a:t> = </a:t>
            </a:r>
            <a:r>
              <a:rPr lang="en-US" altLang="en-US" i="1" dirty="0"/>
              <a:t>A</a:t>
            </a:r>
            <a:r>
              <a:rPr lang="en-US" altLang="en-US" b="1" i="1" baseline="30000" dirty="0"/>
              <a:t>.</a:t>
            </a:r>
            <a:r>
              <a:rPr lang="en-US" altLang="en-US" i="1" dirty="0"/>
              <a:t>B </a:t>
            </a:r>
            <a:r>
              <a:rPr lang="en-US" altLang="en-US" dirty="0"/>
              <a:t>or </a:t>
            </a:r>
            <a:r>
              <a:rPr lang="en-US" altLang="en-US" i="1" dirty="0"/>
              <a:t>X = AB.</a:t>
            </a:r>
          </a:p>
        </p:txBody>
      </p:sp>
      <p:sp>
        <p:nvSpPr>
          <p:cNvPr id="12" name="Text Box 16"/>
          <p:cNvSpPr txBox="1">
            <a:spLocks noChangeArrowheads="1"/>
          </p:cNvSpPr>
          <p:nvPr/>
        </p:nvSpPr>
        <p:spPr bwMode="auto">
          <a:xfrm>
            <a:off x="3581400" y="3352800"/>
            <a:ext cx="838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dirty="0">
                <a:latin typeface="Times New Roman" pitchFamily="18" charset="0"/>
              </a:rPr>
              <a:t>0    0</a:t>
            </a:r>
          </a:p>
          <a:p>
            <a:r>
              <a:rPr lang="en-US" altLang="en-US" sz="2000" dirty="0">
                <a:latin typeface="Times New Roman" pitchFamily="18" charset="0"/>
              </a:rPr>
              <a:t>0    1</a:t>
            </a:r>
          </a:p>
          <a:p>
            <a:r>
              <a:rPr lang="en-US" altLang="en-US" sz="2000" dirty="0">
                <a:latin typeface="Times New Roman" pitchFamily="18" charset="0"/>
              </a:rPr>
              <a:t>1    0</a:t>
            </a:r>
          </a:p>
          <a:p>
            <a:r>
              <a:rPr lang="en-US" altLang="en-US" sz="2000" dirty="0">
                <a:latin typeface="Times New Roman" pitchFamily="18" charset="0"/>
              </a:rPr>
              <a:t>1    1</a:t>
            </a:r>
          </a:p>
        </p:txBody>
      </p:sp>
      <p:sp>
        <p:nvSpPr>
          <p:cNvPr id="13" name="Text Box 17"/>
          <p:cNvSpPr txBox="1">
            <a:spLocks noChangeArrowheads="1"/>
          </p:cNvSpPr>
          <p:nvPr/>
        </p:nvSpPr>
        <p:spPr bwMode="auto">
          <a:xfrm>
            <a:off x="4724400" y="3352800"/>
            <a:ext cx="838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dirty="0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  <a:p>
            <a:r>
              <a:rPr lang="en-US" altLang="en-US" sz="2000" dirty="0">
                <a:solidFill>
                  <a:srgbClr val="FF0000"/>
                </a:solidFill>
                <a:latin typeface="Times New Roman" pitchFamily="18" charset="0"/>
              </a:rPr>
              <a:t>0 </a:t>
            </a:r>
          </a:p>
          <a:p>
            <a:r>
              <a:rPr lang="en-US" altLang="en-US" sz="2000" dirty="0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  <a:p>
            <a:r>
              <a:rPr lang="en-US" altLang="en-US" sz="2000" dirty="0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3059832" y="469704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i="1"/>
              <a:t>A</a:t>
            </a:r>
          </a:p>
        </p:txBody>
      </p:sp>
      <p:sp>
        <p:nvSpPr>
          <p:cNvPr id="15" name="Text Box 20"/>
          <p:cNvSpPr txBox="1">
            <a:spLocks noChangeArrowheads="1"/>
          </p:cNvSpPr>
          <p:nvPr/>
        </p:nvSpPr>
        <p:spPr bwMode="auto">
          <a:xfrm>
            <a:off x="3059832" y="850974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i="1"/>
              <a:t>B</a:t>
            </a: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4542086" y="542664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i="1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56493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11</a:t>
            </a:fld>
            <a:endParaRPr lang="en-GB" dirty="0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683568" y="404664"/>
            <a:ext cx="2055813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solidFill>
                  <a:srgbClr val="FFFF99"/>
                </a:solidFill>
              </a:rPr>
              <a:t>The AND Gate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4438461"/>
              </p:ext>
            </p:extLst>
          </p:nvPr>
        </p:nvGraphicFramePr>
        <p:xfrm>
          <a:off x="3347864" y="577177"/>
          <a:ext cx="15240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04" name="CorelDRAW" r:id="rId3" imgW="703286" imgH="238963" progId="CorelDRAW.Graphic.13">
                  <p:embed/>
                </p:oleObj>
              </mc:Choice>
              <mc:Fallback>
                <p:oleObj name="CorelDRAW" r:id="rId3" imgW="703286" imgH="238963" progId="CorelDRAW.Graphic.1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577177"/>
                        <a:ext cx="152400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401353"/>
              </p:ext>
            </p:extLst>
          </p:nvPr>
        </p:nvGraphicFramePr>
        <p:xfrm>
          <a:off x="5715000" y="801687"/>
          <a:ext cx="1447800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05" name="CorelDRAW" r:id="rId5" imgW="703286" imgH="286756" progId="CorelDRAW.Graphic.13">
                  <p:embed/>
                </p:oleObj>
              </mc:Choice>
              <mc:Fallback>
                <p:oleObj name="CorelDRAW" r:id="rId5" imgW="703286" imgH="286756" progId="CorelDRAW.Graphic.1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801687"/>
                        <a:ext cx="1447800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3"/>
          <p:cNvSpPr txBox="1">
            <a:spLocks noChangeArrowheads="1"/>
          </p:cNvSpPr>
          <p:nvPr/>
        </p:nvSpPr>
        <p:spPr bwMode="auto">
          <a:xfrm>
            <a:off x="5708639" y="638026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i="1" dirty="0"/>
              <a:t>A</a:t>
            </a:r>
          </a:p>
        </p:txBody>
      </p:sp>
      <p:sp>
        <p:nvSpPr>
          <p:cNvPr id="7" name="Text Box 24"/>
          <p:cNvSpPr txBox="1">
            <a:spLocks noChangeArrowheads="1"/>
          </p:cNvSpPr>
          <p:nvPr/>
        </p:nvSpPr>
        <p:spPr bwMode="auto">
          <a:xfrm>
            <a:off x="5688593" y="1327262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i="1"/>
              <a:t>B</a:t>
            </a:r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819900" y="821382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i="1" dirty="0"/>
              <a:t>X</a:t>
            </a: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1139181" y="1178397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dirty="0"/>
              <a:t>Example waveforms: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4840904"/>
              </p:ext>
            </p:extLst>
          </p:nvPr>
        </p:nvGraphicFramePr>
        <p:xfrm>
          <a:off x="1403350" y="1727200"/>
          <a:ext cx="5578475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06" name="CorelDRAW" r:id="rId7" imgW="3079122" imgH="461345" progId="CorelDRAW.Graphic.13">
                  <p:embed/>
                </p:oleObj>
              </mc:Choice>
              <mc:Fallback>
                <p:oleObj name="CorelDRAW" r:id="rId7" imgW="3079122" imgH="461345" progId="CorelDRAW.Graphic.1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727200"/>
                        <a:ext cx="5578475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5355659"/>
              </p:ext>
            </p:extLst>
          </p:nvPr>
        </p:nvGraphicFramePr>
        <p:xfrm>
          <a:off x="1403648" y="2780928"/>
          <a:ext cx="5562600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07" name="CorelDRAW" r:id="rId9" imgW="3079122" imgH="201900" progId="CorelDRAW.Graphic.13">
                  <p:embed/>
                </p:oleObj>
              </mc:Choice>
              <mc:Fallback>
                <p:oleObj name="CorelDRAW" r:id="rId9" imgW="3079122" imgH="201900" progId="CorelDRAW.Graphic.1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2780928"/>
                        <a:ext cx="5562600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1127049" y="1769003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i="1" dirty="0"/>
              <a:t>A</a:t>
            </a:r>
          </a:p>
        </p:txBody>
      </p:sp>
      <p:sp>
        <p:nvSpPr>
          <p:cNvPr id="18" name="Text Box 25"/>
          <p:cNvSpPr txBox="1">
            <a:spLocks noChangeArrowheads="1"/>
          </p:cNvSpPr>
          <p:nvPr/>
        </p:nvSpPr>
        <p:spPr bwMode="auto">
          <a:xfrm>
            <a:off x="1139181" y="2226203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i="1"/>
              <a:t>B</a:t>
            </a:r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1127049" y="2927021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i="1" dirty="0"/>
              <a:t>X</a:t>
            </a:r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796553" y="3573016"/>
            <a:ext cx="7772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The AND operation is used in computer programming as a selective mask. If you want to retain certain bits of a binary number but reset the other bits to 0, you could set a mask with 1’s in the position of the retained bits. </a:t>
            </a:r>
          </a:p>
        </p:txBody>
      </p:sp>
      <p:sp>
        <p:nvSpPr>
          <p:cNvPr id="21" name="WordArt 33"/>
          <p:cNvSpPr>
            <a:spLocks noChangeArrowheads="1" noChangeShapeType="1" noTextEdit="1"/>
          </p:cNvSpPr>
          <p:nvPr/>
        </p:nvSpPr>
        <p:spPr bwMode="auto">
          <a:xfrm>
            <a:off x="796553" y="5103639"/>
            <a:ext cx="1219200" cy="4492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2800" kern="10" dirty="0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/>
              </a:rPr>
              <a:t>Example</a:t>
            </a:r>
          </a:p>
        </p:txBody>
      </p:sp>
      <p:sp>
        <p:nvSpPr>
          <p:cNvPr id="22" name="Text Box 34"/>
          <p:cNvSpPr txBox="1">
            <a:spLocks noChangeArrowheads="1"/>
          </p:cNvSpPr>
          <p:nvPr/>
        </p:nvSpPr>
        <p:spPr bwMode="auto">
          <a:xfrm>
            <a:off x="2143215" y="5110566"/>
            <a:ext cx="6096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If the binary number 10100011 is </a:t>
            </a:r>
            <a:r>
              <a:rPr lang="en-US" altLang="en-US" dirty="0" err="1"/>
              <a:t>ANDed</a:t>
            </a:r>
            <a:r>
              <a:rPr lang="en-US" altLang="en-US" dirty="0"/>
              <a:t> with the mask 00001111, what is the result?</a:t>
            </a:r>
          </a:p>
        </p:txBody>
      </p:sp>
      <p:sp>
        <p:nvSpPr>
          <p:cNvPr id="23" name="Text Box 32"/>
          <p:cNvSpPr txBox="1">
            <a:spLocks noChangeArrowheads="1"/>
          </p:cNvSpPr>
          <p:nvPr/>
        </p:nvSpPr>
        <p:spPr bwMode="auto">
          <a:xfrm>
            <a:off x="2128664" y="5846092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rgbClr val="FF0000"/>
                </a:solidFill>
              </a:rPr>
              <a:t>00000011</a:t>
            </a:r>
          </a:p>
        </p:txBody>
      </p:sp>
      <p:sp>
        <p:nvSpPr>
          <p:cNvPr id="24" name="Text Box 19"/>
          <p:cNvSpPr txBox="1">
            <a:spLocks noChangeArrowheads="1"/>
          </p:cNvSpPr>
          <p:nvPr/>
        </p:nvSpPr>
        <p:spPr bwMode="auto">
          <a:xfrm>
            <a:off x="3059832" y="504677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i="1"/>
              <a:t>A</a:t>
            </a:r>
          </a:p>
        </p:txBody>
      </p:sp>
      <p:sp>
        <p:nvSpPr>
          <p:cNvPr id="25" name="Text Box 20"/>
          <p:cNvSpPr txBox="1">
            <a:spLocks noChangeArrowheads="1"/>
          </p:cNvSpPr>
          <p:nvPr/>
        </p:nvSpPr>
        <p:spPr bwMode="auto">
          <a:xfrm>
            <a:off x="3033961" y="832160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i="1"/>
              <a:t>B</a:t>
            </a: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4572000" y="518799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i="1"/>
              <a:t>X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292C0E4-F58F-4F73-BEA8-E593E102FFC9}"/>
              </a:ext>
            </a:extLst>
          </p:cNvPr>
          <p:cNvCxnSpPr/>
          <p:nvPr/>
        </p:nvCxnSpPr>
        <p:spPr>
          <a:xfrm>
            <a:off x="1907704" y="1635597"/>
            <a:ext cx="0" cy="1649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93E5C60-733D-4E6B-8FA7-B1CCDE26B46C}"/>
              </a:ext>
            </a:extLst>
          </p:cNvPr>
          <p:cNvCxnSpPr/>
          <p:nvPr/>
        </p:nvCxnSpPr>
        <p:spPr>
          <a:xfrm>
            <a:off x="2267744" y="1601200"/>
            <a:ext cx="0" cy="1649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1713E95-0D29-437A-BCD8-E38D7426875B}"/>
              </a:ext>
            </a:extLst>
          </p:cNvPr>
          <p:cNvCxnSpPr/>
          <p:nvPr/>
        </p:nvCxnSpPr>
        <p:spPr>
          <a:xfrm>
            <a:off x="2699792" y="1601200"/>
            <a:ext cx="0" cy="1649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67D7230-0B3F-4169-AE6D-0EDEE3B4C123}"/>
              </a:ext>
            </a:extLst>
          </p:cNvPr>
          <p:cNvCxnSpPr/>
          <p:nvPr/>
        </p:nvCxnSpPr>
        <p:spPr>
          <a:xfrm>
            <a:off x="3033961" y="1601200"/>
            <a:ext cx="0" cy="1649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8850387-6E23-4FCD-9669-76818BE7714E}"/>
              </a:ext>
            </a:extLst>
          </p:cNvPr>
          <p:cNvCxnSpPr/>
          <p:nvPr/>
        </p:nvCxnSpPr>
        <p:spPr>
          <a:xfrm>
            <a:off x="3419872" y="1601200"/>
            <a:ext cx="0" cy="1649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A5241FE-F8BF-4BC4-81AB-4A9FBE8EC9FC}"/>
              </a:ext>
            </a:extLst>
          </p:cNvPr>
          <p:cNvCxnSpPr/>
          <p:nvPr/>
        </p:nvCxnSpPr>
        <p:spPr>
          <a:xfrm>
            <a:off x="3923928" y="1635597"/>
            <a:ext cx="0" cy="1649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4FAA212-3246-4E3B-8015-50C00C1B4797}"/>
              </a:ext>
            </a:extLst>
          </p:cNvPr>
          <p:cNvCxnSpPr/>
          <p:nvPr/>
        </p:nvCxnSpPr>
        <p:spPr>
          <a:xfrm>
            <a:off x="4211960" y="1601200"/>
            <a:ext cx="0" cy="1649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70B322D-7685-4C29-B957-94351B6A34B9}"/>
              </a:ext>
            </a:extLst>
          </p:cNvPr>
          <p:cNvCxnSpPr/>
          <p:nvPr/>
        </p:nvCxnSpPr>
        <p:spPr>
          <a:xfrm>
            <a:off x="4572000" y="1601200"/>
            <a:ext cx="0" cy="1649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D3BA771-4D53-4650-AF20-0ED4AEC56D40}"/>
              </a:ext>
            </a:extLst>
          </p:cNvPr>
          <p:cNvCxnSpPr/>
          <p:nvPr/>
        </p:nvCxnSpPr>
        <p:spPr>
          <a:xfrm>
            <a:off x="4871864" y="1601200"/>
            <a:ext cx="0" cy="1649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879E210-C55B-4608-B9E1-E5150DF9796D}"/>
              </a:ext>
            </a:extLst>
          </p:cNvPr>
          <p:cNvSpPr txBox="1"/>
          <p:nvPr/>
        </p:nvSpPr>
        <p:spPr>
          <a:xfrm>
            <a:off x="1614931" y="1757939"/>
            <a:ext cx="32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rgbClr val="0070C0"/>
                </a:solidFill>
              </a:rPr>
              <a:t>I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D99E3EF-69D4-4587-B895-79B113BB1B2D}"/>
              </a:ext>
            </a:extLst>
          </p:cNvPr>
          <p:cNvSpPr txBox="1"/>
          <p:nvPr/>
        </p:nvSpPr>
        <p:spPr>
          <a:xfrm>
            <a:off x="1943199" y="1733122"/>
            <a:ext cx="32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rgbClr val="0070C0"/>
                </a:solidFill>
              </a:rPr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48B43E-EFA2-462E-BEC8-25281F3C4D50}"/>
              </a:ext>
            </a:extLst>
          </p:cNvPr>
          <p:cNvSpPr txBox="1"/>
          <p:nvPr/>
        </p:nvSpPr>
        <p:spPr>
          <a:xfrm>
            <a:off x="2339752" y="1757939"/>
            <a:ext cx="32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rgbClr val="0070C0"/>
                </a:solidFill>
              </a:rPr>
              <a:t>I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C34B120-866A-452F-BBC7-533DE857A251}"/>
              </a:ext>
            </a:extLst>
          </p:cNvPr>
          <p:cNvSpPr txBox="1"/>
          <p:nvPr/>
        </p:nvSpPr>
        <p:spPr>
          <a:xfrm>
            <a:off x="2760539" y="1757939"/>
            <a:ext cx="32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rgbClr val="0070C0"/>
                </a:solidFill>
              </a:rPr>
              <a:t>I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93EF8D3-9B86-4CCF-850D-E545A5C9C9EE}"/>
              </a:ext>
            </a:extLst>
          </p:cNvPr>
          <p:cNvSpPr txBox="1"/>
          <p:nvPr/>
        </p:nvSpPr>
        <p:spPr>
          <a:xfrm>
            <a:off x="3977940" y="1771261"/>
            <a:ext cx="32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rgbClr val="0070C0"/>
                </a:solidFill>
              </a:rPr>
              <a:t>I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274CCA1-741A-46D4-A635-32BD99CC15C7}"/>
              </a:ext>
            </a:extLst>
          </p:cNvPr>
          <p:cNvSpPr txBox="1"/>
          <p:nvPr/>
        </p:nvSpPr>
        <p:spPr>
          <a:xfrm>
            <a:off x="4243498" y="1771261"/>
            <a:ext cx="32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rgbClr val="0070C0"/>
                </a:solidFill>
              </a:rPr>
              <a:t>I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DE4C36-E967-4110-8D73-3046A0D74329}"/>
              </a:ext>
            </a:extLst>
          </p:cNvPr>
          <p:cNvSpPr txBox="1"/>
          <p:nvPr/>
        </p:nvSpPr>
        <p:spPr>
          <a:xfrm>
            <a:off x="1958989" y="2226203"/>
            <a:ext cx="32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rgbClr val="0070C0"/>
                </a:solidFill>
              </a:rPr>
              <a:t>I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E90AFCE-34D8-4E8C-830E-E54BF8CF434E}"/>
              </a:ext>
            </a:extLst>
          </p:cNvPr>
          <p:cNvSpPr txBox="1"/>
          <p:nvPr/>
        </p:nvSpPr>
        <p:spPr>
          <a:xfrm>
            <a:off x="2351563" y="2215499"/>
            <a:ext cx="32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rgbClr val="0070C0"/>
                </a:solidFill>
              </a:rPr>
              <a:t>I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FF874C-3874-4BD7-B2BD-644E2211EA21}"/>
              </a:ext>
            </a:extLst>
          </p:cNvPr>
          <p:cNvSpPr txBox="1"/>
          <p:nvPr/>
        </p:nvSpPr>
        <p:spPr>
          <a:xfrm>
            <a:off x="3521769" y="2266507"/>
            <a:ext cx="32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rgbClr val="0070C0"/>
                </a:solidFill>
              </a:rPr>
              <a:t>I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181A23-385C-4617-9365-D5194B7F98DD}"/>
              </a:ext>
            </a:extLst>
          </p:cNvPr>
          <p:cNvSpPr txBox="1"/>
          <p:nvPr/>
        </p:nvSpPr>
        <p:spPr>
          <a:xfrm>
            <a:off x="3912305" y="2241227"/>
            <a:ext cx="32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rgbClr val="0070C0"/>
                </a:solidFill>
              </a:rPr>
              <a:t>I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C473D55-28D4-4934-86FE-DEF89566E4DA}"/>
              </a:ext>
            </a:extLst>
          </p:cNvPr>
          <p:cNvSpPr txBox="1"/>
          <p:nvPr/>
        </p:nvSpPr>
        <p:spPr>
          <a:xfrm>
            <a:off x="3508312" y="1653326"/>
            <a:ext cx="32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rgbClr val="0070C0"/>
                </a:solidFill>
              </a:rPr>
              <a:t>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5595C29-E214-4593-8C3F-804CCE5307EC}"/>
              </a:ext>
            </a:extLst>
          </p:cNvPr>
          <p:cNvSpPr txBox="1"/>
          <p:nvPr/>
        </p:nvSpPr>
        <p:spPr>
          <a:xfrm>
            <a:off x="3038788" y="1691095"/>
            <a:ext cx="32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rgbClr val="0070C0"/>
                </a:solidFill>
              </a:rPr>
              <a:t>O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7A3E9DE-3A15-4EB4-9D80-9F93378EC56F}"/>
              </a:ext>
            </a:extLst>
          </p:cNvPr>
          <p:cNvSpPr txBox="1"/>
          <p:nvPr/>
        </p:nvSpPr>
        <p:spPr>
          <a:xfrm>
            <a:off x="4606612" y="1690413"/>
            <a:ext cx="32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rgbClr val="0070C0"/>
                </a:solidFill>
              </a:rPr>
              <a:t>O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0E5C6C7-D3AC-45A1-9A1A-E94CA0165DF8}"/>
              </a:ext>
            </a:extLst>
          </p:cNvPr>
          <p:cNvSpPr txBox="1"/>
          <p:nvPr/>
        </p:nvSpPr>
        <p:spPr>
          <a:xfrm>
            <a:off x="4912749" y="1690413"/>
            <a:ext cx="32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rgbClr val="0070C0"/>
                </a:solidFill>
              </a:rPr>
              <a:t>O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8C69BD8-8538-4811-B856-78E16C877DE2}"/>
              </a:ext>
            </a:extLst>
          </p:cNvPr>
          <p:cNvSpPr txBox="1"/>
          <p:nvPr/>
        </p:nvSpPr>
        <p:spPr>
          <a:xfrm>
            <a:off x="1488803" y="2134600"/>
            <a:ext cx="32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rgbClr val="0070C0"/>
                </a:solidFill>
              </a:rPr>
              <a:t>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9DED35C-B98D-43A9-89ED-28C8826A35BF}"/>
              </a:ext>
            </a:extLst>
          </p:cNvPr>
          <p:cNvSpPr txBox="1"/>
          <p:nvPr/>
        </p:nvSpPr>
        <p:spPr>
          <a:xfrm>
            <a:off x="2722930" y="2171030"/>
            <a:ext cx="32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rgbClr val="0070C0"/>
                </a:solidFill>
              </a:rPr>
              <a:t>O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1614D9-32C8-4B16-A643-B30954506F55}"/>
              </a:ext>
            </a:extLst>
          </p:cNvPr>
          <p:cNvSpPr txBox="1"/>
          <p:nvPr/>
        </p:nvSpPr>
        <p:spPr>
          <a:xfrm>
            <a:off x="3036147" y="2147114"/>
            <a:ext cx="32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rgbClr val="0070C0"/>
                </a:solidFill>
              </a:rPr>
              <a:t>O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349740C-FDA9-4624-8961-580610669806}"/>
              </a:ext>
            </a:extLst>
          </p:cNvPr>
          <p:cNvSpPr txBox="1"/>
          <p:nvPr/>
        </p:nvSpPr>
        <p:spPr>
          <a:xfrm>
            <a:off x="4913469" y="2157590"/>
            <a:ext cx="32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rgbClr val="0070C0"/>
                </a:solidFill>
              </a:rPr>
              <a:t>O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A6F7795-8AEF-4B45-9A50-60061D0F0FD5}"/>
              </a:ext>
            </a:extLst>
          </p:cNvPr>
          <p:cNvSpPr txBox="1"/>
          <p:nvPr/>
        </p:nvSpPr>
        <p:spPr>
          <a:xfrm>
            <a:off x="4231402" y="2256974"/>
            <a:ext cx="32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rgbClr val="0070C0"/>
                </a:solidFill>
              </a:rPr>
              <a:t>I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39F7827-82EB-49B4-A473-E8B8AE38ECD1}"/>
              </a:ext>
            </a:extLst>
          </p:cNvPr>
          <p:cNvSpPr txBox="1"/>
          <p:nvPr/>
        </p:nvSpPr>
        <p:spPr>
          <a:xfrm>
            <a:off x="4627034" y="2276860"/>
            <a:ext cx="32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rgbClr val="0070C0"/>
                </a:solidFill>
              </a:rPr>
              <a:t>I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2B3F8E2-A37E-45A6-B4FC-152379B7F39D}"/>
              </a:ext>
            </a:extLst>
          </p:cNvPr>
          <p:cNvSpPr txBox="1"/>
          <p:nvPr/>
        </p:nvSpPr>
        <p:spPr>
          <a:xfrm>
            <a:off x="2709738" y="2716193"/>
            <a:ext cx="391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rgbClr val="FF0000"/>
                </a:solidFill>
              </a:rPr>
              <a:t>O</a:t>
            </a:r>
          </a:p>
          <a:p>
            <a:endParaRPr lang="en-MY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8A2BAA7-E0BD-49D3-AED0-9DD10D99EF7D}"/>
              </a:ext>
            </a:extLst>
          </p:cNvPr>
          <p:cNvSpPr txBox="1"/>
          <p:nvPr/>
        </p:nvSpPr>
        <p:spPr>
          <a:xfrm>
            <a:off x="1514343" y="2709906"/>
            <a:ext cx="391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rgbClr val="FF0000"/>
                </a:solidFill>
              </a:rPr>
              <a:t>O</a:t>
            </a:r>
          </a:p>
          <a:p>
            <a:endParaRPr lang="en-MY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7642984-498E-4F12-9D76-D4381C8E134A}"/>
              </a:ext>
            </a:extLst>
          </p:cNvPr>
          <p:cNvSpPr txBox="1"/>
          <p:nvPr/>
        </p:nvSpPr>
        <p:spPr>
          <a:xfrm>
            <a:off x="3090413" y="2730256"/>
            <a:ext cx="377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rgbClr val="FF0000"/>
                </a:solidFill>
              </a:rPr>
              <a:t>O</a:t>
            </a:r>
          </a:p>
          <a:p>
            <a:endParaRPr lang="en-MY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1201B3B-CE28-4542-8305-96F600350946}"/>
              </a:ext>
            </a:extLst>
          </p:cNvPr>
          <p:cNvSpPr txBox="1"/>
          <p:nvPr/>
        </p:nvSpPr>
        <p:spPr>
          <a:xfrm>
            <a:off x="3456385" y="2716323"/>
            <a:ext cx="391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rgbClr val="FF0000"/>
                </a:solidFill>
              </a:rPr>
              <a:t>O</a:t>
            </a:r>
          </a:p>
          <a:p>
            <a:endParaRPr lang="en-MY" dirty="0">
              <a:solidFill>
                <a:srgbClr val="FF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D736867-8086-439D-BC94-CF32CF33FF6A}"/>
              </a:ext>
            </a:extLst>
          </p:cNvPr>
          <p:cNvSpPr txBox="1"/>
          <p:nvPr/>
        </p:nvSpPr>
        <p:spPr>
          <a:xfrm>
            <a:off x="1997227" y="2809935"/>
            <a:ext cx="32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rgbClr val="FF0000"/>
                </a:solidFill>
              </a:rPr>
              <a:t>I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0808205-0996-4E99-9CE4-E7FDBC6015FF}"/>
              </a:ext>
            </a:extLst>
          </p:cNvPr>
          <p:cNvSpPr txBox="1"/>
          <p:nvPr/>
        </p:nvSpPr>
        <p:spPr>
          <a:xfrm>
            <a:off x="2328635" y="2836243"/>
            <a:ext cx="32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rgbClr val="FF0000"/>
                </a:solidFill>
              </a:rPr>
              <a:t>I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835DDBD-0A0E-446D-8B05-2BF5FD0DED3E}"/>
              </a:ext>
            </a:extLst>
          </p:cNvPr>
          <p:cNvSpPr txBox="1"/>
          <p:nvPr/>
        </p:nvSpPr>
        <p:spPr>
          <a:xfrm>
            <a:off x="4017416" y="2847869"/>
            <a:ext cx="32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rgbClr val="FF0000"/>
                </a:solidFill>
              </a:rPr>
              <a:t>I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A15B38F-71AE-4253-802E-16ACDBB93FED}"/>
              </a:ext>
            </a:extLst>
          </p:cNvPr>
          <p:cNvSpPr txBox="1"/>
          <p:nvPr/>
        </p:nvSpPr>
        <p:spPr>
          <a:xfrm>
            <a:off x="4304971" y="2861400"/>
            <a:ext cx="32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rgbClr val="FF0000"/>
                </a:solidFill>
              </a:rPr>
              <a:t>I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6CC13A5-5CC5-4C6C-A220-37999FA50155}"/>
              </a:ext>
            </a:extLst>
          </p:cNvPr>
          <p:cNvSpPr txBox="1"/>
          <p:nvPr/>
        </p:nvSpPr>
        <p:spPr>
          <a:xfrm>
            <a:off x="4587024" y="2741537"/>
            <a:ext cx="391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rgbClr val="FF0000"/>
                </a:solidFill>
              </a:rPr>
              <a:t>O</a:t>
            </a:r>
          </a:p>
          <a:p>
            <a:endParaRPr lang="en-MY" dirty="0">
              <a:solidFill>
                <a:srgbClr val="FF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F978401-BD16-40B6-8224-29B07BBCDE37}"/>
              </a:ext>
            </a:extLst>
          </p:cNvPr>
          <p:cNvSpPr txBox="1"/>
          <p:nvPr/>
        </p:nvSpPr>
        <p:spPr>
          <a:xfrm>
            <a:off x="4968149" y="2780592"/>
            <a:ext cx="391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rgbClr val="FF0000"/>
                </a:solidFill>
              </a:rPr>
              <a:t>O</a:t>
            </a:r>
          </a:p>
          <a:p>
            <a:endParaRPr lang="en-MY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596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  <p:bldP spid="22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12</a:t>
            </a:fld>
            <a:endParaRPr lang="en-GB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323528" y="332656"/>
            <a:ext cx="1817688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dirty="0">
                <a:solidFill>
                  <a:srgbClr val="FFFF99"/>
                </a:solidFill>
              </a:rPr>
              <a:t>The OR Gate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3627988"/>
              </p:ext>
            </p:extLst>
          </p:nvPr>
        </p:nvGraphicFramePr>
        <p:xfrm>
          <a:off x="3563888" y="551731"/>
          <a:ext cx="1447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84" name="CorelDRAW" r:id="rId3" imgW="710344" imgH="242540" progId="CorelDRAW.Graphic.13">
                  <p:embed/>
                </p:oleObj>
              </mc:Choice>
              <mc:Fallback>
                <p:oleObj name="CorelDRAW" r:id="rId3" imgW="710344" imgH="242540" progId="CorelDRAW.Graphic.1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551731"/>
                        <a:ext cx="14478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3200400" y="452064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i="1" dirty="0"/>
              <a:t>A</a:t>
            </a: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3173083" y="788731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i="1" dirty="0"/>
              <a:t>B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4572000" y="452063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i="1"/>
              <a:t>X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7063586"/>
              </p:ext>
            </p:extLst>
          </p:nvPr>
        </p:nvGraphicFramePr>
        <p:xfrm>
          <a:off x="6012160" y="514887"/>
          <a:ext cx="137160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85" name="CorelDRAW" r:id="rId5" imgW="703286" imgH="280904" progId="CorelDRAW.Graphic.13">
                  <p:embed/>
                </p:oleObj>
              </mc:Choice>
              <mc:Fallback>
                <p:oleObj name="CorelDRAW" r:id="rId5" imgW="703286" imgH="280904" progId="CorelDRAW.Graphic.1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160" y="514887"/>
                        <a:ext cx="1371600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5638800" y="432668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i="1" dirty="0"/>
              <a:t>A</a:t>
            </a:r>
          </a:p>
        </p:txBody>
      </p:sp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5638800" y="799381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i="1" dirty="0"/>
              <a:t>B</a:t>
            </a: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7195935" y="452062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i="1"/>
              <a:t>X</a:t>
            </a: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838200" y="1412776"/>
            <a:ext cx="76962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dirty="0"/>
              <a:t>The </a:t>
            </a:r>
            <a:r>
              <a:rPr lang="en-US" altLang="en-US" b="1" dirty="0"/>
              <a:t>OR gate</a:t>
            </a:r>
            <a:r>
              <a:rPr lang="en-US" altLang="en-US" dirty="0"/>
              <a:t> produces a HIGH output if any input is HIGH; if all inputs are LOW, the output is LOW.  For a 2-input gate, the truth table is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0199706"/>
              </p:ext>
            </p:extLst>
          </p:nvPr>
        </p:nvGraphicFramePr>
        <p:xfrm>
          <a:off x="3324225" y="2420888"/>
          <a:ext cx="200977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86" name="CorelDRAW" r:id="rId7" imgW="1154390" imgH="1181161" progId="CorelDRAW.Graphic.13">
                  <p:embed/>
                </p:oleObj>
              </mc:Choice>
              <mc:Fallback>
                <p:oleObj name="CorelDRAW" r:id="rId7" imgW="1154390" imgH="1181161" progId="CorelDRAW.Graphic.1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4225" y="2420888"/>
                        <a:ext cx="2009775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3515983" y="3140968"/>
            <a:ext cx="838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dirty="0">
                <a:latin typeface="Times New Roman" pitchFamily="18" charset="0"/>
              </a:rPr>
              <a:t>0    0</a:t>
            </a:r>
          </a:p>
          <a:p>
            <a:r>
              <a:rPr lang="en-US" altLang="en-US" sz="2000" dirty="0">
                <a:latin typeface="Times New Roman" pitchFamily="18" charset="0"/>
              </a:rPr>
              <a:t>0    1</a:t>
            </a:r>
          </a:p>
          <a:p>
            <a:r>
              <a:rPr lang="en-US" altLang="en-US" sz="2000" dirty="0">
                <a:latin typeface="Times New Roman" pitchFamily="18" charset="0"/>
              </a:rPr>
              <a:t>1    0</a:t>
            </a:r>
          </a:p>
          <a:p>
            <a:r>
              <a:rPr lang="en-US" altLang="en-US" sz="2000" dirty="0">
                <a:latin typeface="Times New Roman" pitchFamily="18" charset="0"/>
              </a:rPr>
              <a:t>1    1</a:t>
            </a:r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4650278" y="3140967"/>
            <a:ext cx="838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  <a:p>
            <a:r>
              <a:rPr lang="en-US" altLang="en-US" sz="2000">
                <a:solidFill>
                  <a:srgbClr val="FF0000"/>
                </a:solidFill>
                <a:latin typeface="Times New Roman" pitchFamily="18" charset="0"/>
              </a:rPr>
              <a:t>1 </a:t>
            </a:r>
          </a:p>
          <a:p>
            <a:r>
              <a:rPr lang="en-US" altLang="en-US" sz="2000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  <a:p>
            <a:r>
              <a:rPr lang="en-US" altLang="en-US" sz="2000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762000" y="4968874"/>
            <a:ext cx="7620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/>
              <a:t>The </a:t>
            </a:r>
            <a:r>
              <a:rPr lang="en-US" altLang="en-US" b="1"/>
              <a:t>OR </a:t>
            </a:r>
            <a:r>
              <a:rPr lang="en-US" altLang="en-US"/>
              <a:t>operation is shown with a plus sign (+) between the variables. Thus, the OR operation is written as </a:t>
            </a:r>
            <a:r>
              <a:rPr lang="en-US" altLang="en-US" i="1"/>
              <a:t>X</a:t>
            </a:r>
            <a:r>
              <a:rPr lang="en-US" altLang="en-US"/>
              <a:t> = </a:t>
            </a:r>
            <a:r>
              <a:rPr lang="en-US" altLang="en-US" i="1"/>
              <a:t>A </a:t>
            </a:r>
            <a:r>
              <a:rPr lang="en-US" altLang="en-US" b="1" i="1"/>
              <a:t>+ </a:t>
            </a:r>
            <a:r>
              <a:rPr lang="en-US" altLang="en-US" i="1"/>
              <a:t>B.</a:t>
            </a:r>
          </a:p>
        </p:txBody>
      </p:sp>
    </p:spTree>
    <p:extLst>
      <p:ext uri="{BB962C8B-B14F-4D97-AF65-F5344CB8AC3E}">
        <p14:creationId xmlns:p14="http://schemas.microsoft.com/office/powerpoint/2010/main" val="181689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13</a:t>
            </a:fld>
            <a:endParaRPr lang="en-GB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323528" y="332656"/>
            <a:ext cx="1817688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dirty="0">
                <a:solidFill>
                  <a:srgbClr val="FFFF99"/>
                </a:solidFill>
              </a:rPr>
              <a:t>The OR Gate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4391829"/>
              </p:ext>
            </p:extLst>
          </p:nvPr>
        </p:nvGraphicFramePr>
        <p:xfrm>
          <a:off x="3563888" y="551731"/>
          <a:ext cx="1447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32" name="CorelDRAW" r:id="rId3" imgW="710344" imgH="242540" progId="CorelDRAW.Graphic.13">
                  <p:embed/>
                </p:oleObj>
              </mc:Choice>
              <mc:Fallback>
                <p:oleObj name="CorelDRAW" r:id="rId3" imgW="710344" imgH="242540" progId="CorelDRAW.Graphic.1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551731"/>
                        <a:ext cx="14478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3200400" y="452064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i="1" dirty="0"/>
              <a:t>A</a:t>
            </a: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3173083" y="788731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i="1" dirty="0"/>
              <a:t>B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4572000" y="452063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i="1"/>
              <a:t>X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3198135"/>
              </p:ext>
            </p:extLst>
          </p:nvPr>
        </p:nvGraphicFramePr>
        <p:xfrm>
          <a:off x="6012160" y="514887"/>
          <a:ext cx="137160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33" name="CorelDRAW" r:id="rId5" imgW="703286" imgH="280904" progId="CorelDRAW.Graphic.13">
                  <p:embed/>
                </p:oleObj>
              </mc:Choice>
              <mc:Fallback>
                <p:oleObj name="CorelDRAW" r:id="rId5" imgW="703286" imgH="280904" progId="CorelDRAW.Graphic.1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160" y="514887"/>
                        <a:ext cx="1371600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5638800" y="432668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i="1" dirty="0"/>
              <a:t>A</a:t>
            </a:r>
          </a:p>
        </p:txBody>
      </p:sp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5638800" y="799381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i="1" dirty="0"/>
              <a:t>B</a:t>
            </a: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7195935" y="452062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i="1"/>
              <a:t>X</a:t>
            </a: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874614" y="1166094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dirty="0"/>
              <a:t>Example waveforms:</a:t>
            </a: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9404614"/>
              </p:ext>
            </p:extLst>
          </p:nvPr>
        </p:nvGraphicFramePr>
        <p:xfrm>
          <a:off x="1285776" y="1639104"/>
          <a:ext cx="5578475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34" name="CorelDRAW" r:id="rId7" imgW="3079122" imgH="461345" progId="CorelDRAW.Graphic.13">
                  <p:embed/>
                </p:oleObj>
              </mc:Choice>
              <mc:Fallback>
                <p:oleObj name="CorelDRAW" r:id="rId7" imgW="3079122" imgH="461345" progId="CorelDRAW.Graphic.1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776" y="1639104"/>
                        <a:ext cx="5578475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6436168"/>
              </p:ext>
            </p:extLst>
          </p:nvPr>
        </p:nvGraphicFramePr>
        <p:xfrm>
          <a:off x="1291332" y="2708920"/>
          <a:ext cx="5567363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35" name="CorelDRAW" r:id="rId9" imgW="4884500" imgH="294234" progId="CorelDRAW.Graphic.13">
                  <p:embed/>
                </p:oleObj>
              </mc:Choice>
              <mc:Fallback>
                <p:oleObj name="CorelDRAW" r:id="rId9" imgW="4884500" imgH="294234" progId="CorelDRAW.Graphic.1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1332" y="2708920"/>
                        <a:ext cx="5567363" cy="33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926579" y="166717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i="1" dirty="0"/>
              <a:t>A</a:t>
            </a:r>
          </a:p>
        </p:txBody>
      </p:sp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926579" y="2150694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i="1"/>
              <a:t>B</a:t>
            </a:r>
          </a:p>
        </p:txBody>
      </p: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926579" y="2852671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i="1" dirty="0"/>
              <a:t>X</a:t>
            </a:r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762000" y="3535362"/>
            <a:ext cx="7772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/>
              <a:t>The OR operation can be used in computer programming to set certain bits of a binary number to 1. </a:t>
            </a:r>
          </a:p>
        </p:txBody>
      </p:sp>
      <p:sp>
        <p:nvSpPr>
          <p:cNvPr id="24" name="WordArt 20"/>
          <p:cNvSpPr>
            <a:spLocks noChangeArrowheads="1" noChangeShapeType="1" noTextEdit="1"/>
          </p:cNvSpPr>
          <p:nvPr/>
        </p:nvSpPr>
        <p:spPr bwMode="auto">
          <a:xfrm>
            <a:off x="545579" y="4413870"/>
            <a:ext cx="1219200" cy="4492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2800" kern="10" dirty="0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/>
              </a:rPr>
              <a:t>Example</a:t>
            </a:r>
          </a:p>
        </p:txBody>
      </p:sp>
      <p:sp>
        <p:nvSpPr>
          <p:cNvPr id="25" name="Text Box 32"/>
          <p:cNvSpPr txBox="1">
            <a:spLocks noChangeArrowheads="1"/>
          </p:cNvSpPr>
          <p:nvPr/>
        </p:nvSpPr>
        <p:spPr bwMode="auto">
          <a:xfrm>
            <a:off x="1905000" y="4388744"/>
            <a:ext cx="67818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/>
              <a:t>ASCII letters have a 1 in the bit 5 position for lower case letters and a 0 in this position for capitals. (Bit positions are numbered from right to left starting with 0.) What will be the result if you OR an ASCII letter with the 8-bit mask 00100000?</a:t>
            </a:r>
          </a:p>
        </p:txBody>
      </p:sp>
      <p:sp>
        <p:nvSpPr>
          <p:cNvPr id="26" name="WordArt 33"/>
          <p:cNvSpPr>
            <a:spLocks noChangeArrowheads="1" noChangeShapeType="1" noTextEdit="1"/>
          </p:cNvSpPr>
          <p:nvPr/>
        </p:nvSpPr>
        <p:spPr bwMode="auto">
          <a:xfrm>
            <a:off x="609600" y="5994933"/>
            <a:ext cx="1219200" cy="449262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2800" kern="10" dirty="0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/>
              </a:rPr>
              <a:t>Solution</a:t>
            </a:r>
          </a:p>
        </p:txBody>
      </p:sp>
      <p:sp>
        <p:nvSpPr>
          <p:cNvPr id="27" name="Text Box 34"/>
          <p:cNvSpPr txBox="1">
            <a:spLocks noChangeArrowheads="1"/>
          </p:cNvSpPr>
          <p:nvPr/>
        </p:nvSpPr>
        <p:spPr bwMode="auto">
          <a:xfrm>
            <a:off x="1981200" y="6047320"/>
            <a:ext cx="6553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>
                <a:solidFill>
                  <a:srgbClr val="FF0000"/>
                </a:solidFill>
              </a:rPr>
              <a:t>The resulting letter will be lower case.</a:t>
            </a:r>
          </a:p>
        </p:txBody>
      </p:sp>
    </p:spTree>
    <p:extLst>
      <p:ext uri="{BB962C8B-B14F-4D97-AF65-F5344CB8AC3E}">
        <p14:creationId xmlns:p14="http://schemas.microsoft.com/office/powerpoint/2010/main" val="166113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animBg="1"/>
      <p:bldP spid="25" grpId="0"/>
      <p:bldP spid="26" grpId="0" animBg="1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0"/>
          <p:cNvGraphicFramePr>
            <a:graphicFrameLocks noChangeAspect="1"/>
          </p:cNvGraphicFramePr>
          <p:nvPr/>
        </p:nvGraphicFramePr>
        <p:xfrm>
          <a:off x="1619250" y="1341438"/>
          <a:ext cx="5851525" cy="342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8" name="Bitmap Image" r:id="rId4" imgW="3228571" imgH="1590897" progId="Paint.Picture">
                  <p:embed/>
                </p:oleObj>
              </mc:Choice>
              <mc:Fallback>
                <p:oleObj name="Bitmap Image" r:id="rId4" imgW="3228571" imgH="159089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341438"/>
                        <a:ext cx="5851525" cy="342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4647646"/>
              </p:ext>
            </p:extLst>
          </p:nvPr>
        </p:nvGraphicFramePr>
        <p:xfrm>
          <a:off x="1517650" y="987425"/>
          <a:ext cx="5248275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9" name="Document" r:id="rId6" imgW="5272095" imgH="291950" progId="Word.Document.8">
                  <p:embed/>
                </p:oleObj>
              </mc:Choice>
              <mc:Fallback>
                <p:oleObj name="Document" r:id="rId6" imgW="5272095" imgH="2919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650" y="987425"/>
                        <a:ext cx="5248275" cy="27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Text Box 5"/>
          <p:cNvSpPr txBox="1">
            <a:spLocks noChangeArrowheads="1"/>
          </p:cNvSpPr>
          <p:nvPr/>
        </p:nvSpPr>
        <p:spPr bwMode="auto">
          <a:xfrm>
            <a:off x="2843213" y="4581525"/>
            <a:ext cx="3187700" cy="2006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sz="1400"/>
              <a:t>  </a:t>
            </a:r>
            <a:r>
              <a:rPr lang="en-GB" sz="1400" b="1"/>
              <a:t>A  B  C		G1  G2  G3  G4</a:t>
            </a:r>
          </a:p>
          <a:p>
            <a:r>
              <a:rPr lang="en-GB" sz="1400" b="1"/>
              <a:t>   0  0  0	                       1     1     1     0</a:t>
            </a:r>
          </a:p>
          <a:p>
            <a:r>
              <a:rPr lang="en-GB" sz="1400" b="1"/>
              <a:t>   0  0  1		   1     1     1     1</a:t>
            </a:r>
          </a:p>
          <a:p>
            <a:r>
              <a:rPr lang="en-GB" sz="1400" b="1"/>
              <a:t>   0  1  0		   1     0     0     0</a:t>
            </a:r>
          </a:p>
          <a:p>
            <a:r>
              <a:rPr lang="en-GB" sz="1400" b="1"/>
              <a:t>   0  1  1		   1     0     0     0</a:t>
            </a:r>
          </a:p>
          <a:p>
            <a:r>
              <a:rPr lang="en-GB" sz="1400" b="1"/>
              <a:t>   1  0  0		   0     1     0     0</a:t>
            </a:r>
          </a:p>
          <a:p>
            <a:r>
              <a:rPr lang="en-GB" sz="1400" b="1"/>
              <a:t>   1  0  1		   0     1     0     0</a:t>
            </a:r>
          </a:p>
          <a:p>
            <a:r>
              <a:rPr lang="en-GB" sz="1400" b="1"/>
              <a:t>   1  1  0		   0     0     0     0</a:t>
            </a:r>
          </a:p>
          <a:p>
            <a:r>
              <a:rPr lang="en-GB" sz="1400" b="1"/>
              <a:t>   1  1  1		   0     0     0     0</a:t>
            </a:r>
            <a:endParaRPr lang="en-US" sz="1400" b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378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3441351"/>
              </p:ext>
            </p:extLst>
          </p:nvPr>
        </p:nvGraphicFramePr>
        <p:xfrm>
          <a:off x="1682750" y="877888"/>
          <a:ext cx="7259638" cy="555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2" name="Document" r:id="rId4" imgW="7277503" imgH="5564295" progId="Word.Document.8">
                  <p:embed/>
                </p:oleObj>
              </mc:Choice>
              <mc:Fallback>
                <p:oleObj name="Document" r:id="rId4" imgW="7277503" imgH="556429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2750" y="877888"/>
                        <a:ext cx="7259638" cy="555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4"/>
          <p:cNvGraphicFramePr>
            <a:graphicFrameLocks noChangeAspect="1"/>
          </p:cNvGraphicFramePr>
          <p:nvPr/>
        </p:nvGraphicFramePr>
        <p:xfrm>
          <a:off x="1524000" y="2362200"/>
          <a:ext cx="7086600" cy="325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3" name="Bitmap Image" r:id="rId6" imgW="3343742" imgH="1533739" progId="Paint.Picture">
                  <p:embed/>
                </p:oleObj>
              </mc:Choice>
              <mc:Fallback>
                <p:oleObj name="Bitmap Image" r:id="rId6" imgW="3343742" imgH="153373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362200"/>
                        <a:ext cx="7086600" cy="325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877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524896"/>
              </p:ext>
            </p:extLst>
          </p:nvPr>
        </p:nvGraphicFramePr>
        <p:xfrm>
          <a:off x="1676400" y="762000"/>
          <a:ext cx="5715000" cy="573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2" name="Document" r:id="rId4" imgW="5720103" imgH="6598567" progId="Word.Document.8">
                  <p:embed/>
                </p:oleObj>
              </mc:Choice>
              <mc:Fallback>
                <p:oleObj name="Document" r:id="rId4" imgW="5720103" imgH="659856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762000"/>
                        <a:ext cx="5715000" cy="573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662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7327178"/>
              </p:ext>
            </p:extLst>
          </p:nvPr>
        </p:nvGraphicFramePr>
        <p:xfrm>
          <a:off x="1828800" y="1557338"/>
          <a:ext cx="5418138" cy="305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6" name="Document" r:id="rId4" imgW="5464368" imgH="3081613" progId="Word.Document.8">
                  <p:embed/>
                </p:oleObj>
              </mc:Choice>
              <mc:Fallback>
                <p:oleObj name="Document" r:id="rId4" imgW="5464368" imgH="308161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557338"/>
                        <a:ext cx="5418138" cy="305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4669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1835150" y="1711325"/>
          <a:ext cx="5378450" cy="338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0" name="Document" r:id="rId4" imgW="5103628" imgH="3870251" progId="Word.Document.8">
                  <p:embed/>
                </p:oleObj>
              </mc:Choice>
              <mc:Fallback>
                <p:oleObj name="Document" r:id="rId4" imgW="5103628" imgH="387025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711325"/>
                        <a:ext cx="5378450" cy="338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337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0398753"/>
              </p:ext>
            </p:extLst>
          </p:nvPr>
        </p:nvGraphicFramePr>
        <p:xfrm>
          <a:off x="1835150" y="1004888"/>
          <a:ext cx="5378450" cy="490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4" name="Document" r:id="rId4" imgW="5484044" imgH="5455607" progId="Word.Document.8">
                  <p:embed/>
                </p:oleObj>
              </mc:Choice>
              <mc:Fallback>
                <p:oleObj name="Document" r:id="rId4" imgW="5484044" imgH="545560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004888"/>
                        <a:ext cx="5378450" cy="4903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787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1520" y="2996952"/>
            <a:ext cx="2304256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Introduction to Logic Circuit Design</a:t>
            </a:r>
            <a:br>
              <a:rPr lang="en-GB" dirty="0"/>
            </a:b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43808" y="1235711"/>
            <a:ext cx="5486400" cy="5120640"/>
          </a:xfrm>
        </p:spPr>
        <p:txBody>
          <a:bodyPr>
            <a:noAutofit/>
          </a:bodyPr>
          <a:lstStyle/>
          <a:p>
            <a:r>
              <a:rPr lang="en-GB" sz="1600" dirty="0"/>
              <a:t>Truth tables</a:t>
            </a:r>
          </a:p>
          <a:p>
            <a:r>
              <a:rPr lang="en-GB" sz="1600" dirty="0"/>
              <a:t>Boolean expressions</a:t>
            </a:r>
          </a:p>
          <a:p>
            <a:r>
              <a:rPr lang="en-GB" sz="1600" dirty="0"/>
              <a:t>Symbols of logic operators</a:t>
            </a:r>
          </a:p>
          <a:p>
            <a:r>
              <a:rPr lang="en-GB" sz="1600" dirty="0"/>
              <a:t>Basic logic gates</a:t>
            </a:r>
          </a:p>
          <a:p>
            <a:r>
              <a:rPr lang="en-GB" sz="1600" dirty="0"/>
              <a:t>Proof using truth tables</a:t>
            </a:r>
          </a:p>
          <a:p>
            <a:r>
              <a:rPr lang="en-GB" sz="1600" dirty="0"/>
              <a:t>Logic circuits and transmission formulae, equivalent circuits</a:t>
            </a:r>
          </a:p>
          <a:p>
            <a:r>
              <a:rPr lang="en-GB" sz="1600" dirty="0"/>
              <a:t>Standard results</a:t>
            </a:r>
          </a:p>
          <a:p>
            <a:r>
              <a:rPr lang="en-US" sz="1600" dirty="0"/>
              <a:t>NAND and NOR gates</a:t>
            </a:r>
          </a:p>
          <a:p>
            <a:r>
              <a:rPr lang="en-US" sz="1600" dirty="0"/>
              <a:t>XOR and XNOR gates</a:t>
            </a:r>
          </a:p>
          <a:p>
            <a:endParaRPr lang="en-GB" sz="1600" dirty="0"/>
          </a:p>
          <a:p>
            <a:pPr marL="0" indent="0">
              <a:buNone/>
            </a:pPr>
            <a:endParaRPr lang="en-GB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787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3761265"/>
              </p:ext>
            </p:extLst>
          </p:nvPr>
        </p:nvGraphicFramePr>
        <p:xfrm>
          <a:off x="1677988" y="1065213"/>
          <a:ext cx="6062662" cy="568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8" name="Document" r:id="rId4" imgW="5586053" imgH="5251638" progId="Word.Document.8">
                  <p:embed/>
                </p:oleObj>
              </mc:Choice>
              <mc:Fallback>
                <p:oleObj name="Document" r:id="rId4" imgW="5586053" imgH="525163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7988" y="1065213"/>
                        <a:ext cx="6062662" cy="568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06941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073883"/>
              </p:ext>
            </p:extLst>
          </p:nvPr>
        </p:nvGraphicFramePr>
        <p:xfrm>
          <a:off x="1673225" y="1069975"/>
          <a:ext cx="6132513" cy="531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8" name="Document" r:id="rId4" imgW="5585521" imgH="5243215" progId="Word.Document.8">
                  <p:embed/>
                </p:oleObj>
              </mc:Choice>
              <mc:Fallback>
                <p:oleObj name="Document" r:id="rId4" imgW="5585521" imgH="5243215" progId="Word.Document.8">
                  <p:embed/>
                  <p:pic>
                    <p:nvPicPr>
                      <p:cNvPr id="1638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3225" y="1069975"/>
                        <a:ext cx="6132513" cy="531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2712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10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9176279"/>
              </p:ext>
            </p:extLst>
          </p:nvPr>
        </p:nvGraphicFramePr>
        <p:xfrm>
          <a:off x="1828800" y="914400"/>
          <a:ext cx="5451475" cy="5141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4" name="Document" r:id="rId4" imgW="5030740" imgH="4743683" progId="Word.Document.8">
                  <p:embed/>
                </p:oleObj>
              </mc:Choice>
              <mc:Fallback>
                <p:oleObj name="Document" r:id="rId4" imgW="5030740" imgH="474368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914400"/>
                        <a:ext cx="5451475" cy="5141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0501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10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7495653"/>
              </p:ext>
            </p:extLst>
          </p:nvPr>
        </p:nvGraphicFramePr>
        <p:xfrm>
          <a:off x="1827213" y="1270000"/>
          <a:ext cx="5487987" cy="431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2" name="Document" r:id="rId4" imgW="5025710" imgH="4746504" progId="Word.Document.8">
                  <p:embed/>
                </p:oleObj>
              </mc:Choice>
              <mc:Fallback>
                <p:oleObj name="Document" r:id="rId4" imgW="5025710" imgH="474650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7213" y="1270000"/>
                        <a:ext cx="5487987" cy="431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589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1905000" y="1146175"/>
          <a:ext cx="5149850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6" name="Document" r:id="rId4" imgW="4860388" imgH="4304714" progId="Word.Document.8">
                  <p:embed/>
                </p:oleObj>
              </mc:Choice>
              <mc:Fallback>
                <p:oleObj name="Document" r:id="rId4" imgW="4860388" imgH="430471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146175"/>
                        <a:ext cx="5149850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5642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25</a:t>
            </a:fld>
            <a:endParaRPr lang="en-GB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539552" y="476672"/>
            <a:ext cx="2276475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FFF99"/>
                </a:solidFill>
              </a:rPr>
              <a:t>The NAND Gate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3563888" y="476672"/>
          <a:ext cx="15240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8" name="CorelDRAW" r:id="rId3" imgW="679223" imgH="238963" progId="CorelDRAW.Graphic.13">
                  <p:embed/>
                </p:oleObj>
              </mc:Choice>
              <mc:Fallback>
                <p:oleObj name="CorelDRAW" r:id="rId3" imgW="679223" imgH="238963" progId="CorelDRAW.Graphic.1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476672"/>
                        <a:ext cx="1524000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3314700" y="343322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 dirty="0"/>
              <a:t>A</a:t>
            </a: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3302924" y="710034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 dirty="0"/>
              <a:t>B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4788024" y="470859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X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6228184" y="416729"/>
          <a:ext cx="1447800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9" name="CorelDRAW" r:id="rId5" imgW="674410" imgH="315366" progId="CorelDRAW.Graphic.13">
                  <p:embed/>
                </p:oleObj>
              </mc:Choice>
              <mc:Fallback>
                <p:oleObj name="CorelDRAW" r:id="rId5" imgW="674410" imgH="315366" progId="CorelDRAW.Graphic.1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8184" y="416729"/>
                        <a:ext cx="1447800" cy="67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5940152" y="395503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 dirty="0"/>
              <a:t>A</a:t>
            </a:r>
          </a:p>
        </p:txBody>
      </p:sp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5940152" y="742910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 dirty="0"/>
              <a:t>B</a:t>
            </a: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7380312" y="40822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X</a:t>
            </a: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838200" y="1412776"/>
            <a:ext cx="7543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The </a:t>
            </a:r>
            <a:r>
              <a:rPr lang="en-US" altLang="en-US" b="1" dirty="0"/>
              <a:t>NAND gate</a:t>
            </a:r>
            <a:r>
              <a:rPr lang="en-US" altLang="en-US" dirty="0"/>
              <a:t> produces a LOW output when all inputs are HIGH; otherwise, the output is HIGH.  For a 2-input gate, the truth table is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/>
          </p:nvPr>
        </p:nvGraphicFramePr>
        <p:xfrm>
          <a:off x="3810000" y="2667000"/>
          <a:ext cx="200977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0" name="CorelDRAW" r:id="rId7" imgW="1295280" imgH="1307880" progId="CorelDRAW.Graphic.13">
                  <p:embed/>
                </p:oleObj>
              </mc:Choice>
              <mc:Fallback>
                <p:oleObj name="CorelDRAW" r:id="rId7" imgW="1295280" imgH="1307880" progId="CorelDRAW.Graphic.13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667000"/>
                        <a:ext cx="2009775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4038600" y="3352800"/>
            <a:ext cx="838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dirty="0"/>
              <a:t>0    0</a:t>
            </a:r>
          </a:p>
          <a:p>
            <a:r>
              <a:rPr lang="en-US" altLang="en-US" sz="2000" dirty="0"/>
              <a:t>0    1</a:t>
            </a:r>
          </a:p>
          <a:p>
            <a:r>
              <a:rPr lang="en-US" altLang="en-US" sz="2000" dirty="0"/>
              <a:t>1    0</a:t>
            </a:r>
          </a:p>
          <a:p>
            <a:r>
              <a:rPr lang="en-US" altLang="en-US" sz="2000" dirty="0"/>
              <a:t>1    1</a:t>
            </a:r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5181600" y="3352800"/>
            <a:ext cx="838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dirty="0">
                <a:solidFill>
                  <a:srgbClr val="FF0000"/>
                </a:solidFill>
              </a:rPr>
              <a:t>1</a:t>
            </a:r>
          </a:p>
          <a:p>
            <a:r>
              <a:rPr lang="en-US" altLang="en-US" sz="2000" dirty="0">
                <a:solidFill>
                  <a:srgbClr val="FF0000"/>
                </a:solidFill>
              </a:rPr>
              <a:t>1 </a:t>
            </a:r>
          </a:p>
          <a:p>
            <a:r>
              <a:rPr lang="en-US" altLang="en-US" sz="2000" dirty="0">
                <a:solidFill>
                  <a:srgbClr val="FF0000"/>
                </a:solidFill>
              </a:rPr>
              <a:t>1</a:t>
            </a:r>
          </a:p>
          <a:p>
            <a:r>
              <a:rPr lang="en-US" altLang="en-US" sz="2000" dirty="0">
                <a:solidFill>
                  <a:srgbClr val="FF0000"/>
                </a:solidFill>
              </a:rPr>
              <a:t>0</a:t>
            </a:r>
          </a:p>
        </p:txBody>
      </p:sp>
      <p:grpSp>
        <p:nvGrpSpPr>
          <p:cNvPr id="16" name="Group 22"/>
          <p:cNvGrpSpPr>
            <a:grpSpLocks/>
          </p:cNvGrpSpPr>
          <p:nvPr/>
        </p:nvGrpSpPr>
        <p:grpSpPr bwMode="auto">
          <a:xfrm>
            <a:off x="766330" y="4826173"/>
            <a:ext cx="7620000" cy="1187450"/>
            <a:chOff x="480" y="3024"/>
            <a:chExt cx="4800" cy="748"/>
          </a:xfrm>
        </p:grpSpPr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>
              <a:off x="480" y="3024"/>
              <a:ext cx="4800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dirty="0"/>
                <a:t>The </a:t>
              </a:r>
              <a:r>
                <a:rPr lang="en-US" altLang="en-US" b="1" dirty="0"/>
                <a:t>NAND </a:t>
              </a:r>
              <a:r>
                <a:rPr lang="en-US" altLang="en-US" dirty="0"/>
                <a:t>operation is shown with a dot between the variables and an </a:t>
              </a:r>
              <a:r>
                <a:rPr lang="en-US" altLang="en-US" dirty="0" err="1"/>
                <a:t>overbar</a:t>
              </a:r>
              <a:r>
                <a:rPr lang="en-US" altLang="en-US" dirty="0"/>
                <a:t> covering them. Thus, the NAND operation is written as </a:t>
              </a:r>
              <a:r>
                <a:rPr lang="en-US" altLang="en-US" i="1" dirty="0"/>
                <a:t>X</a:t>
              </a:r>
              <a:r>
                <a:rPr lang="en-US" altLang="en-US" dirty="0"/>
                <a:t> = </a:t>
              </a:r>
              <a:r>
                <a:rPr lang="en-US" altLang="en-US" i="1" dirty="0"/>
                <a:t>A </a:t>
              </a:r>
              <a:r>
                <a:rPr lang="en-US" altLang="en-US" b="1" i="1" baseline="30000" dirty="0"/>
                <a:t>.</a:t>
              </a:r>
              <a:r>
                <a:rPr lang="en-US" altLang="en-US" i="1" dirty="0"/>
                <a:t>B </a:t>
              </a:r>
              <a:r>
                <a:rPr lang="en-US" altLang="en-US" dirty="0"/>
                <a:t>(Alternatively, </a:t>
              </a:r>
              <a:r>
                <a:rPr lang="en-US" altLang="en-US" i="1" dirty="0"/>
                <a:t>X = AB.)</a:t>
              </a:r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>
              <a:off x="2640" y="353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>
              <a:off x="4494" y="3534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6167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26</a:t>
            </a:fld>
            <a:endParaRPr lang="en-GB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539552" y="476672"/>
            <a:ext cx="2276475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FFF99"/>
                </a:solidFill>
              </a:rPr>
              <a:t>The NAND Gate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3045824" y="2451041"/>
          <a:ext cx="15240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4" name="CorelDRAW" r:id="rId3" imgW="679223" imgH="238963" progId="CorelDRAW.Graphic.13">
                  <p:embed/>
                </p:oleObj>
              </mc:Choice>
              <mc:Fallback>
                <p:oleObj name="CorelDRAW" r:id="rId3" imgW="679223" imgH="238963" progId="CorelDRAW.Graphic.1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5824" y="2451041"/>
                        <a:ext cx="1524000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2784860" y="2382590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 dirty="0"/>
              <a:t>A</a:t>
            </a: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2784860" y="2684403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 dirty="0"/>
              <a:t>B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4499992" y="2565946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 dirty="0"/>
              <a:t>X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5710120" y="2391098"/>
          <a:ext cx="1447800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5" name="CorelDRAW" r:id="rId5" imgW="674410" imgH="315366" progId="CorelDRAW.Graphic.13">
                  <p:embed/>
                </p:oleObj>
              </mc:Choice>
              <mc:Fallback>
                <p:oleObj name="CorelDRAW" r:id="rId5" imgW="674410" imgH="315366" progId="CorelDRAW.Graphic.1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0120" y="2391098"/>
                        <a:ext cx="1447800" cy="67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5422088" y="2369872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 dirty="0"/>
              <a:t>A</a:t>
            </a:r>
          </a:p>
        </p:txBody>
      </p:sp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5422088" y="2717279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 dirty="0"/>
              <a:t>B</a:t>
            </a: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6862248" y="2382589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X</a:t>
            </a: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323528" y="3068960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Example waveforms: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55" y="3762997"/>
            <a:ext cx="6057143" cy="179047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28" y="1124744"/>
            <a:ext cx="4336560" cy="108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387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27</a:t>
            </a:fld>
            <a:endParaRPr lang="en-GB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467544" y="404664"/>
            <a:ext cx="2038350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FF99"/>
                </a:solidFill>
              </a:rPr>
              <a:t>The NOR Gate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3491880" y="630882"/>
          <a:ext cx="13716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2" name="CorelDRAW" r:id="rId3" imgW="692056" imgH="242540" progId="CorelDRAW.Graphic.13">
                  <p:embed/>
                </p:oleObj>
              </mc:Choice>
              <mc:Fallback>
                <p:oleObj name="CorelDRAW" r:id="rId3" imgW="692056" imgH="242540" progId="CorelDRAW.Graphic.1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630882"/>
                        <a:ext cx="13716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6300192" y="561032"/>
          <a:ext cx="1371600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3" name="CorelDRAW" r:id="rId5" imgW="697832" imgH="315366" progId="CorelDRAW.Graphic.13">
                  <p:embed/>
                </p:oleObj>
              </mc:Choice>
              <mc:Fallback>
                <p:oleObj name="CorelDRAW" r:id="rId5" imgW="697832" imgH="315366" progId="CorelDRAW.Graphic.1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192" y="561032"/>
                        <a:ext cx="1371600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223173" y="540698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A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6012160" y="504676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A</a:t>
            </a: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3200400" y="871389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B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6012160" y="779306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B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582799" y="540697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X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7380312" y="532756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X</a:t>
            </a: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870489" y="1412776"/>
            <a:ext cx="7239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The </a:t>
            </a:r>
            <a:r>
              <a:rPr lang="en-US" altLang="en-US" b="1"/>
              <a:t>NOR gate</a:t>
            </a:r>
            <a:r>
              <a:rPr lang="en-US" altLang="en-US"/>
              <a:t> produces a LOW output if any input is HIGH; if all inputs are HIGH, the output is LOW.  For a 2-input gate, the truth table is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/>
          </p:nvPr>
        </p:nvGraphicFramePr>
        <p:xfrm>
          <a:off x="3223173" y="2708920"/>
          <a:ext cx="200977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4" name="CorelDRAW" r:id="rId7" imgW="1295280" imgH="1307880" progId="CorelDRAW.Graphic.13">
                  <p:embed/>
                </p:oleObj>
              </mc:Choice>
              <mc:Fallback>
                <p:oleObj name="CorelDRAW" r:id="rId7" imgW="1295280" imgH="1307880" progId="CorelDRAW.Graphic.13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3173" y="2708920"/>
                        <a:ext cx="2009775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3450601" y="3405518"/>
            <a:ext cx="838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dirty="0"/>
              <a:t>0    0</a:t>
            </a:r>
          </a:p>
          <a:p>
            <a:r>
              <a:rPr lang="en-US" altLang="en-US" sz="2000" dirty="0"/>
              <a:t>0    1</a:t>
            </a:r>
          </a:p>
          <a:p>
            <a:r>
              <a:rPr lang="en-US" altLang="en-US" sz="2000" dirty="0"/>
              <a:t>1    0</a:t>
            </a:r>
          </a:p>
          <a:p>
            <a:r>
              <a:rPr lang="en-US" altLang="en-US" sz="2000" dirty="0"/>
              <a:t>1    1</a:t>
            </a: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4582799" y="3405519"/>
            <a:ext cx="838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dirty="0">
                <a:solidFill>
                  <a:srgbClr val="FF0000"/>
                </a:solidFill>
              </a:rPr>
              <a:t>1</a:t>
            </a:r>
          </a:p>
          <a:p>
            <a:r>
              <a:rPr lang="en-US" altLang="en-US" sz="2000" dirty="0">
                <a:solidFill>
                  <a:srgbClr val="FF0000"/>
                </a:solidFill>
              </a:rPr>
              <a:t>0 </a:t>
            </a:r>
          </a:p>
          <a:p>
            <a:r>
              <a:rPr lang="en-US" altLang="en-US" sz="2000" dirty="0">
                <a:solidFill>
                  <a:srgbClr val="FF0000"/>
                </a:solidFill>
              </a:rPr>
              <a:t>0</a:t>
            </a:r>
          </a:p>
          <a:p>
            <a:r>
              <a:rPr lang="en-US" altLang="en-US" sz="2000" dirty="0">
                <a:solidFill>
                  <a:srgbClr val="FF0000"/>
                </a:solidFill>
              </a:rPr>
              <a:t>0</a:t>
            </a:r>
          </a:p>
        </p:txBody>
      </p:sp>
      <p:grpSp>
        <p:nvGrpSpPr>
          <p:cNvPr id="17" name="Group 21"/>
          <p:cNvGrpSpPr>
            <a:grpSpLocks/>
          </p:cNvGrpSpPr>
          <p:nvPr/>
        </p:nvGrpSpPr>
        <p:grpSpPr bwMode="auto">
          <a:xfrm>
            <a:off x="772799" y="4897538"/>
            <a:ext cx="7620000" cy="1187450"/>
            <a:chOff x="480" y="3130"/>
            <a:chExt cx="4800" cy="748"/>
          </a:xfrm>
        </p:grpSpPr>
        <p:sp>
          <p:nvSpPr>
            <p:cNvPr id="18" name="Text Box 6"/>
            <p:cNvSpPr txBox="1">
              <a:spLocks noChangeArrowheads="1"/>
            </p:cNvSpPr>
            <p:nvPr/>
          </p:nvSpPr>
          <p:spPr bwMode="auto">
            <a:xfrm>
              <a:off x="480" y="3130"/>
              <a:ext cx="4800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dirty="0"/>
                <a:t>The </a:t>
              </a:r>
              <a:r>
                <a:rPr lang="en-US" altLang="en-US" b="1" dirty="0"/>
                <a:t>NOR </a:t>
              </a:r>
              <a:r>
                <a:rPr lang="en-US" altLang="en-US" dirty="0"/>
                <a:t>operation is shown with a plus sign (+) between the variables and an </a:t>
              </a:r>
              <a:r>
                <a:rPr lang="en-US" altLang="en-US" dirty="0" err="1"/>
                <a:t>overbar</a:t>
              </a:r>
              <a:r>
                <a:rPr lang="en-US" altLang="en-US" dirty="0"/>
                <a:t> covering them. Thus, the NOR operation is written as </a:t>
              </a:r>
              <a:r>
                <a:rPr lang="en-US" altLang="en-US" i="1" dirty="0"/>
                <a:t>X</a:t>
              </a:r>
              <a:r>
                <a:rPr lang="en-US" altLang="en-US" dirty="0"/>
                <a:t> = </a:t>
              </a:r>
              <a:r>
                <a:rPr lang="en-US" altLang="en-US" i="1" dirty="0"/>
                <a:t>A </a:t>
              </a:r>
              <a:r>
                <a:rPr lang="en-US" altLang="en-US" b="1" i="1" dirty="0"/>
                <a:t>+ </a:t>
              </a:r>
              <a:r>
                <a:rPr lang="en-US" altLang="en-US" i="1" dirty="0"/>
                <a:t>B.</a:t>
              </a:r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>
              <a:off x="2640" y="364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226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28</a:t>
            </a:fld>
            <a:endParaRPr lang="en-GB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467544" y="404664"/>
            <a:ext cx="2038350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FF99"/>
                </a:solidFill>
              </a:rPr>
              <a:t>The NOR Gate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3491880" y="630882"/>
          <a:ext cx="13716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4" name="CorelDRAW" r:id="rId3" imgW="692056" imgH="242540" progId="CorelDRAW.Graphic.13">
                  <p:embed/>
                </p:oleObj>
              </mc:Choice>
              <mc:Fallback>
                <p:oleObj name="CorelDRAW" r:id="rId3" imgW="692056" imgH="242540" progId="CorelDRAW.Graphic.1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630882"/>
                        <a:ext cx="13716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6300192" y="561032"/>
          <a:ext cx="1371600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5" name="CorelDRAW" r:id="rId5" imgW="697832" imgH="315366" progId="CorelDRAW.Graphic.13">
                  <p:embed/>
                </p:oleObj>
              </mc:Choice>
              <mc:Fallback>
                <p:oleObj name="CorelDRAW" r:id="rId5" imgW="697832" imgH="315366" progId="CorelDRAW.Graphic.1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192" y="561032"/>
                        <a:ext cx="1371600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223173" y="540698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A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6012160" y="504676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A</a:t>
            </a: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3200400" y="871389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B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6012160" y="779306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B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582799" y="540697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X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7380312" y="532756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X</a:t>
            </a: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786056" y="1318953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Example waveforms: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/>
          </p:nvPr>
        </p:nvGraphicFramePr>
        <p:xfrm>
          <a:off x="1383416" y="1776153"/>
          <a:ext cx="5578475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6" name="CorelDRAW" r:id="rId7" imgW="3454920" imgH="510840" progId="CorelDRAW.Graphic.13">
                  <p:embed/>
                </p:oleObj>
              </mc:Choice>
              <mc:Fallback>
                <p:oleObj name="CorelDRAW" r:id="rId7" imgW="3454920" imgH="510840" progId="CorelDRAW.Graphic.13">
                  <p:embed/>
                  <p:pic>
                    <p:nvPicPr>
                      <p:cNvPr id="1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3416" y="1776153"/>
                        <a:ext cx="5578475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/>
          </p:nvPr>
        </p:nvGraphicFramePr>
        <p:xfrm>
          <a:off x="1381140" y="2780928"/>
          <a:ext cx="55626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7" name="CorelDRAW" r:id="rId9" imgW="4884500" imgH="294234" progId="CorelDRAW.Graphic.13">
                  <p:embed/>
                </p:oleObj>
              </mc:Choice>
              <mc:Fallback>
                <p:oleObj name="CorelDRAW" r:id="rId9" imgW="4884500" imgH="294234" progId="CorelDRAW.Graphic.13">
                  <p:embed/>
                  <p:pic>
                    <p:nvPicPr>
                      <p:cNvPr id="22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1140" y="2780928"/>
                        <a:ext cx="5562600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1029519" y="1828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i="1" dirty="0"/>
              <a:t>A</a:t>
            </a:r>
          </a:p>
        </p:txBody>
      </p: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1066800" y="2286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i="1" dirty="0"/>
              <a:t>B</a:t>
            </a:r>
          </a:p>
        </p:txBody>
      </p:sp>
      <p:sp>
        <p:nvSpPr>
          <p:cNvPr id="25" name="Text Box 9"/>
          <p:cNvSpPr txBox="1">
            <a:spLocks noChangeArrowheads="1"/>
          </p:cNvSpPr>
          <p:nvPr/>
        </p:nvSpPr>
        <p:spPr bwMode="auto">
          <a:xfrm>
            <a:off x="982287" y="27432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i="1" dirty="0"/>
              <a:t>X</a:t>
            </a:r>
          </a:p>
        </p:txBody>
      </p:sp>
      <p:sp>
        <p:nvSpPr>
          <p:cNvPr id="26" name="Text Box 10"/>
          <p:cNvSpPr txBox="1">
            <a:spLocks noChangeArrowheads="1"/>
          </p:cNvSpPr>
          <p:nvPr/>
        </p:nvSpPr>
        <p:spPr bwMode="auto">
          <a:xfrm>
            <a:off x="762000" y="3489325"/>
            <a:ext cx="7772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/>
              <a:t>The NOR operation will produce a LOW if any input is HIGH. </a:t>
            </a:r>
          </a:p>
        </p:txBody>
      </p:sp>
      <p:sp>
        <p:nvSpPr>
          <p:cNvPr id="27" name="WordArt 14"/>
          <p:cNvSpPr>
            <a:spLocks noChangeArrowheads="1" noChangeShapeType="1" noTextEdit="1"/>
          </p:cNvSpPr>
          <p:nvPr/>
        </p:nvSpPr>
        <p:spPr bwMode="auto">
          <a:xfrm>
            <a:off x="648519" y="4194968"/>
            <a:ext cx="1219200" cy="4492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2800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/>
              </a:rPr>
              <a:t>Example</a:t>
            </a:r>
          </a:p>
        </p:txBody>
      </p:sp>
      <p:sp>
        <p:nvSpPr>
          <p:cNvPr id="28" name="Text Box 15"/>
          <p:cNvSpPr txBox="1">
            <a:spLocks noChangeArrowheads="1"/>
          </p:cNvSpPr>
          <p:nvPr/>
        </p:nvSpPr>
        <p:spPr bwMode="auto">
          <a:xfrm>
            <a:off x="1938358" y="4194968"/>
            <a:ext cx="5562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/>
              <a:t>When is the LED is ON for the circuit shown?</a:t>
            </a:r>
          </a:p>
        </p:txBody>
      </p:sp>
      <p:sp>
        <p:nvSpPr>
          <p:cNvPr id="29" name="WordArt 16"/>
          <p:cNvSpPr>
            <a:spLocks noChangeArrowheads="1" noChangeShapeType="1" noTextEdit="1"/>
          </p:cNvSpPr>
          <p:nvPr/>
        </p:nvSpPr>
        <p:spPr bwMode="auto">
          <a:xfrm>
            <a:off x="609600" y="5257800"/>
            <a:ext cx="1219200" cy="4492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2800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/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2462587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  <p:bldP spid="28" grpId="0"/>
      <p:bldP spid="2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29</a:t>
            </a:fld>
            <a:endParaRPr lang="en-GB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467544" y="404664"/>
            <a:ext cx="2038350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FF99"/>
                </a:solidFill>
              </a:rPr>
              <a:t>The NOR Gate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3491880" y="630882"/>
          <a:ext cx="13716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6" name="CorelDRAW" r:id="rId3" imgW="692056" imgH="242540" progId="CorelDRAW.Graphic.13">
                  <p:embed/>
                </p:oleObj>
              </mc:Choice>
              <mc:Fallback>
                <p:oleObj name="CorelDRAW" r:id="rId3" imgW="692056" imgH="242540" progId="CorelDRAW.Graphic.1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630882"/>
                        <a:ext cx="13716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6300192" y="561032"/>
          <a:ext cx="1371600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7" name="CorelDRAW" r:id="rId5" imgW="697832" imgH="315366" progId="CorelDRAW.Graphic.13">
                  <p:embed/>
                </p:oleObj>
              </mc:Choice>
              <mc:Fallback>
                <p:oleObj name="CorelDRAW" r:id="rId5" imgW="697832" imgH="315366" progId="CorelDRAW.Graphic.1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192" y="561032"/>
                        <a:ext cx="1371600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223173" y="540698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A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6012160" y="504676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A</a:t>
            </a: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3200400" y="871389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B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6012160" y="779306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B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582799" y="540697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X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7380312" y="532756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X</a:t>
            </a: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786056" y="1318953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Example waveforms: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/>
          </p:nvPr>
        </p:nvGraphicFramePr>
        <p:xfrm>
          <a:off x="1383416" y="1776153"/>
          <a:ext cx="5578475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8" name="CorelDRAW" r:id="rId7" imgW="3454920" imgH="510840" progId="CorelDRAW.Graphic.13">
                  <p:embed/>
                </p:oleObj>
              </mc:Choice>
              <mc:Fallback>
                <p:oleObj name="CorelDRAW" r:id="rId7" imgW="3454920" imgH="510840" progId="CorelDRAW.Graphic.13">
                  <p:embed/>
                  <p:pic>
                    <p:nvPicPr>
                      <p:cNvPr id="1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3416" y="1776153"/>
                        <a:ext cx="5578475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/>
          </p:nvPr>
        </p:nvGraphicFramePr>
        <p:xfrm>
          <a:off x="1381140" y="2780928"/>
          <a:ext cx="55626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9" name="CorelDRAW" r:id="rId9" imgW="4884500" imgH="294234" progId="CorelDRAW.Graphic.13">
                  <p:embed/>
                </p:oleObj>
              </mc:Choice>
              <mc:Fallback>
                <p:oleObj name="CorelDRAW" r:id="rId9" imgW="4884500" imgH="294234" progId="CorelDRAW.Graphic.13">
                  <p:embed/>
                  <p:pic>
                    <p:nvPicPr>
                      <p:cNvPr id="22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1140" y="2780928"/>
                        <a:ext cx="5562600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1029519" y="1828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i="1" dirty="0"/>
              <a:t>A</a:t>
            </a:r>
          </a:p>
        </p:txBody>
      </p: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1066800" y="2286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i="1" dirty="0"/>
              <a:t>B</a:t>
            </a:r>
          </a:p>
        </p:txBody>
      </p:sp>
      <p:sp>
        <p:nvSpPr>
          <p:cNvPr id="25" name="Text Box 9"/>
          <p:cNvSpPr txBox="1">
            <a:spLocks noChangeArrowheads="1"/>
          </p:cNvSpPr>
          <p:nvPr/>
        </p:nvSpPr>
        <p:spPr bwMode="auto">
          <a:xfrm>
            <a:off x="982287" y="27432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i="1" dirty="0"/>
              <a:t>X</a:t>
            </a:r>
          </a:p>
        </p:txBody>
      </p:sp>
      <p:sp>
        <p:nvSpPr>
          <p:cNvPr id="26" name="Text Box 10"/>
          <p:cNvSpPr txBox="1">
            <a:spLocks noChangeArrowheads="1"/>
          </p:cNvSpPr>
          <p:nvPr/>
        </p:nvSpPr>
        <p:spPr bwMode="auto">
          <a:xfrm>
            <a:off x="762000" y="3489325"/>
            <a:ext cx="7772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/>
              <a:t>The NOR operation will produce a LOW if any input is HIGH. </a:t>
            </a:r>
          </a:p>
        </p:txBody>
      </p:sp>
      <p:sp>
        <p:nvSpPr>
          <p:cNvPr id="27" name="WordArt 14"/>
          <p:cNvSpPr>
            <a:spLocks noChangeArrowheads="1" noChangeShapeType="1" noTextEdit="1"/>
          </p:cNvSpPr>
          <p:nvPr/>
        </p:nvSpPr>
        <p:spPr bwMode="auto">
          <a:xfrm>
            <a:off x="648519" y="4194968"/>
            <a:ext cx="1219200" cy="4492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2800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/>
              </a:rPr>
              <a:t>Example</a:t>
            </a:r>
          </a:p>
        </p:txBody>
      </p:sp>
      <p:sp>
        <p:nvSpPr>
          <p:cNvPr id="28" name="Text Box 15"/>
          <p:cNvSpPr txBox="1">
            <a:spLocks noChangeArrowheads="1"/>
          </p:cNvSpPr>
          <p:nvPr/>
        </p:nvSpPr>
        <p:spPr bwMode="auto">
          <a:xfrm>
            <a:off x="1938358" y="4194968"/>
            <a:ext cx="5562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/>
              <a:t>When is the LED is ON for the circuit shown?</a:t>
            </a:r>
          </a:p>
        </p:txBody>
      </p:sp>
      <p:sp>
        <p:nvSpPr>
          <p:cNvPr id="29" name="WordArt 16"/>
          <p:cNvSpPr>
            <a:spLocks noChangeArrowheads="1" noChangeShapeType="1" noTextEdit="1"/>
          </p:cNvSpPr>
          <p:nvPr/>
        </p:nvSpPr>
        <p:spPr bwMode="auto">
          <a:xfrm>
            <a:off x="609600" y="5257800"/>
            <a:ext cx="1219200" cy="4492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2800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/>
              </a:rPr>
              <a:t>Solution</a:t>
            </a:r>
          </a:p>
        </p:txBody>
      </p:sp>
      <p:sp>
        <p:nvSpPr>
          <p:cNvPr id="30" name="Text Box 17"/>
          <p:cNvSpPr txBox="1">
            <a:spLocks noChangeArrowheads="1"/>
          </p:cNvSpPr>
          <p:nvPr/>
        </p:nvSpPr>
        <p:spPr bwMode="auto">
          <a:xfrm>
            <a:off x="1981200" y="5257800"/>
            <a:ext cx="3657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>
                <a:solidFill>
                  <a:srgbClr val="FF0000"/>
                </a:solidFill>
              </a:rPr>
              <a:t>The LED will be on when none of the four inputs are HIGH. </a:t>
            </a:r>
          </a:p>
        </p:txBody>
      </p:sp>
      <p:graphicFrame>
        <p:nvGraphicFramePr>
          <p:cNvPr id="31" name="Object 30"/>
          <p:cNvGraphicFramePr>
            <a:graphicFrameLocks noChangeAspect="1"/>
          </p:cNvGraphicFramePr>
          <p:nvPr>
            <p:extLst/>
          </p:nvPr>
        </p:nvGraphicFramePr>
        <p:xfrm>
          <a:off x="5868144" y="4591843"/>
          <a:ext cx="2449513" cy="168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0" name="CorelDRAW" r:id="rId11" imgW="1241338" imgH="853765" progId="CorelDRAW.Graphic.13">
                  <p:embed/>
                </p:oleObj>
              </mc:Choice>
              <mc:Fallback>
                <p:oleObj name="CorelDRAW" r:id="rId11" imgW="1241338" imgH="853765" progId="CorelDRAW.Graphic.13">
                  <p:embed/>
                  <p:pic>
                    <p:nvPicPr>
                      <p:cNvPr id="31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4591843"/>
                        <a:ext cx="2449513" cy="168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2689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  <p:bldP spid="28" grpId="0"/>
      <p:bldP spid="29" grpId="0" animBg="1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2568132"/>
              </p:ext>
            </p:extLst>
          </p:nvPr>
        </p:nvGraphicFramePr>
        <p:xfrm>
          <a:off x="1907704" y="1988840"/>
          <a:ext cx="5378450" cy="306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4" name="Document" r:id="rId4" imgW="5497919" imgH="2856357" progId="Word.Document.8">
                  <p:embed/>
                </p:oleObj>
              </mc:Choice>
              <mc:Fallback>
                <p:oleObj name="Document" r:id="rId4" imgW="5497919" imgH="285635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1988840"/>
                        <a:ext cx="5378450" cy="306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3184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1024"/>
          <p:cNvGraphicFramePr>
            <a:graphicFrameLocks noChangeAspect="1"/>
          </p:cNvGraphicFramePr>
          <p:nvPr>
            <p:extLst/>
          </p:nvPr>
        </p:nvGraphicFramePr>
        <p:xfrm>
          <a:off x="1517650" y="917575"/>
          <a:ext cx="5484813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0" name="Document" r:id="rId4" imgW="5484044" imgH="271430" progId="Word.Document.8">
                  <p:embed/>
                </p:oleObj>
              </mc:Choice>
              <mc:Fallback>
                <p:oleObj name="Document" r:id="rId4" imgW="5484044" imgH="271430" progId="Word.Document.8">
                  <p:embed/>
                  <p:pic>
                    <p:nvPicPr>
                      <p:cNvPr id="30722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650" y="917575"/>
                        <a:ext cx="5484813" cy="26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3" name="Object 1025"/>
          <p:cNvGraphicFramePr>
            <a:graphicFrameLocks noChangeAspect="1"/>
          </p:cNvGraphicFramePr>
          <p:nvPr>
            <p:extLst/>
          </p:nvPr>
        </p:nvGraphicFramePr>
        <p:xfrm>
          <a:off x="2432540" y="2599362"/>
          <a:ext cx="5484813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1" name="Document" r:id="rId6" imgW="5486400" imgH="649224" progId="Word.Document.8">
                  <p:embed/>
                </p:oleObj>
              </mc:Choice>
              <mc:Fallback>
                <p:oleObj name="Document" r:id="rId6" imgW="5486400" imgH="649224" progId="Word.Document.8">
                  <p:embed/>
                  <p:pic>
                    <p:nvPicPr>
                      <p:cNvPr id="30723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2540" y="2599362"/>
                        <a:ext cx="5484813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Object 1026"/>
          <p:cNvGraphicFramePr>
            <a:graphicFrameLocks noChangeAspect="1"/>
          </p:cNvGraphicFramePr>
          <p:nvPr>
            <p:extLst/>
          </p:nvPr>
        </p:nvGraphicFramePr>
        <p:xfrm>
          <a:off x="1520031" y="3234362"/>
          <a:ext cx="5480050" cy="257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2" name="Document" r:id="rId8" imgW="5486400" imgH="2589276" progId="Word.Document.8">
                  <p:embed/>
                </p:oleObj>
              </mc:Choice>
              <mc:Fallback>
                <p:oleObj name="Document" r:id="rId8" imgW="5486400" imgH="2589276" progId="Word.Document.8">
                  <p:embed/>
                  <p:pic>
                    <p:nvPicPr>
                      <p:cNvPr id="30724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0031" y="3234362"/>
                        <a:ext cx="5480050" cy="257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1027"/>
          <p:cNvGraphicFramePr>
            <a:graphicFrameLocks noChangeAspect="1"/>
          </p:cNvGraphicFramePr>
          <p:nvPr>
            <p:extLst/>
          </p:nvPr>
        </p:nvGraphicFramePr>
        <p:xfrm>
          <a:off x="3381771" y="3275616"/>
          <a:ext cx="2304256" cy="2920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3" name="Bitmap Image" r:id="rId10" imgW="1495440" imgH="1895400" progId="Paint.Picture">
                  <p:embed/>
                </p:oleObj>
              </mc:Choice>
              <mc:Fallback>
                <p:oleObj name="Bitmap Image" r:id="rId10" imgW="1495440" imgH="1895400" progId="Paint.Picture">
                  <p:embed/>
                  <p:pic>
                    <p:nvPicPr>
                      <p:cNvPr id="30725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771" y="3275616"/>
                        <a:ext cx="2304256" cy="29201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1028"/>
          <p:cNvGraphicFramePr>
            <a:graphicFrameLocks noChangeAspect="1"/>
          </p:cNvGraphicFramePr>
          <p:nvPr>
            <p:extLst/>
          </p:nvPr>
        </p:nvGraphicFramePr>
        <p:xfrm>
          <a:off x="3760787" y="917575"/>
          <a:ext cx="1546225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4" name="Bitmap Image" r:id="rId12" imgW="628571" imgH="743054" progId="PBrush">
                  <p:embed/>
                </p:oleObj>
              </mc:Choice>
              <mc:Fallback>
                <p:oleObj name="Bitmap Image" r:id="rId12" imgW="628571" imgH="743054" progId="PBrush">
                  <p:embed/>
                  <p:pic>
                    <p:nvPicPr>
                      <p:cNvPr id="30726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0787" y="917575"/>
                        <a:ext cx="1546225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2753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31</a:t>
            </a:fld>
            <a:endParaRPr lang="en-GB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467544" y="404664"/>
            <a:ext cx="2038350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FFF99"/>
                </a:solidFill>
              </a:rPr>
              <a:t>The XOR Gate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3419872" y="407839"/>
          <a:ext cx="14478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8" name="CorelDRAW" r:id="rId3" imgW="1192570" imgH="383316" progId="CorelDRAW.Graphic.13">
                  <p:embed/>
                </p:oleObj>
              </mc:Choice>
              <mc:Fallback>
                <p:oleObj name="CorelDRAW" r:id="rId3" imgW="1192570" imgH="383316" progId="CorelDRAW.Graphic.1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407839"/>
                        <a:ext cx="14478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3059832" y="271313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 dirty="0"/>
              <a:t>A</a:t>
            </a: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059832" y="638026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 dirty="0"/>
              <a:t>B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6228184" y="328747"/>
          <a:ext cx="12954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9" name="CorelDRAW" r:id="rId5" imgW="817185" imgH="366735" progId="CorelDRAW.Graphic.13">
                  <p:embed/>
                </p:oleObj>
              </mc:Choice>
              <mc:Fallback>
                <p:oleObj name="CorelDRAW" r:id="rId5" imgW="817185" imgH="366735" progId="CorelDRAW.Graphic.1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8184" y="328747"/>
                        <a:ext cx="12954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4566173" y="271313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X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7308304" y="271313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X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940152" y="221306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 dirty="0"/>
              <a:t>A</a:t>
            </a: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5940152" y="588019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B</a:t>
            </a: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810776" y="1341437"/>
            <a:ext cx="7696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The </a:t>
            </a:r>
            <a:r>
              <a:rPr lang="en-US" altLang="en-US" b="1" dirty="0"/>
              <a:t>XOR gate</a:t>
            </a:r>
            <a:r>
              <a:rPr lang="en-US" altLang="en-US" dirty="0"/>
              <a:t> produces a HIGH output only when both inputs are at opposite logic levels.  The truth table is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/>
          </p:nvPr>
        </p:nvGraphicFramePr>
        <p:xfrm>
          <a:off x="1424045" y="2250825"/>
          <a:ext cx="200977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0" name="CorelDRAW" r:id="rId7" imgW="1295280" imgH="1307880" progId="CorelDRAW.Graphic.13">
                  <p:embed/>
                </p:oleObj>
              </mc:Choice>
              <mc:Fallback>
                <p:oleObj name="CorelDRAW" r:id="rId7" imgW="1295280" imgH="1307880" progId="CorelDRAW.Graphic.13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4045" y="2250825"/>
                        <a:ext cx="2009775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1669535" y="2970903"/>
            <a:ext cx="838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dirty="0"/>
              <a:t>0    0</a:t>
            </a:r>
          </a:p>
          <a:p>
            <a:r>
              <a:rPr lang="en-US" altLang="en-US" sz="2000" dirty="0"/>
              <a:t>0    1</a:t>
            </a:r>
          </a:p>
          <a:p>
            <a:r>
              <a:rPr lang="en-US" altLang="en-US" sz="2000" dirty="0"/>
              <a:t>1    0</a:t>
            </a:r>
          </a:p>
          <a:p>
            <a:r>
              <a:rPr lang="en-US" altLang="en-US" sz="2000" dirty="0"/>
              <a:t>1    1</a:t>
            </a: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2753847" y="2970902"/>
            <a:ext cx="838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dirty="0">
                <a:solidFill>
                  <a:srgbClr val="FF0000"/>
                </a:solidFill>
              </a:rPr>
              <a:t>0</a:t>
            </a:r>
          </a:p>
          <a:p>
            <a:r>
              <a:rPr lang="en-US" altLang="en-US" sz="2000" dirty="0">
                <a:solidFill>
                  <a:srgbClr val="FF0000"/>
                </a:solidFill>
              </a:rPr>
              <a:t>1 </a:t>
            </a:r>
          </a:p>
          <a:p>
            <a:r>
              <a:rPr lang="en-US" altLang="en-US" sz="2000" dirty="0">
                <a:solidFill>
                  <a:srgbClr val="FF0000"/>
                </a:solidFill>
              </a:rPr>
              <a:t>1</a:t>
            </a:r>
          </a:p>
          <a:p>
            <a:r>
              <a:rPr lang="en-US" altLang="en-US" sz="2000" dirty="0">
                <a:solidFill>
                  <a:srgbClr val="FF0000"/>
                </a:solidFill>
              </a:rPr>
              <a:t>0</a:t>
            </a:r>
          </a:p>
        </p:txBody>
      </p:sp>
      <p:grpSp>
        <p:nvGrpSpPr>
          <p:cNvPr id="16" name="Group 31"/>
          <p:cNvGrpSpPr>
            <a:grpSpLocks/>
          </p:cNvGrpSpPr>
          <p:nvPr/>
        </p:nvGrpSpPr>
        <p:grpSpPr bwMode="auto">
          <a:xfrm>
            <a:off x="762000" y="4658078"/>
            <a:ext cx="7239000" cy="1187450"/>
            <a:chOff x="480" y="2976"/>
            <a:chExt cx="4560" cy="748"/>
          </a:xfrm>
        </p:grpSpPr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480" y="2976"/>
              <a:ext cx="4560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dirty="0"/>
                <a:t>The </a:t>
              </a:r>
              <a:r>
                <a:rPr lang="en-US" altLang="en-US" b="1" dirty="0"/>
                <a:t>XOR </a:t>
              </a:r>
              <a:r>
                <a:rPr lang="en-US" altLang="en-US" dirty="0"/>
                <a:t>operation is written as </a:t>
              </a:r>
              <a:r>
                <a:rPr lang="en-US" altLang="en-US" i="1" dirty="0"/>
                <a:t>X = AB + AB</a:t>
              </a:r>
              <a:r>
                <a:rPr lang="en-US" altLang="en-US" dirty="0"/>
                <a:t>. Alternatively, it can be written with a circled plus sign between the variables as </a:t>
              </a:r>
              <a:r>
                <a:rPr lang="en-US" altLang="en-US" i="1" dirty="0"/>
                <a:t>X = A + B.</a:t>
              </a:r>
            </a:p>
          </p:txBody>
        </p:sp>
        <p:sp>
          <p:nvSpPr>
            <p:cNvPr id="18" name="Oval 24"/>
            <p:cNvSpPr>
              <a:spLocks noChangeArrowheads="1"/>
            </p:cNvSpPr>
            <p:nvPr/>
          </p:nvSpPr>
          <p:spPr bwMode="auto">
            <a:xfrm>
              <a:off x="2952" y="3504"/>
              <a:ext cx="159" cy="16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19" name="Line 26"/>
            <p:cNvSpPr>
              <a:spLocks noChangeShapeType="1"/>
            </p:cNvSpPr>
            <p:nvPr/>
          </p:nvSpPr>
          <p:spPr bwMode="auto">
            <a:xfrm>
              <a:off x="3456" y="302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Line 27"/>
            <p:cNvSpPr>
              <a:spLocks noChangeShapeType="1"/>
            </p:cNvSpPr>
            <p:nvPr/>
          </p:nvSpPr>
          <p:spPr bwMode="auto">
            <a:xfrm>
              <a:off x="4032" y="302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150" y="2163762"/>
            <a:ext cx="3441154" cy="249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79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32</a:t>
            </a:fld>
            <a:endParaRPr lang="en-GB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467544" y="404664"/>
            <a:ext cx="2038350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FFF99"/>
                </a:solidFill>
              </a:rPr>
              <a:t>The XOR Gate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3419872" y="407839"/>
          <a:ext cx="14478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4" name="CorelDRAW" r:id="rId3" imgW="1192570" imgH="383316" progId="CorelDRAW.Graphic.13">
                  <p:embed/>
                </p:oleObj>
              </mc:Choice>
              <mc:Fallback>
                <p:oleObj name="CorelDRAW" r:id="rId3" imgW="1192570" imgH="383316" progId="CorelDRAW.Graphic.1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407839"/>
                        <a:ext cx="14478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3059832" y="271313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 dirty="0"/>
              <a:t>A</a:t>
            </a: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059832" y="638026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 dirty="0"/>
              <a:t>B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6228184" y="328747"/>
          <a:ext cx="12954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5" name="CorelDRAW" r:id="rId5" imgW="817185" imgH="366735" progId="CorelDRAW.Graphic.13">
                  <p:embed/>
                </p:oleObj>
              </mc:Choice>
              <mc:Fallback>
                <p:oleObj name="CorelDRAW" r:id="rId5" imgW="817185" imgH="366735" progId="CorelDRAW.Graphic.1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8184" y="328747"/>
                        <a:ext cx="12954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4566173" y="271313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X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7308304" y="271313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X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940152" y="221306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 dirty="0"/>
              <a:t>A</a:t>
            </a: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5940152" y="588019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B</a:t>
            </a:r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467544" y="1247476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Example waveforms:</a:t>
            </a:r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/>
          </p:nvPr>
        </p:nvGraphicFramePr>
        <p:xfrm>
          <a:off x="1123677" y="1725992"/>
          <a:ext cx="5578475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6" name="CorelDRAW" r:id="rId7" imgW="3454920" imgH="510840" progId="CorelDRAW.Graphic.13">
                  <p:embed/>
                </p:oleObj>
              </mc:Choice>
              <mc:Fallback>
                <p:oleObj name="CorelDRAW" r:id="rId7" imgW="3454920" imgH="510840" progId="CorelDRAW.Graphic.13">
                  <p:embed/>
                  <p:pic>
                    <p:nvPicPr>
                      <p:cNvPr id="22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3677" y="1725992"/>
                        <a:ext cx="5578475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/>
          </p:nvPr>
        </p:nvGraphicFramePr>
        <p:xfrm>
          <a:off x="1091311" y="2780928"/>
          <a:ext cx="563880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7" name="CorelDRAW" r:id="rId9" imgW="4915301" imgH="299110" progId="CorelDRAW.Graphic.13">
                  <p:embed/>
                </p:oleObj>
              </mc:Choice>
              <mc:Fallback>
                <p:oleObj name="CorelDRAW" r:id="rId9" imgW="4915301" imgH="299110" progId="CorelDRAW.Graphic.13">
                  <p:embed/>
                  <p:pic>
                    <p:nvPicPr>
                      <p:cNvPr id="23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1311" y="2780928"/>
                        <a:ext cx="563880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838200" y="1704676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i="1" dirty="0"/>
              <a:t>A</a:t>
            </a:r>
          </a:p>
        </p:txBody>
      </p:sp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838200" y="2161876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i="1" dirty="0"/>
              <a:t>B</a:t>
            </a:r>
          </a:p>
        </p:txBody>
      </p:sp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838200" y="2639858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i="1" dirty="0"/>
              <a:t>X</a:t>
            </a:r>
          </a:p>
        </p:txBody>
      </p:sp>
      <p:sp>
        <p:nvSpPr>
          <p:cNvPr id="27" name="Text Box 10"/>
          <p:cNvSpPr txBox="1">
            <a:spLocks noChangeArrowheads="1"/>
          </p:cNvSpPr>
          <p:nvPr/>
        </p:nvSpPr>
        <p:spPr bwMode="auto">
          <a:xfrm>
            <a:off x="745588" y="3535362"/>
            <a:ext cx="7772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/>
              <a:t>Notice that the XOR gate will produce a HIGH only when exactly one input is HIGH. </a:t>
            </a:r>
          </a:p>
        </p:txBody>
      </p:sp>
      <p:sp>
        <p:nvSpPr>
          <p:cNvPr id="28" name="WordArt 14"/>
          <p:cNvSpPr>
            <a:spLocks noChangeArrowheads="1" noChangeShapeType="1" noTextEdit="1"/>
          </p:cNvSpPr>
          <p:nvPr/>
        </p:nvSpPr>
        <p:spPr bwMode="auto">
          <a:xfrm>
            <a:off x="636263" y="4361035"/>
            <a:ext cx="1219200" cy="4492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2800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/>
              </a:rPr>
              <a:t>Question</a:t>
            </a:r>
          </a:p>
        </p:txBody>
      </p:sp>
      <p:sp>
        <p:nvSpPr>
          <p:cNvPr id="29" name="Text Box 24"/>
          <p:cNvSpPr txBox="1">
            <a:spLocks noChangeArrowheads="1"/>
          </p:cNvSpPr>
          <p:nvPr/>
        </p:nvSpPr>
        <p:spPr bwMode="auto">
          <a:xfrm>
            <a:off x="2267744" y="4387359"/>
            <a:ext cx="6553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/>
              <a:t>If the </a:t>
            </a:r>
            <a:r>
              <a:rPr lang="en-US" altLang="en-US" sz="2000" i="1" dirty="0"/>
              <a:t>A</a:t>
            </a:r>
            <a:r>
              <a:rPr lang="en-US" altLang="en-US" sz="2000" dirty="0"/>
              <a:t> and </a:t>
            </a:r>
            <a:r>
              <a:rPr lang="en-US" altLang="en-US" sz="2000" i="1" dirty="0"/>
              <a:t>B</a:t>
            </a:r>
            <a:r>
              <a:rPr lang="en-US" altLang="en-US" sz="2000" dirty="0"/>
              <a:t> waveforms are both inverted for the above waveforms, how is the output affected?</a:t>
            </a:r>
          </a:p>
        </p:txBody>
      </p:sp>
    </p:spTree>
    <p:extLst>
      <p:ext uri="{BB962C8B-B14F-4D97-AF65-F5344CB8AC3E}">
        <p14:creationId xmlns:p14="http://schemas.microsoft.com/office/powerpoint/2010/main" val="235966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 animBg="1"/>
      <p:bldP spid="2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33</a:t>
            </a:fld>
            <a:endParaRPr lang="en-GB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467544" y="404664"/>
            <a:ext cx="2038350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FFF99"/>
                </a:solidFill>
              </a:rPr>
              <a:t>The XOR Gate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3419872" y="407839"/>
          <a:ext cx="14478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0" name="CorelDRAW" r:id="rId3" imgW="1192570" imgH="383316" progId="CorelDRAW.Graphic.13">
                  <p:embed/>
                </p:oleObj>
              </mc:Choice>
              <mc:Fallback>
                <p:oleObj name="CorelDRAW" r:id="rId3" imgW="1192570" imgH="383316" progId="CorelDRAW.Graphic.1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407839"/>
                        <a:ext cx="14478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3059832" y="271313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 dirty="0"/>
              <a:t>A</a:t>
            </a: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059832" y="638026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 dirty="0"/>
              <a:t>B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6228184" y="328747"/>
          <a:ext cx="12954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1" name="CorelDRAW" r:id="rId5" imgW="817185" imgH="366735" progId="CorelDRAW.Graphic.13">
                  <p:embed/>
                </p:oleObj>
              </mc:Choice>
              <mc:Fallback>
                <p:oleObj name="CorelDRAW" r:id="rId5" imgW="817185" imgH="366735" progId="CorelDRAW.Graphic.1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8184" y="328747"/>
                        <a:ext cx="12954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4566173" y="271313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X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7308304" y="271313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X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940152" y="221306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 dirty="0"/>
              <a:t>A</a:t>
            </a: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5940152" y="588019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B</a:t>
            </a:r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467544" y="1247476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Example waveforms:</a:t>
            </a:r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/>
          </p:nvPr>
        </p:nvGraphicFramePr>
        <p:xfrm>
          <a:off x="1123677" y="1725992"/>
          <a:ext cx="5578475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2" name="CorelDRAW" r:id="rId7" imgW="3454920" imgH="510840" progId="CorelDRAW.Graphic.13">
                  <p:embed/>
                </p:oleObj>
              </mc:Choice>
              <mc:Fallback>
                <p:oleObj name="CorelDRAW" r:id="rId7" imgW="3454920" imgH="510840" progId="CorelDRAW.Graphic.13">
                  <p:embed/>
                  <p:pic>
                    <p:nvPicPr>
                      <p:cNvPr id="22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3677" y="1725992"/>
                        <a:ext cx="5578475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/>
          </p:nvPr>
        </p:nvGraphicFramePr>
        <p:xfrm>
          <a:off x="1091311" y="2780928"/>
          <a:ext cx="563880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3" name="CorelDRAW" r:id="rId9" imgW="4915301" imgH="299110" progId="CorelDRAW.Graphic.13">
                  <p:embed/>
                </p:oleObj>
              </mc:Choice>
              <mc:Fallback>
                <p:oleObj name="CorelDRAW" r:id="rId9" imgW="4915301" imgH="299110" progId="CorelDRAW.Graphic.13">
                  <p:embed/>
                  <p:pic>
                    <p:nvPicPr>
                      <p:cNvPr id="23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1311" y="2780928"/>
                        <a:ext cx="563880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838200" y="1704676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i="1" dirty="0"/>
              <a:t>A</a:t>
            </a:r>
          </a:p>
        </p:txBody>
      </p:sp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838200" y="2161876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i="1" dirty="0"/>
              <a:t>B</a:t>
            </a:r>
          </a:p>
        </p:txBody>
      </p:sp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838200" y="2639858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i="1" dirty="0"/>
              <a:t>X</a:t>
            </a:r>
          </a:p>
        </p:txBody>
      </p:sp>
      <p:sp>
        <p:nvSpPr>
          <p:cNvPr id="27" name="Text Box 10"/>
          <p:cNvSpPr txBox="1">
            <a:spLocks noChangeArrowheads="1"/>
          </p:cNvSpPr>
          <p:nvPr/>
        </p:nvSpPr>
        <p:spPr bwMode="auto">
          <a:xfrm>
            <a:off x="745588" y="3535362"/>
            <a:ext cx="7772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/>
              <a:t>Notice that the XOR gate will produce a HIGH only when exactly one input is HIGH. </a:t>
            </a:r>
          </a:p>
        </p:txBody>
      </p:sp>
      <p:sp>
        <p:nvSpPr>
          <p:cNvPr id="28" name="WordArt 14"/>
          <p:cNvSpPr>
            <a:spLocks noChangeArrowheads="1" noChangeShapeType="1" noTextEdit="1"/>
          </p:cNvSpPr>
          <p:nvPr/>
        </p:nvSpPr>
        <p:spPr bwMode="auto">
          <a:xfrm>
            <a:off x="636263" y="4361035"/>
            <a:ext cx="1219200" cy="4492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2800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/>
              </a:rPr>
              <a:t>Question</a:t>
            </a:r>
          </a:p>
        </p:txBody>
      </p:sp>
      <p:sp>
        <p:nvSpPr>
          <p:cNvPr id="29" name="Text Box 24"/>
          <p:cNvSpPr txBox="1">
            <a:spLocks noChangeArrowheads="1"/>
          </p:cNvSpPr>
          <p:nvPr/>
        </p:nvSpPr>
        <p:spPr bwMode="auto">
          <a:xfrm>
            <a:off x="2267744" y="4387359"/>
            <a:ext cx="6553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/>
              <a:t>If the </a:t>
            </a:r>
            <a:r>
              <a:rPr lang="en-US" altLang="en-US" sz="2000" i="1" dirty="0"/>
              <a:t>A</a:t>
            </a:r>
            <a:r>
              <a:rPr lang="en-US" altLang="en-US" sz="2000" dirty="0"/>
              <a:t> and </a:t>
            </a:r>
            <a:r>
              <a:rPr lang="en-US" altLang="en-US" sz="2000" i="1" dirty="0"/>
              <a:t>B</a:t>
            </a:r>
            <a:r>
              <a:rPr lang="en-US" altLang="en-US" sz="2000" dirty="0"/>
              <a:t> waveforms are both inverted for the above waveforms, how is the output affected?</a:t>
            </a:r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2505894" y="5337838"/>
            <a:ext cx="3733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>
                <a:solidFill>
                  <a:srgbClr val="FF0000"/>
                </a:solidFill>
              </a:rPr>
              <a:t>There is no change in the output. </a:t>
            </a:r>
          </a:p>
        </p:txBody>
      </p:sp>
    </p:spTree>
    <p:extLst>
      <p:ext uri="{BB962C8B-B14F-4D97-AF65-F5344CB8AC3E}">
        <p14:creationId xmlns:p14="http://schemas.microsoft.com/office/powerpoint/2010/main" val="265794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 animBg="1"/>
      <p:bldP spid="29" grpId="0"/>
      <p:bldP spid="3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Object 0"/>
          <p:cNvGraphicFramePr>
            <a:graphicFrameLocks noChangeAspect="1"/>
          </p:cNvGraphicFramePr>
          <p:nvPr>
            <p:extLst/>
          </p:nvPr>
        </p:nvGraphicFramePr>
        <p:xfrm>
          <a:off x="1676400" y="987425"/>
          <a:ext cx="5484813" cy="350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2" name="Document" r:id="rId4" imgW="5484044" imgH="3525715" progId="Word.Document.8">
                  <p:embed/>
                </p:oleObj>
              </mc:Choice>
              <mc:Fallback>
                <p:oleObj name="Document" r:id="rId4" imgW="5484044" imgH="3525715" progId="Word.Document.8">
                  <p:embed/>
                  <p:pic>
                    <p:nvPicPr>
                      <p:cNvPr id="3277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987425"/>
                        <a:ext cx="5484813" cy="350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1" name="Object 1"/>
          <p:cNvGraphicFramePr>
            <a:graphicFrameLocks noChangeAspect="1"/>
          </p:cNvGraphicFramePr>
          <p:nvPr/>
        </p:nvGraphicFramePr>
        <p:xfrm>
          <a:off x="1746250" y="4956175"/>
          <a:ext cx="5273675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3" name="Document" r:id="rId6" imgW="5381244" imgH="954024" progId="Word.Document.8">
                  <p:embed/>
                </p:oleObj>
              </mc:Choice>
              <mc:Fallback>
                <p:oleObj name="Document" r:id="rId6" imgW="5381244" imgH="954024" progId="Word.Document.8">
                  <p:embed/>
                  <p:pic>
                    <p:nvPicPr>
                      <p:cNvPr id="32771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250" y="4956175"/>
                        <a:ext cx="5273675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2" name="Object 2"/>
          <p:cNvGraphicFramePr>
            <a:graphicFrameLocks noChangeAspect="1"/>
          </p:cNvGraphicFramePr>
          <p:nvPr/>
        </p:nvGraphicFramePr>
        <p:xfrm>
          <a:off x="5334000" y="1524000"/>
          <a:ext cx="22479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4" name="Bitmap Image" r:id="rId8" imgW="1123810" imgH="1561905" progId="Paint.Picture">
                  <p:embed/>
                </p:oleObj>
              </mc:Choice>
              <mc:Fallback>
                <p:oleObj name="Bitmap Image" r:id="rId8" imgW="1123810" imgH="1561905" progId="Paint.Picture">
                  <p:embed/>
                  <p:pic>
                    <p:nvPicPr>
                      <p:cNvPr id="3277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524000"/>
                        <a:ext cx="2247900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3"/>
          <p:cNvGraphicFramePr>
            <a:graphicFrameLocks noChangeAspect="1"/>
          </p:cNvGraphicFramePr>
          <p:nvPr/>
        </p:nvGraphicFramePr>
        <p:xfrm>
          <a:off x="1905000" y="2057400"/>
          <a:ext cx="2971800" cy="163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5" name="Bitmap Image" r:id="rId10" imgW="1228571" imgH="676369" progId="Paint.Picture">
                  <p:embed/>
                </p:oleObj>
              </mc:Choice>
              <mc:Fallback>
                <p:oleObj name="Bitmap Image" r:id="rId10" imgW="1228571" imgH="676369" progId="Paint.Picture">
                  <p:embed/>
                  <p:pic>
                    <p:nvPicPr>
                      <p:cNvPr id="3277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057400"/>
                        <a:ext cx="2971800" cy="163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76735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35</a:t>
            </a:fld>
            <a:endParaRPr lang="en-GB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395536" y="404664"/>
            <a:ext cx="2259013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FFF99"/>
                </a:solidFill>
              </a:rPr>
              <a:t>The XNOR Gate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3923928" y="460193"/>
          <a:ext cx="15240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8" name="CorelDRAW" r:id="rId3" imgW="1192570" imgH="383316" progId="CorelDRAW.Graphic.13">
                  <p:embed/>
                </p:oleObj>
              </mc:Choice>
              <mc:Fallback>
                <p:oleObj name="CorelDRAW" r:id="rId3" imgW="1192570" imgH="383316" progId="CorelDRAW.Graphic.1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460193"/>
                        <a:ext cx="15240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6444208" y="404664"/>
          <a:ext cx="13716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9" name="CorelDRAW" r:id="rId5" imgW="817185" imgH="366735" progId="CorelDRAW.Graphic.13">
                  <p:embed/>
                </p:oleObj>
              </mc:Choice>
              <mc:Fallback>
                <p:oleObj name="CorelDRAW" r:id="rId5" imgW="817185" imgH="366735" progId="CorelDRAW.Graphic.1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4208" y="404664"/>
                        <a:ext cx="137160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3635896" y="326842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 dirty="0"/>
              <a:t>A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6156176" y="326841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 dirty="0"/>
              <a:t>A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581400" y="638026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B</a:t>
            </a: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6156176" y="693555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 dirty="0"/>
              <a:t>B</a:t>
            </a: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838200" y="1398241"/>
            <a:ext cx="7696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The </a:t>
            </a:r>
            <a:r>
              <a:rPr lang="en-US" altLang="en-US" b="1" dirty="0"/>
              <a:t>XNOR gate</a:t>
            </a:r>
            <a:r>
              <a:rPr lang="en-US" altLang="en-US" dirty="0"/>
              <a:t> produces a HIGH output only when both inputs are at the same logic level.  The truth table is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3338512" y="2348880"/>
          <a:ext cx="200977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0" name="CorelDRAW" r:id="rId7" imgW="1295280" imgH="1307880" progId="CorelDRAW.Graphic.13">
                  <p:embed/>
                </p:oleObj>
              </mc:Choice>
              <mc:Fallback>
                <p:oleObj name="CorelDRAW" r:id="rId7" imgW="1295280" imgH="1307880" progId="CorelDRAW.Graphic.13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8512" y="2348880"/>
                        <a:ext cx="2009775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3491809" y="3068960"/>
            <a:ext cx="838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/>
              <a:t>0    0</a:t>
            </a:r>
          </a:p>
          <a:p>
            <a:r>
              <a:rPr lang="en-US" altLang="en-US" sz="2000"/>
              <a:t>0    1</a:t>
            </a:r>
          </a:p>
          <a:p>
            <a:r>
              <a:rPr lang="en-US" altLang="en-US" sz="2000"/>
              <a:t>1    0</a:t>
            </a:r>
          </a:p>
          <a:p>
            <a:r>
              <a:rPr lang="en-US" altLang="en-US" sz="2000"/>
              <a:t>1    1</a:t>
            </a: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4708111" y="3068960"/>
            <a:ext cx="838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>
                <a:solidFill>
                  <a:srgbClr val="FF0000"/>
                </a:solidFill>
              </a:rPr>
              <a:t>1</a:t>
            </a:r>
          </a:p>
          <a:p>
            <a:r>
              <a:rPr lang="en-US" altLang="en-US" sz="2000">
                <a:solidFill>
                  <a:srgbClr val="FF0000"/>
                </a:solidFill>
              </a:rPr>
              <a:t>0 </a:t>
            </a:r>
          </a:p>
          <a:p>
            <a:r>
              <a:rPr lang="en-US" altLang="en-US" sz="2000">
                <a:solidFill>
                  <a:srgbClr val="FF0000"/>
                </a:solidFill>
              </a:rPr>
              <a:t>0</a:t>
            </a:r>
          </a:p>
          <a:p>
            <a:r>
              <a:rPr lang="en-US" altLang="en-US" sz="2000">
                <a:solidFill>
                  <a:srgbClr val="FF0000"/>
                </a:solidFill>
              </a:rPr>
              <a:t>1</a:t>
            </a:r>
          </a:p>
        </p:txBody>
      </p:sp>
      <p:grpSp>
        <p:nvGrpSpPr>
          <p:cNvPr id="14" name="Group 26"/>
          <p:cNvGrpSpPr>
            <a:grpSpLocks/>
          </p:cNvGrpSpPr>
          <p:nvPr/>
        </p:nvGrpSpPr>
        <p:grpSpPr bwMode="auto">
          <a:xfrm>
            <a:off x="762000" y="4648200"/>
            <a:ext cx="7620000" cy="1187450"/>
            <a:chOff x="480" y="2928"/>
            <a:chExt cx="4800" cy="748"/>
          </a:xfrm>
        </p:grpSpPr>
        <p:sp>
          <p:nvSpPr>
            <p:cNvPr id="15" name="Text Box 18"/>
            <p:cNvSpPr txBox="1">
              <a:spLocks noChangeArrowheads="1"/>
            </p:cNvSpPr>
            <p:nvPr/>
          </p:nvSpPr>
          <p:spPr bwMode="auto">
            <a:xfrm>
              <a:off x="480" y="2928"/>
              <a:ext cx="4800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dirty="0"/>
                <a:t>The </a:t>
              </a:r>
              <a:r>
                <a:rPr lang="en-US" altLang="en-US" b="1" dirty="0"/>
                <a:t>XNOR </a:t>
              </a:r>
              <a:r>
                <a:rPr lang="en-US" altLang="en-US" dirty="0"/>
                <a:t>operation shown as </a:t>
              </a:r>
              <a:r>
                <a:rPr lang="en-US" altLang="en-US" i="1" dirty="0"/>
                <a:t>X = AB + AB</a:t>
              </a:r>
              <a:r>
                <a:rPr lang="en-US" altLang="en-US" dirty="0"/>
                <a:t>. Alternatively, the XNOR operation can be shown with a circled dot between the variables. Thus, it can be shown as </a:t>
              </a:r>
              <a:r>
                <a:rPr lang="en-US" altLang="en-US" i="1" dirty="0"/>
                <a:t>X</a:t>
              </a:r>
              <a:r>
                <a:rPr lang="en-US" altLang="en-US" dirty="0"/>
                <a:t> = </a:t>
              </a:r>
              <a:r>
                <a:rPr lang="en-US" altLang="en-US" i="1" dirty="0"/>
                <a:t>A  </a:t>
              </a:r>
              <a:r>
                <a:rPr lang="en-US" altLang="en-US" b="1" i="1" baseline="30000" dirty="0"/>
                <a:t>.</a:t>
              </a:r>
              <a:r>
                <a:rPr lang="en-US" altLang="en-US" i="1" dirty="0"/>
                <a:t>  B.</a:t>
              </a:r>
            </a:p>
          </p:txBody>
        </p:sp>
        <p:sp>
          <p:nvSpPr>
            <p:cNvPr id="16" name="Line 20"/>
            <p:cNvSpPr>
              <a:spLocks noChangeShapeType="1"/>
            </p:cNvSpPr>
            <p:nvPr/>
          </p:nvSpPr>
          <p:spPr bwMode="auto">
            <a:xfrm>
              <a:off x="3360" y="297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Line 21"/>
            <p:cNvSpPr>
              <a:spLocks noChangeShapeType="1"/>
            </p:cNvSpPr>
            <p:nvPr/>
          </p:nvSpPr>
          <p:spPr bwMode="auto">
            <a:xfrm>
              <a:off x="3504" y="297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Oval 24"/>
            <p:cNvSpPr>
              <a:spLocks noChangeArrowheads="1"/>
            </p:cNvSpPr>
            <p:nvPr/>
          </p:nvSpPr>
          <p:spPr bwMode="auto">
            <a:xfrm>
              <a:off x="4698" y="3456"/>
              <a:ext cx="162" cy="16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5050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36</a:t>
            </a:fld>
            <a:endParaRPr lang="en-GB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395536" y="404664"/>
            <a:ext cx="2259013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FFF99"/>
                </a:solidFill>
              </a:rPr>
              <a:t>The XNOR Gate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3923928" y="460193"/>
          <a:ext cx="15240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4" name="CorelDRAW" r:id="rId3" imgW="1192570" imgH="383316" progId="CorelDRAW.Graphic.13">
                  <p:embed/>
                </p:oleObj>
              </mc:Choice>
              <mc:Fallback>
                <p:oleObj name="CorelDRAW" r:id="rId3" imgW="1192570" imgH="383316" progId="CorelDRAW.Graphic.1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460193"/>
                        <a:ext cx="15240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6444208" y="404664"/>
          <a:ext cx="13716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5" name="CorelDRAW" r:id="rId5" imgW="817185" imgH="366735" progId="CorelDRAW.Graphic.13">
                  <p:embed/>
                </p:oleObj>
              </mc:Choice>
              <mc:Fallback>
                <p:oleObj name="CorelDRAW" r:id="rId5" imgW="817185" imgH="366735" progId="CorelDRAW.Graphic.1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4208" y="404664"/>
                        <a:ext cx="137160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3635896" y="326842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 dirty="0"/>
              <a:t>A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6156176" y="326841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 dirty="0"/>
              <a:t>A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581400" y="638026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B</a:t>
            </a: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6156176" y="693555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 dirty="0"/>
              <a:t>B</a:t>
            </a:r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470030" y="1066800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Example waveforms:</a:t>
            </a:r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/>
          </p:nvPr>
        </p:nvGraphicFramePr>
        <p:xfrm>
          <a:off x="958701" y="1524000"/>
          <a:ext cx="5578475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6" name="CorelDRAW" r:id="rId7" imgW="3454920" imgH="510840" progId="CorelDRAW.Graphic.13">
                  <p:embed/>
                </p:oleObj>
              </mc:Choice>
              <mc:Fallback>
                <p:oleObj name="CorelDRAW" r:id="rId7" imgW="3454920" imgH="510840" progId="CorelDRAW.Graphic.13">
                  <p:embed/>
                  <p:pic>
                    <p:nvPicPr>
                      <p:cNvPr id="2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701" y="1524000"/>
                        <a:ext cx="5578475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/>
          </p:nvPr>
        </p:nvGraphicFramePr>
        <p:xfrm>
          <a:off x="955324" y="2564904"/>
          <a:ext cx="558800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7" name="CorelDRAW" r:id="rId9" imgW="4915301" imgH="299110" progId="CorelDRAW.Graphic.13">
                  <p:embed/>
                </p:oleObj>
              </mc:Choice>
              <mc:Fallback>
                <p:oleObj name="CorelDRAW" r:id="rId9" imgW="4915301" imgH="299110" progId="CorelDRAW.Graphic.13">
                  <p:embed/>
                  <p:pic>
                    <p:nvPicPr>
                      <p:cNvPr id="21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324" y="2564904"/>
                        <a:ext cx="558800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609600" y="1524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i="1"/>
              <a:t>A</a:t>
            </a:r>
          </a:p>
        </p:txBody>
      </p:sp>
      <p:sp>
        <p:nvSpPr>
          <p:cNvPr id="23" name="Text Box 15"/>
          <p:cNvSpPr txBox="1">
            <a:spLocks noChangeArrowheads="1"/>
          </p:cNvSpPr>
          <p:nvPr/>
        </p:nvSpPr>
        <p:spPr bwMode="auto">
          <a:xfrm>
            <a:off x="609600" y="19812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i="1"/>
              <a:t>B</a:t>
            </a:r>
          </a:p>
        </p:txBody>
      </p: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508462" y="2475807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i="1" dirty="0"/>
              <a:t>X</a:t>
            </a:r>
          </a:p>
        </p:txBody>
      </p:sp>
      <p:sp>
        <p:nvSpPr>
          <p:cNvPr id="25" name="Text Box 13"/>
          <p:cNvSpPr txBox="1">
            <a:spLocks noChangeArrowheads="1"/>
          </p:cNvSpPr>
          <p:nvPr/>
        </p:nvSpPr>
        <p:spPr bwMode="auto">
          <a:xfrm>
            <a:off x="726370" y="3213620"/>
            <a:ext cx="7772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/>
              <a:t>Notice that the XNOR gate will produce a HIGH when both inputs are the same. This makes it useful for comparison functions. </a:t>
            </a:r>
          </a:p>
        </p:txBody>
      </p:sp>
      <p:sp>
        <p:nvSpPr>
          <p:cNvPr id="26" name="WordArt 17"/>
          <p:cNvSpPr>
            <a:spLocks noChangeArrowheads="1" noChangeShapeType="1" noTextEdit="1"/>
          </p:cNvSpPr>
          <p:nvPr/>
        </p:nvSpPr>
        <p:spPr bwMode="auto">
          <a:xfrm>
            <a:off x="553839" y="4275137"/>
            <a:ext cx="1219200" cy="4492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2800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/>
              </a:rPr>
              <a:t>Question</a:t>
            </a:r>
          </a:p>
        </p:txBody>
      </p:sp>
      <p:sp>
        <p:nvSpPr>
          <p:cNvPr id="27" name="Text Box 18"/>
          <p:cNvSpPr txBox="1">
            <a:spLocks noChangeArrowheads="1"/>
          </p:cNvSpPr>
          <p:nvPr/>
        </p:nvSpPr>
        <p:spPr bwMode="auto">
          <a:xfrm>
            <a:off x="1945570" y="4307060"/>
            <a:ext cx="6553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/>
              <a:t>If the </a:t>
            </a:r>
            <a:r>
              <a:rPr lang="en-US" altLang="en-US" sz="2000" i="1" dirty="0"/>
              <a:t>A</a:t>
            </a:r>
            <a:r>
              <a:rPr lang="en-US" altLang="en-US" sz="2000" dirty="0"/>
              <a:t> waveform is inverted but </a:t>
            </a:r>
            <a:r>
              <a:rPr lang="en-US" altLang="en-US" sz="2000" i="1" dirty="0"/>
              <a:t>B</a:t>
            </a:r>
            <a:r>
              <a:rPr lang="en-US" altLang="en-US" sz="2000" dirty="0"/>
              <a:t> remains the same, how is the output affected?</a:t>
            </a:r>
          </a:p>
        </p:txBody>
      </p:sp>
    </p:spTree>
    <p:extLst>
      <p:ext uri="{BB962C8B-B14F-4D97-AF65-F5344CB8AC3E}">
        <p14:creationId xmlns:p14="http://schemas.microsoft.com/office/powerpoint/2010/main" val="344575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animBg="1"/>
      <p:bldP spid="2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37</a:t>
            </a:fld>
            <a:endParaRPr lang="en-GB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395536" y="404664"/>
            <a:ext cx="2259013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FFF99"/>
                </a:solidFill>
              </a:rPr>
              <a:t>The XNOR Gate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3923928" y="460193"/>
          <a:ext cx="15240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0" name="CorelDRAW" r:id="rId3" imgW="1192570" imgH="383316" progId="CorelDRAW.Graphic.13">
                  <p:embed/>
                </p:oleObj>
              </mc:Choice>
              <mc:Fallback>
                <p:oleObj name="CorelDRAW" r:id="rId3" imgW="1192570" imgH="383316" progId="CorelDRAW.Graphic.1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460193"/>
                        <a:ext cx="15240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6444208" y="404664"/>
          <a:ext cx="13716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1" name="CorelDRAW" r:id="rId5" imgW="817185" imgH="366735" progId="CorelDRAW.Graphic.13">
                  <p:embed/>
                </p:oleObj>
              </mc:Choice>
              <mc:Fallback>
                <p:oleObj name="CorelDRAW" r:id="rId5" imgW="817185" imgH="366735" progId="CorelDRAW.Graphic.1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4208" y="404664"/>
                        <a:ext cx="137160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3635896" y="326842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 dirty="0"/>
              <a:t>A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6156176" y="326841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 dirty="0"/>
              <a:t>A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581400" y="638026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B</a:t>
            </a: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6156176" y="693555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 dirty="0"/>
              <a:t>B</a:t>
            </a:r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470030" y="1066800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Example waveforms:</a:t>
            </a:r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/>
          </p:nvPr>
        </p:nvGraphicFramePr>
        <p:xfrm>
          <a:off x="958701" y="1524000"/>
          <a:ext cx="5578475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2" name="CorelDRAW" r:id="rId7" imgW="3454920" imgH="510840" progId="CorelDRAW.Graphic.13">
                  <p:embed/>
                </p:oleObj>
              </mc:Choice>
              <mc:Fallback>
                <p:oleObj name="CorelDRAW" r:id="rId7" imgW="3454920" imgH="510840" progId="CorelDRAW.Graphic.13">
                  <p:embed/>
                  <p:pic>
                    <p:nvPicPr>
                      <p:cNvPr id="2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701" y="1524000"/>
                        <a:ext cx="5578475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/>
          </p:nvPr>
        </p:nvGraphicFramePr>
        <p:xfrm>
          <a:off x="955324" y="2564904"/>
          <a:ext cx="558800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3" name="CorelDRAW" r:id="rId9" imgW="4915301" imgH="299110" progId="CorelDRAW.Graphic.13">
                  <p:embed/>
                </p:oleObj>
              </mc:Choice>
              <mc:Fallback>
                <p:oleObj name="CorelDRAW" r:id="rId9" imgW="4915301" imgH="299110" progId="CorelDRAW.Graphic.13">
                  <p:embed/>
                  <p:pic>
                    <p:nvPicPr>
                      <p:cNvPr id="21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324" y="2564904"/>
                        <a:ext cx="558800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609600" y="1524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i="1"/>
              <a:t>A</a:t>
            </a:r>
          </a:p>
        </p:txBody>
      </p:sp>
      <p:sp>
        <p:nvSpPr>
          <p:cNvPr id="23" name="Text Box 15"/>
          <p:cNvSpPr txBox="1">
            <a:spLocks noChangeArrowheads="1"/>
          </p:cNvSpPr>
          <p:nvPr/>
        </p:nvSpPr>
        <p:spPr bwMode="auto">
          <a:xfrm>
            <a:off x="609600" y="19812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i="1"/>
              <a:t>B</a:t>
            </a:r>
          </a:p>
        </p:txBody>
      </p: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508462" y="2475807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i="1" dirty="0"/>
              <a:t>X</a:t>
            </a:r>
          </a:p>
        </p:txBody>
      </p:sp>
      <p:sp>
        <p:nvSpPr>
          <p:cNvPr id="25" name="Text Box 13"/>
          <p:cNvSpPr txBox="1">
            <a:spLocks noChangeArrowheads="1"/>
          </p:cNvSpPr>
          <p:nvPr/>
        </p:nvSpPr>
        <p:spPr bwMode="auto">
          <a:xfrm>
            <a:off x="726370" y="3213620"/>
            <a:ext cx="7772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/>
              <a:t>Notice that the XNOR gate will produce a HIGH when both inputs are the same. This makes it useful for comparison functions. </a:t>
            </a:r>
          </a:p>
        </p:txBody>
      </p:sp>
      <p:sp>
        <p:nvSpPr>
          <p:cNvPr id="26" name="WordArt 17"/>
          <p:cNvSpPr>
            <a:spLocks noChangeArrowheads="1" noChangeShapeType="1" noTextEdit="1"/>
          </p:cNvSpPr>
          <p:nvPr/>
        </p:nvSpPr>
        <p:spPr bwMode="auto">
          <a:xfrm>
            <a:off x="553839" y="4275137"/>
            <a:ext cx="1219200" cy="4492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2800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/>
              </a:rPr>
              <a:t>Question</a:t>
            </a:r>
          </a:p>
        </p:txBody>
      </p:sp>
      <p:sp>
        <p:nvSpPr>
          <p:cNvPr id="27" name="Text Box 18"/>
          <p:cNvSpPr txBox="1">
            <a:spLocks noChangeArrowheads="1"/>
          </p:cNvSpPr>
          <p:nvPr/>
        </p:nvSpPr>
        <p:spPr bwMode="auto">
          <a:xfrm>
            <a:off x="1945570" y="4307060"/>
            <a:ext cx="6553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/>
              <a:t>If the </a:t>
            </a:r>
            <a:r>
              <a:rPr lang="en-US" altLang="en-US" sz="2000" i="1" dirty="0"/>
              <a:t>A</a:t>
            </a:r>
            <a:r>
              <a:rPr lang="en-US" altLang="en-US" sz="2000" dirty="0"/>
              <a:t> waveform is inverted but </a:t>
            </a:r>
            <a:r>
              <a:rPr lang="en-US" altLang="en-US" sz="2000" i="1" dirty="0"/>
              <a:t>B</a:t>
            </a:r>
            <a:r>
              <a:rPr lang="en-US" altLang="en-US" sz="2000" dirty="0"/>
              <a:t> remains the same, how is the output affected?</a:t>
            </a:r>
          </a:p>
        </p:txBody>
      </p:sp>
      <p:sp>
        <p:nvSpPr>
          <p:cNvPr id="28" name="Text Box 19"/>
          <p:cNvSpPr txBox="1">
            <a:spLocks noChangeArrowheads="1"/>
          </p:cNvSpPr>
          <p:nvPr/>
        </p:nvSpPr>
        <p:spPr bwMode="auto">
          <a:xfrm>
            <a:off x="2109410" y="5139401"/>
            <a:ext cx="3124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>
                <a:solidFill>
                  <a:srgbClr val="FF0000"/>
                </a:solidFill>
              </a:rPr>
              <a:t>The output will be inverted.</a:t>
            </a:r>
          </a:p>
        </p:txBody>
      </p:sp>
    </p:spTree>
    <p:extLst>
      <p:ext uri="{BB962C8B-B14F-4D97-AF65-F5344CB8AC3E}">
        <p14:creationId xmlns:p14="http://schemas.microsoft.com/office/powerpoint/2010/main" val="286856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animBg="1"/>
      <p:bldP spid="27" grpId="0"/>
      <p:bldP spid="2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38</a:t>
            </a:fld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3815222" y="2967335"/>
            <a:ext cx="15135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752526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7951069"/>
              </p:ext>
            </p:extLst>
          </p:nvPr>
        </p:nvGraphicFramePr>
        <p:xfrm>
          <a:off x="1746250" y="1146175"/>
          <a:ext cx="5380038" cy="476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Document" r:id="rId4" imgW="5497919" imgH="5189876" progId="Word.Document.8">
                  <p:embed/>
                </p:oleObj>
              </mc:Choice>
              <mc:Fallback>
                <p:oleObj name="Document" r:id="rId4" imgW="5497919" imgH="518987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250" y="1146175"/>
                        <a:ext cx="5380038" cy="476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927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503414"/>
              </p:ext>
            </p:extLst>
          </p:nvPr>
        </p:nvGraphicFramePr>
        <p:xfrm>
          <a:off x="1403648" y="1503642"/>
          <a:ext cx="6588125" cy="487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2" name="Document" r:id="rId4" imgW="5389584" imgH="3998484" progId="Word.Document.8">
                  <p:embed/>
                </p:oleObj>
              </mc:Choice>
              <mc:Fallback>
                <p:oleObj name="Document" r:id="rId4" imgW="5389584" imgH="399848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1503642"/>
                        <a:ext cx="6588125" cy="4872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3015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4931071"/>
              </p:ext>
            </p:extLst>
          </p:nvPr>
        </p:nvGraphicFramePr>
        <p:xfrm>
          <a:off x="1676400" y="987425"/>
          <a:ext cx="5256213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0" name="Document" r:id="rId4" imgW="5272095" imgH="350988" progId="Word.Document.8">
                  <p:embed/>
                </p:oleObj>
              </mc:Choice>
              <mc:Fallback>
                <p:oleObj name="Document" r:id="rId4" imgW="5272095" imgH="35098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987425"/>
                        <a:ext cx="5256213" cy="33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5"/>
          <p:cNvGraphicFramePr>
            <a:graphicFrameLocks noChangeAspect="1"/>
          </p:cNvGraphicFramePr>
          <p:nvPr/>
        </p:nvGraphicFramePr>
        <p:xfrm>
          <a:off x="1828800" y="1752600"/>
          <a:ext cx="5715000" cy="433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1" name="Bitmap Image" r:id="rId6" imgW="2828571" imgH="2142857" progId="Paint.Picture">
                  <p:embed/>
                </p:oleObj>
              </mc:Choice>
              <mc:Fallback>
                <p:oleObj name="Bitmap Image" r:id="rId6" imgW="2828571" imgH="214285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752600"/>
                        <a:ext cx="5715000" cy="433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988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2939222"/>
              </p:ext>
            </p:extLst>
          </p:nvPr>
        </p:nvGraphicFramePr>
        <p:xfrm>
          <a:off x="1827213" y="2286000"/>
          <a:ext cx="5487987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0" name="Document" r:id="rId4" imgW="5179081" imgH="2596077" progId="Word.Document.8">
                  <p:embed/>
                </p:oleObj>
              </mc:Choice>
              <mc:Fallback>
                <p:oleObj name="Document" r:id="rId4" imgW="5179081" imgH="259607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7213" y="2286000"/>
                        <a:ext cx="5487987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7</a:t>
            </a:fld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09BD55-6B93-4437-AF21-3B41927983DA}"/>
              </a:ext>
            </a:extLst>
          </p:cNvPr>
          <p:cNvSpPr/>
          <p:nvPr/>
        </p:nvSpPr>
        <p:spPr>
          <a:xfrm>
            <a:off x="5912891" y="1686997"/>
            <a:ext cx="572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dirty="0">
                <a:solidFill>
                  <a:srgbClr val="0070C0"/>
                </a:solidFill>
              </a:rPr>
              <a:t>A    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9AEA2F-0DE2-4D7E-95CD-CA8F96115844}"/>
              </a:ext>
            </a:extLst>
          </p:cNvPr>
          <p:cNvSpPr/>
          <p:nvPr/>
        </p:nvSpPr>
        <p:spPr>
          <a:xfrm>
            <a:off x="7689305" y="2852936"/>
            <a:ext cx="6527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dirty="0">
                <a:solidFill>
                  <a:srgbClr val="0070C0"/>
                </a:solidFill>
              </a:rPr>
              <a:t>A    B</a:t>
            </a:r>
          </a:p>
          <a:p>
            <a:r>
              <a:rPr lang="en-MY" dirty="0">
                <a:solidFill>
                  <a:srgbClr val="0070C0"/>
                </a:solidFill>
              </a:rPr>
              <a:t>I       </a:t>
            </a:r>
            <a:r>
              <a:rPr lang="en-MY" dirty="0" err="1">
                <a:solidFill>
                  <a:srgbClr val="0070C0"/>
                </a:solidFill>
              </a:rPr>
              <a:t>I</a:t>
            </a:r>
            <a:endParaRPr lang="en-MY" dirty="0">
              <a:solidFill>
                <a:srgbClr val="0070C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7159BA-63AC-48F0-8BA0-9D9689EFB1D5}"/>
              </a:ext>
            </a:extLst>
          </p:cNvPr>
          <p:cNvSpPr/>
          <p:nvPr/>
        </p:nvSpPr>
        <p:spPr>
          <a:xfrm>
            <a:off x="5370798" y="4293096"/>
            <a:ext cx="5741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dirty="0">
                <a:solidFill>
                  <a:srgbClr val="0070C0"/>
                </a:solidFill>
              </a:rPr>
              <a:t>I &gt;O</a:t>
            </a:r>
          </a:p>
          <a:p>
            <a:r>
              <a:rPr lang="en-MY" dirty="0">
                <a:solidFill>
                  <a:srgbClr val="0070C0"/>
                </a:solidFill>
              </a:rPr>
              <a:t>O&gt;I</a:t>
            </a:r>
          </a:p>
        </p:txBody>
      </p:sp>
    </p:spTree>
    <p:extLst>
      <p:ext uri="{BB962C8B-B14F-4D97-AF65-F5344CB8AC3E}">
        <p14:creationId xmlns:p14="http://schemas.microsoft.com/office/powerpoint/2010/main" val="3449424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8</a:t>
            </a:fld>
            <a:endParaRPr lang="en-GB"/>
          </a:p>
        </p:txBody>
      </p:sp>
      <p:sp>
        <p:nvSpPr>
          <p:cNvPr id="3" name="Rectangle 29"/>
          <p:cNvSpPr>
            <a:spLocks noChangeArrowheads="1"/>
          </p:cNvSpPr>
          <p:nvPr/>
        </p:nvSpPr>
        <p:spPr bwMode="auto">
          <a:xfrm>
            <a:off x="611560" y="476672"/>
            <a:ext cx="1758943" cy="46166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400" dirty="0">
                <a:solidFill>
                  <a:srgbClr val="FFFF99"/>
                </a:solidFill>
              </a:rPr>
              <a:t>The Inverter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9374034"/>
              </p:ext>
            </p:extLst>
          </p:nvPr>
        </p:nvGraphicFramePr>
        <p:xfrm>
          <a:off x="3938364" y="661414"/>
          <a:ext cx="1524000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2" name="CorelDRAW" r:id="rId3" imgW="721173" imgH="301391" progId="CorelDRAW.Graphic.12">
                  <p:embed/>
                </p:oleObj>
              </mc:Choice>
              <mc:Fallback>
                <p:oleObj name="CorelDRAW" r:id="rId3" imgW="721173" imgH="301391" progId="CorelDRAW.Graphic.12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8364" y="661414"/>
                        <a:ext cx="1524000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755576" y="1459415"/>
            <a:ext cx="76962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000" dirty="0"/>
              <a:t>The inverter performs the Boolean </a:t>
            </a:r>
            <a:r>
              <a:rPr lang="en-US" altLang="en-US" sz="2000" b="1" dirty="0"/>
              <a:t>NOT</a:t>
            </a:r>
            <a:r>
              <a:rPr lang="en-US" altLang="en-US" sz="2000" dirty="0"/>
              <a:t> operation. When the input is LOW, the output is HIGH; when the input is HIGH, the output is LOW. 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570441"/>
              </p:ext>
            </p:extLst>
          </p:nvPr>
        </p:nvGraphicFramePr>
        <p:xfrm>
          <a:off x="3581400" y="2374901"/>
          <a:ext cx="2286000" cy="152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3" name="CorelDRAW" r:id="rId5" imgW="1154390" imgH="768259" progId="CorelDRAW.Graphic.13">
                  <p:embed/>
                </p:oleObj>
              </mc:Choice>
              <mc:Fallback>
                <p:oleObj name="CorelDRAW" r:id="rId5" imgW="1154390" imgH="768259" progId="CorelDRAW.Graphic.1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374901"/>
                        <a:ext cx="2286000" cy="152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40"/>
          <p:cNvSpPr txBox="1">
            <a:spLocks noChangeArrowheads="1"/>
          </p:cNvSpPr>
          <p:nvPr/>
        </p:nvSpPr>
        <p:spPr bwMode="auto">
          <a:xfrm>
            <a:off x="3491880" y="3167349"/>
            <a:ext cx="2752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dirty="0"/>
              <a:t>LOW (0)     </a:t>
            </a:r>
            <a:r>
              <a:rPr lang="en-US" altLang="en-US" sz="2000" dirty="0">
                <a:solidFill>
                  <a:srgbClr val="FF0000"/>
                </a:solidFill>
              </a:rPr>
              <a:t>HIGH (1)</a:t>
            </a:r>
          </a:p>
        </p:txBody>
      </p:sp>
      <p:sp>
        <p:nvSpPr>
          <p:cNvPr id="8" name="Text Box 44"/>
          <p:cNvSpPr txBox="1">
            <a:spLocks noChangeArrowheads="1"/>
          </p:cNvSpPr>
          <p:nvPr/>
        </p:nvSpPr>
        <p:spPr bwMode="auto">
          <a:xfrm>
            <a:off x="3524628" y="3446791"/>
            <a:ext cx="2752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dirty="0"/>
              <a:t>HIGH (1)    </a:t>
            </a:r>
            <a:r>
              <a:rPr lang="en-US" altLang="en-US" sz="2000" dirty="0">
                <a:solidFill>
                  <a:srgbClr val="FF0000"/>
                </a:solidFill>
              </a:rPr>
              <a:t>LOW(0)</a:t>
            </a:r>
          </a:p>
        </p:txBody>
      </p:sp>
      <p:sp>
        <p:nvSpPr>
          <p:cNvPr id="10" name="Text Box 46"/>
          <p:cNvSpPr txBox="1">
            <a:spLocks noChangeArrowheads="1"/>
          </p:cNvSpPr>
          <p:nvPr/>
        </p:nvSpPr>
        <p:spPr bwMode="auto">
          <a:xfrm>
            <a:off x="899592" y="4176755"/>
            <a:ext cx="76962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000" dirty="0"/>
              <a:t>The </a:t>
            </a:r>
            <a:r>
              <a:rPr lang="en-US" altLang="en-US" sz="2000" b="1" dirty="0"/>
              <a:t>NOT </a:t>
            </a:r>
            <a:r>
              <a:rPr lang="en-US" altLang="en-US" sz="2000" dirty="0"/>
              <a:t>operation (complement) is shown with an overbar. Thus, the Boolean expression for an inverter is </a:t>
            </a:r>
            <a:r>
              <a:rPr lang="en-US" altLang="en-US" sz="2000" i="1" dirty="0">
                <a:solidFill>
                  <a:srgbClr val="FF0000"/>
                </a:solidFill>
              </a:rPr>
              <a:t>X</a:t>
            </a:r>
            <a:r>
              <a:rPr lang="en-US" altLang="en-US" sz="2000" dirty="0">
                <a:solidFill>
                  <a:srgbClr val="FF0000"/>
                </a:solidFill>
              </a:rPr>
              <a:t> =</a:t>
            </a:r>
            <a:r>
              <a:rPr lang="en-US" altLang="en-US" sz="2000" dirty="0"/>
              <a:t> </a:t>
            </a:r>
            <a:r>
              <a:rPr lang="en-US" altLang="en-US" sz="2000" i="1" dirty="0">
                <a:solidFill>
                  <a:srgbClr val="FF3300"/>
                </a:solidFill>
              </a:rPr>
              <a:t>A</a:t>
            </a:r>
            <a:r>
              <a:rPr lang="en-US" altLang="en-US" sz="2000" i="1" dirty="0"/>
              <a:t>.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657353" y="628673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i="1" dirty="0"/>
              <a:t>A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5462364" y="651602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i="1" dirty="0"/>
              <a:t>X</a:t>
            </a:r>
          </a:p>
        </p:txBody>
      </p:sp>
      <p:sp>
        <p:nvSpPr>
          <p:cNvPr id="15" name="Line 47"/>
          <p:cNvSpPr>
            <a:spLocks noChangeShapeType="1"/>
          </p:cNvSpPr>
          <p:nvPr/>
        </p:nvSpPr>
        <p:spPr bwMode="auto">
          <a:xfrm>
            <a:off x="5194033" y="4530698"/>
            <a:ext cx="286597" cy="1821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0" fmla="*/ 0 w 10000"/>
              <a:gd name="connsiteY0" fmla="*/ 0 h 533476"/>
              <a:gd name="connsiteX1" fmla="*/ 10000 w 10000"/>
              <a:gd name="connsiteY1" fmla="*/ 533476 h 533476"/>
              <a:gd name="connsiteX0" fmla="*/ 0 w 10000"/>
              <a:gd name="connsiteY0" fmla="*/ 199427 h 199465"/>
              <a:gd name="connsiteX1" fmla="*/ 10000 w 10000"/>
              <a:gd name="connsiteY1" fmla="*/ 44 h 199465"/>
              <a:gd name="connsiteX0" fmla="*/ 0 w 9452"/>
              <a:gd name="connsiteY0" fmla="*/ 0 h 114704"/>
              <a:gd name="connsiteX1" fmla="*/ 9452 w 9452"/>
              <a:gd name="connsiteY1" fmla="*/ 114704 h 11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452" h="114704">
                <a:moveTo>
                  <a:pt x="0" y="0"/>
                </a:moveTo>
                <a:cubicBezTo>
                  <a:pt x="3333" y="3333"/>
                  <a:pt x="6119" y="111371"/>
                  <a:pt x="9452" y="114704"/>
                </a:cubicBezTo>
              </a:path>
            </a:pathLst>
          </a:cu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769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9</a:t>
            </a:fld>
            <a:endParaRPr lang="en-GB" dirty="0"/>
          </a:p>
        </p:txBody>
      </p:sp>
      <p:sp>
        <p:nvSpPr>
          <p:cNvPr id="3" name="Rectangle 29"/>
          <p:cNvSpPr>
            <a:spLocks noChangeArrowheads="1"/>
          </p:cNvSpPr>
          <p:nvPr/>
        </p:nvSpPr>
        <p:spPr bwMode="auto">
          <a:xfrm>
            <a:off x="611560" y="476672"/>
            <a:ext cx="1706563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dirty="0">
                <a:solidFill>
                  <a:srgbClr val="FFFF99"/>
                </a:solidFill>
              </a:rPr>
              <a:t>The Inverter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7369151"/>
              </p:ext>
            </p:extLst>
          </p:nvPr>
        </p:nvGraphicFramePr>
        <p:xfrm>
          <a:off x="3491880" y="487511"/>
          <a:ext cx="1524000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47" name="CorelDRAW" r:id="rId3" imgW="721173" imgH="301391" progId="CorelDRAW.Graphic.12">
                  <p:embed/>
                </p:oleObj>
              </mc:Choice>
              <mc:Fallback>
                <p:oleObj name="CorelDRAW" r:id="rId3" imgW="721173" imgH="301391" progId="CorelDRAW.Graphic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487511"/>
                        <a:ext cx="1524000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689993" y="2708920"/>
            <a:ext cx="7620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A group of inverters can be used to form the 1’s complement of a binary number:</a:t>
            </a:r>
          </a:p>
        </p:txBody>
      </p:sp>
      <p:sp>
        <p:nvSpPr>
          <p:cNvPr id="13" name="Text Box 19"/>
          <p:cNvSpPr txBox="1">
            <a:spLocks noChangeArrowheads="1"/>
          </p:cNvSpPr>
          <p:nvPr/>
        </p:nvSpPr>
        <p:spPr bwMode="auto">
          <a:xfrm>
            <a:off x="3450570" y="3423774"/>
            <a:ext cx="2759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 dirty="0"/>
              <a:t>Binary number</a:t>
            </a: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1691680" y="3889533"/>
            <a:ext cx="56166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dirty="0"/>
              <a:t>1          0         0        0        1          1         0        1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8458878"/>
              </p:ext>
            </p:extLst>
          </p:nvPr>
        </p:nvGraphicFramePr>
        <p:xfrm>
          <a:off x="1382366" y="4299450"/>
          <a:ext cx="5760640" cy="14037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48" name="CorelDRAW" r:id="rId5" imgW="2270920" imgH="630083" progId="CorelDRAW.Graphic.13">
                  <p:embed/>
                </p:oleObj>
              </mc:Choice>
              <mc:Fallback>
                <p:oleObj name="CorelDRAW" r:id="rId5" imgW="2270920" imgH="630083" progId="CorelDRAW.Graphic.1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2366" y="4299450"/>
                        <a:ext cx="5760640" cy="14037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1763688" y="5712306"/>
            <a:ext cx="56166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dirty="0">
                <a:solidFill>
                  <a:srgbClr val="FF0000"/>
                </a:solidFill>
              </a:rPr>
              <a:t>0         1         1        1         0         0        1         0</a:t>
            </a:r>
          </a:p>
        </p:txBody>
      </p:sp>
      <p:sp>
        <p:nvSpPr>
          <p:cNvPr id="16" name="Text Box 20"/>
          <p:cNvSpPr txBox="1">
            <a:spLocks noChangeArrowheads="1"/>
          </p:cNvSpPr>
          <p:nvPr/>
        </p:nvSpPr>
        <p:spPr bwMode="auto">
          <a:xfrm>
            <a:off x="3636342" y="6206876"/>
            <a:ext cx="2759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 dirty="0"/>
              <a:t>1’s complement</a:t>
            </a: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974616" y="1196752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dirty="0"/>
              <a:t>Example waveforms:</a:t>
            </a: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2973270"/>
              </p:ext>
            </p:extLst>
          </p:nvPr>
        </p:nvGraphicFramePr>
        <p:xfrm>
          <a:off x="1187624" y="1653952"/>
          <a:ext cx="54102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49" name="CorelDRAW" r:id="rId7" imgW="3290811" imgH="213627" progId="CorelDRAW.Graphic.12">
                  <p:embed/>
                </p:oleObj>
              </mc:Choice>
              <mc:Fallback>
                <p:oleObj name="CorelDRAW" r:id="rId7" imgW="3290811" imgH="213627" progId="CorelDRAW.Graphic.1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1653952"/>
                        <a:ext cx="541020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1851205"/>
              </p:ext>
            </p:extLst>
          </p:nvPr>
        </p:nvGraphicFramePr>
        <p:xfrm>
          <a:off x="1187624" y="2132856"/>
          <a:ext cx="54102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50" name="CorelDRAW" r:id="rId9" imgW="3290811" imgH="213627" progId="CorelDRAW.Graphic.12">
                  <p:embed/>
                </p:oleObj>
              </mc:Choice>
              <mc:Fallback>
                <p:oleObj name="CorelDRAW" r:id="rId9" imgW="3290811" imgH="213627" progId="CorelDRAW.Graphic.1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2132856"/>
                        <a:ext cx="541020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974616" y="1691531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i="1" dirty="0"/>
              <a:t>A</a:t>
            </a:r>
          </a:p>
        </p:txBody>
      </p:sp>
      <p:sp>
        <p:nvSpPr>
          <p:cNvPr id="21" name="Text Box 10"/>
          <p:cNvSpPr txBox="1">
            <a:spLocks noChangeArrowheads="1"/>
          </p:cNvSpPr>
          <p:nvPr/>
        </p:nvSpPr>
        <p:spPr bwMode="auto">
          <a:xfrm>
            <a:off x="899592" y="2077743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i="1" dirty="0"/>
              <a:t>X</a:t>
            </a:r>
          </a:p>
        </p:txBody>
      </p:sp>
      <p:sp>
        <p:nvSpPr>
          <p:cNvPr id="22" name="Text Box 12"/>
          <p:cNvSpPr txBox="1">
            <a:spLocks noChangeArrowheads="1"/>
          </p:cNvSpPr>
          <p:nvPr/>
        </p:nvSpPr>
        <p:spPr bwMode="auto">
          <a:xfrm>
            <a:off x="3180404" y="473982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i="1" dirty="0"/>
              <a:t>A</a:t>
            </a:r>
          </a:p>
        </p:txBody>
      </p:sp>
      <p:sp>
        <p:nvSpPr>
          <p:cNvPr id="23" name="Text Box 13"/>
          <p:cNvSpPr txBox="1">
            <a:spLocks noChangeArrowheads="1"/>
          </p:cNvSpPr>
          <p:nvPr/>
        </p:nvSpPr>
        <p:spPr bwMode="auto">
          <a:xfrm>
            <a:off x="4957086" y="462638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i="1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6434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  <p:bldP spid="15" grpId="0"/>
      <p:bldP spid="16" grpId="0"/>
      <p:bldP spid="20" grpId="0"/>
      <p:bldP spid="21" grpId="0"/>
    </p:bld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24246</TotalTime>
  <Words>1368</Words>
  <Application>Microsoft Office PowerPoint</Application>
  <PresentationFormat>On-screen Show (4:3)</PresentationFormat>
  <Paragraphs>338</Paragraphs>
  <Slides>38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Calibri</vt:lpstr>
      <vt:lpstr>Corbel</vt:lpstr>
      <vt:lpstr>Impact</vt:lpstr>
      <vt:lpstr>Times New Roman</vt:lpstr>
      <vt:lpstr>Wingdings 2</vt:lpstr>
      <vt:lpstr>Frame</vt:lpstr>
      <vt:lpstr>Document</vt:lpstr>
      <vt:lpstr>Bitmap Image</vt:lpstr>
      <vt:lpstr>CorelDRAW</vt:lpstr>
      <vt:lpstr>Digital Logic &amp; Digital Systems </vt:lpstr>
      <vt:lpstr>Introduction to Logic Circuit Design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Coventry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340CT Software Quality and Process Management</dc:title>
  <dc:creator>Windows User</dc:creator>
  <cp:lastModifiedBy>Wen Chi</cp:lastModifiedBy>
  <cp:revision>286</cp:revision>
  <dcterms:created xsi:type="dcterms:W3CDTF">2012-09-30T21:28:26Z</dcterms:created>
  <dcterms:modified xsi:type="dcterms:W3CDTF">2022-02-25T15:19:06Z</dcterms:modified>
</cp:coreProperties>
</file>