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79" r:id="rId29"/>
    <p:sldId id="284" r:id="rId30"/>
    <p:sldId id="285" r:id="rId31"/>
    <p:sldId id="287" r:id="rId32"/>
    <p:sldId id="286" r:id="rId3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Trebuchet MS"/>
                <a:cs typeface="Trebuchet MS"/>
              </a:defRPr>
            </a:lvl1pPr>
          </a:lstStyle>
          <a:p>
            <a:endParaRPr/>
          </a:p>
        </p:txBody>
      </p:sp>
      <p:sp>
        <p:nvSpPr>
          <p:cNvPr id="3" name="Holder 3"/>
          <p:cNvSpPr>
            <a:spLocks noGrp="1"/>
          </p:cNvSpPr>
          <p:nvPr>
            <p:ph sz="half" idx="2"/>
          </p:nvPr>
        </p:nvSpPr>
        <p:spPr>
          <a:xfrm>
            <a:off x="1176324" y="1800153"/>
            <a:ext cx="4316095" cy="3768725"/>
          </a:xfrm>
          <a:prstGeom prst="rect">
            <a:avLst/>
          </a:prstGeom>
        </p:spPr>
        <p:txBody>
          <a:bodyPr wrap="square" lIns="0" tIns="0" rIns="0" bIns="0">
            <a:spAutoFit/>
          </a:bodyPr>
          <a:lstStyle>
            <a:lvl1pPr>
              <a:defRPr sz="2000" b="1" i="0">
                <a:solidFill>
                  <a:srgbClr val="404040"/>
                </a:solidFill>
                <a:latin typeface="Carlito"/>
                <a:cs typeface="Carlito"/>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7" name="Holder 7"/>
          <p:cNvSpPr>
            <a:spLocks noGrp="1"/>
          </p:cNvSpPr>
          <p:nvPr>
            <p:ph type="sldNum" sz="quarter" idx="7"/>
          </p:nvPr>
        </p:nvSpPr>
        <p:spPr/>
        <p:txBody>
          <a:bodyPr lIns="0" tIns="0" rIns="0" bIns="0"/>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u="sng">
                <a:solidFill>
                  <a:srgbClr val="40404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5" name="Holder 5"/>
          <p:cNvSpPr>
            <a:spLocks noGrp="1"/>
          </p:cNvSpPr>
          <p:nvPr>
            <p:ph type="sldNum" sz="quarter" idx="7"/>
          </p:nvPr>
        </p:nvSpPr>
        <p:spPr/>
        <p:txBody>
          <a:bodyPr lIns="0" tIns="0" rIns="0" bIns="0"/>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4" name="Holder 4"/>
          <p:cNvSpPr>
            <a:spLocks noGrp="1"/>
          </p:cNvSpPr>
          <p:nvPr>
            <p:ph type="sldNum" sz="quarter" idx="7"/>
          </p:nvPr>
        </p:nvSpPr>
        <p:spPr/>
        <p:txBody>
          <a:bodyPr lIns="0" tIns="0" rIns="0" bIns="0"/>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1016965" y="631006"/>
            <a:ext cx="10158069" cy="1462405"/>
          </a:xfrm>
          <a:prstGeom prst="rect">
            <a:avLst/>
          </a:prstGeom>
        </p:spPr>
        <p:txBody>
          <a:bodyPr wrap="square" lIns="0" tIns="0" rIns="0" bIns="0">
            <a:spAutoFit/>
          </a:bodyPr>
          <a:lstStyle>
            <a:lvl1pPr>
              <a:defRPr sz="4800" b="0" i="0" u="sng">
                <a:solidFill>
                  <a:srgbClr val="404040"/>
                </a:solidFill>
                <a:latin typeface="Trebuchet MS"/>
                <a:cs typeface="Trebuchet MS"/>
              </a:defRPr>
            </a:lvl1pPr>
          </a:lstStyle>
          <a:p>
            <a:endParaRPr/>
          </a:p>
        </p:txBody>
      </p:sp>
      <p:sp>
        <p:nvSpPr>
          <p:cNvPr id="3" name="Holder 3"/>
          <p:cNvSpPr>
            <a:spLocks noGrp="1"/>
          </p:cNvSpPr>
          <p:nvPr>
            <p:ph type="body" idx="1"/>
          </p:nvPr>
        </p:nvSpPr>
        <p:spPr>
          <a:xfrm>
            <a:off x="749655" y="1750263"/>
            <a:ext cx="10692688" cy="4083050"/>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a:xfrm>
            <a:off x="10950193" y="6577076"/>
            <a:ext cx="210820" cy="160020"/>
          </a:xfrm>
          <a:prstGeom prst="rect">
            <a:avLst/>
          </a:prstGeom>
        </p:spPr>
        <p:txBody>
          <a:bodyPr wrap="square" lIns="0" tIns="0" rIns="0" bIns="0">
            <a:spAutoFit/>
          </a:bodyPr>
          <a:lstStyle>
            <a:lvl1pPr>
              <a:defRPr sz="1050" b="0" i="0">
                <a:solidFill>
                  <a:srgbClr val="626F52"/>
                </a:solidFill>
                <a:latin typeface="Carlito"/>
                <a:cs typeface="Carlito"/>
              </a:defRPr>
            </a:lvl1pPr>
          </a:lstStyle>
          <a:p>
            <a:pPr marL="38100">
              <a:lnSpc>
                <a:spcPts val="1100"/>
              </a:lnSpc>
            </a:pPr>
            <a:fld id="{81D60167-4931-47E6-BA6A-407CBD079E47}" type="slidenum">
              <a:rPr dirty="0">
                <a:solidFill>
                  <a:srgbClr val="FFFFFF"/>
                </a:solidFill>
              </a:rPr>
              <a:t>‹#›</a:t>
            </a:fld>
            <a:endParaRPr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sp>
        <p:nvSpPr>
          <p:cNvPr id="7" name="object 7"/>
          <p:cNvSpPr txBox="1"/>
          <p:nvPr/>
        </p:nvSpPr>
        <p:spPr>
          <a:xfrm>
            <a:off x="1148892" y="3513262"/>
            <a:ext cx="4136390" cy="1222375"/>
          </a:xfrm>
          <a:prstGeom prst="rect">
            <a:avLst/>
          </a:prstGeom>
        </p:spPr>
        <p:txBody>
          <a:bodyPr vert="horz" wrap="square" lIns="0" tIns="208279" rIns="0" bIns="0" rtlCol="0">
            <a:spAutoFit/>
          </a:bodyPr>
          <a:lstStyle/>
          <a:p>
            <a:pPr marL="12700">
              <a:lnSpc>
                <a:spcPct val="100000"/>
              </a:lnSpc>
              <a:spcBef>
                <a:spcPts val="1639"/>
              </a:spcBef>
            </a:pPr>
            <a:r>
              <a:rPr sz="3200" spc="-20" dirty="0">
                <a:solidFill>
                  <a:srgbClr val="626F52"/>
                </a:solidFill>
                <a:latin typeface="Trebuchet MS"/>
                <a:cs typeface="Trebuchet MS"/>
              </a:rPr>
              <a:t>CHAPTER</a:t>
            </a:r>
            <a:r>
              <a:rPr sz="3200" spc="245" dirty="0">
                <a:solidFill>
                  <a:srgbClr val="626F52"/>
                </a:solidFill>
                <a:latin typeface="Trebuchet MS"/>
                <a:cs typeface="Trebuchet MS"/>
              </a:rPr>
              <a:t> </a:t>
            </a:r>
            <a:r>
              <a:rPr sz="3200" spc="-60" dirty="0">
                <a:solidFill>
                  <a:srgbClr val="626F52"/>
                </a:solidFill>
                <a:latin typeface="Trebuchet MS"/>
                <a:cs typeface="Trebuchet MS"/>
              </a:rPr>
              <a:t>4</a:t>
            </a:r>
            <a:endParaRPr sz="3200">
              <a:latin typeface="Trebuchet MS"/>
              <a:cs typeface="Trebuchet MS"/>
            </a:endParaRPr>
          </a:p>
          <a:p>
            <a:pPr marL="12700">
              <a:lnSpc>
                <a:spcPct val="100000"/>
              </a:lnSpc>
              <a:spcBef>
                <a:spcPts val="1165"/>
              </a:spcBef>
            </a:pPr>
            <a:r>
              <a:rPr sz="2400" spc="65" dirty="0">
                <a:solidFill>
                  <a:srgbClr val="626F52"/>
                </a:solidFill>
                <a:latin typeface="Trebuchet MS"/>
                <a:cs typeface="Trebuchet MS"/>
              </a:rPr>
              <a:t>FUNCTIONAL</a:t>
            </a:r>
            <a:r>
              <a:rPr sz="2400" spc="295" dirty="0">
                <a:solidFill>
                  <a:srgbClr val="626F52"/>
                </a:solidFill>
                <a:latin typeface="Trebuchet MS"/>
                <a:cs typeface="Trebuchet MS"/>
              </a:rPr>
              <a:t> </a:t>
            </a:r>
            <a:r>
              <a:rPr sz="2400" spc="60" dirty="0">
                <a:solidFill>
                  <a:srgbClr val="626F52"/>
                </a:solidFill>
                <a:latin typeface="Trebuchet MS"/>
                <a:cs typeface="Trebuchet MS"/>
              </a:rPr>
              <a:t>ORGANIZATION</a:t>
            </a:r>
            <a:endParaRPr sz="2400">
              <a:latin typeface="Trebuchet MS"/>
              <a:cs typeface="Trebuchet MS"/>
            </a:endParaRPr>
          </a:p>
        </p:txBody>
      </p:sp>
      <p:sp>
        <p:nvSpPr>
          <p:cNvPr id="8" name="TextBox 7">
            <a:extLst>
              <a:ext uri="{FF2B5EF4-FFF2-40B4-BE49-F238E27FC236}">
                <a16:creationId xmlns:a16="http://schemas.microsoft.com/office/drawing/2014/main" id="{A453DAC5-2325-4194-9236-0245DA2DD2AA}"/>
              </a:ext>
            </a:extLst>
          </p:cNvPr>
          <p:cNvSpPr txBox="1"/>
          <p:nvPr/>
        </p:nvSpPr>
        <p:spPr>
          <a:xfrm>
            <a:off x="990600" y="1522919"/>
            <a:ext cx="7633046" cy="1446550"/>
          </a:xfrm>
          <a:prstGeom prst="rect">
            <a:avLst/>
          </a:prstGeom>
          <a:noFill/>
        </p:spPr>
        <p:txBody>
          <a:bodyPr wrap="square" rtlCol="0">
            <a:spAutoFit/>
          </a:bodyPr>
          <a:lstStyle/>
          <a:p>
            <a:r>
              <a:rPr lang="en-MY" sz="4400" dirty="0">
                <a:latin typeface="Verdana" panose="020B0604030504040204" pitchFamily="34" charset="0"/>
                <a:ea typeface="Verdana" panose="020B0604030504040204" pitchFamily="34" charset="0"/>
              </a:rPr>
              <a:t>Computer Architecture &amp;</a:t>
            </a:r>
          </a:p>
          <a:p>
            <a:r>
              <a:rPr lang="en-MY" sz="4400" dirty="0">
                <a:latin typeface="Verdana" panose="020B0604030504040204" pitchFamily="34" charset="0"/>
                <a:ea typeface="Verdana" panose="020B0604030504040204" pitchFamily="34" charset="0"/>
              </a:rPr>
              <a:t>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0847" y="131063"/>
            <a:ext cx="9073896" cy="653795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solidFill>
                  <a:srgbClr val="FFFFFF"/>
                </a:solidFill>
              </a:rPr>
              <a:t>10</a:t>
            </a:fld>
            <a:endParaRPr dirty="0">
              <a:solidFill>
                <a:srgbClr val="FFFFFF"/>
              </a:solidFill>
            </a:endParaRPr>
          </a:p>
        </p:txBody>
      </p:sp>
      <p:cxnSp>
        <p:nvCxnSpPr>
          <p:cNvPr id="7" name="Straight Connector 6">
            <a:extLst>
              <a:ext uri="{FF2B5EF4-FFF2-40B4-BE49-F238E27FC236}">
                <a16:creationId xmlns:a16="http://schemas.microsoft.com/office/drawing/2014/main" id="{4C101059-13E7-4536-BD94-D05E41E291DA}"/>
              </a:ext>
            </a:extLst>
          </p:cNvPr>
          <p:cNvCxnSpPr/>
          <p:nvPr/>
        </p:nvCxnSpPr>
        <p:spPr>
          <a:xfrm>
            <a:off x="4419600" y="1905000"/>
            <a:ext cx="2667000" cy="990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A81CB0E-B656-43EE-9C03-5FEBAC827129}"/>
              </a:ext>
            </a:extLst>
          </p:cNvPr>
          <p:cNvCxnSpPr>
            <a:cxnSpLocks/>
          </p:cNvCxnSpPr>
          <p:nvPr/>
        </p:nvCxnSpPr>
        <p:spPr>
          <a:xfrm flipV="1">
            <a:off x="5029200" y="1905000"/>
            <a:ext cx="1905000" cy="990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214104" cy="682446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solidFill>
                  <a:srgbClr val="FFFFFF"/>
                </a:solidFill>
              </a:rPr>
              <a:t>11</a:t>
            </a:fld>
            <a:endParaRPr dirty="0">
              <a:solidFill>
                <a:srgbClr val="FFFFFF"/>
              </a:solidFill>
            </a:endParaRPr>
          </a:p>
        </p:txBody>
      </p:sp>
      <p:cxnSp>
        <p:nvCxnSpPr>
          <p:cNvPr id="5" name="Straight Connector 4">
            <a:extLst>
              <a:ext uri="{FF2B5EF4-FFF2-40B4-BE49-F238E27FC236}">
                <a16:creationId xmlns:a16="http://schemas.microsoft.com/office/drawing/2014/main" id="{5716D296-4969-4A1A-94BC-ECC4809C94A1}"/>
              </a:ext>
            </a:extLst>
          </p:cNvPr>
          <p:cNvCxnSpPr/>
          <p:nvPr/>
        </p:nvCxnSpPr>
        <p:spPr>
          <a:xfrm>
            <a:off x="1752600" y="6172200"/>
            <a:ext cx="2438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2735" cy="6858000"/>
            <a:chOff x="0" y="0"/>
            <a:chExt cx="4102735" cy="685800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BC572C"/>
            </a:solidFill>
          </p:spPr>
          <p:txBody>
            <a:bodyPr wrap="square" lIns="0" tIns="0" rIns="0" bIns="0" rtlCol="0"/>
            <a:lstStyle/>
            <a:p>
              <a:endParaRPr/>
            </a:p>
          </p:txBody>
        </p:sp>
        <p:sp>
          <p:nvSpPr>
            <p:cNvPr id="4" name="object 4"/>
            <p:cNvSpPr/>
            <p:nvPr/>
          </p:nvSpPr>
          <p:spPr>
            <a:xfrm>
              <a:off x="4038600"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E38312"/>
            </a:solidFill>
          </p:spPr>
          <p:txBody>
            <a:bodyPr wrap="square" lIns="0" tIns="0" rIns="0" bIns="0" rtlCol="0"/>
            <a:lstStyle/>
            <a:p>
              <a:endParaRPr/>
            </a:p>
          </p:txBody>
        </p:sp>
        <p:sp>
          <p:nvSpPr>
            <p:cNvPr id="5" name="object 5"/>
            <p:cNvSpPr/>
            <p:nvPr/>
          </p:nvSpPr>
          <p:spPr>
            <a:xfrm>
              <a:off x="676655" y="1685544"/>
              <a:ext cx="2006345" cy="89992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6655" y="2100072"/>
              <a:ext cx="1658874" cy="89992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76655" y="2514600"/>
              <a:ext cx="1314450" cy="89992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6655" y="2929127"/>
              <a:ext cx="2225802" cy="89992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76655" y="3343655"/>
              <a:ext cx="2055114" cy="899922"/>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xfrm>
            <a:off x="916330" y="1780158"/>
            <a:ext cx="1724660" cy="2171065"/>
          </a:xfrm>
          <a:prstGeom prst="rect">
            <a:avLst/>
          </a:prstGeom>
        </p:spPr>
        <p:txBody>
          <a:bodyPr vert="horz" wrap="square" lIns="0" tIns="84455" rIns="0" bIns="0" rtlCol="0">
            <a:spAutoFit/>
          </a:bodyPr>
          <a:lstStyle/>
          <a:p>
            <a:pPr marL="12700" marR="5080">
              <a:lnSpc>
                <a:spcPct val="85000"/>
              </a:lnSpc>
              <a:spcBef>
                <a:spcPts val="665"/>
              </a:spcBef>
            </a:pPr>
            <a:r>
              <a:rPr sz="3200" u="none" spc="-170" dirty="0">
                <a:solidFill>
                  <a:srgbClr val="FFFFFF"/>
                </a:solidFill>
              </a:rPr>
              <a:t>Speedup  </a:t>
            </a:r>
            <a:r>
              <a:rPr sz="3200" u="none" spc="-225" dirty="0">
                <a:solidFill>
                  <a:srgbClr val="FFFFFF"/>
                </a:solidFill>
              </a:rPr>
              <a:t>Factors  </a:t>
            </a:r>
            <a:r>
              <a:rPr sz="3200" u="none" spc="-204" dirty="0">
                <a:solidFill>
                  <a:srgbClr val="FFFFFF"/>
                </a:solidFill>
              </a:rPr>
              <a:t>with  </a:t>
            </a:r>
            <a:r>
              <a:rPr sz="3200" u="none" spc="-175" dirty="0">
                <a:solidFill>
                  <a:srgbClr val="FFFFFF"/>
                </a:solidFill>
              </a:rPr>
              <a:t>I</a:t>
            </a:r>
            <a:r>
              <a:rPr sz="3200" u="none" spc="-145" dirty="0">
                <a:solidFill>
                  <a:srgbClr val="FFFFFF"/>
                </a:solidFill>
              </a:rPr>
              <a:t>n</a:t>
            </a:r>
            <a:r>
              <a:rPr sz="3200" u="none" spc="-175" dirty="0">
                <a:solidFill>
                  <a:srgbClr val="FFFFFF"/>
                </a:solidFill>
              </a:rPr>
              <a:t>s</a:t>
            </a:r>
            <a:r>
              <a:rPr sz="3200" u="none" spc="-265" dirty="0">
                <a:solidFill>
                  <a:srgbClr val="FFFFFF"/>
                </a:solidFill>
              </a:rPr>
              <a:t>t</a:t>
            </a:r>
            <a:r>
              <a:rPr sz="3200" u="none" spc="-190" dirty="0">
                <a:solidFill>
                  <a:srgbClr val="FFFFFF"/>
                </a:solidFill>
              </a:rPr>
              <a:t>r</a:t>
            </a:r>
            <a:r>
              <a:rPr sz="3200" u="none" spc="-145" dirty="0">
                <a:solidFill>
                  <a:srgbClr val="FFFFFF"/>
                </a:solidFill>
              </a:rPr>
              <a:t>u</a:t>
            </a:r>
            <a:r>
              <a:rPr sz="3200" u="none" spc="-270" dirty="0">
                <a:solidFill>
                  <a:srgbClr val="FFFFFF"/>
                </a:solidFill>
              </a:rPr>
              <a:t>c</a:t>
            </a:r>
            <a:r>
              <a:rPr sz="3200" u="none" spc="-265" dirty="0">
                <a:solidFill>
                  <a:srgbClr val="FFFFFF"/>
                </a:solidFill>
              </a:rPr>
              <a:t>t</a:t>
            </a:r>
            <a:r>
              <a:rPr sz="3200" u="none" spc="-270" dirty="0">
                <a:solidFill>
                  <a:srgbClr val="FFFFFF"/>
                </a:solidFill>
              </a:rPr>
              <a:t>i</a:t>
            </a:r>
            <a:r>
              <a:rPr sz="3200" u="none" spc="-114" dirty="0">
                <a:solidFill>
                  <a:srgbClr val="FFFFFF"/>
                </a:solidFill>
              </a:rPr>
              <a:t>o</a:t>
            </a:r>
            <a:r>
              <a:rPr sz="3200" u="none" spc="-65" dirty="0">
                <a:solidFill>
                  <a:srgbClr val="FFFFFF"/>
                </a:solidFill>
              </a:rPr>
              <a:t>n  </a:t>
            </a:r>
            <a:r>
              <a:rPr sz="3200" u="none" spc="-210" dirty="0">
                <a:solidFill>
                  <a:srgbClr val="FFFFFF"/>
                </a:solidFill>
              </a:rPr>
              <a:t>Pipelining</a:t>
            </a:r>
            <a:endParaRPr sz="3200"/>
          </a:p>
        </p:txBody>
      </p:sp>
      <p:sp>
        <p:nvSpPr>
          <p:cNvPr id="11" name="object 11"/>
          <p:cNvSpPr txBox="1"/>
          <p:nvPr/>
        </p:nvSpPr>
        <p:spPr>
          <a:xfrm>
            <a:off x="10975593" y="6543547"/>
            <a:ext cx="160020" cy="186690"/>
          </a:xfrm>
          <a:prstGeom prst="rect">
            <a:avLst/>
          </a:prstGeom>
        </p:spPr>
        <p:txBody>
          <a:bodyPr vert="horz" wrap="square" lIns="0" tIns="13335" rIns="0" bIns="0" rtlCol="0">
            <a:spAutoFit/>
          </a:bodyPr>
          <a:lstStyle/>
          <a:p>
            <a:pPr marL="12700">
              <a:lnSpc>
                <a:spcPct val="100000"/>
              </a:lnSpc>
              <a:spcBef>
                <a:spcPts val="105"/>
              </a:spcBef>
            </a:pPr>
            <a:r>
              <a:rPr sz="1050" spc="-10" dirty="0">
                <a:solidFill>
                  <a:srgbClr val="626F52"/>
                </a:solidFill>
                <a:latin typeface="Carlito"/>
                <a:cs typeface="Carlito"/>
              </a:rPr>
              <a:t>12</a:t>
            </a:r>
            <a:endParaRPr sz="1050">
              <a:latin typeface="Carlito"/>
              <a:cs typeface="Carlito"/>
            </a:endParaRPr>
          </a:p>
        </p:txBody>
      </p:sp>
      <p:sp>
        <p:nvSpPr>
          <p:cNvPr id="12" name="object 12"/>
          <p:cNvSpPr/>
          <p:nvPr/>
        </p:nvSpPr>
        <p:spPr>
          <a:xfrm>
            <a:off x="4783581" y="385705"/>
            <a:ext cx="5735759" cy="6032608"/>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8908160" y="6576466"/>
            <a:ext cx="1355725" cy="223520"/>
          </a:xfrm>
          <a:prstGeom prst="rect">
            <a:avLst/>
          </a:prstGeom>
        </p:spPr>
        <p:txBody>
          <a:bodyPr vert="horz" wrap="square" lIns="0" tIns="12065" rIns="0" bIns="0" rtlCol="0">
            <a:spAutoFit/>
          </a:bodyPr>
          <a:lstStyle/>
          <a:p>
            <a:pPr marL="12700">
              <a:lnSpc>
                <a:spcPct val="100000"/>
              </a:lnSpc>
              <a:spcBef>
                <a:spcPts val="95"/>
              </a:spcBef>
            </a:pPr>
            <a:r>
              <a:rPr sz="1300" spc="-45" dirty="0">
                <a:latin typeface="Carlito"/>
                <a:cs typeface="Carlito"/>
              </a:rPr>
              <a:t>[W. </a:t>
            </a:r>
            <a:r>
              <a:rPr sz="1300" spc="-15" dirty="0">
                <a:latin typeface="Carlito"/>
                <a:cs typeface="Carlito"/>
              </a:rPr>
              <a:t>Stallings</a:t>
            </a:r>
            <a:r>
              <a:rPr sz="1300" spc="114" dirty="0">
                <a:latin typeface="Carlito"/>
                <a:cs typeface="Carlito"/>
              </a:rPr>
              <a:t> </a:t>
            </a:r>
            <a:r>
              <a:rPr sz="1300" spc="-15" dirty="0">
                <a:latin typeface="Carlito"/>
                <a:cs typeface="Carlito"/>
              </a:rPr>
              <a:t>(2013)]</a:t>
            </a:r>
            <a:endParaRPr sz="130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600200" y="558862"/>
            <a:ext cx="3957320" cy="757555"/>
          </a:xfrm>
          <a:prstGeom prst="rect">
            <a:avLst/>
          </a:prstGeom>
        </p:spPr>
        <p:txBody>
          <a:bodyPr vert="horz" wrap="square" lIns="0" tIns="12700" rIns="0" bIns="0" rtlCol="0">
            <a:spAutoFit/>
          </a:bodyPr>
          <a:lstStyle/>
          <a:p>
            <a:pPr marL="12700">
              <a:lnSpc>
                <a:spcPct val="100000"/>
              </a:lnSpc>
              <a:spcBef>
                <a:spcPts val="100"/>
              </a:spcBef>
            </a:pPr>
            <a:r>
              <a:rPr u="none" spc="-295" dirty="0">
                <a:solidFill>
                  <a:srgbClr val="000000"/>
                </a:solidFill>
              </a:rPr>
              <a:t>Pipeline</a:t>
            </a:r>
            <a:r>
              <a:rPr u="none" spc="-540" dirty="0">
                <a:solidFill>
                  <a:srgbClr val="000000"/>
                </a:solidFill>
              </a:rPr>
              <a:t> </a:t>
            </a:r>
            <a:r>
              <a:rPr u="none" spc="-290" dirty="0">
                <a:solidFill>
                  <a:srgbClr val="000000"/>
                </a:solidFill>
              </a:rPr>
              <a:t>Hazards</a:t>
            </a:r>
          </a:p>
        </p:txBody>
      </p:sp>
      <p:grpSp>
        <p:nvGrpSpPr>
          <p:cNvPr id="7" name="object 7"/>
          <p:cNvGrpSpPr/>
          <p:nvPr/>
        </p:nvGrpSpPr>
        <p:grpSpPr>
          <a:xfrm>
            <a:off x="2136643" y="2639549"/>
            <a:ext cx="8616315" cy="2174240"/>
            <a:chOff x="2136643" y="2639549"/>
            <a:chExt cx="8616315" cy="2174240"/>
          </a:xfrm>
        </p:grpSpPr>
        <p:sp>
          <p:nvSpPr>
            <p:cNvPr id="8" name="object 8"/>
            <p:cNvSpPr/>
            <p:nvPr/>
          </p:nvSpPr>
          <p:spPr>
            <a:xfrm>
              <a:off x="2136643" y="2639549"/>
              <a:ext cx="8615942" cy="217402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209800" y="2712720"/>
              <a:ext cx="8458200" cy="1993900"/>
            </a:xfrm>
            <a:custGeom>
              <a:avLst/>
              <a:gdLst/>
              <a:ahLst/>
              <a:cxnLst/>
              <a:rect l="l" t="t" r="r" b="b"/>
              <a:pathLst>
                <a:path w="8458200" h="1993900">
                  <a:moveTo>
                    <a:pt x="7461504" y="0"/>
                  </a:moveTo>
                  <a:lnTo>
                    <a:pt x="7461504" y="498347"/>
                  </a:lnTo>
                  <a:lnTo>
                    <a:pt x="0" y="498347"/>
                  </a:lnTo>
                  <a:lnTo>
                    <a:pt x="498348" y="996695"/>
                  </a:lnTo>
                  <a:lnTo>
                    <a:pt x="0" y="1495043"/>
                  </a:lnTo>
                  <a:lnTo>
                    <a:pt x="7461504" y="1495043"/>
                  </a:lnTo>
                  <a:lnTo>
                    <a:pt x="7461504" y="1993391"/>
                  </a:lnTo>
                  <a:lnTo>
                    <a:pt x="8458200" y="996695"/>
                  </a:lnTo>
                  <a:lnTo>
                    <a:pt x="7461504" y="0"/>
                  </a:lnTo>
                  <a:close/>
                </a:path>
              </a:pathLst>
            </a:custGeom>
            <a:solidFill>
              <a:srgbClr val="F5D9CC"/>
            </a:solidFill>
          </p:spPr>
          <p:txBody>
            <a:bodyPr wrap="square" lIns="0" tIns="0" rIns="0" bIns="0" rtlCol="0"/>
            <a:lstStyle/>
            <a:p>
              <a:endParaRPr/>
            </a:p>
          </p:txBody>
        </p:sp>
        <p:sp>
          <p:nvSpPr>
            <p:cNvPr id="10" name="object 10"/>
            <p:cNvSpPr/>
            <p:nvPr/>
          </p:nvSpPr>
          <p:spPr>
            <a:xfrm>
              <a:off x="2209800" y="2712720"/>
              <a:ext cx="8458200" cy="1993900"/>
            </a:xfrm>
            <a:custGeom>
              <a:avLst/>
              <a:gdLst/>
              <a:ahLst/>
              <a:cxnLst/>
              <a:rect l="l" t="t" r="r" b="b"/>
              <a:pathLst>
                <a:path w="8458200" h="1993900">
                  <a:moveTo>
                    <a:pt x="0" y="498347"/>
                  </a:moveTo>
                  <a:lnTo>
                    <a:pt x="7461504" y="498347"/>
                  </a:lnTo>
                  <a:lnTo>
                    <a:pt x="7461504" y="0"/>
                  </a:lnTo>
                  <a:lnTo>
                    <a:pt x="8458200" y="996695"/>
                  </a:lnTo>
                  <a:lnTo>
                    <a:pt x="7461504" y="1993391"/>
                  </a:lnTo>
                  <a:lnTo>
                    <a:pt x="7461504" y="1495043"/>
                  </a:lnTo>
                  <a:lnTo>
                    <a:pt x="0" y="1495043"/>
                  </a:lnTo>
                  <a:lnTo>
                    <a:pt x="498348" y="996695"/>
                  </a:lnTo>
                  <a:lnTo>
                    <a:pt x="0" y="498347"/>
                  </a:lnTo>
                  <a:close/>
                </a:path>
              </a:pathLst>
            </a:custGeom>
            <a:ln w="54864">
              <a:solidFill>
                <a:srgbClr val="9B8356"/>
              </a:solidFill>
            </a:ln>
          </p:spPr>
          <p:txBody>
            <a:bodyPr wrap="square" lIns="0" tIns="0" rIns="0" bIns="0" rtlCol="0"/>
            <a:lstStyle/>
            <a:p>
              <a:endParaRPr/>
            </a:p>
          </p:txBody>
        </p:sp>
      </p:grpSp>
      <p:sp>
        <p:nvSpPr>
          <p:cNvPr id="11" name="object 11"/>
          <p:cNvSpPr txBox="1"/>
          <p:nvPr/>
        </p:nvSpPr>
        <p:spPr>
          <a:xfrm>
            <a:off x="2331466" y="1620138"/>
            <a:ext cx="2218690" cy="1471930"/>
          </a:xfrm>
          <a:prstGeom prst="rect">
            <a:avLst/>
          </a:prstGeom>
        </p:spPr>
        <p:txBody>
          <a:bodyPr vert="horz" wrap="square" lIns="0" tIns="34925" rIns="0" bIns="0" rtlCol="0">
            <a:spAutoFit/>
          </a:bodyPr>
          <a:lstStyle/>
          <a:p>
            <a:pPr marL="12700" marR="5080" algn="ctr">
              <a:lnSpc>
                <a:spcPct val="91600"/>
              </a:lnSpc>
              <a:spcBef>
                <a:spcPts val="275"/>
              </a:spcBef>
            </a:pPr>
            <a:r>
              <a:rPr sz="1700" spc="-5" dirty="0">
                <a:latin typeface="Carlito"/>
                <a:cs typeface="Carlito"/>
              </a:rPr>
              <a:t>Occur when </a:t>
            </a:r>
            <a:r>
              <a:rPr sz="1700" dirty="0">
                <a:latin typeface="Carlito"/>
                <a:cs typeface="Carlito"/>
              </a:rPr>
              <a:t>the</a:t>
            </a:r>
            <a:r>
              <a:rPr sz="1700" spc="-60" dirty="0">
                <a:latin typeface="Carlito"/>
                <a:cs typeface="Carlito"/>
              </a:rPr>
              <a:t> </a:t>
            </a:r>
            <a:r>
              <a:rPr sz="1700" spc="-10" dirty="0">
                <a:latin typeface="Carlito"/>
                <a:cs typeface="Carlito"/>
              </a:rPr>
              <a:t>pipeline,  </a:t>
            </a:r>
            <a:r>
              <a:rPr sz="1700" spc="-5" dirty="0">
                <a:latin typeface="Carlito"/>
                <a:cs typeface="Carlito"/>
              </a:rPr>
              <a:t>or some portion of the  </a:t>
            </a:r>
            <a:r>
              <a:rPr sz="1700" spc="-10" dirty="0">
                <a:latin typeface="Carlito"/>
                <a:cs typeface="Carlito"/>
              </a:rPr>
              <a:t>pipeline, </a:t>
            </a:r>
            <a:r>
              <a:rPr sz="1700" spc="-5" dirty="0">
                <a:latin typeface="Carlito"/>
                <a:cs typeface="Carlito"/>
              </a:rPr>
              <a:t>must </a:t>
            </a:r>
            <a:r>
              <a:rPr sz="1700" spc="-10" dirty="0">
                <a:latin typeface="Carlito"/>
                <a:cs typeface="Carlito"/>
              </a:rPr>
              <a:t>stall  because conditions </a:t>
            </a:r>
            <a:r>
              <a:rPr sz="1700" spc="-5" dirty="0">
                <a:latin typeface="Carlito"/>
                <a:cs typeface="Carlito"/>
              </a:rPr>
              <a:t>do  </a:t>
            </a:r>
            <a:r>
              <a:rPr sz="1700" spc="-10" dirty="0">
                <a:latin typeface="Carlito"/>
                <a:cs typeface="Carlito"/>
              </a:rPr>
              <a:t>not </a:t>
            </a:r>
            <a:r>
              <a:rPr sz="1700" spc="-5" dirty="0">
                <a:latin typeface="Carlito"/>
                <a:cs typeface="Carlito"/>
              </a:rPr>
              <a:t>permit </a:t>
            </a:r>
            <a:r>
              <a:rPr sz="1700" spc="-10" dirty="0">
                <a:latin typeface="Carlito"/>
                <a:cs typeface="Carlito"/>
              </a:rPr>
              <a:t>continued  execution</a:t>
            </a:r>
            <a:endParaRPr sz="1700" dirty="0">
              <a:latin typeface="Carlito"/>
              <a:cs typeface="Carlito"/>
            </a:endParaRPr>
          </a:p>
        </p:txBody>
      </p:sp>
      <p:grpSp>
        <p:nvGrpSpPr>
          <p:cNvPr id="12" name="object 12"/>
          <p:cNvGrpSpPr/>
          <p:nvPr/>
        </p:nvGrpSpPr>
        <p:grpSpPr>
          <a:xfrm>
            <a:off x="3163823" y="3435096"/>
            <a:ext cx="5743575" cy="589280"/>
            <a:chOff x="3163823" y="3435096"/>
            <a:chExt cx="5743575" cy="589280"/>
          </a:xfrm>
        </p:grpSpPr>
        <p:sp>
          <p:nvSpPr>
            <p:cNvPr id="13" name="object 13"/>
            <p:cNvSpPr/>
            <p:nvPr/>
          </p:nvSpPr>
          <p:spPr>
            <a:xfrm>
              <a:off x="3163823" y="3435096"/>
              <a:ext cx="589026" cy="58902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192779" y="3464052"/>
              <a:ext cx="497205" cy="497205"/>
            </a:xfrm>
            <a:custGeom>
              <a:avLst/>
              <a:gdLst/>
              <a:ahLst/>
              <a:cxnLst/>
              <a:rect l="l" t="t" r="r" b="b"/>
              <a:pathLst>
                <a:path w="497204" h="497204">
                  <a:moveTo>
                    <a:pt x="248411"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1" y="496824"/>
                  </a:lnTo>
                  <a:lnTo>
                    <a:pt x="298465" y="491775"/>
                  </a:lnTo>
                  <a:lnTo>
                    <a:pt x="345090" y="477297"/>
                  </a:lnTo>
                  <a:lnTo>
                    <a:pt x="387286" y="454390"/>
                  </a:lnTo>
                  <a:lnTo>
                    <a:pt x="424053" y="424053"/>
                  </a:lnTo>
                  <a:lnTo>
                    <a:pt x="454390" y="387286"/>
                  </a:lnTo>
                  <a:lnTo>
                    <a:pt x="477297" y="345090"/>
                  </a:lnTo>
                  <a:lnTo>
                    <a:pt x="491775" y="298465"/>
                  </a:lnTo>
                  <a:lnTo>
                    <a:pt x="496823" y="248412"/>
                  </a:lnTo>
                  <a:lnTo>
                    <a:pt x="491775" y="198358"/>
                  </a:lnTo>
                  <a:lnTo>
                    <a:pt x="477297" y="151733"/>
                  </a:lnTo>
                  <a:lnTo>
                    <a:pt x="454390" y="109537"/>
                  </a:lnTo>
                  <a:lnTo>
                    <a:pt x="424052" y="72770"/>
                  </a:lnTo>
                  <a:lnTo>
                    <a:pt x="387286" y="42433"/>
                  </a:lnTo>
                  <a:lnTo>
                    <a:pt x="345090" y="19526"/>
                  </a:lnTo>
                  <a:lnTo>
                    <a:pt x="298465" y="5048"/>
                  </a:lnTo>
                  <a:lnTo>
                    <a:pt x="248411" y="0"/>
                  </a:lnTo>
                  <a:close/>
                </a:path>
              </a:pathLst>
            </a:custGeom>
            <a:solidFill>
              <a:srgbClr val="855540"/>
            </a:solidFill>
          </p:spPr>
          <p:txBody>
            <a:bodyPr wrap="square" lIns="0" tIns="0" rIns="0" bIns="0" rtlCol="0"/>
            <a:lstStyle/>
            <a:p>
              <a:endParaRPr/>
            </a:p>
          </p:txBody>
        </p:sp>
        <p:sp>
          <p:nvSpPr>
            <p:cNvPr id="15" name="object 15"/>
            <p:cNvSpPr/>
            <p:nvPr/>
          </p:nvSpPr>
          <p:spPr>
            <a:xfrm>
              <a:off x="3192779" y="3464052"/>
              <a:ext cx="497205" cy="497205"/>
            </a:xfrm>
            <a:custGeom>
              <a:avLst/>
              <a:gdLst/>
              <a:ahLst/>
              <a:cxnLst/>
              <a:rect l="l" t="t" r="r" b="b"/>
              <a:pathLst>
                <a:path w="497204" h="497204">
                  <a:moveTo>
                    <a:pt x="0" y="248412"/>
                  </a:moveTo>
                  <a:lnTo>
                    <a:pt x="5048" y="198358"/>
                  </a:lnTo>
                  <a:lnTo>
                    <a:pt x="19526" y="151733"/>
                  </a:lnTo>
                  <a:lnTo>
                    <a:pt x="42433" y="109537"/>
                  </a:lnTo>
                  <a:lnTo>
                    <a:pt x="72771" y="72771"/>
                  </a:lnTo>
                  <a:lnTo>
                    <a:pt x="109537" y="42433"/>
                  </a:lnTo>
                  <a:lnTo>
                    <a:pt x="151733" y="19526"/>
                  </a:lnTo>
                  <a:lnTo>
                    <a:pt x="198358" y="5048"/>
                  </a:lnTo>
                  <a:lnTo>
                    <a:pt x="248411" y="0"/>
                  </a:lnTo>
                  <a:lnTo>
                    <a:pt x="298465" y="5048"/>
                  </a:lnTo>
                  <a:lnTo>
                    <a:pt x="345090" y="19526"/>
                  </a:lnTo>
                  <a:lnTo>
                    <a:pt x="387286" y="42433"/>
                  </a:lnTo>
                  <a:lnTo>
                    <a:pt x="424052" y="72770"/>
                  </a:lnTo>
                  <a:lnTo>
                    <a:pt x="454390" y="109537"/>
                  </a:lnTo>
                  <a:lnTo>
                    <a:pt x="477297" y="151733"/>
                  </a:lnTo>
                  <a:lnTo>
                    <a:pt x="491775" y="198358"/>
                  </a:lnTo>
                  <a:lnTo>
                    <a:pt x="496823" y="248412"/>
                  </a:lnTo>
                  <a:lnTo>
                    <a:pt x="491775" y="298465"/>
                  </a:lnTo>
                  <a:lnTo>
                    <a:pt x="477297" y="345090"/>
                  </a:lnTo>
                  <a:lnTo>
                    <a:pt x="454390" y="387286"/>
                  </a:lnTo>
                  <a:lnTo>
                    <a:pt x="424053" y="424053"/>
                  </a:lnTo>
                  <a:lnTo>
                    <a:pt x="387286" y="454390"/>
                  </a:lnTo>
                  <a:lnTo>
                    <a:pt x="345090" y="477297"/>
                  </a:lnTo>
                  <a:lnTo>
                    <a:pt x="298465" y="491775"/>
                  </a:lnTo>
                  <a:lnTo>
                    <a:pt x="248411" y="496824"/>
                  </a:lnTo>
                  <a:lnTo>
                    <a:pt x="198358" y="491775"/>
                  </a:lnTo>
                  <a:lnTo>
                    <a:pt x="151733" y="477297"/>
                  </a:lnTo>
                  <a:lnTo>
                    <a:pt x="109537" y="454390"/>
                  </a:lnTo>
                  <a:lnTo>
                    <a:pt x="72771" y="424053"/>
                  </a:lnTo>
                  <a:lnTo>
                    <a:pt x="42433" y="387286"/>
                  </a:lnTo>
                  <a:lnTo>
                    <a:pt x="19526" y="345090"/>
                  </a:lnTo>
                  <a:lnTo>
                    <a:pt x="5048" y="298465"/>
                  </a:lnTo>
                  <a:lnTo>
                    <a:pt x="0" y="248412"/>
                  </a:lnTo>
                  <a:close/>
                </a:path>
              </a:pathLst>
            </a:custGeom>
            <a:ln w="9144">
              <a:solidFill>
                <a:srgbClr val="855540"/>
              </a:solidFill>
            </a:ln>
          </p:spPr>
          <p:txBody>
            <a:bodyPr wrap="square" lIns="0" tIns="0" rIns="0" bIns="0" rtlCol="0"/>
            <a:lstStyle/>
            <a:p>
              <a:endParaRPr/>
            </a:p>
          </p:txBody>
        </p:sp>
        <p:sp>
          <p:nvSpPr>
            <p:cNvPr id="16" name="object 16"/>
            <p:cNvSpPr/>
            <p:nvPr/>
          </p:nvSpPr>
          <p:spPr>
            <a:xfrm>
              <a:off x="5739383" y="3435096"/>
              <a:ext cx="589026" cy="58902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768339" y="3464052"/>
              <a:ext cx="497205" cy="497205"/>
            </a:xfrm>
            <a:custGeom>
              <a:avLst/>
              <a:gdLst/>
              <a:ahLst/>
              <a:cxnLst/>
              <a:rect l="l" t="t" r="r" b="b"/>
              <a:pathLst>
                <a:path w="497204" h="497204">
                  <a:moveTo>
                    <a:pt x="248412" y="0"/>
                  </a:moveTo>
                  <a:lnTo>
                    <a:pt x="198358" y="5048"/>
                  </a:lnTo>
                  <a:lnTo>
                    <a:pt x="151733" y="19526"/>
                  </a:lnTo>
                  <a:lnTo>
                    <a:pt x="109537" y="42433"/>
                  </a:lnTo>
                  <a:lnTo>
                    <a:pt x="72770"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2" y="496824"/>
                  </a:lnTo>
                  <a:lnTo>
                    <a:pt x="298465" y="491775"/>
                  </a:lnTo>
                  <a:lnTo>
                    <a:pt x="345090" y="477297"/>
                  </a:lnTo>
                  <a:lnTo>
                    <a:pt x="387286" y="454390"/>
                  </a:lnTo>
                  <a:lnTo>
                    <a:pt x="424053" y="424053"/>
                  </a:lnTo>
                  <a:lnTo>
                    <a:pt x="454390" y="387286"/>
                  </a:lnTo>
                  <a:lnTo>
                    <a:pt x="477297" y="345090"/>
                  </a:lnTo>
                  <a:lnTo>
                    <a:pt x="491775" y="298465"/>
                  </a:lnTo>
                  <a:lnTo>
                    <a:pt x="496824" y="248412"/>
                  </a:lnTo>
                  <a:lnTo>
                    <a:pt x="491775" y="198358"/>
                  </a:lnTo>
                  <a:lnTo>
                    <a:pt x="477297" y="151733"/>
                  </a:lnTo>
                  <a:lnTo>
                    <a:pt x="454390" y="109537"/>
                  </a:lnTo>
                  <a:lnTo>
                    <a:pt x="424052" y="72770"/>
                  </a:lnTo>
                  <a:lnTo>
                    <a:pt x="387286" y="42433"/>
                  </a:lnTo>
                  <a:lnTo>
                    <a:pt x="345090" y="19526"/>
                  </a:lnTo>
                  <a:lnTo>
                    <a:pt x="298465" y="5048"/>
                  </a:lnTo>
                  <a:lnTo>
                    <a:pt x="248412" y="0"/>
                  </a:lnTo>
                  <a:close/>
                </a:path>
              </a:pathLst>
            </a:custGeom>
            <a:solidFill>
              <a:srgbClr val="9B8356"/>
            </a:solidFill>
          </p:spPr>
          <p:txBody>
            <a:bodyPr wrap="square" lIns="0" tIns="0" rIns="0" bIns="0" rtlCol="0"/>
            <a:lstStyle/>
            <a:p>
              <a:endParaRPr/>
            </a:p>
          </p:txBody>
        </p:sp>
        <p:sp>
          <p:nvSpPr>
            <p:cNvPr id="18" name="object 18"/>
            <p:cNvSpPr/>
            <p:nvPr/>
          </p:nvSpPr>
          <p:spPr>
            <a:xfrm>
              <a:off x="5768339" y="3464052"/>
              <a:ext cx="497205" cy="497205"/>
            </a:xfrm>
            <a:custGeom>
              <a:avLst/>
              <a:gdLst/>
              <a:ahLst/>
              <a:cxnLst/>
              <a:rect l="l" t="t" r="r" b="b"/>
              <a:pathLst>
                <a:path w="497204" h="497204">
                  <a:moveTo>
                    <a:pt x="0" y="248412"/>
                  </a:moveTo>
                  <a:lnTo>
                    <a:pt x="5048" y="198358"/>
                  </a:lnTo>
                  <a:lnTo>
                    <a:pt x="19526" y="151733"/>
                  </a:lnTo>
                  <a:lnTo>
                    <a:pt x="42433" y="109537"/>
                  </a:lnTo>
                  <a:lnTo>
                    <a:pt x="72770" y="72771"/>
                  </a:lnTo>
                  <a:lnTo>
                    <a:pt x="109537" y="42433"/>
                  </a:lnTo>
                  <a:lnTo>
                    <a:pt x="151733" y="19526"/>
                  </a:lnTo>
                  <a:lnTo>
                    <a:pt x="198358" y="5048"/>
                  </a:lnTo>
                  <a:lnTo>
                    <a:pt x="248412" y="0"/>
                  </a:lnTo>
                  <a:lnTo>
                    <a:pt x="298465" y="5048"/>
                  </a:lnTo>
                  <a:lnTo>
                    <a:pt x="345090" y="19526"/>
                  </a:lnTo>
                  <a:lnTo>
                    <a:pt x="387286" y="42433"/>
                  </a:lnTo>
                  <a:lnTo>
                    <a:pt x="424052" y="72770"/>
                  </a:lnTo>
                  <a:lnTo>
                    <a:pt x="454390" y="109537"/>
                  </a:lnTo>
                  <a:lnTo>
                    <a:pt x="477297" y="151733"/>
                  </a:lnTo>
                  <a:lnTo>
                    <a:pt x="491775" y="198358"/>
                  </a:lnTo>
                  <a:lnTo>
                    <a:pt x="496824" y="248412"/>
                  </a:lnTo>
                  <a:lnTo>
                    <a:pt x="491775" y="298465"/>
                  </a:lnTo>
                  <a:lnTo>
                    <a:pt x="477297" y="345090"/>
                  </a:lnTo>
                  <a:lnTo>
                    <a:pt x="454390" y="387286"/>
                  </a:lnTo>
                  <a:lnTo>
                    <a:pt x="424053" y="424053"/>
                  </a:lnTo>
                  <a:lnTo>
                    <a:pt x="387286" y="454390"/>
                  </a:lnTo>
                  <a:lnTo>
                    <a:pt x="345090" y="477297"/>
                  </a:lnTo>
                  <a:lnTo>
                    <a:pt x="298465" y="491775"/>
                  </a:lnTo>
                  <a:lnTo>
                    <a:pt x="248412" y="496824"/>
                  </a:lnTo>
                  <a:lnTo>
                    <a:pt x="198358" y="491775"/>
                  </a:lnTo>
                  <a:lnTo>
                    <a:pt x="151733" y="477297"/>
                  </a:lnTo>
                  <a:lnTo>
                    <a:pt x="109537" y="454390"/>
                  </a:lnTo>
                  <a:lnTo>
                    <a:pt x="72771" y="424053"/>
                  </a:lnTo>
                  <a:lnTo>
                    <a:pt x="42433" y="387286"/>
                  </a:lnTo>
                  <a:lnTo>
                    <a:pt x="19526" y="345090"/>
                  </a:lnTo>
                  <a:lnTo>
                    <a:pt x="5048" y="298465"/>
                  </a:lnTo>
                  <a:lnTo>
                    <a:pt x="0" y="248412"/>
                  </a:lnTo>
                  <a:close/>
                </a:path>
              </a:pathLst>
            </a:custGeom>
            <a:ln w="9144">
              <a:solidFill>
                <a:srgbClr val="9B8356"/>
              </a:solidFill>
            </a:ln>
          </p:spPr>
          <p:txBody>
            <a:bodyPr wrap="square" lIns="0" tIns="0" rIns="0" bIns="0" rtlCol="0"/>
            <a:lstStyle/>
            <a:p>
              <a:endParaRPr/>
            </a:p>
          </p:txBody>
        </p:sp>
        <p:sp>
          <p:nvSpPr>
            <p:cNvPr id="19" name="object 19"/>
            <p:cNvSpPr/>
            <p:nvPr/>
          </p:nvSpPr>
          <p:spPr>
            <a:xfrm>
              <a:off x="8314944" y="3435096"/>
              <a:ext cx="592074" cy="58902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343900" y="3464052"/>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855540"/>
            </a:solidFill>
          </p:spPr>
          <p:txBody>
            <a:bodyPr wrap="square" lIns="0" tIns="0" rIns="0" bIns="0" rtlCol="0"/>
            <a:lstStyle/>
            <a:p>
              <a:endParaRPr/>
            </a:p>
          </p:txBody>
        </p:sp>
        <p:sp>
          <p:nvSpPr>
            <p:cNvPr id="21" name="object 21"/>
            <p:cNvSpPr/>
            <p:nvPr/>
          </p:nvSpPr>
          <p:spPr>
            <a:xfrm>
              <a:off x="8343900" y="3464052"/>
              <a:ext cx="500380" cy="497205"/>
            </a:xfrm>
            <a:custGeom>
              <a:avLst/>
              <a:gdLst/>
              <a:ahLst/>
              <a:cxnLst/>
              <a:rect l="l" t="t" r="r" b="b"/>
              <a:pathLst>
                <a:path w="500379" h="497204">
                  <a:moveTo>
                    <a:pt x="0" y="248412"/>
                  </a:moveTo>
                  <a:lnTo>
                    <a:pt x="4026" y="203768"/>
                  </a:lnTo>
                  <a:lnTo>
                    <a:pt x="15635" y="161746"/>
                  </a:lnTo>
                  <a:lnTo>
                    <a:pt x="34120" y="123048"/>
                  </a:lnTo>
                  <a:lnTo>
                    <a:pt x="58777" y="88377"/>
                  </a:lnTo>
                  <a:lnTo>
                    <a:pt x="88899" y="58434"/>
                  </a:lnTo>
                  <a:lnTo>
                    <a:pt x="123782" y="33923"/>
                  </a:lnTo>
                  <a:lnTo>
                    <a:pt x="162719" y="15545"/>
                  </a:lnTo>
                  <a:lnTo>
                    <a:pt x="205006" y="4003"/>
                  </a:lnTo>
                  <a:lnTo>
                    <a:pt x="249935" y="0"/>
                  </a:lnTo>
                  <a:lnTo>
                    <a:pt x="294865" y="4003"/>
                  </a:lnTo>
                  <a:lnTo>
                    <a:pt x="337152" y="15545"/>
                  </a:lnTo>
                  <a:lnTo>
                    <a:pt x="376089" y="33923"/>
                  </a:lnTo>
                  <a:lnTo>
                    <a:pt x="410972" y="58434"/>
                  </a:lnTo>
                  <a:lnTo>
                    <a:pt x="441094" y="88377"/>
                  </a:lnTo>
                  <a:lnTo>
                    <a:pt x="465751" y="123048"/>
                  </a:lnTo>
                  <a:lnTo>
                    <a:pt x="484236" y="161746"/>
                  </a:lnTo>
                  <a:lnTo>
                    <a:pt x="495845" y="203768"/>
                  </a:lnTo>
                  <a:lnTo>
                    <a:pt x="499872" y="248412"/>
                  </a:lnTo>
                  <a:lnTo>
                    <a:pt x="495845" y="293055"/>
                  </a:lnTo>
                  <a:lnTo>
                    <a:pt x="484236" y="335077"/>
                  </a:lnTo>
                  <a:lnTo>
                    <a:pt x="465751" y="373775"/>
                  </a:lnTo>
                  <a:lnTo>
                    <a:pt x="441094" y="408446"/>
                  </a:lnTo>
                  <a:lnTo>
                    <a:pt x="410972" y="438389"/>
                  </a:lnTo>
                  <a:lnTo>
                    <a:pt x="376089" y="462900"/>
                  </a:lnTo>
                  <a:lnTo>
                    <a:pt x="337152" y="481278"/>
                  </a:lnTo>
                  <a:lnTo>
                    <a:pt x="294865" y="492820"/>
                  </a:lnTo>
                  <a:lnTo>
                    <a:pt x="249935" y="496824"/>
                  </a:lnTo>
                  <a:lnTo>
                    <a:pt x="205006" y="492820"/>
                  </a:lnTo>
                  <a:lnTo>
                    <a:pt x="162719" y="481278"/>
                  </a:lnTo>
                  <a:lnTo>
                    <a:pt x="123782" y="462900"/>
                  </a:lnTo>
                  <a:lnTo>
                    <a:pt x="88899" y="438389"/>
                  </a:lnTo>
                  <a:lnTo>
                    <a:pt x="58777" y="408446"/>
                  </a:lnTo>
                  <a:lnTo>
                    <a:pt x="34120" y="373775"/>
                  </a:lnTo>
                  <a:lnTo>
                    <a:pt x="15635" y="335077"/>
                  </a:lnTo>
                  <a:lnTo>
                    <a:pt x="4026" y="293055"/>
                  </a:lnTo>
                  <a:lnTo>
                    <a:pt x="0" y="248412"/>
                  </a:lnTo>
                  <a:close/>
                </a:path>
              </a:pathLst>
            </a:custGeom>
            <a:ln w="9144">
              <a:solidFill>
                <a:srgbClr val="855540"/>
              </a:solidFill>
            </a:ln>
          </p:spPr>
          <p:txBody>
            <a:bodyPr wrap="square" lIns="0" tIns="0" rIns="0" bIns="0" rtlCol="0"/>
            <a:lstStyle/>
            <a:p>
              <a:endParaRPr/>
            </a:p>
          </p:txBody>
        </p:sp>
      </p:grpSp>
      <p:sp>
        <p:nvSpPr>
          <p:cNvPr id="22" name="object 22"/>
          <p:cNvSpPr txBox="1"/>
          <p:nvPr/>
        </p:nvSpPr>
        <p:spPr>
          <a:xfrm>
            <a:off x="5124450" y="4282821"/>
            <a:ext cx="1783080" cy="762068"/>
          </a:xfrm>
          <a:prstGeom prst="rect">
            <a:avLst/>
          </a:prstGeom>
        </p:spPr>
        <p:txBody>
          <a:bodyPr vert="horz" wrap="square" lIns="0" tIns="12700" rIns="0" bIns="0" rtlCol="0">
            <a:spAutoFit/>
          </a:bodyPr>
          <a:lstStyle/>
          <a:p>
            <a:pPr algn="ctr">
              <a:lnSpc>
                <a:spcPts val="1955"/>
              </a:lnSpc>
              <a:spcBef>
                <a:spcPts val="100"/>
              </a:spcBef>
            </a:pPr>
            <a:r>
              <a:rPr sz="1700" spc="-5" dirty="0">
                <a:latin typeface="Carlito"/>
                <a:cs typeface="Carlito"/>
              </a:rPr>
              <a:t>Also </a:t>
            </a:r>
            <a:r>
              <a:rPr sz="1700" spc="-20" dirty="0">
                <a:latin typeface="Carlito"/>
                <a:cs typeface="Carlito"/>
              </a:rPr>
              <a:t>referred </a:t>
            </a:r>
            <a:r>
              <a:rPr sz="1700" spc="-10" dirty="0">
                <a:latin typeface="Carlito"/>
                <a:cs typeface="Carlito"/>
              </a:rPr>
              <a:t>to </a:t>
            </a:r>
            <a:r>
              <a:rPr sz="1700" dirty="0">
                <a:latin typeface="Carlito"/>
                <a:cs typeface="Carlito"/>
              </a:rPr>
              <a:t>as</a:t>
            </a:r>
            <a:r>
              <a:rPr sz="1700" spc="-10" dirty="0">
                <a:latin typeface="Carlito"/>
                <a:cs typeface="Carlito"/>
              </a:rPr>
              <a:t> </a:t>
            </a:r>
            <a:r>
              <a:rPr sz="1700" dirty="0">
                <a:latin typeface="Carlito"/>
                <a:cs typeface="Carlito"/>
              </a:rPr>
              <a:t>a</a:t>
            </a:r>
          </a:p>
          <a:p>
            <a:pPr marL="1905" algn="ctr">
              <a:lnSpc>
                <a:spcPts val="1955"/>
              </a:lnSpc>
            </a:pPr>
            <a:r>
              <a:rPr sz="1700" i="1" dirty="0">
                <a:latin typeface="Carlito"/>
                <a:cs typeface="Carlito"/>
              </a:rPr>
              <a:t>pipeline</a:t>
            </a:r>
            <a:r>
              <a:rPr sz="1700" i="1" spc="-40" dirty="0">
                <a:latin typeface="Carlito"/>
                <a:cs typeface="Carlito"/>
              </a:rPr>
              <a:t> </a:t>
            </a:r>
            <a:r>
              <a:rPr sz="1700" i="1" dirty="0">
                <a:latin typeface="Carlito"/>
                <a:cs typeface="Carlito"/>
              </a:rPr>
              <a:t>bubble</a:t>
            </a:r>
            <a:endParaRPr lang="en-MY" sz="1700" i="1" dirty="0">
              <a:latin typeface="Carlito"/>
              <a:cs typeface="Carlito"/>
            </a:endParaRPr>
          </a:p>
          <a:p>
            <a:pPr marL="1905" algn="ctr">
              <a:lnSpc>
                <a:spcPts val="1955"/>
              </a:lnSpc>
            </a:pPr>
            <a:r>
              <a:rPr lang="zh-CN" altLang="en-US" sz="1400" dirty="0">
                <a:solidFill>
                  <a:srgbClr val="0070C0"/>
                </a:solidFill>
                <a:latin typeface="Carlito"/>
                <a:cs typeface="Carlito"/>
              </a:rPr>
              <a:t>也称为管道气泡</a:t>
            </a:r>
            <a:endParaRPr sz="1400" dirty="0">
              <a:solidFill>
                <a:srgbClr val="0070C0"/>
              </a:solidFill>
              <a:latin typeface="Carlito"/>
              <a:cs typeface="Carlito"/>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23" name="object 23"/>
          <p:cNvSpPr txBox="1"/>
          <p:nvPr/>
        </p:nvSpPr>
        <p:spPr>
          <a:xfrm>
            <a:off x="7524750" y="1871548"/>
            <a:ext cx="2136775" cy="1223645"/>
          </a:xfrm>
          <a:prstGeom prst="rect">
            <a:avLst/>
          </a:prstGeom>
        </p:spPr>
        <p:txBody>
          <a:bodyPr vert="horz" wrap="square" lIns="0" tIns="13335" rIns="0" bIns="0" rtlCol="0">
            <a:spAutoFit/>
          </a:bodyPr>
          <a:lstStyle/>
          <a:p>
            <a:pPr marL="12700">
              <a:lnSpc>
                <a:spcPts val="1955"/>
              </a:lnSpc>
              <a:spcBef>
                <a:spcPts val="105"/>
              </a:spcBef>
            </a:pPr>
            <a:r>
              <a:rPr sz="1700" spc="-5" dirty="0">
                <a:latin typeface="Carlito"/>
                <a:cs typeface="Carlito"/>
              </a:rPr>
              <a:t>There </a:t>
            </a:r>
            <a:r>
              <a:rPr sz="1700" spc="-10" dirty="0">
                <a:latin typeface="Carlito"/>
                <a:cs typeface="Carlito"/>
              </a:rPr>
              <a:t>are three </a:t>
            </a:r>
            <a:r>
              <a:rPr sz="1700" spc="-5" dirty="0">
                <a:latin typeface="Carlito"/>
                <a:cs typeface="Carlito"/>
              </a:rPr>
              <a:t>types</a:t>
            </a:r>
            <a:r>
              <a:rPr sz="1700" spc="-40" dirty="0">
                <a:latin typeface="Carlito"/>
                <a:cs typeface="Carlito"/>
              </a:rPr>
              <a:t> </a:t>
            </a:r>
            <a:r>
              <a:rPr sz="1700" spc="-5" dirty="0">
                <a:latin typeface="Carlito"/>
                <a:cs typeface="Carlito"/>
              </a:rPr>
              <a:t>of</a:t>
            </a:r>
            <a:endParaRPr sz="1700" dirty="0">
              <a:latin typeface="Carlito"/>
              <a:cs typeface="Carlito"/>
            </a:endParaRPr>
          </a:p>
          <a:p>
            <a:pPr marL="12700">
              <a:lnSpc>
                <a:spcPts val="1955"/>
              </a:lnSpc>
            </a:pPr>
            <a:r>
              <a:rPr sz="1700" spc="-10" dirty="0">
                <a:latin typeface="Carlito"/>
                <a:cs typeface="Carlito"/>
              </a:rPr>
              <a:t>hazards:</a:t>
            </a:r>
            <a:endParaRPr sz="1700" dirty="0">
              <a:latin typeface="Carlito"/>
              <a:cs typeface="Carlito"/>
            </a:endParaRPr>
          </a:p>
          <a:p>
            <a:pPr marL="128270" indent="-116205">
              <a:lnSpc>
                <a:spcPct val="100000"/>
              </a:lnSpc>
              <a:spcBef>
                <a:spcPts val="615"/>
              </a:spcBef>
              <a:buChar char="•"/>
              <a:tabLst>
                <a:tab pos="128905" algn="l"/>
              </a:tabLst>
            </a:pPr>
            <a:r>
              <a:rPr sz="1300" spc="-15" dirty="0">
                <a:latin typeface="Carlito"/>
                <a:cs typeface="Carlito"/>
              </a:rPr>
              <a:t>Resource</a:t>
            </a:r>
            <a:endParaRPr sz="1300" dirty="0">
              <a:latin typeface="Carlito"/>
              <a:cs typeface="Carlito"/>
            </a:endParaRPr>
          </a:p>
          <a:p>
            <a:pPr marL="128270" indent="-116205">
              <a:lnSpc>
                <a:spcPct val="100000"/>
              </a:lnSpc>
              <a:spcBef>
                <a:spcPts val="95"/>
              </a:spcBef>
              <a:buChar char="•"/>
              <a:tabLst>
                <a:tab pos="128905" algn="l"/>
              </a:tabLst>
            </a:pPr>
            <a:r>
              <a:rPr sz="1300" spc="-20" dirty="0">
                <a:latin typeface="Carlito"/>
                <a:cs typeface="Carlito"/>
              </a:rPr>
              <a:t>Data</a:t>
            </a:r>
            <a:endParaRPr sz="1300" dirty="0">
              <a:latin typeface="Carlito"/>
              <a:cs typeface="Carlito"/>
            </a:endParaRPr>
          </a:p>
          <a:p>
            <a:pPr marL="128270" indent="-116205">
              <a:lnSpc>
                <a:spcPct val="100000"/>
              </a:lnSpc>
              <a:spcBef>
                <a:spcPts val="125"/>
              </a:spcBef>
              <a:buChar char="•"/>
              <a:tabLst>
                <a:tab pos="128905" algn="l"/>
              </a:tabLst>
            </a:pPr>
            <a:r>
              <a:rPr sz="1300" spc="-15" dirty="0">
                <a:latin typeface="Carlito"/>
                <a:cs typeface="Carlito"/>
              </a:rPr>
              <a:t>Control</a:t>
            </a:r>
            <a:endParaRPr sz="1300" dirty="0">
              <a:latin typeface="Carlito"/>
              <a:cs typeface="Carlito"/>
            </a:endParaRPr>
          </a:p>
        </p:txBody>
      </p:sp>
      <p:sp>
        <p:nvSpPr>
          <p:cNvPr id="5" name="TextBox 4">
            <a:extLst>
              <a:ext uri="{FF2B5EF4-FFF2-40B4-BE49-F238E27FC236}">
                <a16:creationId xmlns:a16="http://schemas.microsoft.com/office/drawing/2014/main" id="{D5445B23-C2C9-4E24-BB29-6DE039C58F58}"/>
              </a:ext>
            </a:extLst>
          </p:cNvPr>
          <p:cNvSpPr txBox="1"/>
          <p:nvPr/>
        </p:nvSpPr>
        <p:spPr>
          <a:xfrm>
            <a:off x="736608" y="1637322"/>
            <a:ext cx="1594858" cy="954107"/>
          </a:xfrm>
          <a:prstGeom prst="rect">
            <a:avLst/>
          </a:prstGeom>
          <a:noFill/>
        </p:spPr>
        <p:txBody>
          <a:bodyPr wrap="square" rtlCol="0">
            <a:spAutoFit/>
          </a:bodyPr>
          <a:lstStyle/>
          <a:p>
            <a:r>
              <a:rPr lang="zh-CN" altLang="en-US" sz="1400" dirty="0">
                <a:solidFill>
                  <a:srgbClr val="0070C0"/>
                </a:solidFill>
              </a:rPr>
              <a:t>由于条件不允许继续执行，管道或部分管道必须停止时发生</a:t>
            </a:r>
            <a:endParaRPr lang="en-MY" sz="1400" dirty="0">
              <a:solidFill>
                <a:srgbClr val="0070C0"/>
              </a:solidFill>
            </a:endParaRPr>
          </a:p>
        </p:txBody>
      </p:sp>
      <p:sp>
        <p:nvSpPr>
          <p:cNvPr id="25" name="TextBox 24">
            <a:extLst>
              <a:ext uri="{FF2B5EF4-FFF2-40B4-BE49-F238E27FC236}">
                <a16:creationId xmlns:a16="http://schemas.microsoft.com/office/drawing/2014/main" id="{726B74EF-1032-465F-A50E-210DACA1E526}"/>
              </a:ext>
            </a:extLst>
          </p:cNvPr>
          <p:cNvSpPr txBox="1"/>
          <p:nvPr/>
        </p:nvSpPr>
        <p:spPr>
          <a:xfrm>
            <a:off x="7185347" y="1490969"/>
            <a:ext cx="3317865" cy="307777"/>
          </a:xfrm>
          <a:prstGeom prst="rect">
            <a:avLst/>
          </a:prstGeom>
          <a:noFill/>
        </p:spPr>
        <p:txBody>
          <a:bodyPr wrap="square" rtlCol="0">
            <a:spAutoFit/>
          </a:bodyPr>
          <a:lstStyle/>
          <a:p>
            <a:r>
              <a:rPr lang="zh-CN" altLang="en-US" sz="1400" dirty="0">
                <a:solidFill>
                  <a:srgbClr val="0070C0"/>
                </a:solidFill>
              </a:rPr>
              <a:t>有三种类型的危害：资源、数据、控制</a:t>
            </a:r>
            <a:endParaRPr lang="en-MY" sz="14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2735" cy="6858000"/>
            <a:chOff x="0" y="0"/>
            <a:chExt cx="4102735" cy="685800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BC572C"/>
            </a:solidFill>
          </p:spPr>
          <p:txBody>
            <a:bodyPr wrap="square" lIns="0" tIns="0" rIns="0" bIns="0" rtlCol="0"/>
            <a:lstStyle/>
            <a:p>
              <a:endParaRPr/>
            </a:p>
          </p:txBody>
        </p:sp>
        <p:sp>
          <p:nvSpPr>
            <p:cNvPr id="4" name="object 4"/>
            <p:cNvSpPr/>
            <p:nvPr/>
          </p:nvSpPr>
          <p:spPr>
            <a:xfrm>
              <a:off x="4038600"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068397" y="259736"/>
            <a:ext cx="1669414" cy="1041400"/>
          </a:xfrm>
          <a:prstGeom prst="rect">
            <a:avLst/>
          </a:prstGeom>
        </p:spPr>
        <p:txBody>
          <a:bodyPr vert="horz" wrap="square" lIns="0" tIns="95885" rIns="0" bIns="0" rtlCol="0">
            <a:spAutoFit/>
          </a:bodyPr>
          <a:lstStyle/>
          <a:p>
            <a:pPr marL="125095" marR="5080" indent="-113030">
              <a:lnSpc>
                <a:spcPts val="3679"/>
              </a:lnSpc>
              <a:spcBef>
                <a:spcPts val="755"/>
              </a:spcBef>
            </a:pPr>
            <a:r>
              <a:rPr sz="2800" u="none" spc="-300" dirty="0">
                <a:solidFill>
                  <a:srgbClr val="FFFFFF"/>
                </a:solidFill>
              </a:rPr>
              <a:t>R</a:t>
            </a:r>
            <a:r>
              <a:rPr sz="2800" u="none" spc="-240" dirty="0">
                <a:solidFill>
                  <a:srgbClr val="FFFFFF"/>
                </a:solidFill>
              </a:rPr>
              <a:t>e</a:t>
            </a:r>
            <a:r>
              <a:rPr sz="2800" u="none" spc="-114" dirty="0">
                <a:solidFill>
                  <a:srgbClr val="FFFFFF"/>
                </a:solidFill>
              </a:rPr>
              <a:t>so</a:t>
            </a:r>
            <a:r>
              <a:rPr sz="2800" u="none" spc="-150" dirty="0">
                <a:solidFill>
                  <a:srgbClr val="FFFFFF"/>
                </a:solidFill>
              </a:rPr>
              <a:t>u</a:t>
            </a:r>
            <a:r>
              <a:rPr sz="2800" u="none" spc="-250" dirty="0">
                <a:solidFill>
                  <a:srgbClr val="FFFFFF"/>
                </a:solidFill>
              </a:rPr>
              <a:t>r</a:t>
            </a:r>
            <a:r>
              <a:rPr sz="2800" u="none" spc="-300" dirty="0">
                <a:solidFill>
                  <a:srgbClr val="FFFFFF"/>
                </a:solidFill>
              </a:rPr>
              <a:t>c</a:t>
            </a:r>
            <a:r>
              <a:rPr sz="2800" u="none" spc="-130" dirty="0">
                <a:solidFill>
                  <a:srgbClr val="FFFFFF"/>
                </a:solidFill>
              </a:rPr>
              <a:t>e  </a:t>
            </a:r>
            <a:r>
              <a:rPr sz="2800" u="none" spc="-225" dirty="0">
                <a:solidFill>
                  <a:srgbClr val="FFFFFF"/>
                </a:solidFill>
              </a:rPr>
              <a:t>Hazards</a:t>
            </a:r>
            <a:endParaRPr sz="2800" dirty="0"/>
          </a:p>
        </p:txBody>
      </p:sp>
      <p:sp>
        <p:nvSpPr>
          <p:cNvPr id="6" name="object 6"/>
          <p:cNvSpPr txBox="1"/>
          <p:nvPr/>
        </p:nvSpPr>
        <p:spPr>
          <a:xfrm>
            <a:off x="344443" y="1324177"/>
            <a:ext cx="3650615" cy="3456074"/>
          </a:xfrm>
          <a:prstGeom prst="rect">
            <a:avLst/>
          </a:prstGeom>
        </p:spPr>
        <p:txBody>
          <a:bodyPr vert="horz" wrap="square" lIns="0" tIns="49530" rIns="0" bIns="0" rtlCol="0">
            <a:spAutoFit/>
          </a:bodyPr>
          <a:lstStyle/>
          <a:p>
            <a:pPr marL="12700" marR="146050">
              <a:lnSpc>
                <a:spcPct val="90000"/>
              </a:lnSpc>
              <a:spcBef>
                <a:spcPts val="390"/>
              </a:spcBef>
            </a:pPr>
            <a:r>
              <a:rPr sz="2000" dirty="0">
                <a:solidFill>
                  <a:srgbClr val="FFFFFF"/>
                </a:solidFill>
                <a:latin typeface="Carlito"/>
                <a:cs typeface="Carlito"/>
              </a:rPr>
              <a:t>A </a:t>
            </a:r>
            <a:r>
              <a:rPr sz="2000" spc="-5" dirty="0">
                <a:solidFill>
                  <a:srgbClr val="FFFFFF"/>
                </a:solidFill>
                <a:latin typeface="Carlito"/>
                <a:cs typeface="Carlito"/>
              </a:rPr>
              <a:t>resource </a:t>
            </a:r>
            <a:r>
              <a:rPr sz="2000" spc="-10" dirty="0">
                <a:solidFill>
                  <a:srgbClr val="FFFFFF"/>
                </a:solidFill>
                <a:latin typeface="Carlito"/>
                <a:cs typeface="Carlito"/>
              </a:rPr>
              <a:t>hazard occurs  </a:t>
            </a:r>
            <a:r>
              <a:rPr sz="2000" spc="-5" dirty="0">
                <a:solidFill>
                  <a:srgbClr val="FFFFFF"/>
                </a:solidFill>
                <a:latin typeface="Carlito"/>
                <a:cs typeface="Carlito"/>
              </a:rPr>
              <a:t>when </a:t>
            </a:r>
            <a:r>
              <a:rPr sz="2000" spc="-15" dirty="0">
                <a:solidFill>
                  <a:srgbClr val="FFFFFF"/>
                </a:solidFill>
                <a:latin typeface="Carlito"/>
                <a:cs typeface="Carlito"/>
              </a:rPr>
              <a:t>two </a:t>
            </a:r>
            <a:r>
              <a:rPr sz="2000" spc="-5" dirty="0">
                <a:solidFill>
                  <a:srgbClr val="FFFFFF"/>
                </a:solidFill>
                <a:latin typeface="Carlito"/>
                <a:cs typeface="Carlito"/>
              </a:rPr>
              <a:t>or more  </a:t>
            </a:r>
            <a:r>
              <a:rPr sz="2000" dirty="0">
                <a:solidFill>
                  <a:srgbClr val="FFFFFF"/>
                </a:solidFill>
                <a:latin typeface="Carlito"/>
                <a:cs typeface="Carlito"/>
              </a:rPr>
              <a:t>instructions </a:t>
            </a:r>
            <a:r>
              <a:rPr sz="2000" spc="-5" dirty="0">
                <a:solidFill>
                  <a:srgbClr val="FFFFFF"/>
                </a:solidFill>
                <a:latin typeface="Carlito"/>
                <a:cs typeface="Carlito"/>
              </a:rPr>
              <a:t>that </a:t>
            </a:r>
            <a:r>
              <a:rPr sz="2000" spc="-10" dirty="0">
                <a:solidFill>
                  <a:srgbClr val="FFFFFF"/>
                </a:solidFill>
                <a:latin typeface="Carlito"/>
                <a:cs typeface="Carlito"/>
              </a:rPr>
              <a:t>are</a:t>
            </a:r>
            <a:r>
              <a:rPr sz="2000" spc="-175" dirty="0">
                <a:solidFill>
                  <a:srgbClr val="FFFFFF"/>
                </a:solidFill>
                <a:latin typeface="Carlito"/>
                <a:cs typeface="Carlito"/>
              </a:rPr>
              <a:t> </a:t>
            </a:r>
            <a:r>
              <a:rPr sz="2000" spc="-5" dirty="0">
                <a:solidFill>
                  <a:srgbClr val="FFFFFF"/>
                </a:solidFill>
                <a:latin typeface="Carlito"/>
                <a:cs typeface="Carlito"/>
              </a:rPr>
              <a:t>already  </a:t>
            </a:r>
            <a:r>
              <a:rPr sz="2000" dirty="0">
                <a:solidFill>
                  <a:srgbClr val="FFFFFF"/>
                </a:solidFill>
                <a:latin typeface="Carlito"/>
                <a:cs typeface="Carlito"/>
              </a:rPr>
              <a:t>in the pipeline need the  </a:t>
            </a:r>
            <a:r>
              <a:rPr sz="2000" spc="-5" dirty="0">
                <a:solidFill>
                  <a:srgbClr val="FFFFFF"/>
                </a:solidFill>
                <a:latin typeface="Carlito"/>
                <a:cs typeface="Carlito"/>
              </a:rPr>
              <a:t>same</a:t>
            </a:r>
            <a:r>
              <a:rPr sz="2000" spc="-20" dirty="0">
                <a:solidFill>
                  <a:srgbClr val="FFFFFF"/>
                </a:solidFill>
                <a:latin typeface="Carlito"/>
                <a:cs typeface="Carlito"/>
              </a:rPr>
              <a:t> </a:t>
            </a:r>
            <a:r>
              <a:rPr sz="2000" spc="-5" dirty="0">
                <a:solidFill>
                  <a:srgbClr val="FFFFFF"/>
                </a:solidFill>
                <a:latin typeface="Carlito"/>
                <a:cs typeface="Carlito"/>
              </a:rPr>
              <a:t>resource</a:t>
            </a:r>
            <a:endParaRPr sz="2000" dirty="0">
              <a:latin typeface="Carlito"/>
              <a:cs typeface="Carlito"/>
            </a:endParaRPr>
          </a:p>
          <a:p>
            <a:pPr marL="12700" marR="5080">
              <a:lnSpc>
                <a:spcPct val="90000"/>
              </a:lnSpc>
              <a:spcBef>
                <a:spcPts val="1395"/>
              </a:spcBef>
            </a:pPr>
            <a:r>
              <a:rPr sz="2000" dirty="0">
                <a:solidFill>
                  <a:srgbClr val="FFFFFF"/>
                </a:solidFill>
                <a:latin typeface="Carlito"/>
                <a:cs typeface="Carlito"/>
              </a:rPr>
              <a:t>The </a:t>
            </a:r>
            <a:r>
              <a:rPr sz="2000" spc="-5" dirty="0">
                <a:solidFill>
                  <a:srgbClr val="FFFFFF"/>
                </a:solidFill>
                <a:latin typeface="Carlito"/>
                <a:cs typeface="Carlito"/>
              </a:rPr>
              <a:t>result </a:t>
            </a:r>
            <a:r>
              <a:rPr sz="2000" dirty="0">
                <a:solidFill>
                  <a:srgbClr val="FFFFFF"/>
                </a:solidFill>
                <a:latin typeface="Carlito"/>
                <a:cs typeface="Carlito"/>
              </a:rPr>
              <a:t>is </a:t>
            </a:r>
            <a:r>
              <a:rPr sz="2000" spc="-5" dirty="0">
                <a:solidFill>
                  <a:srgbClr val="FFFFFF"/>
                </a:solidFill>
                <a:latin typeface="Carlito"/>
                <a:cs typeface="Carlito"/>
              </a:rPr>
              <a:t>that </a:t>
            </a:r>
            <a:r>
              <a:rPr sz="2000" dirty="0">
                <a:solidFill>
                  <a:srgbClr val="FFFFFF"/>
                </a:solidFill>
                <a:latin typeface="Carlito"/>
                <a:cs typeface="Carlito"/>
              </a:rPr>
              <a:t>the  instructions </a:t>
            </a:r>
            <a:r>
              <a:rPr sz="2000" spc="-5" dirty="0">
                <a:solidFill>
                  <a:srgbClr val="FFFFFF"/>
                </a:solidFill>
                <a:latin typeface="Carlito"/>
                <a:cs typeface="Carlito"/>
              </a:rPr>
              <a:t>must </a:t>
            </a:r>
            <a:r>
              <a:rPr sz="2000" dirty="0">
                <a:solidFill>
                  <a:srgbClr val="FFFFFF"/>
                </a:solidFill>
                <a:latin typeface="Carlito"/>
                <a:cs typeface="Carlito"/>
              </a:rPr>
              <a:t>be  </a:t>
            </a:r>
            <a:r>
              <a:rPr sz="2000" spc="-15" dirty="0">
                <a:solidFill>
                  <a:srgbClr val="FFFFFF"/>
                </a:solidFill>
                <a:latin typeface="Carlito"/>
                <a:cs typeface="Carlito"/>
              </a:rPr>
              <a:t>executed </a:t>
            </a:r>
            <a:r>
              <a:rPr sz="2000" dirty="0">
                <a:solidFill>
                  <a:srgbClr val="FFFFFF"/>
                </a:solidFill>
                <a:latin typeface="Carlito"/>
                <a:cs typeface="Carlito"/>
              </a:rPr>
              <a:t>in </a:t>
            </a:r>
            <a:r>
              <a:rPr sz="2000" spc="-5" dirty="0">
                <a:solidFill>
                  <a:srgbClr val="FFFFFF"/>
                </a:solidFill>
                <a:latin typeface="Carlito"/>
                <a:cs typeface="Carlito"/>
              </a:rPr>
              <a:t>serial </a:t>
            </a:r>
            <a:r>
              <a:rPr sz="2000" spc="-10" dirty="0">
                <a:solidFill>
                  <a:srgbClr val="FFFFFF"/>
                </a:solidFill>
                <a:latin typeface="Carlito"/>
                <a:cs typeface="Carlito"/>
              </a:rPr>
              <a:t>rather</a:t>
            </a:r>
            <a:r>
              <a:rPr sz="2000" spc="-114" dirty="0">
                <a:solidFill>
                  <a:srgbClr val="FFFFFF"/>
                </a:solidFill>
                <a:latin typeface="Carlito"/>
                <a:cs typeface="Carlito"/>
              </a:rPr>
              <a:t> </a:t>
            </a:r>
            <a:r>
              <a:rPr sz="2000" dirty="0">
                <a:solidFill>
                  <a:srgbClr val="FFFFFF"/>
                </a:solidFill>
                <a:latin typeface="Carlito"/>
                <a:cs typeface="Carlito"/>
              </a:rPr>
              <a:t>than  </a:t>
            </a:r>
            <a:r>
              <a:rPr sz="2000" spc="-5" dirty="0">
                <a:solidFill>
                  <a:srgbClr val="FFFFFF"/>
                </a:solidFill>
                <a:latin typeface="Carlito"/>
                <a:cs typeface="Carlito"/>
              </a:rPr>
              <a:t>parallel </a:t>
            </a:r>
            <a:r>
              <a:rPr sz="2000" spc="-15" dirty="0">
                <a:solidFill>
                  <a:srgbClr val="FFFFFF"/>
                </a:solidFill>
                <a:latin typeface="Carlito"/>
                <a:cs typeface="Carlito"/>
              </a:rPr>
              <a:t>for </a:t>
            </a:r>
            <a:r>
              <a:rPr sz="2000" dirty="0">
                <a:solidFill>
                  <a:srgbClr val="FFFFFF"/>
                </a:solidFill>
                <a:latin typeface="Carlito"/>
                <a:cs typeface="Carlito"/>
              </a:rPr>
              <a:t>a portion </a:t>
            </a:r>
            <a:r>
              <a:rPr sz="2000" spc="-5" dirty="0">
                <a:solidFill>
                  <a:srgbClr val="FFFFFF"/>
                </a:solidFill>
                <a:latin typeface="Carlito"/>
                <a:cs typeface="Carlito"/>
              </a:rPr>
              <a:t>of </a:t>
            </a:r>
            <a:r>
              <a:rPr sz="2000" dirty="0">
                <a:solidFill>
                  <a:srgbClr val="FFFFFF"/>
                </a:solidFill>
                <a:latin typeface="Carlito"/>
                <a:cs typeface="Carlito"/>
              </a:rPr>
              <a:t>the  pipeline</a:t>
            </a:r>
            <a:endParaRPr sz="2000" dirty="0">
              <a:latin typeface="Carlito"/>
              <a:cs typeface="Carlito"/>
            </a:endParaRPr>
          </a:p>
          <a:p>
            <a:pPr marL="12700" marR="315595">
              <a:lnSpc>
                <a:spcPct val="90000"/>
              </a:lnSpc>
              <a:spcBef>
                <a:spcPts val="1395"/>
              </a:spcBef>
            </a:pPr>
            <a:r>
              <a:rPr sz="2000" dirty="0">
                <a:solidFill>
                  <a:srgbClr val="FFFFFF"/>
                </a:solidFill>
                <a:latin typeface="Carlito"/>
                <a:cs typeface="Carlito"/>
              </a:rPr>
              <a:t>A </a:t>
            </a:r>
            <a:r>
              <a:rPr sz="2000" spc="-10" dirty="0">
                <a:solidFill>
                  <a:srgbClr val="FFFFFF"/>
                </a:solidFill>
                <a:latin typeface="Carlito"/>
                <a:cs typeface="Carlito"/>
              </a:rPr>
              <a:t>resource hazard </a:t>
            </a:r>
            <a:r>
              <a:rPr sz="2000" dirty="0">
                <a:solidFill>
                  <a:srgbClr val="FFFFFF"/>
                </a:solidFill>
                <a:latin typeface="Carlito"/>
                <a:cs typeface="Carlito"/>
              </a:rPr>
              <a:t>is  </a:t>
            </a:r>
            <a:r>
              <a:rPr sz="2000" spc="-5" dirty="0">
                <a:solidFill>
                  <a:srgbClr val="FFFFFF"/>
                </a:solidFill>
                <a:latin typeface="Carlito"/>
                <a:cs typeface="Carlito"/>
              </a:rPr>
              <a:t>sometimes </a:t>
            </a:r>
            <a:r>
              <a:rPr sz="2000" spc="-20" dirty="0">
                <a:solidFill>
                  <a:srgbClr val="FFFFFF"/>
                </a:solidFill>
                <a:latin typeface="Carlito"/>
                <a:cs typeface="Carlito"/>
              </a:rPr>
              <a:t>referred </a:t>
            </a:r>
            <a:r>
              <a:rPr sz="2000" spc="-10" dirty="0">
                <a:solidFill>
                  <a:srgbClr val="FFFFFF"/>
                </a:solidFill>
                <a:latin typeface="Carlito"/>
                <a:cs typeface="Carlito"/>
              </a:rPr>
              <a:t>to </a:t>
            </a:r>
            <a:r>
              <a:rPr sz="2000" dirty="0">
                <a:solidFill>
                  <a:srgbClr val="FFFFFF"/>
                </a:solidFill>
                <a:latin typeface="Carlito"/>
                <a:cs typeface="Carlito"/>
              </a:rPr>
              <a:t>as</a:t>
            </a:r>
            <a:r>
              <a:rPr sz="2000" spc="-90" dirty="0">
                <a:solidFill>
                  <a:srgbClr val="FFFFFF"/>
                </a:solidFill>
                <a:latin typeface="Carlito"/>
                <a:cs typeface="Carlito"/>
              </a:rPr>
              <a:t> </a:t>
            </a:r>
            <a:r>
              <a:rPr sz="2000" dirty="0">
                <a:solidFill>
                  <a:srgbClr val="FFFFFF"/>
                </a:solidFill>
                <a:latin typeface="Carlito"/>
                <a:cs typeface="Carlito"/>
              </a:rPr>
              <a:t>a  </a:t>
            </a:r>
            <a:r>
              <a:rPr sz="2000" b="1" i="1" spc="-5" dirty="0">
                <a:solidFill>
                  <a:srgbClr val="FFFFFF"/>
                </a:solidFill>
                <a:latin typeface="Carlito"/>
                <a:cs typeface="Carlito"/>
              </a:rPr>
              <a:t>structural</a:t>
            </a:r>
            <a:r>
              <a:rPr sz="2000" b="1" i="1" spc="-15" dirty="0">
                <a:solidFill>
                  <a:srgbClr val="FFFFFF"/>
                </a:solidFill>
                <a:latin typeface="Carlito"/>
                <a:cs typeface="Carlito"/>
              </a:rPr>
              <a:t> </a:t>
            </a:r>
            <a:r>
              <a:rPr sz="2000" b="1" i="1" spc="-10" dirty="0">
                <a:solidFill>
                  <a:srgbClr val="FFFFFF"/>
                </a:solidFill>
                <a:latin typeface="Carlito"/>
                <a:cs typeface="Carlito"/>
              </a:rPr>
              <a:t>hazard</a:t>
            </a:r>
            <a:endParaRPr sz="2000" dirty="0">
              <a:latin typeface="Carlito"/>
              <a:cs typeface="Carlito"/>
            </a:endParaRPr>
          </a:p>
        </p:txBody>
      </p:sp>
      <p:sp>
        <p:nvSpPr>
          <p:cNvPr id="7" name="object 7"/>
          <p:cNvSpPr/>
          <p:nvPr/>
        </p:nvSpPr>
        <p:spPr>
          <a:xfrm>
            <a:off x="5034899" y="345395"/>
            <a:ext cx="5075350" cy="6435201"/>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pic>
        <p:nvPicPr>
          <p:cNvPr id="10" name="Graphic 9" descr="Checkmark">
            <a:extLst>
              <a:ext uri="{FF2B5EF4-FFF2-40B4-BE49-F238E27FC236}">
                <a16:creationId xmlns:a16="http://schemas.microsoft.com/office/drawing/2014/main" id="{0DFBD3BC-8897-4C3C-A770-D121C76006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3791" y="1568780"/>
            <a:ext cx="1076909" cy="955929"/>
          </a:xfrm>
          <a:prstGeom prst="rect">
            <a:avLst/>
          </a:prstGeom>
        </p:spPr>
      </p:pic>
      <p:pic>
        <p:nvPicPr>
          <p:cNvPr id="11" name="Graphic 10" descr="Checkmark">
            <a:extLst>
              <a:ext uri="{FF2B5EF4-FFF2-40B4-BE49-F238E27FC236}">
                <a16:creationId xmlns:a16="http://schemas.microsoft.com/office/drawing/2014/main" id="{FE249E43-EABE-465B-A664-3AC47FCF6A3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3791" y="4012128"/>
            <a:ext cx="361810" cy="321164"/>
          </a:xfrm>
          <a:prstGeom prst="rect">
            <a:avLst/>
          </a:prstGeom>
        </p:spPr>
      </p:pic>
      <p:pic>
        <p:nvPicPr>
          <p:cNvPr id="12" name="Graphic 11" descr="Checkmark">
            <a:extLst>
              <a:ext uri="{FF2B5EF4-FFF2-40B4-BE49-F238E27FC236}">
                <a16:creationId xmlns:a16="http://schemas.microsoft.com/office/drawing/2014/main" id="{A4705199-7310-43D4-802E-1EDB08B2B7C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3791" y="4390310"/>
            <a:ext cx="361810" cy="321164"/>
          </a:xfrm>
          <a:prstGeom prst="rect">
            <a:avLst/>
          </a:prstGeom>
        </p:spPr>
      </p:pic>
      <p:sp>
        <p:nvSpPr>
          <p:cNvPr id="13" name="TextBox 12">
            <a:extLst>
              <a:ext uri="{FF2B5EF4-FFF2-40B4-BE49-F238E27FC236}">
                <a16:creationId xmlns:a16="http://schemas.microsoft.com/office/drawing/2014/main" id="{F8B9B0F3-E378-428D-81A3-E32132D60D54}"/>
              </a:ext>
            </a:extLst>
          </p:cNvPr>
          <p:cNvSpPr txBox="1"/>
          <p:nvPr/>
        </p:nvSpPr>
        <p:spPr>
          <a:xfrm>
            <a:off x="10165051" y="4768492"/>
            <a:ext cx="1781104" cy="1200329"/>
          </a:xfrm>
          <a:prstGeom prst="rect">
            <a:avLst/>
          </a:prstGeom>
          <a:noFill/>
        </p:spPr>
        <p:txBody>
          <a:bodyPr wrap="square" rtlCol="0">
            <a:spAutoFit/>
          </a:bodyPr>
          <a:lstStyle/>
          <a:p>
            <a:r>
              <a:rPr lang="en-US" altLang="zh-CN" dirty="0">
                <a:solidFill>
                  <a:srgbClr val="FF0000"/>
                </a:solidFill>
              </a:rPr>
              <a:t>Have to wait one clock cycle before it can start</a:t>
            </a:r>
            <a:endParaRPr lang="en-MY" dirty="0">
              <a:solidFill>
                <a:srgbClr val="FF0000"/>
              </a:solidFill>
            </a:endParaRPr>
          </a:p>
        </p:txBody>
      </p:sp>
      <p:cxnSp>
        <p:nvCxnSpPr>
          <p:cNvPr id="15" name="Straight Arrow Connector 14">
            <a:extLst>
              <a:ext uri="{FF2B5EF4-FFF2-40B4-BE49-F238E27FC236}">
                <a16:creationId xmlns:a16="http://schemas.microsoft.com/office/drawing/2014/main" id="{E85B69B7-70F7-4A57-95C4-1E2F687AD387}"/>
              </a:ext>
            </a:extLst>
          </p:cNvPr>
          <p:cNvCxnSpPr/>
          <p:nvPr/>
        </p:nvCxnSpPr>
        <p:spPr>
          <a:xfrm>
            <a:off x="9829800" y="4953000"/>
            <a:ext cx="28044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380D586-4D3C-48C8-A88F-D4BB079FAB5F}"/>
              </a:ext>
            </a:extLst>
          </p:cNvPr>
          <p:cNvSpPr txBox="1"/>
          <p:nvPr/>
        </p:nvSpPr>
        <p:spPr>
          <a:xfrm>
            <a:off x="344444" y="4953000"/>
            <a:ext cx="3037242" cy="1600438"/>
          </a:xfrm>
          <a:prstGeom prst="rect">
            <a:avLst/>
          </a:prstGeom>
          <a:noFill/>
        </p:spPr>
        <p:txBody>
          <a:bodyPr wrap="square" rtlCol="0">
            <a:spAutoFit/>
          </a:bodyPr>
          <a:lstStyle/>
          <a:p>
            <a:r>
              <a:rPr lang="zh-CN" altLang="en-US" sz="1400" dirty="0">
                <a:solidFill>
                  <a:schemeClr val="bg1"/>
                </a:solidFill>
              </a:rPr>
              <a:t>当已经在管道中的两个或多个指令需要相同的资源时，就会发生资源危险</a:t>
            </a:r>
            <a:endParaRPr lang="en-MY" altLang="zh-CN" sz="1400" dirty="0">
              <a:solidFill>
                <a:schemeClr val="bg1"/>
              </a:solidFill>
            </a:endParaRPr>
          </a:p>
          <a:p>
            <a:endParaRPr lang="en-MY" altLang="zh-CN" sz="1400" dirty="0">
              <a:solidFill>
                <a:schemeClr val="bg1"/>
              </a:solidFill>
            </a:endParaRPr>
          </a:p>
          <a:p>
            <a:r>
              <a:rPr lang="zh-CN" altLang="en-US" sz="1400" dirty="0">
                <a:solidFill>
                  <a:schemeClr val="bg1"/>
                </a:solidFill>
              </a:rPr>
              <a:t>结果是，对于管道的一部分，指令必须串行执行，而不是并行执行</a:t>
            </a:r>
            <a:endParaRPr lang="en-MY" altLang="zh-CN" sz="1400" dirty="0">
              <a:solidFill>
                <a:schemeClr val="bg1"/>
              </a:solidFill>
            </a:endParaRPr>
          </a:p>
          <a:p>
            <a:endParaRPr lang="en-MY" altLang="zh-CN" sz="1400" dirty="0">
              <a:solidFill>
                <a:schemeClr val="bg1"/>
              </a:solidFill>
            </a:endParaRPr>
          </a:p>
          <a:p>
            <a:r>
              <a:rPr lang="zh-CN" altLang="en-US" sz="1400" dirty="0">
                <a:solidFill>
                  <a:schemeClr val="bg1"/>
                </a:solidFill>
              </a:rPr>
              <a:t>资源危害有时被称为结构危害</a:t>
            </a:r>
            <a:endParaRPr lang="en-MY" sz="1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0"/>
            <a:chExt cx="12189460" cy="6858000"/>
          </a:xfrm>
        </p:grpSpPr>
        <p:sp>
          <p:nvSpPr>
            <p:cNvPr id="3" name="object 3"/>
            <p:cNvSpPr/>
            <p:nvPr/>
          </p:nvSpPr>
          <p:spPr>
            <a:xfrm>
              <a:off x="0" y="4980432"/>
              <a:ext cx="12189460" cy="1877695"/>
            </a:xfrm>
            <a:custGeom>
              <a:avLst/>
              <a:gdLst/>
              <a:ahLst/>
              <a:cxnLst/>
              <a:rect l="l" t="t" r="r" b="b"/>
              <a:pathLst>
                <a:path w="12189460" h="1877695">
                  <a:moveTo>
                    <a:pt x="0" y="1877567"/>
                  </a:moveTo>
                  <a:lnTo>
                    <a:pt x="12188952" y="1877567"/>
                  </a:lnTo>
                  <a:lnTo>
                    <a:pt x="12188952" y="0"/>
                  </a:lnTo>
                  <a:lnTo>
                    <a:pt x="0" y="0"/>
                  </a:lnTo>
                  <a:lnTo>
                    <a:pt x="0" y="1877567"/>
                  </a:lnTo>
                  <a:close/>
                </a:path>
              </a:pathLst>
            </a:custGeom>
            <a:solidFill>
              <a:srgbClr val="BC572C"/>
            </a:solidFill>
          </p:spPr>
          <p:txBody>
            <a:bodyPr wrap="square" lIns="0" tIns="0" rIns="0" bIns="0" rtlCol="0"/>
            <a:lstStyle/>
            <a:p>
              <a:endParaRPr/>
            </a:p>
          </p:txBody>
        </p:sp>
        <p:sp>
          <p:nvSpPr>
            <p:cNvPr id="4" name="object 4"/>
            <p:cNvSpPr/>
            <p:nvPr/>
          </p:nvSpPr>
          <p:spPr>
            <a:xfrm>
              <a:off x="0" y="4916423"/>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5" name="object 5"/>
            <p:cNvSpPr/>
            <p:nvPr/>
          </p:nvSpPr>
          <p:spPr>
            <a:xfrm>
              <a:off x="4160520" y="0"/>
              <a:ext cx="7607808" cy="5224272"/>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383540" y="486918"/>
            <a:ext cx="4036060" cy="512445"/>
          </a:xfrm>
          <a:prstGeom prst="rect">
            <a:avLst/>
          </a:prstGeom>
        </p:spPr>
        <p:txBody>
          <a:bodyPr vert="horz" wrap="square" lIns="0" tIns="11430" rIns="0" bIns="0" rtlCol="0">
            <a:spAutoFit/>
          </a:bodyPr>
          <a:lstStyle/>
          <a:p>
            <a:pPr marL="12700">
              <a:lnSpc>
                <a:spcPct val="100000"/>
              </a:lnSpc>
              <a:spcBef>
                <a:spcPts val="90"/>
              </a:spcBef>
            </a:pPr>
            <a:r>
              <a:rPr sz="3200" u="none" spc="-200" dirty="0">
                <a:solidFill>
                  <a:srgbClr val="000000"/>
                </a:solidFill>
              </a:rPr>
              <a:t>Data</a:t>
            </a:r>
            <a:r>
              <a:rPr sz="3200" u="none" spc="-415" dirty="0">
                <a:solidFill>
                  <a:srgbClr val="000000"/>
                </a:solidFill>
              </a:rPr>
              <a:t> </a:t>
            </a:r>
            <a:r>
              <a:rPr sz="3200" u="none" spc="-215" dirty="0">
                <a:solidFill>
                  <a:srgbClr val="000000"/>
                </a:solidFill>
              </a:rPr>
              <a:t>Hazards</a:t>
            </a:r>
            <a:r>
              <a:rPr lang="en-MY" sz="3200" u="none" spc="-215" dirty="0">
                <a:solidFill>
                  <a:srgbClr val="000000"/>
                </a:solidFill>
              </a:rPr>
              <a:t> </a:t>
            </a:r>
            <a:r>
              <a:rPr lang="zh-CN" altLang="en-US" sz="3200" u="none" spc="-215" dirty="0">
                <a:solidFill>
                  <a:srgbClr val="0070C0"/>
                </a:solidFill>
              </a:rPr>
              <a:t>数据危害</a:t>
            </a:r>
            <a:endParaRPr sz="3200" dirty="0">
              <a:solidFill>
                <a:srgbClr val="0070C0"/>
              </a:solidFil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7" name="object 7"/>
          <p:cNvSpPr txBox="1"/>
          <p:nvPr/>
        </p:nvSpPr>
        <p:spPr>
          <a:xfrm>
            <a:off x="383540" y="1483563"/>
            <a:ext cx="2903220" cy="1379855"/>
          </a:xfrm>
          <a:prstGeom prst="rect">
            <a:avLst/>
          </a:prstGeom>
        </p:spPr>
        <p:txBody>
          <a:bodyPr vert="horz" wrap="square" lIns="0" tIns="48895" rIns="0" bIns="0" rtlCol="0">
            <a:spAutoFit/>
          </a:bodyPr>
          <a:lstStyle/>
          <a:p>
            <a:pPr marL="12700" marR="5080">
              <a:lnSpc>
                <a:spcPct val="90100"/>
              </a:lnSpc>
              <a:spcBef>
                <a:spcPts val="385"/>
              </a:spcBef>
            </a:pPr>
            <a:r>
              <a:rPr sz="2400" dirty="0">
                <a:latin typeface="Carlito"/>
                <a:cs typeface="Carlito"/>
              </a:rPr>
              <a:t>A </a:t>
            </a:r>
            <a:r>
              <a:rPr sz="2400" spc="-10" dirty="0">
                <a:latin typeface="Carlito"/>
                <a:cs typeface="Carlito"/>
              </a:rPr>
              <a:t>data hazard occurs  </a:t>
            </a:r>
            <a:r>
              <a:rPr sz="2400" spc="-5" dirty="0">
                <a:latin typeface="Carlito"/>
                <a:cs typeface="Carlito"/>
              </a:rPr>
              <a:t>when there </a:t>
            </a:r>
            <a:r>
              <a:rPr sz="2400" dirty="0">
                <a:latin typeface="Carlito"/>
                <a:cs typeface="Carlito"/>
              </a:rPr>
              <a:t>is a</a:t>
            </a:r>
            <a:r>
              <a:rPr sz="2400" spc="-95" dirty="0">
                <a:latin typeface="Carlito"/>
                <a:cs typeface="Carlito"/>
              </a:rPr>
              <a:t> </a:t>
            </a:r>
            <a:r>
              <a:rPr sz="2400" spc="-10" dirty="0">
                <a:latin typeface="Carlito"/>
                <a:cs typeface="Carlito"/>
              </a:rPr>
              <a:t>conflict  </a:t>
            </a:r>
            <a:r>
              <a:rPr sz="2400" dirty="0">
                <a:latin typeface="Carlito"/>
                <a:cs typeface="Carlito"/>
              </a:rPr>
              <a:t>in the </a:t>
            </a:r>
            <a:r>
              <a:rPr sz="2400" spc="-5" dirty="0">
                <a:latin typeface="Carlito"/>
                <a:cs typeface="Carlito"/>
              </a:rPr>
              <a:t>access </a:t>
            </a:r>
            <a:r>
              <a:rPr sz="2400" dirty="0">
                <a:latin typeface="Carlito"/>
                <a:cs typeface="Carlito"/>
              </a:rPr>
              <a:t>of an  </a:t>
            </a:r>
            <a:r>
              <a:rPr sz="2400" spc="-5" dirty="0">
                <a:latin typeface="Carlito"/>
                <a:cs typeface="Carlito"/>
              </a:rPr>
              <a:t>operand</a:t>
            </a:r>
            <a:r>
              <a:rPr sz="2400" spc="-35" dirty="0">
                <a:latin typeface="Carlito"/>
                <a:cs typeface="Carlito"/>
              </a:rPr>
              <a:t> </a:t>
            </a:r>
            <a:r>
              <a:rPr sz="2400" spc="-10" dirty="0">
                <a:latin typeface="Carlito"/>
                <a:cs typeface="Carlito"/>
              </a:rPr>
              <a:t>location</a:t>
            </a:r>
            <a:endParaRPr sz="2400" dirty="0">
              <a:latin typeface="Carlito"/>
              <a:cs typeface="Carlito"/>
            </a:endParaRPr>
          </a:p>
        </p:txBody>
      </p:sp>
      <p:sp>
        <p:nvSpPr>
          <p:cNvPr id="9" name="TextBox 8">
            <a:extLst>
              <a:ext uri="{FF2B5EF4-FFF2-40B4-BE49-F238E27FC236}">
                <a16:creationId xmlns:a16="http://schemas.microsoft.com/office/drawing/2014/main" id="{D0D50293-32C3-435B-B066-6C2348FD5CC9}"/>
              </a:ext>
            </a:extLst>
          </p:cNvPr>
          <p:cNvSpPr txBox="1"/>
          <p:nvPr/>
        </p:nvSpPr>
        <p:spPr>
          <a:xfrm>
            <a:off x="533400" y="3200400"/>
            <a:ext cx="3205988" cy="646331"/>
          </a:xfrm>
          <a:prstGeom prst="rect">
            <a:avLst/>
          </a:prstGeom>
          <a:noFill/>
        </p:spPr>
        <p:txBody>
          <a:bodyPr wrap="square" rtlCol="0">
            <a:spAutoFit/>
          </a:bodyPr>
          <a:lstStyle/>
          <a:p>
            <a:r>
              <a:rPr lang="zh-CN" altLang="en-US" dirty="0">
                <a:solidFill>
                  <a:srgbClr val="0070C0"/>
                </a:solidFill>
              </a:rPr>
              <a:t>当操作数位置的访问发生冲突时，会发生数据危险</a:t>
            </a:r>
            <a:endParaRPr lang="en-MY"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28471" y="849579"/>
            <a:ext cx="5035550" cy="757555"/>
          </a:xfrm>
          <a:prstGeom prst="rect">
            <a:avLst/>
          </a:prstGeom>
        </p:spPr>
        <p:txBody>
          <a:bodyPr vert="horz" wrap="square" lIns="0" tIns="12700" rIns="0" bIns="0" rtlCol="0">
            <a:spAutoFit/>
          </a:bodyPr>
          <a:lstStyle/>
          <a:p>
            <a:pPr marL="12700">
              <a:lnSpc>
                <a:spcPct val="100000"/>
              </a:lnSpc>
              <a:spcBef>
                <a:spcPts val="100"/>
              </a:spcBef>
            </a:pPr>
            <a:r>
              <a:rPr u="none" spc="-340" dirty="0"/>
              <a:t>Types </a:t>
            </a:r>
            <a:r>
              <a:rPr u="none" spc="-240" dirty="0"/>
              <a:t>of </a:t>
            </a:r>
            <a:r>
              <a:rPr u="none" spc="-290" dirty="0"/>
              <a:t>Data</a:t>
            </a:r>
            <a:r>
              <a:rPr u="none" spc="-850" dirty="0"/>
              <a:t> </a:t>
            </a:r>
            <a:r>
              <a:rPr u="none" spc="-315" dirty="0"/>
              <a:t>Hazard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6" name="object 6"/>
          <p:cNvSpPr txBox="1"/>
          <p:nvPr/>
        </p:nvSpPr>
        <p:spPr>
          <a:xfrm>
            <a:off x="1128471" y="1865198"/>
            <a:ext cx="9515475" cy="4138929"/>
          </a:xfrm>
          <a:prstGeom prst="rect">
            <a:avLst/>
          </a:prstGeom>
        </p:spPr>
        <p:txBody>
          <a:bodyPr vert="horz" wrap="square" lIns="0" tIns="13970" rIns="0" bIns="0" rtlCol="0">
            <a:spAutoFit/>
          </a:bodyPr>
          <a:lstStyle/>
          <a:p>
            <a:pPr marL="12700">
              <a:lnSpc>
                <a:spcPts val="2625"/>
              </a:lnSpc>
              <a:spcBef>
                <a:spcPts val="110"/>
              </a:spcBef>
            </a:pPr>
            <a:r>
              <a:rPr sz="2200" b="1" spc="-10" dirty="0">
                <a:solidFill>
                  <a:srgbClr val="C00000"/>
                </a:solidFill>
                <a:latin typeface="Carlito"/>
                <a:cs typeface="Carlito"/>
              </a:rPr>
              <a:t>Read </a:t>
            </a:r>
            <a:r>
              <a:rPr sz="2200" b="1" spc="-15" dirty="0">
                <a:solidFill>
                  <a:srgbClr val="C00000"/>
                </a:solidFill>
                <a:latin typeface="Carlito"/>
                <a:cs typeface="Carlito"/>
              </a:rPr>
              <a:t>after </a:t>
            </a:r>
            <a:r>
              <a:rPr sz="2200" b="1" dirty="0">
                <a:solidFill>
                  <a:srgbClr val="C00000"/>
                </a:solidFill>
                <a:latin typeface="Carlito"/>
                <a:cs typeface="Carlito"/>
              </a:rPr>
              <a:t>write </a:t>
            </a:r>
            <a:r>
              <a:rPr sz="2200" b="1" spc="-15" dirty="0">
                <a:solidFill>
                  <a:srgbClr val="C00000"/>
                </a:solidFill>
                <a:latin typeface="Carlito"/>
                <a:cs typeface="Carlito"/>
              </a:rPr>
              <a:t>(RAW), </a:t>
            </a:r>
            <a:r>
              <a:rPr sz="2200" b="1" spc="-5" dirty="0">
                <a:solidFill>
                  <a:srgbClr val="C00000"/>
                </a:solidFill>
                <a:latin typeface="Carlito"/>
                <a:cs typeface="Carlito"/>
              </a:rPr>
              <a:t>or </a:t>
            </a:r>
            <a:r>
              <a:rPr sz="2200" b="1" dirty="0">
                <a:solidFill>
                  <a:srgbClr val="C00000"/>
                </a:solidFill>
                <a:latin typeface="Carlito"/>
                <a:cs typeface="Carlito"/>
              </a:rPr>
              <a:t>true</a:t>
            </a:r>
            <a:r>
              <a:rPr sz="2200" b="1" spc="-35" dirty="0">
                <a:solidFill>
                  <a:srgbClr val="C00000"/>
                </a:solidFill>
                <a:latin typeface="Carlito"/>
                <a:cs typeface="Carlito"/>
              </a:rPr>
              <a:t> </a:t>
            </a:r>
            <a:r>
              <a:rPr sz="2200" b="1" spc="-5" dirty="0">
                <a:solidFill>
                  <a:srgbClr val="C00000"/>
                </a:solidFill>
                <a:latin typeface="Carlito"/>
                <a:cs typeface="Carlito"/>
              </a:rPr>
              <a:t>dependency</a:t>
            </a:r>
            <a:endParaRPr sz="2200">
              <a:latin typeface="Carlito"/>
              <a:cs typeface="Carlito"/>
            </a:endParaRPr>
          </a:p>
          <a:p>
            <a:pPr marL="304800" indent="-183515">
              <a:lnSpc>
                <a:spcPts val="2265"/>
              </a:lnSpc>
              <a:buClr>
                <a:srgbClr val="E38312"/>
              </a:buClr>
              <a:buChar char="◦"/>
              <a:tabLst>
                <a:tab pos="305435" algn="l"/>
              </a:tabLst>
            </a:pPr>
            <a:r>
              <a:rPr sz="1900" spc="-5" dirty="0">
                <a:solidFill>
                  <a:srgbClr val="9B8356"/>
                </a:solidFill>
                <a:latin typeface="Carlito"/>
                <a:cs typeface="Carlito"/>
              </a:rPr>
              <a:t>An </a:t>
            </a:r>
            <a:r>
              <a:rPr sz="1900" spc="-10" dirty="0">
                <a:solidFill>
                  <a:srgbClr val="9B8356"/>
                </a:solidFill>
                <a:latin typeface="Carlito"/>
                <a:cs typeface="Carlito"/>
              </a:rPr>
              <a:t>instruction </a:t>
            </a:r>
            <a:r>
              <a:rPr sz="1900" spc="-5" dirty="0">
                <a:solidFill>
                  <a:srgbClr val="9B8356"/>
                </a:solidFill>
                <a:latin typeface="Carlito"/>
                <a:cs typeface="Carlito"/>
              </a:rPr>
              <a:t>modifies a </a:t>
            </a:r>
            <a:r>
              <a:rPr sz="1900" spc="-20" dirty="0">
                <a:solidFill>
                  <a:srgbClr val="9B8356"/>
                </a:solidFill>
                <a:latin typeface="Carlito"/>
                <a:cs typeface="Carlito"/>
              </a:rPr>
              <a:t>register </a:t>
            </a:r>
            <a:r>
              <a:rPr sz="1900" dirty="0">
                <a:solidFill>
                  <a:srgbClr val="9B8356"/>
                </a:solidFill>
                <a:latin typeface="Carlito"/>
                <a:cs typeface="Carlito"/>
              </a:rPr>
              <a:t>or </a:t>
            </a:r>
            <a:r>
              <a:rPr sz="1900" spc="-5" dirty="0">
                <a:solidFill>
                  <a:srgbClr val="9B8356"/>
                </a:solidFill>
                <a:latin typeface="Carlito"/>
                <a:cs typeface="Carlito"/>
              </a:rPr>
              <a:t>memory</a:t>
            </a:r>
            <a:r>
              <a:rPr sz="1900" spc="75" dirty="0">
                <a:solidFill>
                  <a:srgbClr val="9B8356"/>
                </a:solidFill>
                <a:latin typeface="Carlito"/>
                <a:cs typeface="Carlito"/>
              </a:rPr>
              <a:t> </a:t>
            </a:r>
            <a:r>
              <a:rPr sz="1900" spc="-15" dirty="0">
                <a:solidFill>
                  <a:srgbClr val="9B8356"/>
                </a:solidFill>
                <a:latin typeface="Carlito"/>
                <a:cs typeface="Carlito"/>
              </a:rPr>
              <a:t>location</a:t>
            </a:r>
            <a:endParaRPr sz="1900">
              <a:latin typeface="Carlito"/>
              <a:cs typeface="Carlito"/>
            </a:endParaRPr>
          </a:p>
          <a:p>
            <a:pPr marL="304800" indent="-183515">
              <a:lnSpc>
                <a:spcPct val="100000"/>
              </a:lnSpc>
              <a:spcBef>
                <a:spcPts val="145"/>
              </a:spcBef>
              <a:buClr>
                <a:srgbClr val="E38312"/>
              </a:buClr>
              <a:buChar char="◦"/>
              <a:tabLst>
                <a:tab pos="305435" algn="l"/>
              </a:tabLst>
            </a:pPr>
            <a:r>
              <a:rPr sz="1900" spc="-5" dirty="0">
                <a:solidFill>
                  <a:srgbClr val="9B8356"/>
                </a:solidFill>
                <a:latin typeface="Carlito"/>
                <a:cs typeface="Carlito"/>
              </a:rPr>
              <a:t>Succeeding </a:t>
            </a:r>
            <a:r>
              <a:rPr sz="1900" spc="-10" dirty="0">
                <a:solidFill>
                  <a:srgbClr val="9B8356"/>
                </a:solidFill>
                <a:latin typeface="Carlito"/>
                <a:cs typeface="Carlito"/>
              </a:rPr>
              <a:t>instruction </a:t>
            </a:r>
            <a:r>
              <a:rPr sz="1900" spc="-5" dirty="0">
                <a:solidFill>
                  <a:srgbClr val="9B8356"/>
                </a:solidFill>
                <a:latin typeface="Carlito"/>
                <a:cs typeface="Carlito"/>
              </a:rPr>
              <a:t>reads </a:t>
            </a:r>
            <a:r>
              <a:rPr sz="1900" spc="-20" dirty="0">
                <a:solidFill>
                  <a:srgbClr val="9B8356"/>
                </a:solidFill>
                <a:latin typeface="Carlito"/>
                <a:cs typeface="Carlito"/>
              </a:rPr>
              <a:t>data </a:t>
            </a:r>
            <a:r>
              <a:rPr sz="1900" spc="-5" dirty="0">
                <a:solidFill>
                  <a:srgbClr val="9B8356"/>
                </a:solidFill>
                <a:latin typeface="Carlito"/>
                <a:cs typeface="Carlito"/>
              </a:rPr>
              <a:t>in memory </a:t>
            </a:r>
            <a:r>
              <a:rPr sz="1900" dirty="0">
                <a:solidFill>
                  <a:srgbClr val="9B8356"/>
                </a:solidFill>
                <a:latin typeface="Carlito"/>
                <a:cs typeface="Carlito"/>
              </a:rPr>
              <a:t>or </a:t>
            </a:r>
            <a:r>
              <a:rPr sz="1900" spc="-20" dirty="0">
                <a:solidFill>
                  <a:srgbClr val="9B8356"/>
                </a:solidFill>
                <a:latin typeface="Carlito"/>
                <a:cs typeface="Carlito"/>
              </a:rPr>
              <a:t>register</a:t>
            </a:r>
            <a:r>
              <a:rPr sz="1900" spc="114" dirty="0">
                <a:solidFill>
                  <a:srgbClr val="9B8356"/>
                </a:solidFill>
                <a:latin typeface="Carlito"/>
                <a:cs typeface="Carlito"/>
              </a:rPr>
              <a:t> </a:t>
            </a:r>
            <a:r>
              <a:rPr sz="1900" spc="-15" dirty="0">
                <a:solidFill>
                  <a:srgbClr val="9B8356"/>
                </a:solidFill>
                <a:latin typeface="Carlito"/>
                <a:cs typeface="Carlito"/>
              </a:rPr>
              <a:t>location</a:t>
            </a:r>
            <a:endParaRPr sz="1900">
              <a:latin typeface="Carlito"/>
              <a:cs typeface="Carlito"/>
            </a:endParaRPr>
          </a:p>
          <a:p>
            <a:pPr marL="304800" indent="-183515">
              <a:lnSpc>
                <a:spcPct val="100000"/>
              </a:lnSpc>
              <a:spcBef>
                <a:spcPts val="140"/>
              </a:spcBef>
              <a:buClr>
                <a:srgbClr val="E38312"/>
              </a:buClr>
              <a:buChar char="◦"/>
              <a:tabLst>
                <a:tab pos="305435" algn="l"/>
              </a:tabLst>
            </a:pPr>
            <a:r>
              <a:rPr sz="1900" spc="-10" dirty="0">
                <a:solidFill>
                  <a:srgbClr val="9B8356"/>
                </a:solidFill>
                <a:latin typeface="Carlito"/>
                <a:cs typeface="Carlito"/>
              </a:rPr>
              <a:t>Hazard occurs </a:t>
            </a:r>
            <a:r>
              <a:rPr sz="1900" spc="-5" dirty="0">
                <a:solidFill>
                  <a:srgbClr val="9B8356"/>
                </a:solidFill>
                <a:latin typeface="Carlito"/>
                <a:cs typeface="Carlito"/>
              </a:rPr>
              <a:t>if the </a:t>
            </a:r>
            <a:r>
              <a:rPr sz="1900" spc="-10" dirty="0">
                <a:solidFill>
                  <a:srgbClr val="9B8356"/>
                </a:solidFill>
                <a:latin typeface="Carlito"/>
                <a:cs typeface="Carlito"/>
              </a:rPr>
              <a:t>read </a:t>
            </a:r>
            <a:r>
              <a:rPr sz="1900" spc="-25" dirty="0">
                <a:solidFill>
                  <a:srgbClr val="9B8356"/>
                </a:solidFill>
                <a:latin typeface="Carlito"/>
                <a:cs typeface="Carlito"/>
              </a:rPr>
              <a:t>takes </a:t>
            </a:r>
            <a:r>
              <a:rPr sz="1900" spc="-5" dirty="0">
                <a:solidFill>
                  <a:srgbClr val="9B8356"/>
                </a:solidFill>
                <a:latin typeface="Carlito"/>
                <a:cs typeface="Carlito"/>
              </a:rPr>
              <a:t>place </a:t>
            </a:r>
            <a:r>
              <a:rPr sz="1900" spc="-20" dirty="0">
                <a:solidFill>
                  <a:srgbClr val="9B8356"/>
                </a:solidFill>
                <a:latin typeface="Carlito"/>
                <a:cs typeface="Carlito"/>
              </a:rPr>
              <a:t>before </a:t>
            </a:r>
            <a:r>
              <a:rPr sz="1900" spc="-10" dirty="0">
                <a:solidFill>
                  <a:srgbClr val="9B8356"/>
                </a:solidFill>
                <a:latin typeface="Carlito"/>
                <a:cs typeface="Carlito"/>
              </a:rPr>
              <a:t>write operation </a:t>
            </a:r>
            <a:r>
              <a:rPr sz="1900" spc="-5" dirty="0">
                <a:solidFill>
                  <a:srgbClr val="9B8356"/>
                </a:solidFill>
                <a:latin typeface="Carlito"/>
                <a:cs typeface="Carlito"/>
              </a:rPr>
              <a:t>is</a:t>
            </a:r>
            <a:r>
              <a:rPr sz="1900" spc="130" dirty="0">
                <a:solidFill>
                  <a:srgbClr val="9B8356"/>
                </a:solidFill>
                <a:latin typeface="Carlito"/>
                <a:cs typeface="Carlito"/>
              </a:rPr>
              <a:t> </a:t>
            </a:r>
            <a:r>
              <a:rPr sz="1900" spc="-15" dirty="0">
                <a:solidFill>
                  <a:srgbClr val="9B8356"/>
                </a:solidFill>
                <a:latin typeface="Carlito"/>
                <a:cs typeface="Carlito"/>
              </a:rPr>
              <a:t>complete</a:t>
            </a:r>
            <a:endParaRPr sz="1900">
              <a:latin typeface="Carlito"/>
              <a:cs typeface="Carlito"/>
            </a:endParaRPr>
          </a:p>
          <a:p>
            <a:pPr>
              <a:lnSpc>
                <a:spcPct val="100000"/>
              </a:lnSpc>
              <a:spcBef>
                <a:spcPts val="55"/>
              </a:spcBef>
              <a:buClr>
                <a:srgbClr val="E38312"/>
              </a:buClr>
              <a:buFont typeface="Carlito"/>
              <a:buChar char="◦"/>
            </a:pPr>
            <a:endParaRPr sz="2250">
              <a:latin typeface="Carlito"/>
              <a:cs typeface="Carlito"/>
            </a:endParaRPr>
          </a:p>
          <a:p>
            <a:pPr marL="12700">
              <a:lnSpc>
                <a:spcPts val="2625"/>
              </a:lnSpc>
            </a:pPr>
            <a:r>
              <a:rPr sz="2200" b="1" spc="-20" dirty="0">
                <a:solidFill>
                  <a:srgbClr val="C00000"/>
                </a:solidFill>
                <a:latin typeface="Carlito"/>
                <a:cs typeface="Carlito"/>
              </a:rPr>
              <a:t>Write </a:t>
            </a:r>
            <a:r>
              <a:rPr sz="2200" b="1" spc="-15" dirty="0">
                <a:solidFill>
                  <a:srgbClr val="C00000"/>
                </a:solidFill>
                <a:latin typeface="Carlito"/>
                <a:cs typeface="Carlito"/>
              </a:rPr>
              <a:t>after </a:t>
            </a:r>
            <a:r>
              <a:rPr sz="2200" b="1" spc="-10" dirty="0">
                <a:solidFill>
                  <a:srgbClr val="C00000"/>
                </a:solidFill>
                <a:latin typeface="Carlito"/>
                <a:cs typeface="Carlito"/>
              </a:rPr>
              <a:t>read </a:t>
            </a:r>
            <a:r>
              <a:rPr sz="2200" b="1" spc="-15" dirty="0">
                <a:solidFill>
                  <a:srgbClr val="C00000"/>
                </a:solidFill>
                <a:latin typeface="Carlito"/>
                <a:cs typeface="Carlito"/>
              </a:rPr>
              <a:t>(WAR), </a:t>
            </a:r>
            <a:r>
              <a:rPr sz="2200" b="1" spc="-5" dirty="0">
                <a:solidFill>
                  <a:srgbClr val="C00000"/>
                </a:solidFill>
                <a:latin typeface="Carlito"/>
                <a:cs typeface="Carlito"/>
              </a:rPr>
              <a:t>or</a:t>
            </a:r>
            <a:r>
              <a:rPr sz="2200" b="1" spc="35" dirty="0">
                <a:solidFill>
                  <a:srgbClr val="C00000"/>
                </a:solidFill>
                <a:latin typeface="Carlito"/>
                <a:cs typeface="Carlito"/>
              </a:rPr>
              <a:t> </a:t>
            </a:r>
            <a:r>
              <a:rPr sz="2200" b="1" spc="-5" dirty="0">
                <a:solidFill>
                  <a:srgbClr val="C00000"/>
                </a:solidFill>
                <a:latin typeface="Carlito"/>
                <a:cs typeface="Carlito"/>
              </a:rPr>
              <a:t>antidependency</a:t>
            </a:r>
            <a:endParaRPr sz="2200">
              <a:latin typeface="Carlito"/>
              <a:cs typeface="Carlito"/>
            </a:endParaRPr>
          </a:p>
          <a:p>
            <a:pPr marL="304800" indent="-183515">
              <a:lnSpc>
                <a:spcPts val="2265"/>
              </a:lnSpc>
              <a:buClr>
                <a:srgbClr val="E38312"/>
              </a:buClr>
              <a:buChar char="◦"/>
              <a:tabLst>
                <a:tab pos="305435" algn="l"/>
              </a:tabLst>
            </a:pPr>
            <a:r>
              <a:rPr sz="1900" spc="-5" dirty="0">
                <a:solidFill>
                  <a:srgbClr val="9B8356"/>
                </a:solidFill>
                <a:latin typeface="Carlito"/>
                <a:cs typeface="Carlito"/>
              </a:rPr>
              <a:t>An </a:t>
            </a:r>
            <a:r>
              <a:rPr sz="1900" spc="-10" dirty="0">
                <a:solidFill>
                  <a:srgbClr val="9B8356"/>
                </a:solidFill>
                <a:latin typeface="Carlito"/>
                <a:cs typeface="Carlito"/>
              </a:rPr>
              <a:t>instruction </a:t>
            </a:r>
            <a:r>
              <a:rPr sz="1900" spc="-5" dirty="0">
                <a:solidFill>
                  <a:srgbClr val="9B8356"/>
                </a:solidFill>
                <a:latin typeface="Carlito"/>
                <a:cs typeface="Carlito"/>
              </a:rPr>
              <a:t>reads a </a:t>
            </a:r>
            <a:r>
              <a:rPr sz="1900" spc="-20" dirty="0">
                <a:solidFill>
                  <a:srgbClr val="9B8356"/>
                </a:solidFill>
                <a:latin typeface="Carlito"/>
                <a:cs typeface="Carlito"/>
              </a:rPr>
              <a:t>register </a:t>
            </a:r>
            <a:r>
              <a:rPr sz="1900" dirty="0">
                <a:solidFill>
                  <a:srgbClr val="9B8356"/>
                </a:solidFill>
                <a:latin typeface="Carlito"/>
                <a:cs typeface="Carlito"/>
              </a:rPr>
              <a:t>or </a:t>
            </a:r>
            <a:r>
              <a:rPr sz="1900" spc="-5" dirty="0">
                <a:solidFill>
                  <a:srgbClr val="9B8356"/>
                </a:solidFill>
                <a:latin typeface="Carlito"/>
                <a:cs typeface="Carlito"/>
              </a:rPr>
              <a:t>memory</a:t>
            </a:r>
            <a:r>
              <a:rPr sz="1900" spc="45" dirty="0">
                <a:solidFill>
                  <a:srgbClr val="9B8356"/>
                </a:solidFill>
                <a:latin typeface="Carlito"/>
                <a:cs typeface="Carlito"/>
              </a:rPr>
              <a:t> </a:t>
            </a:r>
            <a:r>
              <a:rPr sz="1900" spc="-15" dirty="0">
                <a:solidFill>
                  <a:srgbClr val="9B8356"/>
                </a:solidFill>
                <a:latin typeface="Carlito"/>
                <a:cs typeface="Carlito"/>
              </a:rPr>
              <a:t>location</a:t>
            </a:r>
            <a:endParaRPr sz="1900">
              <a:latin typeface="Carlito"/>
              <a:cs typeface="Carlito"/>
            </a:endParaRPr>
          </a:p>
          <a:p>
            <a:pPr marL="304800" indent="-183515">
              <a:lnSpc>
                <a:spcPct val="100000"/>
              </a:lnSpc>
              <a:spcBef>
                <a:spcPts val="145"/>
              </a:spcBef>
              <a:buClr>
                <a:srgbClr val="E38312"/>
              </a:buClr>
              <a:buChar char="◦"/>
              <a:tabLst>
                <a:tab pos="305435" algn="l"/>
              </a:tabLst>
            </a:pPr>
            <a:r>
              <a:rPr sz="1900" spc="-10" dirty="0">
                <a:solidFill>
                  <a:srgbClr val="9B8356"/>
                </a:solidFill>
                <a:latin typeface="Carlito"/>
                <a:cs typeface="Carlito"/>
              </a:rPr>
              <a:t>Succeeding instruction </a:t>
            </a:r>
            <a:r>
              <a:rPr sz="1900" spc="-15" dirty="0">
                <a:solidFill>
                  <a:srgbClr val="9B8356"/>
                </a:solidFill>
                <a:latin typeface="Carlito"/>
                <a:cs typeface="Carlito"/>
              </a:rPr>
              <a:t>writes </a:t>
            </a:r>
            <a:r>
              <a:rPr sz="1900" spc="-25" dirty="0">
                <a:solidFill>
                  <a:srgbClr val="9B8356"/>
                </a:solidFill>
                <a:latin typeface="Carlito"/>
                <a:cs typeface="Carlito"/>
              </a:rPr>
              <a:t>to </a:t>
            </a:r>
            <a:r>
              <a:rPr sz="1900" spc="-5" dirty="0">
                <a:solidFill>
                  <a:srgbClr val="9B8356"/>
                </a:solidFill>
                <a:latin typeface="Carlito"/>
                <a:cs typeface="Carlito"/>
              </a:rPr>
              <a:t>the</a:t>
            </a:r>
            <a:r>
              <a:rPr sz="1900" spc="130" dirty="0">
                <a:solidFill>
                  <a:srgbClr val="9B8356"/>
                </a:solidFill>
                <a:latin typeface="Carlito"/>
                <a:cs typeface="Carlito"/>
              </a:rPr>
              <a:t> </a:t>
            </a:r>
            <a:r>
              <a:rPr sz="1900" spc="-10" dirty="0">
                <a:solidFill>
                  <a:srgbClr val="9B8356"/>
                </a:solidFill>
                <a:latin typeface="Carlito"/>
                <a:cs typeface="Carlito"/>
              </a:rPr>
              <a:t>location</a:t>
            </a:r>
            <a:endParaRPr sz="1900">
              <a:latin typeface="Carlito"/>
              <a:cs typeface="Carlito"/>
            </a:endParaRPr>
          </a:p>
          <a:p>
            <a:pPr marL="304800" indent="-183515">
              <a:lnSpc>
                <a:spcPct val="100000"/>
              </a:lnSpc>
              <a:spcBef>
                <a:spcPts val="145"/>
              </a:spcBef>
              <a:buClr>
                <a:srgbClr val="E38312"/>
              </a:buClr>
              <a:buChar char="◦"/>
              <a:tabLst>
                <a:tab pos="305435" algn="l"/>
              </a:tabLst>
            </a:pPr>
            <a:r>
              <a:rPr sz="1900" spc="-15" dirty="0">
                <a:solidFill>
                  <a:srgbClr val="9B8356"/>
                </a:solidFill>
                <a:latin typeface="Carlito"/>
                <a:cs typeface="Carlito"/>
              </a:rPr>
              <a:t>Hazard </a:t>
            </a:r>
            <a:r>
              <a:rPr sz="1900" spc="-10" dirty="0">
                <a:solidFill>
                  <a:srgbClr val="9B8356"/>
                </a:solidFill>
                <a:latin typeface="Carlito"/>
                <a:cs typeface="Carlito"/>
              </a:rPr>
              <a:t>occurs </a:t>
            </a:r>
            <a:r>
              <a:rPr sz="1900" spc="-5" dirty="0">
                <a:solidFill>
                  <a:srgbClr val="9B8356"/>
                </a:solidFill>
                <a:latin typeface="Carlito"/>
                <a:cs typeface="Carlito"/>
              </a:rPr>
              <a:t>if the </a:t>
            </a:r>
            <a:r>
              <a:rPr sz="1900" spc="-15" dirty="0">
                <a:solidFill>
                  <a:srgbClr val="9B8356"/>
                </a:solidFill>
                <a:latin typeface="Carlito"/>
                <a:cs typeface="Carlito"/>
              </a:rPr>
              <a:t>write operation completes </a:t>
            </a:r>
            <a:r>
              <a:rPr sz="1900" spc="-20" dirty="0">
                <a:solidFill>
                  <a:srgbClr val="9B8356"/>
                </a:solidFill>
                <a:latin typeface="Carlito"/>
                <a:cs typeface="Carlito"/>
              </a:rPr>
              <a:t>before </a:t>
            </a:r>
            <a:r>
              <a:rPr sz="1900" spc="-5" dirty="0">
                <a:solidFill>
                  <a:srgbClr val="9B8356"/>
                </a:solidFill>
                <a:latin typeface="Carlito"/>
                <a:cs typeface="Carlito"/>
              </a:rPr>
              <a:t>the </a:t>
            </a:r>
            <a:r>
              <a:rPr sz="1900" spc="-10" dirty="0">
                <a:solidFill>
                  <a:srgbClr val="9B8356"/>
                </a:solidFill>
                <a:latin typeface="Carlito"/>
                <a:cs typeface="Carlito"/>
              </a:rPr>
              <a:t>read </a:t>
            </a:r>
            <a:r>
              <a:rPr sz="1900" spc="-15" dirty="0">
                <a:solidFill>
                  <a:srgbClr val="9B8356"/>
                </a:solidFill>
                <a:latin typeface="Carlito"/>
                <a:cs typeface="Carlito"/>
              </a:rPr>
              <a:t>operation </a:t>
            </a:r>
            <a:r>
              <a:rPr sz="1900" spc="-25" dirty="0">
                <a:solidFill>
                  <a:srgbClr val="9B8356"/>
                </a:solidFill>
                <a:latin typeface="Carlito"/>
                <a:cs typeface="Carlito"/>
              </a:rPr>
              <a:t>takes</a:t>
            </a:r>
            <a:r>
              <a:rPr sz="1900" spc="275" dirty="0">
                <a:solidFill>
                  <a:srgbClr val="9B8356"/>
                </a:solidFill>
                <a:latin typeface="Carlito"/>
                <a:cs typeface="Carlito"/>
              </a:rPr>
              <a:t> </a:t>
            </a:r>
            <a:r>
              <a:rPr sz="1900" spc="-5" dirty="0">
                <a:solidFill>
                  <a:srgbClr val="9B8356"/>
                </a:solidFill>
                <a:latin typeface="Carlito"/>
                <a:cs typeface="Carlito"/>
              </a:rPr>
              <a:t>place</a:t>
            </a:r>
            <a:endParaRPr sz="1900">
              <a:latin typeface="Carlito"/>
              <a:cs typeface="Carlito"/>
            </a:endParaRPr>
          </a:p>
          <a:p>
            <a:pPr>
              <a:lnSpc>
                <a:spcPct val="100000"/>
              </a:lnSpc>
              <a:spcBef>
                <a:spcPts val="15"/>
              </a:spcBef>
              <a:buClr>
                <a:srgbClr val="E38312"/>
              </a:buClr>
              <a:buFont typeface="Carlito"/>
              <a:buChar char="◦"/>
            </a:pPr>
            <a:endParaRPr sz="2300">
              <a:latin typeface="Carlito"/>
              <a:cs typeface="Carlito"/>
            </a:endParaRPr>
          </a:p>
          <a:p>
            <a:pPr marL="12700">
              <a:lnSpc>
                <a:spcPts val="2610"/>
              </a:lnSpc>
            </a:pPr>
            <a:r>
              <a:rPr sz="2200" b="1" spc="-20" dirty="0">
                <a:solidFill>
                  <a:srgbClr val="C00000"/>
                </a:solidFill>
                <a:latin typeface="Carlito"/>
                <a:cs typeface="Carlito"/>
              </a:rPr>
              <a:t>Write </a:t>
            </a:r>
            <a:r>
              <a:rPr sz="2200" b="1" spc="-15" dirty="0">
                <a:solidFill>
                  <a:srgbClr val="C00000"/>
                </a:solidFill>
                <a:latin typeface="Carlito"/>
                <a:cs typeface="Carlito"/>
              </a:rPr>
              <a:t>after </a:t>
            </a:r>
            <a:r>
              <a:rPr sz="2200" b="1" dirty="0">
                <a:solidFill>
                  <a:srgbClr val="C00000"/>
                </a:solidFill>
                <a:latin typeface="Carlito"/>
                <a:cs typeface="Carlito"/>
              </a:rPr>
              <a:t>write </a:t>
            </a:r>
            <a:r>
              <a:rPr sz="2200" b="1" spc="-30" dirty="0">
                <a:solidFill>
                  <a:srgbClr val="C00000"/>
                </a:solidFill>
                <a:latin typeface="Carlito"/>
                <a:cs typeface="Carlito"/>
              </a:rPr>
              <a:t>(WAW), </a:t>
            </a:r>
            <a:r>
              <a:rPr sz="2200" b="1" spc="-5" dirty="0">
                <a:solidFill>
                  <a:srgbClr val="C00000"/>
                </a:solidFill>
                <a:latin typeface="Carlito"/>
                <a:cs typeface="Carlito"/>
              </a:rPr>
              <a:t>or output</a:t>
            </a:r>
            <a:r>
              <a:rPr sz="2200" b="1" spc="30" dirty="0">
                <a:solidFill>
                  <a:srgbClr val="C00000"/>
                </a:solidFill>
                <a:latin typeface="Carlito"/>
                <a:cs typeface="Carlito"/>
              </a:rPr>
              <a:t> </a:t>
            </a:r>
            <a:r>
              <a:rPr sz="2200" b="1" spc="-5" dirty="0">
                <a:solidFill>
                  <a:srgbClr val="C00000"/>
                </a:solidFill>
                <a:latin typeface="Carlito"/>
                <a:cs typeface="Carlito"/>
              </a:rPr>
              <a:t>dependency</a:t>
            </a:r>
            <a:endParaRPr sz="2200">
              <a:latin typeface="Carlito"/>
              <a:cs typeface="Carlito"/>
            </a:endParaRPr>
          </a:p>
          <a:p>
            <a:pPr marL="304800" indent="-183515">
              <a:lnSpc>
                <a:spcPts val="2250"/>
              </a:lnSpc>
              <a:buClr>
                <a:srgbClr val="E38312"/>
              </a:buClr>
              <a:buChar char="◦"/>
              <a:tabLst>
                <a:tab pos="305435" algn="l"/>
              </a:tabLst>
            </a:pPr>
            <a:r>
              <a:rPr sz="1900" spc="-40" dirty="0">
                <a:solidFill>
                  <a:srgbClr val="9B8356"/>
                </a:solidFill>
                <a:latin typeface="Carlito"/>
                <a:cs typeface="Carlito"/>
              </a:rPr>
              <a:t>Two </a:t>
            </a:r>
            <a:r>
              <a:rPr sz="1900" spc="-5" dirty="0">
                <a:solidFill>
                  <a:srgbClr val="9B8356"/>
                </a:solidFill>
                <a:latin typeface="Carlito"/>
                <a:cs typeface="Carlito"/>
              </a:rPr>
              <a:t>instructions both </a:t>
            </a:r>
            <a:r>
              <a:rPr sz="1900" spc="-15" dirty="0">
                <a:solidFill>
                  <a:srgbClr val="9B8356"/>
                </a:solidFill>
                <a:latin typeface="Carlito"/>
                <a:cs typeface="Carlito"/>
              </a:rPr>
              <a:t>write </a:t>
            </a:r>
            <a:r>
              <a:rPr sz="1900" spc="-25" dirty="0">
                <a:solidFill>
                  <a:srgbClr val="9B8356"/>
                </a:solidFill>
                <a:latin typeface="Carlito"/>
                <a:cs typeface="Carlito"/>
              </a:rPr>
              <a:t>to </a:t>
            </a:r>
            <a:r>
              <a:rPr sz="1900" spc="-5" dirty="0">
                <a:solidFill>
                  <a:srgbClr val="9B8356"/>
                </a:solidFill>
                <a:latin typeface="Carlito"/>
                <a:cs typeface="Carlito"/>
              </a:rPr>
              <a:t>the same</a:t>
            </a:r>
            <a:r>
              <a:rPr sz="1900" spc="95" dirty="0">
                <a:solidFill>
                  <a:srgbClr val="9B8356"/>
                </a:solidFill>
                <a:latin typeface="Carlito"/>
                <a:cs typeface="Carlito"/>
              </a:rPr>
              <a:t> </a:t>
            </a:r>
            <a:r>
              <a:rPr sz="1900" spc="-10" dirty="0">
                <a:solidFill>
                  <a:srgbClr val="9B8356"/>
                </a:solidFill>
                <a:latin typeface="Carlito"/>
                <a:cs typeface="Carlito"/>
              </a:rPr>
              <a:t>location</a:t>
            </a:r>
            <a:endParaRPr sz="1900">
              <a:latin typeface="Carlito"/>
              <a:cs typeface="Carlito"/>
            </a:endParaRPr>
          </a:p>
          <a:p>
            <a:pPr marL="304800" indent="-183515">
              <a:lnSpc>
                <a:spcPct val="100000"/>
              </a:lnSpc>
              <a:spcBef>
                <a:spcPts val="145"/>
              </a:spcBef>
              <a:buClr>
                <a:srgbClr val="E38312"/>
              </a:buClr>
              <a:buChar char="◦"/>
              <a:tabLst>
                <a:tab pos="305435" algn="l"/>
              </a:tabLst>
            </a:pPr>
            <a:r>
              <a:rPr sz="1900" spc="-15" dirty="0">
                <a:solidFill>
                  <a:srgbClr val="9B8356"/>
                </a:solidFill>
                <a:latin typeface="Carlito"/>
                <a:cs typeface="Carlito"/>
              </a:rPr>
              <a:t>Hazard </a:t>
            </a:r>
            <a:r>
              <a:rPr sz="1900" spc="-10" dirty="0">
                <a:solidFill>
                  <a:srgbClr val="9B8356"/>
                </a:solidFill>
                <a:latin typeface="Carlito"/>
                <a:cs typeface="Carlito"/>
              </a:rPr>
              <a:t>occurs </a:t>
            </a:r>
            <a:r>
              <a:rPr sz="1900" spc="-5" dirty="0">
                <a:solidFill>
                  <a:srgbClr val="9B8356"/>
                </a:solidFill>
                <a:latin typeface="Carlito"/>
                <a:cs typeface="Carlito"/>
              </a:rPr>
              <a:t>if the </a:t>
            </a:r>
            <a:r>
              <a:rPr sz="1900" spc="-15" dirty="0">
                <a:solidFill>
                  <a:srgbClr val="9B8356"/>
                </a:solidFill>
                <a:latin typeface="Carlito"/>
                <a:cs typeface="Carlito"/>
              </a:rPr>
              <a:t>write </a:t>
            </a:r>
            <a:r>
              <a:rPr sz="1900" spc="-10" dirty="0">
                <a:solidFill>
                  <a:srgbClr val="9B8356"/>
                </a:solidFill>
                <a:latin typeface="Carlito"/>
                <a:cs typeface="Carlito"/>
              </a:rPr>
              <a:t>operations </a:t>
            </a:r>
            <a:r>
              <a:rPr sz="1900" spc="-30" dirty="0">
                <a:solidFill>
                  <a:srgbClr val="9B8356"/>
                </a:solidFill>
                <a:latin typeface="Carlito"/>
                <a:cs typeface="Carlito"/>
              </a:rPr>
              <a:t>take </a:t>
            </a:r>
            <a:r>
              <a:rPr sz="1900" spc="-5" dirty="0">
                <a:solidFill>
                  <a:srgbClr val="9B8356"/>
                </a:solidFill>
                <a:latin typeface="Carlito"/>
                <a:cs typeface="Carlito"/>
              </a:rPr>
              <a:t>place in the </a:t>
            </a:r>
            <a:r>
              <a:rPr sz="1900" spc="-15" dirty="0">
                <a:solidFill>
                  <a:srgbClr val="9B8356"/>
                </a:solidFill>
                <a:latin typeface="Carlito"/>
                <a:cs typeface="Carlito"/>
              </a:rPr>
              <a:t>reverse </a:t>
            </a:r>
            <a:r>
              <a:rPr sz="1900" spc="-5" dirty="0">
                <a:solidFill>
                  <a:srgbClr val="9B8356"/>
                </a:solidFill>
                <a:latin typeface="Carlito"/>
                <a:cs typeface="Carlito"/>
              </a:rPr>
              <a:t>order </a:t>
            </a:r>
            <a:r>
              <a:rPr sz="1900" dirty="0">
                <a:solidFill>
                  <a:srgbClr val="9B8356"/>
                </a:solidFill>
                <a:latin typeface="Carlito"/>
                <a:cs typeface="Carlito"/>
              </a:rPr>
              <a:t>of </a:t>
            </a:r>
            <a:r>
              <a:rPr sz="1900" spc="-5" dirty="0">
                <a:solidFill>
                  <a:srgbClr val="9B8356"/>
                </a:solidFill>
                <a:latin typeface="Carlito"/>
                <a:cs typeface="Carlito"/>
              </a:rPr>
              <a:t>the </a:t>
            </a:r>
            <a:r>
              <a:rPr sz="1900" spc="-10" dirty="0">
                <a:solidFill>
                  <a:srgbClr val="9B8356"/>
                </a:solidFill>
                <a:latin typeface="Carlito"/>
                <a:cs typeface="Carlito"/>
              </a:rPr>
              <a:t>intended</a:t>
            </a:r>
            <a:r>
              <a:rPr sz="1900" spc="220" dirty="0">
                <a:solidFill>
                  <a:srgbClr val="9B8356"/>
                </a:solidFill>
                <a:latin typeface="Carlito"/>
                <a:cs typeface="Carlito"/>
              </a:rPr>
              <a:t> </a:t>
            </a:r>
            <a:r>
              <a:rPr sz="1900" spc="-5" dirty="0">
                <a:solidFill>
                  <a:srgbClr val="9B8356"/>
                </a:solidFill>
                <a:latin typeface="Carlito"/>
                <a:cs typeface="Carlito"/>
              </a:rPr>
              <a:t>sequence</a:t>
            </a:r>
            <a:endParaRPr sz="190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8326" y="762000"/>
            <a:ext cx="10158069" cy="1462405"/>
          </a:xfrm>
          <a:prstGeom prst="rect">
            <a:avLst/>
          </a:prstGeom>
        </p:spPr>
        <p:txBody>
          <a:bodyPr vert="horz" wrap="square" lIns="0" tIns="295910" rIns="0" bIns="0" rtlCol="0">
            <a:spAutoFit/>
          </a:bodyPr>
          <a:lstStyle/>
          <a:p>
            <a:pPr marL="171450">
              <a:lnSpc>
                <a:spcPct val="100000"/>
              </a:lnSpc>
              <a:spcBef>
                <a:spcPts val="2330"/>
              </a:spcBef>
              <a:tabLst>
                <a:tab pos="10144760" algn="l"/>
              </a:tabLst>
            </a:pPr>
            <a:r>
              <a:rPr spc="-275" dirty="0"/>
              <a:t>Control</a:t>
            </a:r>
            <a:r>
              <a:rPr spc="-550" dirty="0"/>
              <a:t> </a:t>
            </a:r>
            <a:r>
              <a:rPr spc="-315" dirty="0"/>
              <a:t>Hazard</a:t>
            </a:r>
            <a:r>
              <a:rPr lang="en-MY" spc="-315" dirty="0"/>
              <a:t> </a:t>
            </a:r>
            <a:r>
              <a:rPr lang="zh-CN" altLang="en-US" sz="4000" spc="-315" dirty="0">
                <a:solidFill>
                  <a:srgbClr val="0070C0"/>
                </a:solidFill>
              </a:rPr>
              <a:t>控制危险 </a:t>
            </a:r>
            <a:r>
              <a:rPr spc="-315" dirty="0"/>
              <a:t>	</a:t>
            </a:r>
          </a:p>
          <a:p>
            <a:pPr marL="171450">
              <a:lnSpc>
                <a:spcPct val="100000"/>
              </a:lnSpc>
              <a:spcBef>
                <a:spcPts val="919"/>
              </a:spcBef>
            </a:pPr>
            <a:r>
              <a:rPr sz="2000" u="none" spc="-10" dirty="0">
                <a:solidFill>
                  <a:srgbClr val="9B8356"/>
                </a:solidFill>
                <a:latin typeface="Carlito"/>
                <a:cs typeface="Carlito"/>
              </a:rPr>
              <a:t>Also </a:t>
            </a:r>
            <a:r>
              <a:rPr sz="2000" u="none" spc="-5" dirty="0">
                <a:solidFill>
                  <a:srgbClr val="9B8356"/>
                </a:solidFill>
                <a:latin typeface="Carlito"/>
                <a:cs typeface="Carlito"/>
              </a:rPr>
              <a:t>known as a </a:t>
            </a:r>
            <a:r>
              <a:rPr sz="2000" b="1" i="1" u="none" spc="-5" dirty="0">
                <a:solidFill>
                  <a:srgbClr val="C00000"/>
                </a:solidFill>
                <a:latin typeface="Carlito"/>
                <a:cs typeface="Carlito"/>
              </a:rPr>
              <a:t>branch</a:t>
            </a:r>
            <a:r>
              <a:rPr sz="2000" b="1" i="1" u="none" spc="35" dirty="0">
                <a:solidFill>
                  <a:srgbClr val="C00000"/>
                </a:solidFill>
                <a:latin typeface="Carlito"/>
                <a:cs typeface="Carlito"/>
              </a:rPr>
              <a:t> </a:t>
            </a:r>
            <a:r>
              <a:rPr sz="2000" b="1" i="1" u="none" spc="-10" dirty="0">
                <a:solidFill>
                  <a:srgbClr val="C00000"/>
                </a:solidFill>
                <a:latin typeface="Carlito"/>
                <a:cs typeface="Carlito"/>
              </a:rPr>
              <a:t>hazard</a:t>
            </a:r>
            <a:endParaRPr sz="20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4" name="object 4"/>
          <p:cNvSpPr txBox="1"/>
          <p:nvPr/>
        </p:nvSpPr>
        <p:spPr>
          <a:xfrm>
            <a:off x="685800" y="2483307"/>
            <a:ext cx="11353800" cy="2662139"/>
          </a:xfrm>
          <a:prstGeom prst="rect">
            <a:avLst/>
          </a:prstGeom>
        </p:spPr>
        <p:txBody>
          <a:bodyPr vert="horz" wrap="square" lIns="0" tIns="12065" rIns="0" bIns="0" rtlCol="0">
            <a:spAutoFit/>
          </a:bodyPr>
          <a:lstStyle/>
          <a:p>
            <a:pPr marL="12700">
              <a:lnSpc>
                <a:spcPct val="100000"/>
              </a:lnSpc>
              <a:spcBef>
                <a:spcPts val="95"/>
              </a:spcBef>
            </a:pPr>
            <a:r>
              <a:rPr sz="2000" spc="-10" dirty="0">
                <a:solidFill>
                  <a:srgbClr val="9B8356"/>
                </a:solidFill>
                <a:latin typeface="Carlito"/>
                <a:cs typeface="Carlito"/>
              </a:rPr>
              <a:t>Occurs when </a:t>
            </a:r>
            <a:r>
              <a:rPr sz="2000" dirty="0">
                <a:solidFill>
                  <a:srgbClr val="9B8356"/>
                </a:solidFill>
                <a:latin typeface="Carlito"/>
                <a:cs typeface="Carlito"/>
              </a:rPr>
              <a:t>the </a:t>
            </a:r>
            <a:r>
              <a:rPr sz="2000" spc="-5" dirty="0">
                <a:solidFill>
                  <a:srgbClr val="9B8356"/>
                </a:solidFill>
                <a:latin typeface="Carlito"/>
                <a:cs typeface="Carlito"/>
              </a:rPr>
              <a:t>pipeline </a:t>
            </a:r>
            <a:r>
              <a:rPr sz="2000" spc="-20" dirty="0">
                <a:solidFill>
                  <a:srgbClr val="9B8356"/>
                </a:solidFill>
                <a:latin typeface="Carlito"/>
                <a:cs typeface="Carlito"/>
              </a:rPr>
              <a:t>makes </a:t>
            </a:r>
            <a:r>
              <a:rPr sz="2000" dirty="0">
                <a:solidFill>
                  <a:srgbClr val="9B8356"/>
                </a:solidFill>
                <a:latin typeface="Carlito"/>
                <a:cs typeface="Carlito"/>
              </a:rPr>
              <a:t>the </a:t>
            </a:r>
            <a:r>
              <a:rPr sz="2000" spc="-10" dirty="0">
                <a:solidFill>
                  <a:srgbClr val="9B8356"/>
                </a:solidFill>
                <a:latin typeface="Carlito"/>
                <a:cs typeface="Carlito"/>
              </a:rPr>
              <a:t>wrong decision on </a:t>
            </a:r>
            <a:r>
              <a:rPr sz="2000" spc="-5" dirty="0">
                <a:solidFill>
                  <a:srgbClr val="9B8356"/>
                </a:solidFill>
                <a:latin typeface="Carlito"/>
                <a:cs typeface="Carlito"/>
              </a:rPr>
              <a:t>a </a:t>
            </a:r>
            <a:r>
              <a:rPr sz="2000" spc="-10" dirty="0">
                <a:solidFill>
                  <a:srgbClr val="9B8356"/>
                </a:solidFill>
                <a:latin typeface="Carlito"/>
                <a:cs typeface="Carlito"/>
              </a:rPr>
              <a:t>branch</a:t>
            </a:r>
            <a:r>
              <a:rPr sz="2000" spc="245" dirty="0">
                <a:solidFill>
                  <a:srgbClr val="9B8356"/>
                </a:solidFill>
                <a:latin typeface="Carlito"/>
                <a:cs typeface="Carlito"/>
              </a:rPr>
              <a:t> </a:t>
            </a:r>
            <a:r>
              <a:rPr sz="2000" spc="-10" dirty="0">
                <a:solidFill>
                  <a:srgbClr val="9B8356"/>
                </a:solidFill>
                <a:latin typeface="Carlito"/>
                <a:cs typeface="Carlito"/>
              </a:rPr>
              <a:t>prediction</a:t>
            </a:r>
            <a:r>
              <a:rPr lang="en-MY" sz="2000" spc="-10" dirty="0">
                <a:solidFill>
                  <a:srgbClr val="9B8356"/>
                </a:solidFill>
                <a:latin typeface="Carlito"/>
                <a:cs typeface="Carlito"/>
              </a:rPr>
              <a:t>  </a:t>
            </a:r>
            <a:r>
              <a:rPr lang="zh-CN" altLang="en-US" sz="1400" spc="-10" dirty="0">
                <a:solidFill>
                  <a:srgbClr val="0070C0"/>
                </a:solidFill>
                <a:latin typeface="Carlito"/>
                <a:cs typeface="Carlito"/>
              </a:rPr>
              <a:t>当管道对分支预测做出错误决策时发生</a:t>
            </a:r>
            <a:endParaRPr sz="1400" dirty="0">
              <a:solidFill>
                <a:srgbClr val="0070C0"/>
              </a:solidFill>
              <a:latin typeface="Carlito"/>
              <a:cs typeface="Carlito"/>
            </a:endParaRPr>
          </a:p>
          <a:p>
            <a:pPr marL="12700" marR="231140">
              <a:lnSpc>
                <a:spcPct val="236100"/>
              </a:lnSpc>
              <a:spcBef>
                <a:spcPts val="20"/>
              </a:spcBef>
            </a:pPr>
            <a:r>
              <a:rPr sz="2000" spc="-5" dirty="0">
                <a:solidFill>
                  <a:srgbClr val="9B8356"/>
                </a:solidFill>
                <a:latin typeface="Carlito"/>
                <a:cs typeface="Carlito"/>
              </a:rPr>
              <a:t>Brings instructions </a:t>
            </a:r>
            <a:r>
              <a:rPr sz="2000" spc="-15" dirty="0">
                <a:solidFill>
                  <a:srgbClr val="9B8356"/>
                </a:solidFill>
                <a:latin typeface="Carlito"/>
                <a:cs typeface="Carlito"/>
              </a:rPr>
              <a:t>into </a:t>
            </a:r>
            <a:r>
              <a:rPr sz="2000" dirty="0">
                <a:solidFill>
                  <a:srgbClr val="9B8356"/>
                </a:solidFill>
                <a:latin typeface="Carlito"/>
                <a:cs typeface="Carlito"/>
              </a:rPr>
              <a:t>the </a:t>
            </a:r>
            <a:r>
              <a:rPr sz="2000" spc="-5" dirty="0">
                <a:solidFill>
                  <a:srgbClr val="9B8356"/>
                </a:solidFill>
                <a:latin typeface="Carlito"/>
                <a:cs typeface="Carlito"/>
              </a:rPr>
              <a:t>pipeline that </a:t>
            </a:r>
            <a:r>
              <a:rPr sz="2000" spc="-15" dirty="0">
                <a:solidFill>
                  <a:srgbClr val="9B8356"/>
                </a:solidFill>
                <a:latin typeface="Carlito"/>
                <a:cs typeface="Carlito"/>
              </a:rPr>
              <a:t>must </a:t>
            </a:r>
            <a:r>
              <a:rPr sz="2000" spc="-10" dirty="0">
                <a:solidFill>
                  <a:srgbClr val="9B8356"/>
                </a:solidFill>
                <a:latin typeface="Carlito"/>
                <a:cs typeface="Carlito"/>
              </a:rPr>
              <a:t>subsequently </a:t>
            </a:r>
            <a:r>
              <a:rPr sz="2000" spc="-5" dirty="0">
                <a:solidFill>
                  <a:srgbClr val="9B8356"/>
                </a:solidFill>
                <a:latin typeface="Carlito"/>
                <a:cs typeface="Carlito"/>
              </a:rPr>
              <a:t>be </a:t>
            </a:r>
            <a:r>
              <a:rPr sz="2000" spc="-10" dirty="0">
                <a:solidFill>
                  <a:srgbClr val="9B8356"/>
                </a:solidFill>
                <a:latin typeface="Carlito"/>
                <a:cs typeface="Carlito"/>
              </a:rPr>
              <a:t>discarded  </a:t>
            </a:r>
            <a:r>
              <a:rPr sz="2000" spc="-5" dirty="0">
                <a:solidFill>
                  <a:srgbClr val="9B8356"/>
                </a:solidFill>
                <a:latin typeface="Carlito"/>
                <a:cs typeface="Carlito"/>
              </a:rPr>
              <a:t>Dealing with</a:t>
            </a:r>
            <a:r>
              <a:rPr sz="2000" spc="25" dirty="0">
                <a:solidFill>
                  <a:srgbClr val="9B8356"/>
                </a:solidFill>
                <a:latin typeface="Carlito"/>
                <a:cs typeface="Carlito"/>
              </a:rPr>
              <a:t> </a:t>
            </a:r>
            <a:r>
              <a:rPr sz="2000" spc="-10" dirty="0">
                <a:solidFill>
                  <a:srgbClr val="9B8356"/>
                </a:solidFill>
                <a:latin typeface="Carlito"/>
                <a:cs typeface="Carlito"/>
              </a:rPr>
              <a:t>Branches:</a:t>
            </a:r>
            <a:r>
              <a:rPr lang="en-MY" sz="2000" spc="-10" dirty="0">
                <a:solidFill>
                  <a:srgbClr val="9B8356"/>
                </a:solidFill>
                <a:latin typeface="Carlito"/>
                <a:cs typeface="Carlito"/>
              </a:rPr>
              <a:t>                                        </a:t>
            </a:r>
            <a:endParaRPr sz="2000" dirty="0">
              <a:latin typeface="Carlito"/>
              <a:cs typeface="Carlito"/>
            </a:endParaRPr>
          </a:p>
          <a:p>
            <a:pPr marL="304800" indent="-183515">
              <a:lnSpc>
                <a:spcPct val="100000"/>
              </a:lnSpc>
              <a:spcBef>
                <a:spcPts val="204"/>
              </a:spcBef>
              <a:buClr>
                <a:srgbClr val="E38312"/>
              </a:buClr>
              <a:buChar char="◦"/>
              <a:tabLst>
                <a:tab pos="305435" algn="l"/>
              </a:tabLst>
            </a:pPr>
            <a:r>
              <a:rPr sz="1800" spc="-10" dirty="0">
                <a:solidFill>
                  <a:srgbClr val="C00000"/>
                </a:solidFill>
                <a:latin typeface="Carlito"/>
                <a:cs typeface="Carlito"/>
              </a:rPr>
              <a:t>Multiple</a:t>
            </a:r>
            <a:r>
              <a:rPr sz="1800" spc="30" dirty="0">
                <a:solidFill>
                  <a:srgbClr val="C00000"/>
                </a:solidFill>
                <a:latin typeface="Carlito"/>
                <a:cs typeface="Carlito"/>
              </a:rPr>
              <a:t> </a:t>
            </a:r>
            <a:r>
              <a:rPr sz="1800" spc="-15" dirty="0">
                <a:solidFill>
                  <a:srgbClr val="C00000"/>
                </a:solidFill>
                <a:latin typeface="Carlito"/>
                <a:cs typeface="Carlito"/>
              </a:rPr>
              <a:t>streams</a:t>
            </a:r>
            <a:endParaRPr sz="1800" dirty="0">
              <a:latin typeface="Carlito"/>
              <a:cs typeface="Carlito"/>
            </a:endParaRPr>
          </a:p>
          <a:p>
            <a:pPr marL="304800" indent="-183515">
              <a:lnSpc>
                <a:spcPct val="100000"/>
              </a:lnSpc>
              <a:spcBef>
                <a:spcPts val="380"/>
              </a:spcBef>
              <a:buClr>
                <a:srgbClr val="E38312"/>
              </a:buClr>
              <a:buChar char="◦"/>
              <a:tabLst>
                <a:tab pos="305435" algn="l"/>
              </a:tabLst>
            </a:pPr>
            <a:r>
              <a:rPr sz="1800" spc="-20" dirty="0">
                <a:solidFill>
                  <a:srgbClr val="C00000"/>
                </a:solidFill>
                <a:latin typeface="Carlito"/>
                <a:cs typeface="Carlito"/>
              </a:rPr>
              <a:t>Prefetch </a:t>
            </a:r>
            <a:r>
              <a:rPr sz="1800" spc="-15" dirty="0">
                <a:solidFill>
                  <a:srgbClr val="C00000"/>
                </a:solidFill>
                <a:latin typeface="Carlito"/>
                <a:cs typeface="Carlito"/>
              </a:rPr>
              <a:t>branch</a:t>
            </a:r>
            <a:r>
              <a:rPr sz="1800" spc="60" dirty="0">
                <a:solidFill>
                  <a:srgbClr val="C00000"/>
                </a:solidFill>
                <a:latin typeface="Carlito"/>
                <a:cs typeface="Carlito"/>
              </a:rPr>
              <a:t> </a:t>
            </a:r>
            <a:r>
              <a:rPr sz="1800" spc="-20" dirty="0">
                <a:solidFill>
                  <a:srgbClr val="C00000"/>
                </a:solidFill>
                <a:latin typeface="Carlito"/>
                <a:cs typeface="Carlito"/>
              </a:rPr>
              <a:t>target</a:t>
            </a:r>
            <a:endParaRPr sz="1800" dirty="0">
              <a:latin typeface="Carlito"/>
              <a:cs typeface="Carlito"/>
            </a:endParaRPr>
          </a:p>
          <a:p>
            <a:pPr marL="304800" indent="-183515">
              <a:lnSpc>
                <a:spcPct val="100000"/>
              </a:lnSpc>
              <a:spcBef>
                <a:spcPts val="390"/>
              </a:spcBef>
              <a:buClr>
                <a:srgbClr val="E38312"/>
              </a:buClr>
              <a:buChar char="◦"/>
              <a:tabLst>
                <a:tab pos="305435" algn="l"/>
              </a:tabLst>
            </a:pPr>
            <a:r>
              <a:rPr sz="1800" spc="5" dirty="0">
                <a:solidFill>
                  <a:srgbClr val="C00000"/>
                </a:solidFill>
                <a:latin typeface="Carlito"/>
                <a:cs typeface="Carlito"/>
              </a:rPr>
              <a:t>Loop</a:t>
            </a:r>
            <a:r>
              <a:rPr sz="1800" spc="-15" dirty="0">
                <a:solidFill>
                  <a:srgbClr val="C00000"/>
                </a:solidFill>
                <a:latin typeface="Carlito"/>
                <a:cs typeface="Carlito"/>
              </a:rPr>
              <a:t> </a:t>
            </a:r>
            <a:r>
              <a:rPr sz="1800" spc="-20" dirty="0">
                <a:solidFill>
                  <a:srgbClr val="C00000"/>
                </a:solidFill>
                <a:latin typeface="Carlito"/>
                <a:cs typeface="Carlito"/>
              </a:rPr>
              <a:t>buffer</a:t>
            </a:r>
            <a:endParaRPr sz="1800" dirty="0">
              <a:latin typeface="Carlito"/>
              <a:cs typeface="Carlito"/>
            </a:endParaRPr>
          </a:p>
          <a:p>
            <a:pPr marL="304800" indent="-183515">
              <a:lnSpc>
                <a:spcPct val="100000"/>
              </a:lnSpc>
              <a:spcBef>
                <a:spcPts val="384"/>
              </a:spcBef>
              <a:buClr>
                <a:srgbClr val="E38312"/>
              </a:buClr>
              <a:buChar char="◦"/>
              <a:tabLst>
                <a:tab pos="305435" algn="l"/>
              </a:tabLst>
            </a:pPr>
            <a:r>
              <a:rPr sz="1800" spc="-10" dirty="0">
                <a:solidFill>
                  <a:srgbClr val="C00000"/>
                </a:solidFill>
                <a:latin typeface="Carlito"/>
                <a:cs typeface="Carlito"/>
              </a:rPr>
              <a:t>Branch</a:t>
            </a:r>
            <a:r>
              <a:rPr sz="1800" spc="5" dirty="0">
                <a:solidFill>
                  <a:srgbClr val="C00000"/>
                </a:solidFill>
                <a:latin typeface="Carlito"/>
                <a:cs typeface="Carlito"/>
              </a:rPr>
              <a:t> </a:t>
            </a:r>
            <a:r>
              <a:rPr sz="1800" spc="-10" dirty="0">
                <a:solidFill>
                  <a:srgbClr val="C00000"/>
                </a:solidFill>
                <a:latin typeface="Carlito"/>
                <a:cs typeface="Carlito"/>
              </a:rPr>
              <a:t>prediction</a:t>
            </a:r>
            <a:endParaRPr sz="1800" dirty="0">
              <a:latin typeface="Carlito"/>
              <a:cs typeface="Carlito"/>
            </a:endParaRPr>
          </a:p>
          <a:p>
            <a:pPr marL="304800" indent="-183515">
              <a:lnSpc>
                <a:spcPct val="100000"/>
              </a:lnSpc>
              <a:spcBef>
                <a:spcPts val="385"/>
              </a:spcBef>
              <a:buClr>
                <a:srgbClr val="E38312"/>
              </a:buClr>
              <a:buChar char="◦"/>
              <a:tabLst>
                <a:tab pos="305435" algn="l"/>
              </a:tabLst>
            </a:pPr>
            <a:r>
              <a:rPr sz="1800" spc="-15" dirty="0">
                <a:solidFill>
                  <a:srgbClr val="C00000"/>
                </a:solidFill>
                <a:latin typeface="Carlito"/>
                <a:cs typeface="Carlito"/>
              </a:rPr>
              <a:t>Delayed</a:t>
            </a:r>
            <a:r>
              <a:rPr sz="1800" spc="30" dirty="0">
                <a:solidFill>
                  <a:srgbClr val="C00000"/>
                </a:solidFill>
                <a:latin typeface="Carlito"/>
                <a:cs typeface="Carlito"/>
              </a:rPr>
              <a:t> </a:t>
            </a:r>
            <a:r>
              <a:rPr sz="1800" spc="-15" dirty="0">
                <a:solidFill>
                  <a:srgbClr val="C00000"/>
                </a:solidFill>
                <a:latin typeface="Carlito"/>
                <a:cs typeface="Carlito"/>
              </a:rPr>
              <a:t>branch</a:t>
            </a:r>
            <a:endParaRPr sz="1800" dirty="0">
              <a:latin typeface="Carlito"/>
              <a:cs typeface="Carlito"/>
            </a:endParaRPr>
          </a:p>
        </p:txBody>
      </p:sp>
      <p:sp>
        <p:nvSpPr>
          <p:cNvPr id="2" name="TextBox 1">
            <a:extLst>
              <a:ext uri="{FF2B5EF4-FFF2-40B4-BE49-F238E27FC236}">
                <a16:creationId xmlns:a16="http://schemas.microsoft.com/office/drawing/2014/main" id="{972092D3-AB93-4855-A59F-CED25281B089}"/>
              </a:ext>
            </a:extLst>
          </p:cNvPr>
          <p:cNvSpPr txBox="1"/>
          <p:nvPr/>
        </p:nvSpPr>
        <p:spPr>
          <a:xfrm>
            <a:off x="6477000" y="3429000"/>
            <a:ext cx="4473193" cy="307777"/>
          </a:xfrm>
          <a:prstGeom prst="rect">
            <a:avLst/>
          </a:prstGeom>
          <a:noFill/>
        </p:spPr>
        <p:txBody>
          <a:bodyPr wrap="square" rtlCol="0">
            <a:spAutoFit/>
          </a:bodyPr>
          <a:lstStyle/>
          <a:p>
            <a:r>
              <a:rPr lang="zh-CN" altLang="en-US" sz="1400" dirty="0">
                <a:solidFill>
                  <a:srgbClr val="0070C0"/>
                </a:solidFill>
              </a:rPr>
              <a:t>将随后必须丢弃的指令放入管道中处理分支：</a:t>
            </a:r>
            <a:endParaRPr lang="en-MY" sz="1400" dirty="0">
              <a:solidFill>
                <a:srgbClr val="0070C0"/>
              </a:solidFill>
            </a:endParaRPr>
          </a:p>
        </p:txBody>
      </p:sp>
      <p:sp>
        <p:nvSpPr>
          <p:cNvPr id="6" name="TextBox 5">
            <a:extLst>
              <a:ext uri="{FF2B5EF4-FFF2-40B4-BE49-F238E27FC236}">
                <a16:creationId xmlns:a16="http://schemas.microsoft.com/office/drawing/2014/main" id="{0B5650ED-B929-4505-94A4-AB0D1C4540B5}"/>
              </a:ext>
            </a:extLst>
          </p:cNvPr>
          <p:cNvSpPr txBox="1"/>
          <p:nvPr/>
        </p:nvSpPr>
        <p:spPr>
          <a:xfrm>
            <a:off x="3505201" y="3736777"/>
            <a:ext cx="2209800" cy="1169551"/>
          </a:xfrm>
          <a:prstGeom prst="rect">
            <a:avLst/>
          </a:prstGeom>
          <a:noFill/>
        </p:spPr>
        <p:txBody>
          <a:bodyPr wrap="square" rtlCol="0">
            <a:spAutoFit/>
          </a:bodyPr>
          <a:lstStyle/>
          <a:p>
            <a:r>
              <a:rPr lang="zh-CN" altLang="en-US" sz="1400" dirty="0">
                <a:solidFill>
                  <a:srgbClr val="0070C0"/>
                </a:solidFill>
              </a:rPr>
              <a:t>多流</a:t>
            </a:r>
            <a:endParaRPr lang="en-MY" altLang="zh-CN" sz="1400" dirty="0">
              <a:solidFill>
                <a:srgbClr val="0070C0"/>
              </a:solidFill>
            </a:endParaRPr>
          </a:p>
          <a:p>
            <a:r>
              <a:rPr lang="zh-CN" altLang="en-US" sz="1400" dirty="0">
                <a:solidFill>
                  <a:srgbClr val="0070C0"/>
                </a:solidFill>
              </a:rPr>
              <a:t>预取分支目标</a:t>
            </a:r>
            <a:endParaRPr lang="en-MY" altLang="zh-CN" sz="1400" dirty="0">
              <a:solidFill>
                <a:srgbClr val="0070C0"/>
              </a:solidFill>
            </a:endParaRPr>
          </a:p>
          <a:p>
            <a:r>
              <a:rPr lang="zh-CN" altLang="en-US" sz="1400" dirty="0">
                <a:solidFill>
                  <a:srgbClr val="0070C0"/>
                </a:solidFill>
              </a:rPr>
              <a:t>循环缓冲区</a:t>
            </a:r>
            <a:endParaRPr lang="en-MY" altLang="zh-CN" sz="1400" dirty="0">
              <a:solidFill>
                <a:srgbClr val="0070C0"/>
              </a:solidFill>
            </a:endParaRPr>
          </a:p>
          <a:p>
            <a:r>
              <a:rPr lang="zh-CN" altLang="en-US" sz="1400" dirty="0">
                <a:solidFill>
                  <a:srgbClr val="0070C0"/>
                </a:solidFill>
              </a:rPr>
              <a:t>分支预测</a:t>
            </a:r>
            <a:endParaRPr lang="en-MY" altLang="zh-CN" sz="1400" dirty="0">
              <a:solidFill>
                <a:srgbClr val="0070C0"/>
              </a:solidFill>
            </a:endParaRPr>
          </a:p>
          <a:p>
            <a:r>
              <a:rPr lang="zh-CN" altLang="en-US" sz="1400" dirty="0">
                <a:solidFill>
                  <a:srgbClr val="0070C0"/>
                </a:solidFill>
              </a:rPr>
              <a:t>延迟分支</a:t>
            </a:r>
            <a:endParaRPr lang="en-MY" sz="1400"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845448" y="528065"/>
            <a:ext cx="7298552" cy="757555"/>
          </a:xfrm>
          <a:prstGeom prst="rect">
            <a:avLst/>
          </a:prstGeom>
        </p:spPr>
        <p:txBody>
          <a:bodyPr vert="horz" wrap="square" lIns="0" tIns="12700" rIns="0" bIns="0" rtlCol="0">
            <a:spAutoFit/>
          </a:bodyPr>
          <a:lstStyle/>
          <a:p>
            <a:pPr marL="12700">
              <a:lnSpc>
                <a:spcPct val="100000"/>
              </a:lnSpc>
              <a:spcBef>
                <a:spcPts val="100"/>
              </a:spcBef>
            </a:pPr>
            <a:r>
              <a:rPr u="none" spc="-204" dirty="0">
                <a:solidFill>
                  <a:srgbClr val="000000"/>
                </a:solidFill>
              </a:rPr>
              <a:t>Multiple</a:t>
            </a:r>
            <a:r>
              <a:rPr u="none" spc="-509" dirty="0">
                <a:solidFill>
                  <a:srgbClr val="000000"/>
                </a:solidFill>
              </a:rPr>
              <a:t> </a:t>
            </a:r>
            <a:r>
              <a:rPr u="none" spc="-260" dirty="0">
                <a:solidFill>
                  <a:srgbClr val="000000"/>
                </a:solidFill>
              </a:rPr>
              <a:t>Streams</a:t>
            </a:r>
            <a:r>
              <a:rPr lang="en-MY" u="none" spc="-260" dirty="0">
                <a:solidFill>
                  <a:srgbClr val="000000"/>
                </a:solidFill>
              </a:rPr>
              <a:t> </a:t>
            </a:r>
            <a:r>
              <a:rPr lang="zh-CN" altLang="en-US" sz="3600" u="none" spc="-260" dirty="0">
                <a:solidFill>
                  <a:srgbClr val="0070C0"/>
                </a:solidFill>
              </a:rPr>
              <a:t>多流</a:t>
            </a:r>
            <a:endParaRPr u="none" spc="-260" dirty="0">
              <a:solidFill>
                <a:srgbClr val="0070C0"/>
              </a:solidFill>
            </a:endParaRPr>
          </a:p>
        </p:txBody>
      </p:sp>
      <p:grpSp>
        <p:nvGrpSpPr>
          <p:cNvPr id="7" name="object 7"/>
          <p:cNvGrpSpPr/>
          <p:nvPr/>
        </p:nvGrpSpPr>
        <p:grpSpPr>
          <a:xfrm>
            <a:off x="1746504" y="1286255"/>
            <a:ext cx="7172959" cy="1591945"/>
            <a:chOff x="1746504" y="1286255"/>
            <a:chExt cx="7172959" cy="1591945"/>
          </a:xfrm>
        </p:grpSpPr>
        <p:sp>
          <p:nvSpPr>
            <p:cNvPr id="8" name="object 8"/>
            <p:cNvSpPr/>
            <p:nvPr/>
          </p:nvSpPr>
          <p:spPr>
            <a:xfrm>
              <a:off x="1776984" y="1286255"/>
              <a:ext cx="7142226" cy="159181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746504" y="1408175"/>
              <a:ext cx="5407914" cy="139065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01368" y="1310639"/>
              <a:ext cx="7059167" cy="1508760"/>
            </a:xfrm>
            <a:prstGeom prst="rect">
              <a:avLst/>
            </a:prstGeom>
            <a:blipFill>
              <a:blip r:embed="rId4" cstate="print"/>
              <a:stretch>
                <a:fillRect/>
              </a:stretch>
            </a:blipFill>
          </p:spPr>
          <p:txBody>
            <a:bodyPr wrap="square" lIns="0" tIns="0" rIns="0" bIns="0" rtlCol="0"/>
            <a:lstStyle/>
            <a:p>
              <a:endParaRPr/>
            </a:p>
          </p:txBody>
        </p:sp>
      </p:grpSp>
      <p:sp>
        <p:nvSpPr>
          <p:cNvPr id="11" name="object 11"/>
          <p:cNvSpPr txBox="1"/>
          <p:nvPr/>
        </p:nvSpPr>
        <p:spPr>
          <a:xfrm>
            <a:off x="1905126" y="1483233"/>
            <a:ext cx="5001260" cy="1110615"/>
          </a:xfrm>
          <a:prstGeom prst="rect">
            <a:avLst/>
          </a:prstGeom>
        </p:spPr>
        <p:txBody>
          <a:bodyPr vert="horz" wrap="square" lIns="0" tIns="36195" rIns="0" bIns="0" rtlCol="0">
            <a:spAutoFit/>
          </a:bodyPr>
          <a:lstStyle/>
          <a:p>
            <a:pPr marL="12700" marR="5080">
              <a:lnSpc>
                <a:spcPct val="91600"/>
              </a:lnSpc>
              <a:spcBef>
                <a:spcPts val="285"/>
              </a:spcBef>
            </a:pPr>
            <a:r>
              <a:rPr sz="1900" spc="-5" dirty="0">
                <a:solidFill>
                  <a:srgbClr val="FFFFFF"/>
                </a:solidFill>
                <a:latin typeface="Carlito"/>
                <a:cs typeface="Carlito"/>
              </a:rPr>
              <a:t>A simple pipeline </a:t>
            </a:r>
            <a:r>
              <a:rPr sz="1900" spc="-20" dirty="0">
                <a:solidFill>
                  <a:srgbClr val="FFFFFF"/>
                </a:solidFill>
                <a:latin typeface="Carlito"/>
                <a:cs typeface="Carlito"/>
              </a:rPr>
              <a:t>suffers </a:t>
            </a:r>
            <a:r>
              <a:rPr sz="1900" spc="-5" dirty="0">
                <a:solidFill>
                  <a:srgbClr val="FFFFFF"/>
                </a:solidFill>
                <a:latin typeface="Carlito"/>
                <a:cs typeface="Carlito"/>
              </a:rPr>
              <a:t>a penalty </a:t>
            </a:r>
            <a:r>
              <a:rPr sz="1900" spc="-20" dirty="0">
                <a:solidFill>
                  <a:srgbClr val="FFFFFF"/>
                </a:solidFill>
                <a:latin typeface="Carlito"/>
                <a:cs typeface="Carlito"/>
              </a:rPr>
              <a:t>for </a:t>
            </a:r>
            <a:r>
              <a:rPr sz="1900" spc="-5" dirty="0">
                <a:solidFill>
                  <a:srgbClr val="FFFFFF"/>
                </a:solidFill>
                <a:latin typeface="Carlito"/>
                <a:cs typeface="Carlito"/>
              </a:rPr>
              <a:t>a </a:t>
            </a:r>
            <a:r>
              <a:rPr sz="1900" spc="-10" dirty="0">
                <a:solidFill>
                  <a:srgbClr val="FFFFFF"/>
                </a:solidFill>
                <a:latin typeface="Carlito"/>
                <a:cs typeface="Carlito"/>
              </a:rPr>
              <a:t>branch  instruction because </a:t>
            </a:r>
            <a:r>
              <a:rPr sz="1900" spc="-5" dirty="0">
                <a:solidFill>
                  <a:srgbClr val="FFFFFF"/>
                </a:solidFill>
                <a:latin typeface="Carlito"/>
                <a:cs typeface="Carlito"/>
              </a:rPr>
              <a:t>it </a:t>
            </a:r>
            <a:r>
              <a:rPr sz="1900" spc="-10" dirty="0">
                <a:solidFill>
                  <a:srgbClr val="FFFFFF"/>
                </a:solidFill>
                <a:latin typeface="Carlito"/>
                <a:cs typeface="Carlito"/>
              </a:rPr>
              <a:t>must </a:t>
            </a:r>
            <a:r>
              <a:rPr sz="1900" spc="-5" dirty="0">
                <a:solidFill>
                  <a:srgbClr val="FFFFFF"/>
                </a:solidFill>
                <a:latin typeface="Carlito"/>
                <a:cs typeface="Carlito"/>
              </a:rPr>
              <a:t>choose </a:t>
            </a:r>
            <a:r>
              <a:rPr sz="1900" dirty="0">
                <a:solidFill>
                  <a:srgbClr val="FFFFFF"/>
                </a:solidFill>
                <a:latin typeface="Carlito"/>
                <a:cs typeface="Carlito"/>
              </a:rPr>
              <a:t>one of </a:t>
            </a:r>
            <a:r>
              <a:rPr sz="1900" spc="-20" dirty="0">
                <a:solidFill>
                  <a:srgbClr val="FFFFFF"/>
                </a:solidFill>
                <a:latin typeface="Carlito"/>
                <a:cs typeface="Carlito"/>
              </a:rPr>
              <a:t>two  </a:t>
            </a:r>
            <a:r>
              <a:rPr sz="1900" spc="-5" dirty="0">
                <a:solidFill>
                  <a:srgbClr val="FFFFFF"/>
                </a:solidFill>
                <a:latin typeface="Carlito"/>
                <a:cs typeface="Carlito"/>
              </a:rPr>
              <a:t>instructions </a:t>
            </a:r>
            <a:r>
              <a:rPr sz="1900" spc="-20" dirty="0">
                <a:solidFill>
                  <a:srgbClr val="FFFFFF"/>
                </a:solidFill>
                <a:latin typeface="Carlito"/>
                <a:cs typeface="Carlito"/>
              </a:rPr>
              <a:t>to </a:t>
            </a:r>
            <a:r>
              <a:rPr sz="1900" spc="-25" dirty="0">
                <a:solidFill>
                  <a:srgbClr val="FFFFFF"/>
                </a:solidFill>
                <a:latin typeface="Carlito"/>
                <a:cs typeface="Carlito"/>
              </a:rPr>
              <a:t>fetch </a:t>
            </a:r>
            <a:r>
              <a:rPr sz="1900" spc="-15" dirty="0">
                <a:solidFill>
                  <a:srgbClr val="FFFFFF"/>
                </a:solidFill>
                <a:latin typeface="Carlito"/>
                <a:cs typeface="Carlito"/>
              </a:rPr>
              <a:t>next </a:t>
            </a:r>
            <a:r>
              <a:rPr sz="1900" dirty="0">
                <a:solidFill>
                  <a:srgbClr val="FFFFFF"/>
                </a:solidFill>
                <a:latin typeface="Carlito"/>
                <a:cs typeface="Carlito"/>
              </a:rPr>
              <a:t>and </a:t>
            </a:r>
            <a:r>
              <a:rPr sz="1900" spc="-15" dirty="0">
                <a:solidFill>
                  <a:srgbClr val="FFFFFF"/>
                </a:solidFill>
                <a:latin typeface="Carlito"/>
                <a:cs typeface="Carlito"/>
              </a:rPr>
              <a:t>may </a:t>
            </a:r>
            <a:r>
              <a:rPr sz="1900" spc="-20" dirty="0">
                <a:solidFill>
                  <a:srgbClr val="FFFFFF"/>
                </a:solidFill>
                <a:latin typeface="Carlito"/>
                <a:cs typeface="Carlito"/>
              </a:rPr>
              <a:t>make </a:t>
            </a:r>
            <a:r>
              <a:rPr sz="1900" spc="-5" dirty="0">
                <a:solidFill>
                  <a:srgbClr val="FFFFFF"/>
                </a:solidFill>
                <a:latin typeface="Carlito"/>
                <a:cs typeface="Carlito"/>
              </a:rPr>
              <a:t>the wrong  choice</a:t>
            </a:r>
            <a:endParaRPr sz="1900" dirty="0">
              <a:latin typeface="Carlito"/>
              <a:cs typeface="Carlito"/>
            </a:endParaRPr>
          </a:p>
        </p:txBody>
      </p:sp>
      <p:grpSp>
        <p:nvGrpSpPr>
          <p:cNvPr id="12" name="object 12"/>
          <p:cNvGrpSpPr/>
          <p:nvPr/>
        </p:nvGrpSpPr>
        <p:grpSpPr>
          <a:xfrm>
            <a:off x="2368295" y="3054074"/>
            <a:ext cx="7164070" cy="1574165"/>
            <a:chOff x="2368295" y="3054074"/>
            <a:chExt cx="7164070" cy="1574165"/>
          </a:xfrm>
        </p:grpSpPr>
        <p:sp>
          <p:nvSpPr>
            <p:cNvPr id="13" name="object 13"/>
            <p:cNvSpPr/>
            <p:nvPr/>
          </p:nvSpPr>
          <p:spPr>
            <a:xfrm>
              <a:off x="2407915" y="3054074"/>
              <a:ext cx="7123947" cy="1573573"/>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368295" y="3300984"/>
              <a:ext cx="5331713" cy="112547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423159" y="3069336"/>
              <a:ext cx="7059167" cy="1508759"/>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2799929" y="3376371"/>
            <a:ext cx="4978400" cy="845819"/>
          </a:xfrm>
          <a:prstGeom prst="rect">
            <a:avLst/>
          </a:prstGeom>
        </p:spPr>
        <p:txBody>
          <a:bodyPr vert="horz" wrap="square" lIns="0" tIns="36830" rIns="0" bIns="0" rtlCol="0">
            <a:spAutoFit/>
          </a:bodyPr>
          <a:lstStyle/>
          <a:p>
            <a:pPr marL="12700" marR="5080">
              <a:lnSpc>
                <a:spcPct val="91600"/>
              </a:lnSpc>
              <a:spcBef>
                <a:spcPts val="290"/>
              </a:spcBef>
            </a:pPr>
            <a:r>
              <a:rPr sz="1900" spc="-5" dirty="0">
                <a:solidFill>
                  <a:srgbClr val="FFFFFF"/>
                </a:solidFill>
                <a:latin typeface="Carlito"/>
                <a:cs typeface="Carlito"/>
              </a:rPr>
              <a:t>A </a:t>
            </a:r>
            <a:r>
              <a:rPr sz="1900" spc="-15" dirty="0">
                <a:solidFill>
                  <a:srgbClr val="FFFFFF"/>
                </a:solidFill>
                <a:latin typeface="Carlito"/>
                <a:cs typeface="Carlito"/>
              </a:rPr>
              <a:t>brute-force </a:t>
            </a:r>
            <a:r>
              <a:rPr sz="1900" spc="-5" dirty="0">
                <a:solidFill>
                  <a:srgbClr val="FFFFFF"/>
                </a:solidFill>
                <a:latin typeface="Carlito"/>
                <a:cs typeface="Carlito"/>
              </a:rPr>
              <a:t>approach is </a:t>
            </a:r>
            <a:r>
              <a:rPr sz="1900" spc="-25" dirty="0">
                <a:solidFill>
                  <a:srgbClr val="FFFFFF"/>
                </a:solidFill>
                <a:latin typeface="Carlito"/>
                <a:cs typeface="Carlito"/>
              </a:rPr>
              <a:t>to </a:t>
            </a:r>
            <a:r>
              <a:rPr sz="1900" spc="-20" dirty="0">
                <a:solidFill>
                  <a:srgbClr val="FFFFFF"/>
                </a:solidFill>
                <a:latin typeface="Carlito"/>
                <a:cs typeface="Carlito"/>
              </a:rPr>
              <a:t>replicate </a:t>
            </a:r>
            <a:r>
              <a:rPr sz="1900" spc="-5" dirty="0">
                <a:solidFill>
                  <a:srgbClr val="FFFFFF"/>
                </a:solidFill>
                <a:latin typeface="Carlito"/>
                <a:cs typeface="Carlito"/>
              </a:rPr>
              <a:t>the initial  </a:t>
            </a:r>
            <a:r>
              <a:rPr sz="1900" dirty="0">
                <a:solidFill>
                  <a:srgbClr val="FFFFFF"/>
                </a:solidFill>
                <a:latin typeface="Carlito"/>
                <a:cs typeface="Carlito"/>
              </a:rPr>
              <a:t>portions of </a:t>
            </a:r>
            <a:r>
              <a:rPr sz="1900" spc="-5" dirty="0">
                <a:solidFill>
                  <a:srgbClr val="FFFFFF"/>
                </a:solidFill>
                <a:latin typeface="Carlito"/>
                <a:cs typeface="Carlito"/>
              </a:rPr>
              <a:t>the pipeline </a:t>
            </a:r>
            <a:r>
              <a:rPr sz="1900" dirty="0">
                <a:solidFill>
                  <a:srgbClr val="FFFFFF"/>
                </a:solidFill>
                <a:latin typeface="Carlito"/>
                <a:cs typeface="Carlito"/>
              </a:rPr>
              <a:t>and </a:t>
            </a:r>
            <a:r>
              <a:rPr sz="1900" spc="-5" dirty="0">
                <a:solidFill>
                  <a:srgbClr val="FFFFFF"/>
                </a:solidFill>
                <a:latin typeface="Carlito"/>
                <a:cs typeface="Carlito"/>
              </a:rPr>
              <a:t>allow the pipeline </a:t>
            </a:r>
            <a:r>
              <a:rPr sz="1900" spc="-25" dirty="0">
                <a:solidFill>
                  <a:srgbClr val="FFFFFF"/>
                </a:solidFill>
                <a:latin typeface="Carlito"/>
                <a:cs typeface="Carlito"/>
              </a:rPr>
              <a:t>to  fetch </a:t>
            </a:r>
            <a:r>
              <a:rPr sz="1900" spc="-5" dirty="0">
                <a:solidFill>
                  <a:srgbClr val="FFFFFF"/>
                </a:solidFill>
                <a:latin typeface="Carlito"/>
                <a:cs typeface="Carlito"/>
              </a:rPr>
              <a:t>both instructions, making use </a:t>
            </a:r>
            <a:r>
              <a:rPr sz="1900" dirty="0">
                <a:solidFill>
                  <a:srgbClr val="FFFFFF"/>
                </a:solidFill>
                <a:latin typeface="Carlito"/>
                <a:cs typeface="Carlito"/>
              </a:rPr>
              <a:t>of </a:t>
            </a:r>
            <a:r>
              <a:rPr sz="1900" spc="-25" dirty="0">
                <a:solidFill>
                  <a:srgbClr val="FFFFFF"/>
                </a:solidFill>
                <a:latin typeface="Carlito"/>
                <a:cs typeface="Carlito"/>
              </a:rPr>
              <a:t>two</a:t>
            </a:r>
            <a:r>
              <a:rPr sz="1900" spc="65" dirty="0">
                <a:solidFill>
                  <a:srgbClr val="FFFFFF"/>
                </a:solidFill>
                <a:latin typeface="Carlito"/>
                <a:cs typeface="Carlito"/>
              </a:rPr>
              <a:t> </a:t>
            </a:r>
            <a:r>
              <a:rPr sz="1900" spc="-15" dirty="0">
                <a:solidFill>
                  <a:srgbClr val="FFFFFF"/>
                </a:solidFill>
                <a:latin typeface="Carlito"/>
                <a:cs typeface="Carlito"/>
              </a:rPr>
              <a:t>streams</a:t>
            </a:r>
            <a:endParaRPr sz="1900" dirty="0">
              <a:latin typeface="Carlito"/>
              <a:cs typeface="Carlito"/>
            </a:endParaRPr>
          </a:p>
        </p:txBody>
      </p:sp>
      <p:grpSp>
        <p:nvGrpSpPr>
          <p:cNvPr id="17" name="object 17"/>
          <p:cNvGrpSpPr/>
          <p:nvPr/>
        </p:nvGrpSpPr>
        <p:grpSpPr>
          <a:xfrm>
            <a:off x="2993135" y="4806696"/>
            <a:ext cx="7172959" cy="1591945"/>
            <a:chOff x="2993135" y="4806696"/>
            <a:chExt cx="7172959" cy="1591945"/>
          </a:xfrm>
        </p:grpSpPr>
        <p:sp>
          <p:nvSpPr>
            <p:cNvPr id="18" name="object 18"/>
            <p:cNvSpPr/>
            <p:nvPr/>
          </p:nvSpPr>
          <p:spPr>
            <a:xfrm>
              <a:off x="3023615" y="4806696"/>
              <a:ext cx="7142226" cy="1591818"/>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2993135" y="4840224"/>
              <a:ext cx="5478018" cy="1540002"/>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047999" y="4831080"/>
              <a:ext cx="7059168" cy="1508772"/>
            </a:xfrm>
            <a:prstGeom prst="rect">
              <a:avLst/>
            </a:prstGeom>
            <a:blipFill>
              <a:blip r:embed="rId8" cstate="print"/>
              <a:stretch>
                <a:fillRect/>
              </a:stretch>
            </a:blipFill>
          </p:spPr>
          <p:txBody>
            <a:bodyPr wrap="square" lIns="0" tIns="0" rIns="0" bIns="0" rtlCol="0"/>
            <a:lstStyle/>
            <a:p>
              <a:endParaRPr/>
            </a:p>
          </p:txBody>
        </p:sp>
      </p:grpSp>
      <p:sp>
        <p:nvSpPr>
          <p:cNvPr id="21" name="object 21"/>
          <p:cNvSpPr txBox="1"/>
          <p:nvPr/>
        </p:nvSpPr>
        <p:spPr>
          <a:xfrm>
            <a:off x="3151123" y="4808050"/>
            <a:ext cx="5114925" cy="1400175"/>
          </a:xfrm>
          <a:prstGeom prst="rect">
            <a:avLst/>
          </a:prstGeom>
        </p:spPr>
        <p:txBody>
          <a:bodyPr vert="horz" wrap="square" lIns="0" tIns="119380" rIns="0" bIns="0" rtlCol="0">
            <a:spAutoFit/>
          </a:bodyPr>
          <a:lstStyle/>
          <a:p>
            <a:pPr marL="12700">
              <a:lnSpc>
                <a:spcPct val="100000"/>
              </a:lnSpc>
              <a:spcBef>
                <a:spcPts val="940"/>
              </a:spcBef>
            </a:pPr>
            <a:r>
              <a:rPr sz="1900" spc="-15" dirty="0">
                <a:solidFill>
                  <a:srgbClr val="FFFFFF"/>
                </a:solidFill>
                <a:latin typeface="Carlito"/>
                <a:cs typeface="Carlito"/>
              </a:rPr>
              <a:t>Drawbacks:</a:t>
            </a:r>
            <a:endParaRPr sz="1900" dirty="0">
              <a:latin typeface="Carlito"/>
              <a:cs typeface="Carlito"/>
            </a:endParaRPr>
          </a:p>
          <a:p>
            <a:pPr marL="128270" indent="-116205">
              <a:lnSpc>
                <a:spcPts val="1714"/>
              </a:lnSpc>
              <a:spcBef>
                <a:spcPts val="685"/>
              </a:spcBef>
              <a:buChar char="•"/>
              <a:tabLst>
                <a:tab pos="128905" algn="l"/>
              </a:tabLst>
            </a:pPr>
            <a:r>
              <a:rPr sz="1500" dirty="0">
                <a:solidFill>
                  <a:srgbClr val="FFFFFF"/>
                </a:solidFill>
                <a:latin typeface="Carlito"/>
                <a:cs typeface="Carlito"/>
              </a:rPr>
              <a:t>With </a:t>
            </a:r>
            <a:r>
              <a:rPr sz="1500" spc="-5" dirty="0">
                <a:solidFill>
                  <a:srgbClr val="FFFFFF"/>
                </a:solidFill>
                <a:latin typeface="Carlito"/>
                <a:cs typeface="Carlito"/>
              </a:rPr>
              <a:t>multiple pipelines there </a:t>
            </a:r>
            <a:r>
              <a:rPr sz="1500" spc="-10" dirty="0">
                <a:solidFill>
                  <a:srgbClr val="FFFFFF"/>
                </a:solidFill>
                <a:latin typeface="Carlito"/>
                <a:cs typeface="Carlito"/>
              </a:rPr>
              <a:t>are contention delays for </a:t>
            </a:r>
            <a:r>
              <a:rPr sz="1500" spc="5" dirty="0">
                <a:solidFill>
                  <a:srgbClr val="FFFFFF"/>
                </a:solidFill>
                <a:latin typeface="Carlito"/>
                <a:cs typeface="Carlito"/>
              </a:rPr>
              <a:t>access</a:t>
            </a:r>
            <a:r>
              <a:rPr sz="1500" spc="-65" dirty="0">
                <a:solidFill>
                  <a:srgbClr val="FFFFFF"/>
                </a:solidFill>
                <a:latin typeface="Carlito"/>
                <a:cs typeface="Carlito"/>
              </a:rPr>
              <a:t> </a:t>
            </a:r>
            <a:r>
              <a:rPr sz="1500" spc="-10" dirty="0">
                <a:solidFill>
                  <a:srgbClr val="FFFFFF"/>
                </a:solidFill>
                <a:latin typeface="Carlito"/>
                <a:cs typeface="Carlito"/>
              </a:rPr>
              <a:t>to</a:t>
            </a:r>
            <a:endParaRPr sz="1500" dirty="0">
              <a:latin typeface="Carlito"/>
              <a:cs typeface="Carlito"/>
            </a:endParaRPr>
          </a:p>
          <a:p>
            <a:pPr marL="128270">
              <a:lnSpc>
                <a:spcPts val="1714"/>
              </a:lnSpc>
            </a:pPr>
            <a:r>
              <a:rPr sz="1500" spc="5" dirty="0">
                <a:solidFill>
                  <a:srgbClr val="FFFFFF"/>
                </a:solidFill>
                <a:latin typeface="Carlito"/>
                <a:cs typeface="Carlito"/>
              </a:rPr>
              <a:t>the </a:t>
            </a:r>
            <a:r>
              <a:rPr sz="1500" spc="-10" dirty="0">
                <a:solidFill>
                  <a:srgbClr val="FFFFFF"/>
                </a:solidFill>
                <a:latin typeface="Carlito"/>
                <a:cs typeface="Carlito"/>
              </a:rPr>
              <a:t>registers </a:t>
            </a:r>
            <a:r>
              <a:rPr sz="1500" dirty="0">
                <a:solidFill>
                  <a:srgbClr val="FFFFFF"/>
                </a:solidFill>
                <a:latin typeface="Carlito"/>
                <a:cs typeface="Carlito"/>
              </a:rPr>
              <a:t>and </a:t>
            </a:r>
            <a:r>
              <a:rPr sz="1500" spc="-10" dirty="0">
                <a:solidFill>
                  <a:srgbClr val="FFFFFF"/>
                </a:solidFill>
                <a:latin typeface="Carlito"/>
                <a:cs typeface="Carlito"/>
              </a:rPr>
              <a:t>to</a:t>
            </a:r>
            <a:r>
              <a:rPr sz="1500" spc="-65" dirty="0">
                <a:solidFill>
                  <a:srgbClr val="FFFFFF"/>
                </a:solidFill>
                <a:latin typeface="Carlito"/>
                <a:cs typeface="Carlito"/>
              </a:rPr>
              <a:t> </a:t>
            </a:r>
            <a:r>
              <a:rPr sz="1500" dirty="0">
                <a:solidFill>
                  <a:srgbClr val="FFFFFF"/>
                </a:solidFill>
                <a:latin typeface="Carlito"/>
                <a:cs typeface="Carlito"/>
              </a:rPr>
              <a:t>memory</a:t>
            </a:r>
            <a:endParaRPr sz="1500" dirty="0">
              <a:latin typeface="Carlito"/>
              <a:cs typeface="Carlito"/>
            </a:endParaRPr>
          </a:p>
          <a:p>
            <a:pPr marL="128270" indent="-116205">
              <a:lnSpc>
                <a:spcPts val="1730"/>
              </a:lnSpc>
              <a:spcBef>
                <a:spcPts val="120"/>
              </a:spcBef>
              <a:buChar char="•"/>
              <a:tabLst>
                <a:tab pos="128905" algn="l"/>
              </a:tabLst>
            </a:pPr>
            <a:r>
              <a:rPr sz="1500" spc="-5" dirty="0">
                <a:solidFill>
                  <a:srgbClr val="FFFFFF"/>
                </a:solidFill>
                <a:latin typeface="Carlito"/>
                <a:cs typeface="Carlito"/>
              </a:rPr>
              <a:t>Additional branch instructions </a:t>
            </a:r>
            <a:r>
              <a:rPr sz="1500" spc="-10" dirty="0">
                <a:solidFill>
                  <a:srgbClr val="FFFFFF"/>
                </a:solidFill>
                <a:latin typeface="Carlito"/>
                <a:cs typeface="Carlito"/>
              </a:rPr>
              <a:t>may </a:t>
            </a:r>
            <a:r>
              <a:rPr sz="1500" spc="-15" dirty="0">
                <a:solidFill>
                  <a:srgbClr val="FFFFFF"/>
                </a:solidFill>
                <a:latin typeface="Carlito"/>
                <a:cs typeface="Carlito"/>
              </a:rPr>
              <a:t>enter </a:t>
            </a:r>
            <a:r>
              <a:rPr sz="1500" spc="5" dirty="0">
                <a:solidFill>
                  <a:srgbClr val="FFFFFF"/>
                </a:solidFill>
                <a:latin typeface="Carlito"/>
                <a:cs typeface="Carlito"/>
              </a:rPr>
              <a:t>the </a:t>
            </a:r>
            <a:r>
              <a:rPr sz="1500" spc="-5" dirty="0">
                <a:solidFill>
                  <a:srgbClr val="FFFFFF"/>
                </a:solidFill>
                <a:latin typeface="Carlito"/>
                <a:cs typeface="Carlito"/>
              </a:rPr>
              <a:t>pipeline </a:t>
            </a:r>
            <a:r>
              <a:rPr sz="1500" spc="-15" dirty="0">
                <a:solidFill>
                  <a:srgbClr val="FFFFFF"/>
                </a:solidFill>
                <a:latin typeface="Carlito"/>
                <a:cs typeface="Carlito"/>
              </a:rPr>
              <a:t>before</a:t>
            </a:r>
            <a:r>
              <a:rPr sz="1500" spc="-35" dirty="0">
                <a:solidFill>
                  <a:srgbClr val="FFFFFF"/>
                </a:solidFill>
                <a:latin typeface="Carlito"/>
                <a:cs typeface="Carlito"/>
              </a:rPr>
              <a:t> </a:t>
            </a:r>
            <a:r>
              <a:rPr sz="1500" spc="5" dirty="0">
                <a:solidFill>
                  <a:srgbClr val="FFFFFF"/>
                </a:solidFill>
                <a:latin typeface="Carlito"/>
                <a:cs typeface="Carlito"/>
              </a:rPr>
              <a:t>the</a:t>
            </a:r>
            <a:endParaRPr sz="1500" dirty="0">
              <a:latin typeface="Carlito"/>
              <a:cs typeface="Carlito"/>
            </a:endParaRPr>
          </a:p>
          <a:p>
            <a:pPr marL="128270">
              <a:lnSpc>
                <a:spcPts val="1730"/>
              </a:lnSpc>
            </a:pPr>
            <a:r>
              <a:rPr sz="1500" spc="-5" dirty="0">
                <a:solidFill>
                  <a:srgbClr val="FFFFFF"/>
                </a:solidFill>
                <a:latin typeface="Carlito"/>
                <a:cs typeface="Carlito"/>
              </a:rPr>
              <a:t>original branch decision is</a:t>
            </a:r>
            <a:r>
              <a:rPr sz="1500" spc="-65" dirty="0">
                <a:solidFill>
                  <a:srgbClr val="FFFFFF"/>
                </a:solidFill>
                <a:latin typeface="Carlito"/>
                <a:cs typeface="Carlito"/>
              </a:rPr>
              <a:t> </a:t>
            </a:r>
            <a:r>
              <a:rPr sz="1500" spc="-10" dirty="0">
                <a:solidFill>
                  <a:srgbClr val="FFFFFF"/>
                </a:solidFill>
                <a:latin typeface="Carlito"/>
                <a:cs typeface="Carlito"/>
              </a:rPr>
              <a:t>resolved</a:t>
            </a:r>
            <a:endParaRPr sz="1500" dirty="0">
              <a:latin typeface="Carlito"/>
              <a:cs typeface="Carlito"/>
            </a:endParaRPr>
          </a:p>
        </p:txBody>
      </p:sp>
      <p:grpSp>
        <p:nvGrpSpPr>
          <p:cNvPr id="22" name="object 22"/>
          <p:cNvGrpSpPr/>
          <p:nvPr/>
        </p:nvGrpSpPr>
        <p:grpSpPr>
          <a:xfrm>
            <a:off x="7872983" y="2447544"/>
            <a:ext cx="1615440" cy="2743200"/>
            <a:chOff x="7872983" y="2447544"/>
            <a:chExt cx="1615440" cy="2743200"/>
          </a:xfrm>
        </p:grpSpPr>
        <p:sp>
          <p:nvSpPr>
            <p:cNvPr id="23" name="object 23"/>
            <p:cNvSpPr/>
            <p:nvPr/>
          </p:nvSpPr>
          <p:spPr>
            <a:xfrm>
              <a:off x="7879079" y="2453640"/>
              <a:ext cx="981710" cy="981710"/>
            </a:xfrm>
            <a:custGeom>
              <a:avLst/>
              <a:gdLst/>
              <a:ahLst/>
              <a:cxnLst/>
              <a:rect l="l" t="t" r="r" b="b"/>
              <a:pathLst>
                <a:path w="981709" h="981710">
                  <a:moveTo>
                    <a:pt x="760602" y="0"/>
                  </a:moveTo>
                  <a:lnTo>
                    <a:pt x="220852" y="0"/>
                  </a:lnTo>
                  <a:lnTo>
                    <a:pt x="220852" y="539750"/>
                  </a:lnTo>
                  <a:lnTo>
                    <a:pt x="0" y="539750"/>
                  </a:lnTo>
                  <a:lnTo>
                    <a:pt x="490727" y="981456"/>
                  </a:lnTo>
                  <a:lnTo>
                    <a:pt x="981455" y="539750"/>
                  </a:lnTo>
                  <a:lnTo>
                    <a:pt x="760602" y="539750"/>
                  </a:lnTo>
                  <a:lnTo>
                    <a:pt x="760602" y="0"/>
                  </a:lnTo>
                  <a:close/>
                </a:path>
              </a:pathLst>
            </a:custGeom>
            <a:solidFill>
              <a:srgbClr val="F5D9CC">
                <a:alpha val="90194"/>
              </a:srgbClr>
            </a:solidFill>
          </p:spPr>
          <p:txBody>
            <a:bodyPr wrap="square" lIns="0" tIns="0" rIns="0" bIns="0" rtlCol="0"/>
            <a:lstStyle/>
            <a:p>
              <a:endParaRPr/>
            </a:p>
          </p:txBody>
        </p:sp>
        <p:sp>
          <p:nvSpPr>
            <p:cNvPr id="24" name="object 24"/>
            <p:cNvSpPr/>
            <p:nvPr/>
          </p:nvSpPr>
          <p:spPr>
            <a:xfrm>
              <a:off x="7879079" y="2453640"/>
              <a:ext cx="981710" cy="981710"/>
            </a:xfrm>
            <a:custGeom>
              <a:avLst/>
              <a:gdLst/>
              <a:ahLst/>
              <a:cxnLst/>
              <a:rect l="l" t="t" r="r" b="b"/>
              <a:pathLst>
                <a:path w="981709" h="981710">
                  <a:moveTo>
                    <a:pt x="0" y="539750"/>
                  </a:moveTo>
                  <a:lnTo>
                    <a:pt x="220852" y="539750"/>
                  </a:lnTo>
                  <a:lnTo>
                    <a:pt x="220852" y="0"/>
                  </a:lnTo>
                  <a:lnTo>
                    <a:pt x="760602" y="0"/>
                  </a:lnTo>
                  <a:lnTo>
                    <a:pt x="760602" y="539750"/>
                  </a:lnTo>
                  <a:lnTo>
                    <a:pt x="981455" y="539750"/>
                  </a:lnTo>
                  <a:lnTo>
                    <a:pt x="490727" y="981456"/>
                  </a:lnTo>
                  <a:lnTo>
                    <a:pt x="0" y="539750"/>
                  </a:lnTo>
                  <a:close/>
                </a:path>
              </a:pathLst>
            </a:custGeom>
            <a:ln w="12192">
              <a:solidFill>
                <a:srgbClr val="855540"/>
              </a:solidFill>
            </a:ln>
          </p:spPr>
          <p:txBody>
            <a:bodyPr wrap="square" lIns="0" tIns="0" rIns="0" bIns="0" rtlCol="0"/>
            <a:lstStyle/>
            <a:p>
              <a:endParaRPr/>
            </a:p>
          </p:txBody>
        </p:sp>
        <p:sp>
          <p:nvSpPr>
            <p:cNvPr id="25" name="object 25"/>
            <p:cNvSpPr/>
            <p:nvPr/>
          </p:nvSpPr>
          <p:spPr>
            <a:xfrm>
              <a:off x="8503919" y="4206239"/>
              <a:ext cx="978535" cy="978535"/>
            </a:xfrm>
            <a:custGeom>
              <a:avLst/>
              <a:gdLst/>
              <a:ahLst/>
              <a:cxnLst/>
              <a:rect l="l" t="t" r="r" b="b"/>
              <a:pathLst>
                <a:path w="978534" h="978535">
                  <a:moveTo>
                    <a:pt x="758316" y="0"/>
                  </a:moveTo>
                  <a:lnTo>
                    <a:pt x="220090" y="0"/>
                  </a:lnTo>
                  <a:lnTo>
                    <a:pt x="220090" y="538099"/>
                  </a:lnTo>
                  <a:lnTo>
                    <a:pt x="0" y="538099"/>
                  </a:lnTo>
                  <a:lnTo>
                    <a:pt x="489203" y="978408"/>
                  </a:lnTo>
                  <a:lnTo>
                    <a:pt x="978407" y="538099"/>
                  </a:lnTo>
                  <a:lnTo>
                    <a:pt x="758316" y="538099"/>
                  </a:lnTo>
                  <a:lnTo>
                    <a:pt x="758316" y="0"/>
                  </a:lnTo>
                  <a:close/>
                </a:path>
              </a:pathLst>
            </a:custGeom>
            <a:solidFill>
              <a:srgbClr val="F5D9CC">
                <a:alpha val="90194"/>
              </a:srgbClr>
            </a:solidFill>
          </p:spPr>
          <p:txBody>
            <a:bodyPr wrap="square" lIns="0" tIns="0" rIns="0" bIns="0" rtlCol="0"/>
            <a:lstStyle/>
            <a:p>
              <a:endParaRPr/>
            </a:p>
          </p:txBody>
        </p:sp>
        <p:sp>
          <p:nvSpPr>
            <p:cNvPr id="26" name="object 26"/>
            <p:cNvSpPr/>
            <p:nvPr/>
          </p:nvSpPr>
          <p:spPr>
            <a:xfrm>
              <a:off x="8503919" y="4206239"/>
              <a:ext cx="978535" cy="978535"/>
            </a:xfrm>
            <a:custGeom>
              <a:avLst/>
              <a:gdLst/>
              <a:ahLst/>
              <a:cxnLst/>
              <a:rect l="l" t="t" r="r" b="b"/>
              <a:pathLst>
                <a:path w="978534" h="978535">
                  <a:moveTo>
                    <a:pt x="0" y="538099"/>
                  </a:moveTo>
                  <a:lnTo>
                    <a:pt x="220090" y="538099"/>
                  </a:lnTo>
                  <a:lnTo>
                    <a:pt x="220090" y="0"/>
                  </a:lnTo>
                  <a:lnTo>
                    <a:pt x="758316" y="0"/>
                  </a:lnTo>
                  <a:lnTo>
                    <a:pt x="758316" y="538099"/>
                  </a:lnTo>
                  <a:lnTo>
                    <a:pt x="978407" y="538099"/>
                  </a:lnTo>
                  <a:lnTo>
                    <a:pt x="489203" y="978408"/>
                  </a:lnTo>
                  <a:lnTo>
                    <a:pt x="0" y="538099"/>
                  </a:lnTo>
                  <a:close/>
                </a:path>
              </a:pathLst>
            </a:custGeom>
            <a:ln w="12192">
              <a:solidFill>
                <a:srgbClr val="855540"/>
              </a:solidFill>
            </a:ln>
          </p:spPr>
          <p:txBody>
            <a:bodyPr wrap="square" lIns="0" tIns="0" rIns="0" bIns="0" rtlCol="0"/>
            <a:lstStyle/>
            <a:p>
              <a:endParaRPr/>
            </a:p>
          </p:txBody>
        </p:sp>
      </p:gr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5" name="TextBox 4">
            <a:extLst>
              <a:ext uri="{FF2B5EF4-FFF2-40B4-BE49-F238E27FC236}">
                <a16:creationId xmlns:a16="http://schemas.microsoft.com/office/drawing/2014/main" id="{FFC798FC-616D-49C8-BF55-23DD458C2494}"/>
              </a:ext>
            </a:extLst>
          </p:cNvPr>
          <p:cNvSpPr txBox="1"/>
          <p:nvPr/>
        </p:nvSpPr>
        <p:spPr>
          <a:xfrm>
            <a:off x="9144000" y="990600"/>
            <a:ext cx="2895600" cy="1077218"/>
          </a:xfrm>
          <a:prstGeom prst="rect">
            <a:avLst/>
          </a:prstGeom>
          <a:noFill/>
        </p:spPr>
        <p:txBody>
          <a:bodyPr wrap="square" rtlCol="0">
            <a:spAutoFit/>
          </a:bodyPr>
          <a:lstStyle/>
          <a:p>
            <a:r>
              <a:rPr lang="zh-CN" altLang="en-US" sz="1600" dirty="0">
                <a:solidFill>
                  <a:srgbClr val="0070C0"/>
                </a:solidFill>
              </a:rPr>
              <a:t>简单管道会因分支指令而受到惩罚，因为它必须从两条指令中选择一条来获取下一条指令，并且可能会做出错误的选择</a:t>
            </a:r>
            <a:endParaRPr lang="en-MY" sz="1600" dirty="0">
              <a:solidFill>
                <a:srgbClr val="0070C0"/>
              </a:solidFill>
            </a:endParaRPr>
          </a:p>
        </p:txBody>
      </p:sp>
      <p:sp>
        <p:nvSpPr>
          <p:cNvPr id="28" name="TextBox 27">
            <a:extLst>
              <a:ext uri="{FF2B5EF4-FFF2-40B4-BE49-F238E27FC236}">
                <a16:creationId xmlns:a16="http://schemas.microsoft.com/office/drawing/2014/main" id="{2B093FA6-2CE2-4C27-840E-63650C806734}"/>
              </a:ext>
            </a:extLst>
          </p:cNvPr>
          <p:cNvSpPr txBox="1"/>
          <p:nvPr/>
        </p:nvSpPr>
        <p:spPr>
          <a:xfrm>
            <a:off x="307338" y="3226129"/>
            <a:ext cx="2057400" cy="1077218"/>
          </a:xfrm>
          <a:prstGeom prst="rect">
            <a:avLst/>
          </a:prstGeom>
          <a:noFill/>
        </p:spPr>
        <p:txBody>
          <a:bodyPr wrap="square" rtlCol="0">
            <a:spAutoFit/>
          </a:bodyPr>
          <a:lstStyle/>
          <a:p>
            <a:r>
              <a:rPr lang="zh-CN" altLang="en-US" sz="1600" dirty="0">
                <a:solidFill>
                  <a:srgbClr val="0070C0"/>
                </a:solidFill>
              </a:rPr>
              <a:t>蛮力方法是复制管道的初始部分，并允许管道使用两个流获取两条指令</a:t>
            </a:r>
            <a:endParaRPr lang="en-MY" sz="1600" dirty="0">
              <a:solidFill>
                <a:srgbClr val="0070C0"/>
              </a:solidFill>
            </a:endParaRPr>
          </a:p>
        </p:txBody>
      </p:sp>
      <p:sp>
        <p:nvSpPr>
          <p:cNvPr id="29" name="TextBox 28">
            <a:extLst>
              <a:ext uri="{FF2B5EF4-FFF2-40B4-BE49-F238E27FC236}">
                <a16:creationId xmlns:a16="http://schemas.microsoft.com/office/drawing/2014/main" id="{753C2872-BD01-4966-8EFE-4E592B887C37}"/>
              </a:ext>
            </a:extLst>
          </p:cNvPr>
          <p:cNvSpPr txBox="1"/>
          <p:nvPr/>
        </p:nvSpPr>
        <p:spPr>
          <a:xfrm>
            <a:off x="10165841" y="3980719"/>
            <a:ext cx="2057400" cy="2308324"/>
          </a:xfrm>
          <a:prstGeom prst="rect">
            <a:avLst/>
          </a:prstGeom>
          <a:noFill/>
        </p:spPr>
        <p:txBody>
          <a:bodyPr wrap="square" rtlCol="0">
            <a:spAutoFit/>
          </a:bodyPr>
          <a:lstStyle/>
          <a:p>
            <a:r>
              <a:rPr lang="zh-CN" altLang="en-US" sz="1600" dirty="0">
                <a:solidFill>
                  <a:srgbClr val="0070C0"/>
                </a:solidFill>
              </a:rPr>
              <a:t>缺点：</a:t>
            </a:r>
            <a:endParaRPr lang="en-MY" altLang="zh-CN" sz="1600" dirty="0">
              <a:solidFill>
                <a:srgbClr val="0070C0"/>
              </a:solidFill>
            </a:endParaRPr>
          </a:p>
          <a:p>
            <a:pPr marL="285750" indent="-285750">
              <a:buFont typeface="Arial" panose="020B0604020202020204" pitchFamily="34" charset="0"/>
              <a:buChar char="•"/>
            </a:pPr>
            <a:r>
              <a:rPr lang="zh-CN" altLang="en-US" sz="1600" dirty="0">
                <a:solidFill>
                  <a:srgbClr val="0070C0"/>
                </a:solidFill>
              </a:rPr>
              <a:t>对于多个管道，存在访问的争用延迟将寄存器和内存连接起来</a:t>
            </a:r>
            <a:endParaRPr lang="en-MY" altLang="zh-CN" sz="1600" dirty="0">
              <a:solidFill>
                <a:srgbClr val="0070C0"/>
              </a:solidFill>
            </a:endParaRPr>
          </a:p>
          <a:p>
            <a:endParaRPr lang="en-MY" altLang="zh-CN" sz="1600" dirty="0">
              <a:solidFill>
                <a:srgbClr val="0070C0"/>
              </a:solidFill>
            </a:endParaRPr>
          </a:p>
          <a:p>
            <a:pPr marL="285750" indent="-285750">
              <a:buFont typeface="Arial" panose="020B0604020202020204" pitchFamily="34" charset="0"/>
              <a:buChar char="•"/>
            </a:pPr>
            <a:r>
              <a:rPr lang="zh-CN" altLang="en-US" sz="1600" dirty="0">
                <a:solidFill>
                  <a:srgbClr val="0070C0"/>
                </a:solidFill>
              </a:rPr>
              <a:t>其他分支指令可能会在原始分支决策已解决</a:t>
            </a:r>
            <a:endParaRPr lang="en-MY" sz="1600"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690871"/>
            <a:ext cx="12189460" cy="2167255"/>
            <a:chOff x="0" y="4690871"/>
            <a:chExt cx="12189460" cy="2167255"/>
          </a:xfrm>
        </p:grpSpPr>
        <p:sp>
          <p:nvSpPr>
            <p:cNvPr id="3" name="object 3"/>
            <p:cNvSpPr/>
            <p:nvPr/>
          </p:nvSpPr>
          <p:spPr>
            <a:xfrm>
              <a:off x="0" y="4980431"/>
              <a:ext cx="12189460" cy="1877695"/>
            </a:xfrm>
            <a:custGeom>
              <a:avLst/>
              <a:gdLst/>
              <a:ahLst/>
              <a:cxnLst/>
              <a:rect l="l" t="t" r="r" b="b"/>
              <a:pathLst>
                <a:path w="12189460" h="1877695">
                  <a:moveTo>
                    <a:pt x="12188952" y="0"/>
                  </a:moveTo>
                  <a:lnTo>
                    <a:pt x="0" y="0"/>
                  </a:lnTo>
                  <a:lnTo>
                    <a:pt x="0" y="79248"/>
                  </a:lnTo>
                  <a:lnTo>
                    <a:pt x="0" y="1877568"/>
                  </a:lnTo>
                  <a:lnTo>
                    <a:pt x="12188952" y="1877568"/>
                  </a:lnTo>
                  <a:lnTo>
                    <a:pt x="12188952" y="79248"/>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4916423"/>
              <a:ext cx="12189460" cy="64135"/>
            </a:xfrm>
            <a:custGeom>
              <a:avLst/>
              <a:gdLst/>
              <a:ahLst/>
              <a:cxnLst/>
              <a:rect l="l" t="t" r="r" b="b"/>
              <a:pathLst>
                <a:path w="12189460" h="64135">
                  <a:moveTo>
                    <a:pt x="1749552" y="0"/>
                  </a:moveTo>
                  <a:lnTo>
                    <a:pt x="0" y="0"/>
                  </a:lnTo>
                  <a:lnTo>
                    <a:pt x="0" y="64008"/>
                  </a:lnTo>
                  <a:lnTo>
                    <a:pt x="1749552" y="64008"/>
                  </a:lnTo>
                  <a:lnTo>
                    <a:pt x="1749552" y="0"/>
                  </a:lnTo>
                  <a:close/>
                </a:path>
                <a:path w="12189460" h="64135">
                  <a:moveTo>
                    <a:pt x="12188952" y="0"/>
                  </a:moveTo>
                  <a:lnTo>
                    <a:pt x="2133600" y="0"/>
                  </a:lnTo>
                  <a:lnTo>
                    <a:pt x="2133600" y="64008"/>
                  </a:lnTo>
                  <a:lnTo>
                    <a:pt x="12188952" y="64008"/>
                  </a:lnTo>
                  <a:lnTo>
                    <a:pt x="12188952" y="0"/>
                  </a:lnTo>
                  <a:close/>
                </a:path>
              </a:pathLst>
            </a:custGeom>
            <a:solidFill>
              <a:srgbClr val="E38312"/>
            </a:solidFill>
          </p:spPr>
          <p:txBody>
            <a:bodyPr wrap="square" lIns="0" tIns="0" rIns="0" bIns="0" rtlCol="0"/>
            <a:lstStyle/>
            <a:p>
              <a:endParaRPr/>
            </a:p>
          </p:txBody>
        </p:sp>
        <p:sp>
          <p:nvSpPr>
            <p:cNvPr id="5" name="object 5"/>
            <p:cNvSpPr/>
            <p:nvPr/>
          </p:nvSpPr>
          <p:spPr>
            <a:xfrm>
              <a:off x="1749551" y="4690871"/>
              <a:ext cx="384175" cy="368935"/>
            </a:xfrm>
            <a:custGeom>
              <a:avLst/>
              <a:gdLst/>
              <a:ahLst/>
              <a:cxnLst/>
              <a:rect l="l" t="t" r="r" b="b"/>
              <a:pathLst>
                <a:path w="384175" h="368935">
                  <a:moveTo>
                    <a:pt x="384048" y="0"/>
                  </a:moveTo>
                  <a:lnTo>
                    <a:pt x="0" y="0"/>
                  </a:lnTo>
                  <a:lnTo>
                    <a:pt x="0" y="368807"/>
                  </a:lnTo>
                  <a:lnTo>
                    <a:pt x="384048" y="368807"/>
                  </a:lnTo>
                  <a:lnTo>
                    <a:pt x="384048" y="0"/>
                  </a:lnTo>
                  <a:close/>
                </a:path>
              </a:pathLst>
            </a:custGeom>
            <a:solidFill>
              <a:srgbClr val="FFFFFF"/>
            </a:solidFill>
          </p:spPr>
          <p:txBody>
            <a:bodyPr wrap="square" lIns="0" tIns="0" rIns="0" bIns="0" rtlCol="0"/>
            <a:lstStyle/>
            <a:p>
              <a:endParaRPr/>
            </a:p>
          </p:txBody>
        </p:sp>
      </p:grpSp>
      <p:sp>
        <p:nvSpPr>
          <p:cNvPr id="6" name="object 6"/>
          <p:cNvSpPr txBox="1"/>
          <p:nvPr/>
        </p:nvSpPr>
        <p:spPr>
          <a:xfrm>
            <a:off x="758748" y="1970277"/>
            <a:ext cx="2489835" cy="1447191"/>
          </a:xfrm>
          <a:prstGeom prst="rect">
            <a:avLst/>
          </a:prstGeom>
        </p:spPr>
        <p:txBody>
          <a:bodyPr vert="horz" wrap="square" lIns="0" tIns="86995" rIns="0" bIns="0" rtlCol="0">
            <a:spAutoFit/>
          </a:bodyPr>
          <a:lstStyle/>
          <a:p>
            <a:pPr marL="12700" marR="5080">
              <a:lnSpc>
                <a:spcPts val="3260"/>
              </a:lnSpc>
              <a:spcBef>
                <a:spcPts val="685"/>
              </a:spcBef>
            </a:pPr>
            <a:r>
              <a:rPr sz="3200" spc="-265" dirty="0">
                <a:latin typeface="Trebuchet MS"/>
                <a:cs typeface="Trebuchet MS"/>
              </a:rPr>
              <a:t>Prefetch</a:t>
            </a:r>
            <a:r>
              <a:rPr sz="3200" spc="-490" dirty="0">
                <a:latin typeface="Trebuchet MS"/>
                <a:cs typeface="Trebuchet MS"/>
              </a:rPr>
              <a:t> </a:t>
            </a:r>
            <a:r>
              <a:rPr sz="3200" spc="-200" dirty="0">
                <a:latin typeface="Trebuchet MS"/>
                <a:cs typeface="Trebuchet MS"/>
              </a:rPr>
              <a:t>Branch  </a:t>
            </a:r>
            <a:r>
              <a:rPr sz="3200" spc="-295" dirty="0">
                <a:latin typeface="Trebuchet MS"/>
                <a:cs typeface="Trebuchet MS"/>
              </a:rPr>
              <a:t>Target</a:t>
            </a:r>
            <a:endParaRPr lang="en-MY" sz="3200" spc="-295" dirty="0">
              <a:latin typeface="Trebuchet MS"/>
              <a:cs typeface="Trebuchet MS"/>
            </a:endParaRPr>
          </a:p>
          <a:p>
            <a:pPr marL="12700" marR="5080">
              <a:lnSpc>
                <a:spcPts val="3260"/>
              </a:lnSpc>
              <a:spcBef>
                <a:spcPts val="685"/>
              </a:spcBef>
            </a:pPr>
            <a:r>
              <a:rPr lang="zh-CN" altLang="en-US" sz="3200" dirty="0">
                <a:solidFill>
                  <a:srgbClr val="0070C0"/>
                </a:solidFill>
                <a:latin typeface="Trebuchet MS"/>
                <a:cs typeface="Trebuchet MS"/>
              </a:rPr>
              <a:t>预取分支目标</a:t>
            </a:r>
            <a:endParaRPr sz="3200" dirty="0">
              <a:solidFill>
                <a:srgbClr val="0070C0"/>
              </a:solidFill>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7" name="object 7"/>
          <p:cNvSpPr txBox="1"/>
          <p:nvPr/>
        </p:nvSpPr>
        <p:spPr>
          <a:xfrm>
            <a:off x="4446778" y="1255522"/>
            <a:ext cx="4938395" cy="878205"/>
          </a:xfrm>
          <a:prstGeom prst="rect">
            <a:avLst/>
          </a:prstGeom>
        </p:spPr>
        <p:txBody>
          <a:bodyPr vert="horz" wrap="square" lIns="0" tIns="41910" rIns="0" bIns="0" rtlCol="0">
            <a:spAutoFit/>
          </a:bodyPr>
          <a:lstStyle/>
          <a:p>
            <a:pPr marL="241300" marR="5080" indent="-228600" algn="just">
              <a:lnSpc>
                <a:spcPct val="90100"/>
              </a:lnSpc>
              <a:spcBef>
                <a:spcPts val="330"/>
              </a:spcBef>
              <a:buClr>
                <a:srgbClr val="E38312"/>
              </a:buClr>
              <a:buFont typeface="Wingdings"/>
              <a:buChar char=""/>
              <a:tabLst>
                <a:tab pos="241300" algn="l"/>
              </a:tabLst>
            </a:pPr>
            <a:r>
              <a:rPr sz="2000" spc="-5" dirty="0">
                <a:latin typeface="Carlito"/>
                <a:cs typeface="Carlito"/>
              </a:rPr>
              <a:t>When a conditional </a:t>
            </a:r>
            <a:r>
              <a:rPr sz="2000" spc="-10" dirty="0">
                <a:latin typeface="Carlito"/>
                <a:cs typeface="Carlito"/>
              </a:rPr>
              <a:t>branch </a:t>
            </a:r>
            <a:r>
              <a:rPr sz="2000" spc="-5" dirty="0">
                <a:latin typeface="Carlito"/>
                <a:cs typeface="Carlito"/>
              </a:rPr>
              <a:t>is </a:t>
            </a:r>
            <a:r>
              <a:rPr sz="2000" spc="-15" dirty="0">
                <a:latin typeface="Carlito"/>
                <a:cs typeface="Carlito"/>
              </a:rPr>
              <a:t>recognized, </a:t>
            </a:r>
            <a:r>
              <a:rPr sz="2000" spc="-5" dirty="0">
                <a:latin typeface="Carlito"/>
                <a:cs typeface="Carlito"/>
              </a:rPr>
              <a:t>the  </a:t>
            </a:r>
            <a:r>
              <a:rPr sz="2000" spc="-20" dirty="0">
                <a:latin typeface="Carlito"/>
                <a:cs typeface="Carlito"/>
              </a:rPr>
              <a:t>target </a:t>
            </a:r>
            <a:r>
              <a:rPr sz="2000" spc="-5" dirty="0">
                <a:latin typeface="Carlito"/>
                <a:cs typeface="Carlito"/>
              </a:rPr>
              <a:t>of </a:t>
            </a:r>
            <a:r>
              <a:rPr sz="2000" dirty="0">
                <a:latin typeface="Carlito"/>
                <a:cs typeface="Carlito"/>
              </a:rPr>
              <a:t>the </a:t>
            </a:r>
            <a:r>
              <a:rPr sz="2000" spc="-10" dirty="0">
                <a:latin typeface="Carlito"/>
                <a:cs typeface="Carlito"/>
              </a:rPr>
              <a:t>branch </a:t>
            </a:r>
            <a:r>
              <a:rPr sz="2000" spc="-5" dirty="0">
                <a:latin typeface="Carlito"/>
                <a:cs typeface="Carlito"/>
              </a:rPr>
              <a:t>is </a:t>
            </a:r>
            <a:r>
              <a:rPr sz="2000" spc="-20" dirty="0">
                <a:latin typeface="Carlito"/>
                <a:cs typeface="Carlito"/>
              </a:rPr>
              <a:t>prefetched, </a:t>
            </a:r>
            <a:r>
              <a:rPr sz="2000" spc="-5" dirty="0">
                <a:latin typeface="Carlito"/>
                <a:cs typeface="Carlito"/>
              </a:rPr>
              <a:t>in addition  </a:t>
            </a:r>
            <a:r>
              <a:rPr sz="2000" spc="-15" dirty="0">
                <a:latin typeface="Carlito"/>
                <a:cs typeface="Carlito"/>
              </a:rPr>
              <a:t>to </a:t>
            </a:r>
            <a:r>
              <a:rPr sz="2000" spc="-5" dirty="0">
                <a:latin typeface="Carlito"/>
                <a:cs typeface="Carlito"/>
              </a:rPr>
              <a:t>the instruction </a:t>
            </a:r>
            <a:r>
              <a:rPr sz="2000" spc="-10" dirty="0">
                <a:latin typeface="Carlito"/>
                <a:cs typeface="Carlito"/>
              </a:rPr>
              <a:t>following </a:t>
            </a:r>
            <a:r>
              <a:rPr sz="2000" spc="-5" dirty="0">
                <a:latin typeface="Carlito"/>
                <a:cs typeface="Carlito"/>
              </a:rPr>
              <a:t>the</a:t>
            </a:r>
            <a:r>
              <a:rPr sz="2000" spc="50" dirty="0">
                <a:latin typeface="Carlito"/>
                <a:cs typeface="Carlito"/>
              </a:rPr>
              <a:t> </a:t>
            </a:r>
            <a:r>
              <a:rPr sz="2000" spc="-10" dirty="0">
                <a:latin typeface="Carlito"/>
                <a:cs typeface="Carlito"/>
              </a:rPr>
              <a:t>branch</a:t>
            </a:r>
            <a:endParaRPr sz="2000" dirty="0">
              <a:latin typeface="Carlito"/>
              <a:cs typeface="Carlito"/>
            </a:endParaRPr>
          </a:p>
        </p:txBody>
      </p:sp>
      <p:sp>
        <p:nvSpPr>
          <p:cNvPr id="8" name="object 8"/>
          <p:cNvSpPr txBox="1"/>
          <p:nvPr/>
        </p:nvSpPr>
        <p:spPr>
          <a:xfrm>
            <a:off x="4446778" y="2407742"/>
            <a:ext cx="3987165" cy="603885"/>
          </a:xfrm>
          <a:prstGeom prst="rect">
            <a:avLst/>
          </a:prstGeom>
        </p:spPr>
        <p:txBody>
          <a:bodyPr vert="horz" wrap="square" lIns="0" tIns="12065" rIns="0" bIns="0" rtlCol="0">
            <a:spAutoFit/>
          </a:bodyPr>
          <a:lstStyle/>
          <a:p>
            <a:pPr marL="241300" indent="-228600">
              <a:lnSpc>
                <a:spcPts val="2280"/>
              </a:lnSpc>
              <a:spcBef>
                <a:spcPts val="95"/>
              </a:spcBef>
              <a:buClr>
                <a:srgbClr val="E38312"/>
              </a:buClr>
              <a:buFont typeface="Wingdings"/>
              <a:buChar char=""/>
              <a:tabLst>
                <a:tab pos="241300" algn="l"/>
              </a:tabLst>
            </a:pPr>
            <a:r>
              <a:rPr sz="2000" spc="-45" dirty="0">
                <a:latin typeface="Carlito"/>
                <a:cs typeface="Carlito"/>
              </a:rPr>
              <a:t>Target </a:t>
            </a:r>
            <a:r>
              <a:rPr sz="2000" spc="-5" dirty="0">
                <a:latin typeface="Carlito"/>
                <a:cs typeface="Carlito"/>
              </a:rPr>
              <a:t>is then </a:t>
            </a:r>
            <a:r>
              <a:rPr sz="2000" spc="-20" dirty="0">
                <a:latin typeface="Carlito"/>
                <a:cs typeface="Carlito"/>
              </a:rPr>
              <a:t>saved </a:t>
            </a:r>
            <a:r>
              <a:rPr sz="2000" spc="-10" dirty="0">
                <a:latin typeface="Carlito"/>
                <a:cs typeface="Carlito"/>
              </a:rPr>
              <a:t>until </a:t>
            </a:r>
            <a:r>
              <a:rPr sz="2000" dirty="0">
                <a:latin typeface="Carlito"/>
                <a:cs typeface="Carlito"/>
              </a:rPr>
              <a:t>the</a:t>
            </a:r>
            <a:r>
              <a:rPr sz="2000" spc="130" dirty="0">
                <a:latin typeface="Carlito"/>
                <a:cs typeface="Carlito"/>
              </a:rPr>
              <a:t> </a:t>
            </a:r>
            <a:r>
              <a:rPr sz="2000" spc="-10" dirty="0">
                <a:latin typeface="Carlito"/>
                <a:cs typeface="Carlito"/>
              </a:rPr>
              <a:t>branch</a:t>
            </a:r>
            <a:endParaRPr sz="2000" dirty="0">
              <a:latin typeface="Carlito"/>
              <a:cs typeface="Carlito"/>
            </a:endParaRPr>
          </a:p>
          <a:p>
            <a:pPr marL="241300">
              <a:lnSpc>
                <a:spcPts val="2280"/>
              </a:lnSpc>
            </a:pPr>
            <a:r>
              <a:rPr sz="2000" spc="-10" dirty="0">
                <a:latin typeface="Carlito"/>
                <a:cs typeface="Carlito"/>
              </a:rPr>
              <a:t>instruction </a:t>
            </a:r>
            <a:r>
              <a:rPr sz="2000" spc="-5" dirty="0">
                <a:latin typeface="Carlito"/>
                <a:cs typeface="Carlito"/>
              </a:rPr>
              <a:t>is</a:t>
            </a:r>
            <a:r>
              <a:rPr sz="2000" spc="45" dirty="0">
                <a:latin typeface="Carlito"/>
                <a:cs typeface="Carlito"/>
              </a:rPr>
              <a:t> </a:t>
            </a:r>
            <a:r>
              <a:rPr sz="2000" spc="-20" dirty="0">
                <a:latin typeface="Carlito"/>
                <a:cs typeface="Carlito"/>
              </a:rPr>
              <a:t>executed</a:t>
            </a:r>
            <a:endParaRPr sz="2000" dirty="0">
              <a:latin typeface="Carlito"/>
              <a:cs typeface="Carlito"/>
            </a:endParaRPr>
          </a:p>
        </p:txBody>
      </p:sp>
      <p:sp>
        <p:nvSpPr>
          <p:cNvPr id="9" name="object 9"/>
          <p:cNvSpPr txBox="1"/>
          <p:nvPr/>
        </p:nvSpPr>
        <p:spPr>
          <a:xfrm>
            <a:off x="4446778" y="3289553"/>
            <a:ext cx="4785360" cy="1207135"/>
          </a:xfrm>
          <a:prstGeom prst="rect">
            <a:avLst/>
          </a:prstGeom>
        </p:spPr>
        <p:txBody>
          <a:bodyPr vert="horz" wrap="square" lIns="0" tIns="11430" rIns="0" bIns="0" rtlCol="0">
            <a:spAutoFit/>
          </a:bodyPr>
          <a:lstStyle/>
          <a:p>
            <a:pPr marL="241300" indent="-228600">
              <a:lnSpc>
                <a:spcPts val="2280"/>
              </a:lnSpc>
              <a:spcBef>
                <a:spcPts val="90"/>
              </a:spcBef>
              <a:buClr>
                <a:srgbClr val="E38312"/>
              </a:buClr>
              <a:buFont typeface="Wingdings"/>
              <a:buChar char=""/>
              <a:tabLst>
                <a:tab pos="241300" algn="l"/>
              </a:tabLst>
            </a:pPr>
            <a:r>
              <a:rPr sz="2000" spc="-5" dirty="0">
                <a:latin typeface="Carlito"/>
                <a:cs typeface="Carlito"/>
              </a:rPr>
              <a:t>If the </a:t>
            </a:r>
            <a:r>
              <a:rPr sz="2000" spc="-10" dirty="0">
                <a:latin typeface="Carlito"/>
                <a:cs typeface="Carlito"/>
              </a:rPr>
              <a:t>branch </a:t>
            </a:r>
            <a:r>
              <a:rPr sz="2000" spc="-5" dirty="0">
                <a:latin typeface="Carlito"/>
                <a:cs typeface="Carlito"/>
              </a:rPr>
              <a:t>is </a:t>
            </a:r>
            <a:r>
              <a:rPr sz="2000" spc="-20" dirty="0">
                <a:latin typeface="Carlito"/>
                <a:cs typeface="Carlito"/>
              </a:rPr>
              <a:t>taken, </a:t>
            </a:r>
            <a:r>
              <a:rPr sz="2000" spc="-5" dirty="0">
                <a:latin typeface="Carlito"/>
                <a:cs typeface="Carlito"/>
              </a:rPr>
              <a:t>the </a:t>
            </a:r>
            <a:r>
              <a:rPr sz="2000" spc="-20" dirty="0">
                <a:latin typeface="Carlito"/>
                <a:cs typeface="Carlito"/>
              </a:rPr>
              <a:t>target </a:t>
            </a:r>
            <a:r>
              <a:rPr sz="2000" spc="-5" dirty="0">
                <a:latin typeface="Carlito"/>
                <a:cs typeface="Carlito"/>
              </a:rPr>
              <a:t>has</a:t>
            </a:r>
            <a:r>
              <a:rPr sz="2000" spc="130" dirty="0">
                <a:latin typeface="Carlito"/>
                <a:cs typeface="Carlito"/>
              </a:rPr>
              <a:t> </a:t>
            </a:r>
            <a:r>
              <a:rPr sz="2000" spc="-10" dirty="0">
                <a:latin typeface="Carlito"/>
                <a:cs typeface="Carlito"/>
              </a:rPr>
              <a:t>already</a:t>
            </a:r>
            <a:endParaRPr sz="2000" dirty="0">
              <a:latin typeface="Carlito"/>
              <a:cs typeface="Carlito"/>
            </a:endParaRPr>
          </a:p>
          <a:p>
            <a:pPr marL="241300">
              <a:lnSpc>
                <a:spcPts val="2280"/>
              </a:lnSpc>
            </a:pPr>
            <a:r>
              <a:rPr sz="2000" spc="-10" dirty="0">
                <a:latin typeface="Carlito"/>
                <a:cs typeface="Carlito"/>
              </a:rPr>
              <a:t>been</a:t>
            </a:r>
            <a:r>
              <a:rPr sz="2000" spc="25" dirty="0">
                <a:latin typeface="Carlito"/>
                <a:cs typeface="Carlito"/>
              </a:rPr>
              <a:t> </a:t>
            </a:r>
            <a:r>
              <a:rPr sz="2000" spc="-20" dirty="0">
                <a:latin typeface="Carlito"/>
                <a:cs typeface="Carlito"/>
              </a:rPr>
              <a:t>prefetched</a:t>
            </a:r>
            <a:endParaRPr sz="2000" dirty="0">
              <a:latin typeface="Carlito"/>
              <a:cs typeface="Carlito"/>
            </a:endParaRPr>
          </a:p>
          <a:p>
            <a:pPr>
              <a:lnSpc>
                <a:spcPct val="100000"/>
              </a:lnSpc>
              <a:spcBef>
                <a:spcPts val="35"/>
              </a:spcBef>
            </a:pPr>
            <a:endParaRPr sz="1900" dirty="0">
              <a:latin typeface="Carlito"/>
              <a:cs typeface="Carlito"/>
            </a:endParaRPr>
          </a:p>
          <a:p>
            <a:pPr marL="241300" indent="-228600">
              <a:lnSpc>
                <a:spcPct val="100000"/>
              </a:lnSpc>
              <a:buClr>
                <a:srgbClr val="E38312"/>
              </a:buClr>
              <a:buFont typeface="Wingdings"/>
              <a:buChar char=""/>
              <a:tabLst>
                <a:tab pos="241300" algn="l"/>
              </a:tabLst>
            </a:pPr>
            <a:r>
              <a:rPr sz="2000" spc="-5" dirty="0">
                <a:latin typeface="Carlito"/>
                <a:cs typeface="Carlito"/>
              </a:rPr>
              <a:t>IBM </a:t>
            </a:r>
            <a:r>
              <a:rPr sz="2000" spc="-10" dirty="0">
                <a:latin typeface="Carlito"/>
                <a:cs typeface="Carlito"/>
              </a:rPr>
              <a:t>360/91 uses </a:t>
            </a:r>
            <a:r>
              <a:rPr sz="2000" dirty="0">
                <a:latin typeface="Carlito"/>
                <a:cs typeface="Carlito"/>
              </a:rPr>
              <a:t>this</a:t>
            </a:r>
            <a:r>
              <a:rPr sz="2000" spc="70" dirty="0">
                <a:latin typeface="Carlito"/>
                <a:cs typeface="Carlito"/>
              </a:rPr>
              <a:t> </a:t>
            </a:r>
            <a:r>
              <a:rPr sz="2000" spc="-5" dirty="0">
                <a:latin typeface="Carlito"/>
                <a:cs typeface="Carlito"/>
              </a:rPr>
              <a:t>approach</a:t>
            </a:r>
            <a:endParaRPr sz="2000" dirty="0">
              <a:latin typeface="Carlito"/>
              <a:cs typeface="Carlito"/>
            </a:endParaRPr>
          </a:p>
        </p:txBody>
      </p:sp>
      <p:sp>
        <p:nvSpPr>
          <p:cNvPr id="11" name="TextBox 10">
            <a:extLst>
              <a:ext uri="{FF2B5EF4-FFF2-40B4-BE49-F238E27FC236}">
                <a16:creationId xmlns:a16="http://schemas.microsoft.com/office/drawing/2014/main" id="{6363B4BA-EE3B-4701-AECF-9A3BA3252C1A}"/>
              </a:ext>
            </a:extLst>
          </p:cNvPr>
          <p:cNvSpPr txBox="1"/>
          <p:nvPr/>
        </p:nvSpPr>
        <p:spPr>
          <a:xfrm>
            <a:off x="9385173" y="3148166"/>
            <a:ext cx="2489835"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0070C0"/>
                </a:solidFill>
              </a:rPr>
              <a:t>如果执行了分支，则目标已执行已预取</a:t>
            </a:r>
            <a:endParaRPr lang="en-MY" altLang="zh-CN" sz="1600" dirty="0">
              <a:solidFill>
                <a:srgbClr val="0070C0"/>
              </a:solidFill>
            </a:endParaRPr>
          </a:p>
          <a:p>
            <a:pPr marL="285750" indent="-285750">
              <a:buFont typeface="Arial" panose="020B0604020202020204" pitchFamily="34" charset="0"/>
              <a:buChar char="•"/>
            </a:pPr>
            <a:endParaRPr lang="en-MY" sz="1600" dirty="0">
              <a:solidFill>
                <a:srgbClr val="0070C0"/>
              </a:solidFill>
            </a:endParaRPr>
          </a:p>
          <a:p>
            <a:pPr marL="285750" indent="-285750">
              <a:buFont typeface="Arial" panose="020B0604020202020204" pitchFamily="34" charset="0"/>
              <a:buChar char="•"/>
            </a:pPr>
            <a:r>
              <a:rPr lang="en-US" altLang="zh-CN" sz="1600" dirty="0">
                <a:solidFill>
                  <a:srgbClr val="0070C0"/>
                </a:solidFill>
              </a:rPr>
              <a:t>IBM360/91</a:t>
            </a:r>
            <a:r>
              <a:rPr lang="zh-CN" altLang="en-US" sz="1600" dirty="0">
                <a:solidFill>
                  <a:srgbClr val="0070C0"/>
                </a:solidFill>
              </a:rPr>
              <a:t>使用这种方法</a:t>
            </a:r>
            <a:endParaRPr lang="en-MY" sz="1600" dirty="0">
              <a:solidFill>
                <a:srgbClr val="0070C0"/>
              </a:solidFill>
            </a:endParaRPr>
          </a:p>
        </p:txBody>
      </p:sp>
      <p:sp>
        <p:nvSpPr>
          <p:cNvPr id="12" name="TextBox 11">
            <a:extLst>
              <a:ext uri="{FF2B5EF4-FFF2-40B4-BE49-F238E27FC236}">
                <a16:creationId xmlns:a16="http://schemas.microsoft.com/office/drawing/2014/main" id="{48EC8AB3-D02C-4E1B-A714-317A118FFA47}"/>
              </a:ext>
            </a:extLst>
          </p:cNvPr>
          <p:cNvSpPr txBox="1"/>
          <p:nvPr/>
        </p:nvSpPr>
        <p:spPr>
          <a:xfrm>
            <a:off x="9385173" y="2414815"/>
            <a:ext cx="2349627"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0070C0"/>
                </a:solidFill>
              </a:rPr>
              <a:t>然后将目标保存到分支指令被执行</a:t>
            </a:r>
            <a:endParaRPr lang="en-MY" sz="1600" dirty="0">
              <a:solidFill>
                <a:srgbClr val="0070C0"/>
              </a:solidFill>
            </a:endParaRPr>
          </a:p>
        </p:txBody>
      </p:sp>
      <p:sp>
        <p:nvSpPr>
          <p:cNvPr id="13" name="TextBox 12">
            <a:extLst>
              <a:ext uri="{FF2B5EF4-FFF2-40B4-BE49-F238E27FC236}">
                <a16:creationId xmlns:a16="http://schemas.microsoft.com/office/drawing/2014/main" id="{8A6F7B5E-10B4-47C2-8690-57F109AC6033}"/>
              </a:ext>
            </a:extLst>
          </p:cNvPr>
          <p:cNvSpPr txBox="1"/>
          <p:nvPr/>
        </p:nvSpPr>
        <p:spPr>
          <a:xfrm>
            <a:off x="6629400" y="457200"/>
            <a:ext cx="4320793"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0070C0"/>
                </a:solidFill>
              </a:rPr>
              <a:t>识别条件分支时，除了分支后面的指令外，还将预取分支的目标</a:t>
            </a:r>
            <a:endParaRPr lang="en-MY" sz="16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3639" y="1008964"/>
            <a:ext cx="9991090" cy="757555"/>
          </a:xfrm>
          <a:prstGeom prst="rect">
            <a:avLst/>
          </a:prstGeom>
        </p:spPr>
        <p:txBody>
          <a:bodyPr vert="horz" wrap="square" lIns="0" tIns="12700" rIns="0" bIns="0" rtlCol="0">
            <a:spAutoFit/>
          </a:bodyPr>
          <a:lstStyle/>
          <a:p>
            <a:pPr marL="12700">
              <a:lnSpc>
                <a:spcPct val="100000"/>
              </a:lnSpc>
              <a:spcBef>
                <a:spcPts val="100"/>
              </a:spcBef>
              <a:tabLst>
                <a:tab pos="9977755" algn="l"/>
              </a:tabLst>
            </a:pPr>
            <a:r>
              <a:rPr spc="-260" dirty="0"/>
              <a:t>LEARNING</a:t>
            </a:r>
            <a:r>
              <a:rPr spc="-680" dirty="0"/>
              <a:t> </a:t>
            </a:r>
            <a:r>
              <a:rPr spc="-200" dirty="0"/>
              <a:t>OUTCOMES	</a:t>
            </a:r>
          </a:p>
        </p:txBody>
      </p:sp>
      <p:sp>
        <p:nvSpPr>
          <p:cNvPr id="3" name="object 3"/>
          <p:cNvSpPr txBox="1"/>
          <p:nvPr/>
        </p:nvSpPr>
        <p:spPr>
          <a:xfrm>
            <a:off x="1362836" y="1766848"/>
            <a:ext cx="5309235" cy="1381760"/>
          </a:xfrm>
          <a:prstGeom prst="rect">
            <a:avLst/>
          </a:prstGeom>
        </p:spPr>
        <p:txBody>
          <a:bodyPr vert="horz" wrap="square" lIns="0" tIns="158750" rIns="0" bIns="0" rtlCol="0">
            <a:spAutoFit/>
          </a:bodyPr>
          <a:lstStyle/>
          <a:p>
            <a:pPr marL="12700">
              <a:lnSpc>
                <a:spcPct val="100000"/>
              </a:lnSpc>
              <a:spcBef>
                <a:spcPts val="1250"/>
              </a:spcBef>
            </a:pPr>
            <a:r>
              <a:rPr sz="2000" spc="-95" dirty="0">
                <a:solidFill>
                  <a:srgbClr val="404040"/>
                </a:solidFill>
                <a:latin typeface="Carlito"/>
                <a:cs typeface="Carlito"/>
              </a:rPr>
              <a:t>To </a:t>
            </a:r>
            <a:r>
              <a:rPr sz="2000" spc="-5" dirty="0">
                <a:solidFill>
                  <a:srgbClr val="404040"/>
                </a:solidFill>
                <a:latin typeface="Carlito"/>
                <a:cs typeface="Carlito"/>
              </a:rPr>
              <a:t>learn </a:t>
            </a:r>
            <a:r>
              <a:rPr sz="2000" dirty="0">
                <a:solidFill>
                  <a:srgbClr val="404040"/>
                </a:solidFill>
                <a:latin typeface="Carlito"/>
                <a:cs typeface="Carlito"/>
              </a:rPr>
              <a:t>and </a:t>
            </a:r>
            <a:r>
              <a:rPr sz="2000" spc="-15" dirty="0">
                <a:solidFill>
                  <a:srgbClr val="404040"/>
                </a:solidFill>
                <a:latin typeface="Carlito"/>
                <a:cs typeface="Carlito"/>
              </a:rPr>
              <a:t>understand</a:t>
            </a:r>
            <a:r>
              <a:rPr sz="2000" spc="110" dirty="0">
                <a:solidFill>
                  <a:srgbClr val="404040"/>
                </a:solidFill>
                <a:latin typeface="Carlito"/>
                <a:cs typeface="Carlito"/>
              </a:rPr>
              <a:t> </a:t>
            </a:r>
            <a:r>
              <a:rPr sz="2000" spc="-5" dirty="0">
                <a:solidFill>
                  <a:srgbClr val="404040"/>
                </a:solidFill>
                <a:latin typeface="Carlito"/>
                <a:cs typeface="Carlito"/>
              </a:rPr>
              <a:t>;</a:t>
            </a:r>
            <a:endParaRPr sz="2000">
              <a:latin typeface="Carlito"/>
              <a:cs typeface="Carlito"/>
            </a:endParaRPr>
          </a:p>
          <a:p>
            <a:pPr marL="262255" indent="-250190">
              <a:lnSpc>
                <a:spcPct val="100000"/>
              </a:lnSpc>
              <a:spcBef>
                <a:spcPts val="1150"/>
              </a:spcBef>
              <a:buAutoNum type="arabicPeriod"/>
              <a:tabLst>
                <a:tab pos="262890" algn="l"/>
              </a:tabLst>
            </a:pPr>
            <a:r>
              <a:rPr sz="2000" spc="-5" dirty="0">
                <a:solidFill>
                  <a:srgbClr val="404040"/>
                </a:solidFill>
                <a:latin typeface="Carlito"/>
                <a:cs typeface="Carlito"/>
              </a:rPr>
              <a:t>Instruction</a:t>
            </a:r>
            <a:r>
              <a:rPr sz="2000" dirty="0">
                <a:solidFill>
                  <a:srgbClr val="404040"/>
                </a:solidFill>
                <a:latin typeface="Carlito"/>
                <a:cs typeface="Carlito"/>
              </a:rPr>
              <a:t> </a:t>
            </a:r>
            <a:r>
              <a:rPr sz="2000" spc="-5" dirty="0">
                <a:solidFill>
                  <a:srgbClr val="404040"/>
                </a:solidFill>
                <a:latin typeface="Carlito"/>
                <a:cs typeface="Carlito"/>
              </a:rPr>
              <a:t>Pipelining</a:t>
            </a:r>
            <a:endParaRPr sz="2000">
              <a:latin typeface="Carlito"/>
              <a:cs typeface="Carlito"/>
            </a:endParaRPr>
          </a:p>
          <a:p>
            <a:pPr marL="262255" indent="-250190">
              <a:lnSpc>
                <a:spcPct val="100000"/>
              </a:lnSpc>
              <a:spcBef>
                <a:spcPts val="1180"/>
              </a:spcBef>
              <a:buAutoNum type="arabicPeriod"/>
              <a:tabLst>
                <a:tab pos="262890" algn="l"/>
              </a:tabLst>
            </a:pPr>
            <a:r>
              <a:rPr sz="2000" spc="-10" dirty="0">
                <a:solidFill>
                  <a:srgbClr val="404040"/>
                </a:solidFill>
                <a:latin typeface="Carlito"/>
                <a:cs typeface="Carlito"/>
              </a:rPr>
              <a:t>Introduction </a:t>
            </a:r>
            <a:r>
              <a:rPr sz="2000" spc="-15" dirty="0">
                <a:solidFill>
                  <a:srgbClr val="404040"/>
                </a:solidFill>
                <a:latin typeface="Carlito"/>
                <a:cs typeface="Carlito"/>
              </a:rPr>
              <a:t>to </a:t>
            </a:r>
            <a:r>
              <a:rPr sz="2000" spc="-10" dirty="0">
                <a:solidFill>
                  <a:srgbClr val="404040"/>
                </a:solidFill>
                <a:latin typeface="Carlito"/>
                <a:cs typeface="Carlito"/>
              </a:rPr>
              <a:t>Instruction-Level </a:t>
            </a:r>
            <a:r>
              <a:rPr sz="2000" spc="-15" dirty="0">
                <a:solidFill>
                  <a:srgbClr val="404040"/>
                </a:solidFill>
                <a:latin typeface="Carlito"/>
                <a:cs typeface="Carlito"/>
              </a:rPr>
              <a:t>Parallelism</a:t>
            </a:r>
            <a:r>
              <a:rPr sz="2000" spc="229" dirty="0">
                <a:solidFill>
                  <a:srgbClr val="404040"/>
                </a:solidFill>
                <a:latin typeface="Carlito"/>
                <a:cs typeface="Carlito"/>
              </a:rPr>
              <a:t> </a:t>
            </a:r>
            <a:r>
              <a:rPr sz="2000" spc="-10" dirty="0">
                <a:solidFill>
                  <a:srgbClr val="404040"/>
                </a:solidFill>
                <a:latin typeface="Carlito"/>
                <a:cs typeface="Carlito"/>
              </a:rPr>
              <a:t>(ILP)</a:t>
            </a:r>
            <a:endParaRPr sz="20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43000" y="645909"/>
            <a:ext cx="2803525" cy="757555"/>
          </a:xfrm>
          <a:prstGeom prst="rect">
            <a:avLst/>
          </a:prstGeom>
        </p:spPr>
        <p:txBody>
          <a:bodyPr vert="horz" wrap="square" lIns="0" tIns="12700" rIns="0" bIns="0" rtlCol="0">
            <a:spAutoFit/>
          </a:bodyPr>
          <a:lstStyle/>
          <a:p>
            <a:pPr marL="12700">
              <a:lnSpc>
                <a:spcPct val="100000"/>
              </a:lnSpc>
              <a:spcBef>
                <a:spcPts val="100"/>
              </a:spcBef>
            </a:pPr>
            <a:r>
              <a:rPr u="none" spc="-229" dirty="0"/>
              <a:t>Loop</a:t>
            </a:r>
            <a:r>
              <a:rPr u="none" spc="-535" dirty="0"/>
              <a:t> </a:t>
            </a:r>
            <a:r>
              <a:rPr u="none" spc="-310" dirty="0"/>
              <a:t>Buffer</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523240">
              <a:lnSpc>
                <a:spcPts val="2280"/>
              </a:lnSpc>
              <a:spcBef>
                <a:spcPts val="95"/>
              </a:spcBef>
            </a:pPr>
            <a:r>
              <a:rPr spc="-10" dirty="0"/>
              <a:t>Small, very-high speed memory maintained </a:t>
            </a:r>
            <a:r>
              <a:rPr spc="-5" dirty="0"/>
              <a:t>by the instruction </a:t>
            </a:r>
            <a:r>
              <a:rPr spc="-20" dirty="0"/>
              <a:t>fetch stage </a:t>
            </a:r>
            <a:r>
              <a:rPr dirty="0"/>
              <a:t>of the </a:t>
            </a:r>
            <a:r>
              <a:rPr spc="-5" dirty="0"/>
              <a:t>pipeline</a:t>
            </a:r>
            <a:r>
              <a:rPr spc="50" dirty="0"/>
              <a:t> </a:t>
            </a:r>
            <a:r>
              <a:rPr dirty="0"/>
              <a:t>and</a:t>
            </a:r>
          </a:p>
          <a:p>
            <a:pPr marL="523240">
              <a:lnSpc>
                <a:spcPts val="2280"/>
              </a:lnSpc>
            </a:pPr>
            <a:r>
              <a:rPr spc="-10" dirty="0"/>
              <a:t>containing </a:t>
            </a:r>
            <a:r>
              <a:rPr spc="-5" dirty="0"/>
              <a:t>the </a:t>
            </a:r>
            <a:r>
              <a:rPr i="1" spc="-5" dirty="0">
                <a:latin typeface="Carlito"/>
                <a:cs typeface="Carlito"/>
              </a:rPr>
              <a:t>n </a:t>
            </a:r>
            <a:r>
              <a:rPr spc="-20" dirty="0"/>
              <a:t>most </a:t>
            </a:r>
            <a:r>
              <a:rPr spc="-15" dirty="0"/>
              <a:t>recently </a:t>
            </a:r>
            <a:r>
              <a:rPr spc="-20" dirty="0"/>
              <a:t>fetched </a:t>
            </a:r>
            <a:r>
              <a:rPr spc="-10" dirty="0"/>
              <a:t>instructions, </a:t>
            </a:r>
            <a:r>
              <a:rPr spc="-5" dirty="0"/>
              <a:t>in</a:t>
            </a:r>
            <a:r>
              <a:rPr spc="260" dirty="0"/>
              <a:t> </a:t>
            </a:r>
            <a:r>
              <a:rPr spc="-10" dirty="0"/>
              <a:t>sequence</a:t>
            </a:r>
          </a:p>
          <a:p>
            <a:pPr marL="464820">
              <a:lnSpc>
                <a:spcPct val="100000"/>
              </a:lnSpc>
              <a:spcBef>
                <a:spcPts val="30"/>
              </a:spcBef>
            </a:pPr>
            <a:endParaRPr sz="2650" dirty="0"/>
          </a:p>
          <a:p>
            <a:pPr marL="523240">
              <a:lnSpc>
                <a:spcPct val="100000"/>
              </a:lnSpc>
            </a:pPr>
            <a:r>
              <a:rPr b="1" spc="-10" dirty="0">
                <a:latin typeface="Carlito"/>
                <a:cs typeface="Carlito"/>
              </a:rPr>
              <a:t>Benefits:</a:t>
            </a:r>
          </a:p>
          <a:p>
            <a:pPr marL="815975" indent="-183515">
              <a:lnSpc>
                <a:spcPct val="100000"/>
              </a:lnSpc>
              <a:spcBef>
                <a:spcPts val="200"/>
              </a:spcBef>
              <a:buClr>
                <a:srgbClr val="E38312"/>
              </a:buClr>
              <a:buChar char="◦"/>
              <a:tabLst>
                <a:tab pos="817244" algn="l"/>
              </a:tabLst>
            </a:pPr>
            <a:r>
              <a:rPr sz="1800" spc="-10" dirty="0"/>
              <a:t>Instructions </a:t>
            </a:r>
            <a:r>
              <a:rPr sz="1800" spc="-20" dirty="0"/>
              <a:t>fetched </a:t>
            </a:r>
            <a:r>
              <a:rPr sz="1800" spc="-5" dirty="0"/>
              <a:t>in </a:t>
            </a:r>
            <a:r>
              <a:rPr sz="1800" spc="-10" dirty="0"/>
              <a:t>sequence </a:t>
            </a:r>
            <a:r>
              <a:rPr sz="1800" spc="-5" dirty="0"/>
              <a:t>will be </a:t>
            </a:r>
            <a:r>
              <a:rPr sz="1800" spc="-10" dirty="0"/>
              <a:t>available </a:t>
            </a:r>
            <a:r>
              <a:rPr sz="1800" spc="-5" dirty="0"/>
              <a:t>without the </a:t>
            </a:r>
            <a:r>
              <a:rPr sz="1800" spc="-10" dirty="0"/>
              <a:t>usual </a:t>
            </a:r>
            <a:r>
              <a:rPr sz="1800" dirty="0"/>
              <a:t>memory </a:t>
            </a:r>
            <a:r>
              <a:rPr sz="1800" spc="-5" dirty="0"/>
              <a:t>access</a:t>
            </a:r>
            <a:r>
              <a:rPr sz="1800" spc="335" dirty="0"/>
              <a:t> </a:t>
            </a:r>
            <a:r>
              <a:rPr sz="1800" spc="-5" dirty="0"/>
              <a:t>time</a:t>
            </a:r>
            <a:endParaRPr sz="1800" dirty="0"/>
          </a:p>
          <a:p>
            <a:pPr marL="815975" marR="5080" indent="-182880">
              <a:lnSpc>
                <a:spcPts val="1939"/>
              </a:lnSpc>
              <a:spcBef>
                <a:spcPts val="635"/>
              </a:spcBef>
              <a:buClr>
                <a:srgbClr val="E38312"/>
              </a:buClr>
              <a:buChar char="◦"/>
              <a:tabLst>
                <a:tab pos="817244" algn="l"/>
              </a:tabLst>
            </a:pPr>
            <a:r>
              <a:rPr sz="1800" dirty="0"/>
              <a:t>If a </a:t>
            </a:r>
            <a:r>
              <a:rPr sz="1800" spc="-15" dirty="0"/>
              <a:t>branch </a:t>
            </a:r>
            <a:r>
              <a:rPr sz="1800" spc="-5" dirty="0"/>
              <a:t>occurs </a:t>
            </a:r>
            <a:r>
              <a:rPr sz="1800" spc="-15" dirty="0"/>
              <a:t>to </a:t>
            </a:r>
            <a:r>
              <a:rPr sz="1800" dirty="0"/>
              <a:t>a </a:t>
            </a:r>
            <a:r>
              <a:rPr sz="1800" spc="-20" dirty="0"/>
              <a:t>target </a:t>
            </a:r>
            <a:r>
              <a:rPr sz="1800" spc="-15" dirty="0"/>
              <a:t>just </a:t>
            </a:r>
            <a:r>
              <a:rPr sz="1800" dirty="0"/>
              <a:t>a </a:t>
            </a:r>
            <a:r>
              <a:rPr sz="1800" spc="-20" dirty="0"/>
              <a:t>few </a:t>
            </a:r>
            <a:r>
              <a:rPr sz="1800" spc="-10" dirty="0"/>
              <a:t>locations </a:t>
            </a:r>
            <a:r>
              <a:rPr sz="1800" spc="-5" dirty="0"/>
              <a:t>ahead </a:t>
            </a:r>
            <a:r>
              <a:rPr sz="1800" dirty="0"/>
              <a:t>of </a:t>
            </a:r>
            <a:r>
              <a:rPr sz="1800" spc="-5" dirty="0"/>
              <a:t>the </a:t>
            </a:r>
            <a:r>
              <a:rPr sz="1800" spc="-10" dirty="0"/>
              <a:t>address </a:t>
            </a:r>
            <a:r>
              <a:rPr sz="1800" dirty="0"/>
              <a:t>of </a:t>
            </a:r>
            <a:r>
              <a:rPr sz="1800" spc="-5" dirty="0"/>
              <a:t>the </a:t>
            </a:r>
            <a:r>
              <a:rPr sz="1800" spc="-15" dirty="0"/>
              <a:t>branch </a:t>
            </a:r>
            <a:r>
              <a:rPr sz="1800" spc="-10" dirty="0"/>
              <a:t>instruction, </a:t>
            </a:r>
            <a:r>
              <a:rPr sz="1800" spc="-5" dirty="0"/>
              <a:t>the </a:t>
            </a:r>
            <a:r>
              <a:rPr sz="1800" spc="-20" dirty="0"/>
              <a:t>target  </a:t>
            </a:r>
            <a:r>
              <a:rPr sz="1800" spc="-5" dirty="0"/>
              <a:t>will </a:t>
            </a:r>
            <a:r>
              <a:rPr sz="1800" spc="-10" dirty="0"/>
              <a:t>already </a:t>
            </a:r>
            <a:r>
              <a:rPr sz="1800" spc="-5" dirty="0"/>
              <a:t>be in the</a:t>
            </a:r>
            <a:r>
              <a:rPr sz="1800" spc="100" dirty="0"/>
              <a:t> </a:t>
            </a:r>
            <a:r>
              <a:rPr sz="1800" spc="-20" dirty="0"/>
              <a:t>buffer</a:t>
            </a:r>
            <a:endParaRPr sz="1800" dirty="0"/>
          </a:p>
          <a:p>
            <a:pPr marL="815975" indent="-183515">
              <a:lnSpc>
                <a:spcPct val="100000"/>
              </a:lnSpc>
              <a:spcBef>
                <a:spcPts val="360"/>
              </a:spcBef>
              <a:buClr>
                <a:srgbClr val="E38312"/>
              </a:buClr>
              <a:buChar char="◦"/>
              <a:tabLst>
                <a:tab pos="817244" algn="l"/>
              </a:tabLst>
            </a:pPr>
            <a:r>
              <a:rPr sz="1800" spc="-5" dirty="0"/>
              <a:t>This </a:t>
            </a:r>
            <a:r>
              <a:rPr sz="1800" spc="-25" dirty="0"/>
              <a:t>strategy </a:t>
            </a:r>
            <a:r>
              <a:rPr sz="1800" spc="-5" dirty="0"/>
              <a:t>is particularly </a:t>
            </a:r>
            <a:r>
              <a:rPr sz="1800" spc="-10" dirty="0"/>
              <a:t>well </a:t>
            </a:r>
            <a:r>
              <a:rPr sz="1800" spc="-15" dirty="0"/>
              <a:t>suited to </a:t>
            </a:r>
            <a:r>
              <a:rPr sz="1800" spc="-10" dirty="0"/>
              <a:t>dealing </a:t>
            </a:r>
            <a:r>
              <a:rPr sz="1800" dirty="0"/>
              <a:t>with</a:t>
            </a:r>
            <a:r>
              <a:rPr sz="1800" spc="315" dirty="0"/>
              <a:t> </a:t>
            </a:r>
            <a:r>
              <a:rPr sz="1800" spc="-5" dirty="0"/>
              <a:t>loops</a:t>
            </a:r>
            <a:endParaRPr sz="1800" dirty="0"/>
          </a:p>
          <a:p>
            <a:pPr marL="464820">
              <a:lnSpc>
                <a:spcPct val="100000"/>
              </a:lnSpc>
              <a:spcBef>
                <a:spcPts val="15"/>
              </a:spcBef>
            </a:pPr>
            <a:endParaRPr sz="1750" dirty="0"/>
          </a:p>
          <a:p>
            <a:pPr marL="660400" indent="-183515">
              <a:lnSpc>
                <a:spcPct val="100000"/>
              </a:lnSpc>
              <a:spcBef>
                <a:spcPts val="5"/>
              </a:spcBef>
              <a:buClr>
                <a:srgbClr val="E38312"/>
              </a:buClr>
              <a:buChar char="◦"/>
              <a:tabLst>
                <a:tab pos="661670" algn="l"/>
              </a:tabLst>
            </a:pPr>
            <a:r>
              <a:rPr spc="-10" dirty="0"/>
              <a:t>Similar </a:t>
            </a:r>
            <a:r>
              <a:rPr spc="-5" dirty="0"/>
              <a:t>in principle </a:t>
            </a:r>
            <a:r>
              <a:rPr spc="-15" dirty="0"/>
              <a:t>to </a:t>
            </a:r>
            <a:r>
              <a:rPr spc="-5" dirty="0"/>
              <a:t>a </a:t>
            </a:r>
            <a:r>
              <a:rPr spc="-10" dirty="0"/>
              <a:t>cache </a:t>
            </a:r>
            <a:r>
              <a:rPr spc="-15" dirty="0"/>
              <a:t>dedicated to</a:t>
            </a:r>
            <a:r>
              <a:rPr spc="215" dirty="0"/>
              <a:t> </a:t>
            </a:r>
            <a:r>
              <a:rPr spc="-5" dirty="0"/>
              <a:t>instructions</a:t>
            </a:r>
          </a:p>
          <a:p>
            <a:pPr marL="815975" lvl="1" indent="-183515">
              <a:lnSpc>
                <a:spcPct val="100000"/>
              </a:lnSpc>
              <a:spcBef>
                <a:spcPts val="390"/>
              </a:spcBef>
              <a:buClr>
                <a:srgbClr val="E38312"/>
              </a:buClr>
              <a:buFont typeface="Carlito"/>
              <a:buChar char="◦"/>
              <a:tabLst>
                <a:tab pos="817244" algn="l"/>
              </a:tabLst>
            </a:pPr>
            <a:r>
              <a:rPr sz="1850" b="1" spc="-10" dirty="0">
                <a:latin typeface="Carlito"/>
                <a:cs typeface="Carlito"/>
              </a:rPr>
              <a:t>Differences:</a:t>
            </a:r>
            <a:endParaRPr sz="1850" dirty="0">
              <a:latin typeface="Carlito"/>
              <a:cs typeface="Carlito"/>
            </a:endParaRPr>
          </a:p>
          <a:p>
            <a:pPr marL="998855" lvl="2" indent="-183515">
              <a:lnSpc>
                <a:spcPct val="100000"/>
              </a:lnSpc>
              <a:spcBef>
                <a:spcPts val="350"/>
              </a:spcBef>
              <a:buClr>
                <a:srgbClr val="E38312"/>
              </a:buClr>
              <a:buChar char="◦"/>
              <a:tabLst>
                <a:tab pos="1000125" algn="l"/>
              </a:tabLst>
            </a:pPr>
            <a:r>
              <a:rPr sz="1850" spc="-5" dirty="0">
                <a:latin typeface="Carlito"/>
                <a:cs typeface="Carlito"/>
              </a:rPr>
              <a:t>The </a:t>
            </a:r>
            <a:r>
              <a:rPr sz="1850" dirty="0">
                <a:latin typeface="Carlito"/>
                <a:cs typeface="Carlito"/>
              </a:rPr>
              <a:t>loop </a:t>
            </a:r>
            <a:r>
              <a:rPr sz="1850" spc="-20" dirty="0">
                <a:latin typeface="Carlito"/>
                <a:cs typeface="Carlito"/>
              </a:rPr>
              <a:t>buffer </a:t>
            </a:r>
            <a:r>
              <a:rPr sz="1850" spc="-5" dirty="0">
                <a:latin typeface="Carlito"/>
                <a:cs typeface="Carlito"/>
              </a:rPr>
              <a:t>only </a:t>
            </a:r>
            <a:r>
              <a:rPr sz="1850" spc="-10" dirty="0">
                <a:latin typeface="Carlito"/>
                <a:cs typeface="Carlito"/>
              </a:rPr>
              <a:t>retains </a:t>
            </a:r>
            <a:r>
              <a:rPr sz="1850" spc="-5" dirty="0">
                <a:latin typeface="Carlito"/>
                <a:cs typeface="Carlito"/>
              </a:rPr>
              <a:t>instructions </a:t>
            </a:r>
            <a:r>
              <a:rPr sz="1850" dirty="0">
                <a:latin typeface="Carlito"/>
                <a:cs typeface="Carlito"/>
              </a:rPr>
              <a:t>in</a:t>
            </a:r>
            <a:r>
              <a:rPr sz="1850" spc="-229" dirty="0">
                <a:latin typeface="Carlito"/>
                <a:cs typeface="Carlito"/>
              </a:rPr>
              <a:t> </a:t>
            </a:r>
            <a:r>
              <a:rPr sz="1850" spc="-10" dirty="0">
                <a:latin typeface="Carlito"/>
                <a:cs typeface="Carlito"/>
              </a:rPr>
              <a:t>sequence</a:t>
            </a:r>
            <a:endParaRPr sz="1850" dirty="0">
              <a:latin typeface="Carlito"/>
              <a:cs typeface="Carlito"/>
            </a:endParaRPr>
          </a:p>
          <a:p>
            <a:pPr marL="998855" lvl="2" indent="-183515">
              <a:lnSpc>
                <a:spcPct val="100000"/>
              </a:lnSpc>
              <a:spcBef>
                <a:spcPts val="370"/>
              </a:spcBef>
              <a:buClr>
                <a:srgbClr val="E38312"/>
              </a:buClr>
              <a:buChar char="◦"/>
              <a:tabLst>
                <a:tab pos="1000125" algn="l"/>
              </a:tabLst>
            </a:pPr>
            <a:r>
              <a:rPr sz="1850" spc="-10" dirty="0">
                <a:latin typeface="Carlito"/>
                <a:cs typeface="Carlito"/>
              </a:rPr>
              <a:t>Is </a:t>
            </a:r>
            <a:r>
              <a:rPr sz="1850" spc="-5" dirty="0">
                <a:latin typeface="Carlito"/>
                <a:cs typeface="Carlito"/>
              </a:rPr>
              <a:t>much smaller </a:t>
            </a:r>
            <a:r>
              <a:rPr sz="1850" dirty="0">
                <a:latin typeface="Carlito"/>
                <a:cs typeface="Carlito"/>
              </a:rPr>
              <a:t>in </a:t>
            </a:r>
            <a:r>
              <a:rPr sz="1850" spc="-20" dirty="0">
                <a:latin typeface="Carlito"/>
                <a:cs typeface="Carlito"/>
              </a:rPr>
              <a:t>size </a:t>
            </a:r>
            <a:r>
              <a:rPr sz="1850" spc="-5" dirty="0">
                <a:latin typeface="Carlito"/>
                <a:cs typeface="Carlito"/>
              </a:rPr>
              <a:t>and </a:t>
            </a:r>
            <a:r>
              <a:rPr sz="1850" spc="-10" dirty="0">
                <a:latin typeface="Carlito"/>
                <a:cs typeface="Carlito"/>
              </a:rPr>
              <a:t>hence lower </a:t>
            </a:r>
            <a:r>
              <a:rPr sz="1850" dirty="0">
                <a:latin typeface="Carlito"/>
                <a:cs typeface="Carlito"/>
              </a:rPr>
              <a:t>in</a:t>
            </a:r>
            <a:r>
              <a:rPr sz="1850" spc="-204" dirty="0">
                <a:latin typeface="Carlito"/>
                <a:cs typeface="Carlito"/>
              </a:rPr>
              <a:t> </a:t>
            </a:r>
            <a:r>
              <a:rPr sz="1850" spc="-15" dirty="0">
                <a:latin typeface="Carlito"/>
                <a:cs typeface="Carlito"/>
              </a:rPr>
              <a:t>cost</a:t>
            </a:r>
            <a:endParaRPr sz="1850" dirty="0">
              <a:latin typeface="Carlito"/>
              <a:cs typeface="Carlito"/>
            </a:endParaRPr>
          </a:p>
        </p:txBody>
      </p:sp>
      <p:cxnSp>
        <p:nvCxnSpPr>
          <p:cNvPr id="9" name="Straight Connector 8">
            <a:extLst>
              <a:ext uri="{FF2B5EF4-FFF2-40B4-BE49-F238E27FC236}">
                <a16:creationId xmlns:a16="http://schemas.microsoft.com/office/drawing/2014/main" id="{D44902A2-7258-4C62-9379-0CE90CA70C9C}"/>
              </a:ext>
            </a:extLst>
          </p:cNvPr>
          <p:cNvCxnSpPr/>
          <p:nvPr/>
        </p:nvCxnSpPr>
        <p:spPr>
          <a:xfrm>
            <a:off x="838200" y="1403464"/>
            <a:ext cx="106041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grpSp>
        <p:nvGrpSpPr>
          <p:cNvPr id="5" name="object 5"/>
          <p:cNvGrpSpPr/>
          <p:nvPr/>
        </p:nvGrpSpPr>
        <p:grpSpPr>
          <a:xfrm>
            <a:off x="1097280" y="0"/>
            <a:ext cx="10064750" cy="6858000"/>
            <a:chOff x="1097280" y="0"/>
            <a:chExt cx="10064750" cy="6858000"/>
          </a:xfrm>
        </p:grpSpPr>
        <p:sp>
          <p:nvSpPr>
            <p:cNvPr id="6" name="object 6"/>
            <p:cNvSpPr/>
            <p:nvPr/>
          </p:nvSpPr>
          <p:spPr>
            <a:xfrm>
              <a:off x="1194816"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7" name="object 7"/>
            <p:cNvSpPr/>
            <p:nvPr/>
          </p:nvSpPr>
          <p:spPr>
            <a:xfrm>
              <a:off x="1097280" y="0"/>
              <a:ext cx="9765792" cy="6857999"/>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4816" y="1737359"/>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5" name="object 5"/>
          <p:cNvSpPr txBox="1">
            <a:spLocks noGrp="1"/>
          </p:cNvSpPr>
          <p:nvPr>
            <p:ph type="title"/>
          </p:nvPr>
        </p:nvSpPr>
        <p:spPr>
          <a:xfrm>
            <a:off x="1458213" y="858062"/>
            <a:ext cx="4258310" cy="757555"/>
          </a:xfrm>
          <a:prstGeom prst="rect">
            <a:avLst/>
          </a:prstGeom>
        </p:spPr>
        <p:txBody>
          <a:bodyPr vert="horz" wrap="square" lIns="0" tIns="12700" rIns="0" bIns="0" rtlCol="0">
            <a:spAutoFit/>
          </a:bodyPr>
          <a:lstStyle/>
          <a:p>
            <a:pPr marL="12700">
              <a:lnSpc>
                <a:spcPct val="100000"/>
              </a:lnSpc>
              <a:spcBef>
                <a:spcPts val="100"/>
              </a:spcBef>
            </a:pPr>
            <a:r>
              <a:rPr u="none" spc="-260" dirty="0">
                <a:solidFill>
                  <a:srgbClr val="000000"/>
                </a:solidFill>
              </a:rPr>
              <a:t>Branch</a:t>
            </a:r>
            <a:r>
              <a:rPr u="none" spc="-520" dirty="0">
                <a:solidFill>
                  <a:srgbClr val="000000"/>
                </a:solidFill>
              </a:rPr>
              <a:t> </a:t>
            </a:r>
            <a:r>
              <a:rPr u="none" spc="-295" dirty="0">
                <a:solidFill>
                  <a:srgbClr val="000000"/>
                </a:solidFill>
              </a:rPr>
              <a:t>Prediction</a:t>
            </a:r>
          </a:p>
        </p:txBody>
      </p:sp>
      <p:sp>
        <p:nvSpPr>
          <p:cNvPr id="6" name="object 6"/>
          <p:cNvSpPr txBox="1"/>
          <p:nvPr/>
        </p:nvSpPr>
        <p:spPr>
          <a:xfrm>
            <a:off x="1602994" y="2014474"/>
            <a:ext cx="7640955" cy="329565"/>
          </a:xfrm>
          <a:prstGeom prst="rect">
            <a:avLst/>
          </a:prstGeom>
        </p:spPr>
        <p:txBody>
          <a:bodyPr vert="horz" wrap="square" lIns="0" tIns="11430" rIns="0" bIns="0" rtlCol="0">
            <a:spAutoFit/>
          </a:bodyPr>
          <a:lstStyle/>
          <a:p>
            <a:pPr marL="12700">
              <a:lnSpc>
                <a:spcPct val="100000"/>
              </a:lnSpc>
              <a:spcBef>
                <a:spcPts val="90"/>
              </a:spcBef>
            </a:pPr>
            <a:r>
              <a:rPr sz="2000" spc="-20" dirty="0">
                <a:latin typeface="Carlito"/>
                <a:cs typeface="Carlito"/>
              </a:rPr>
              <a:t>Various </a:t>
            </a:r>
            <a:r>
              <a:rPr sz="2000" spc="-10" dirty="0">
                <a:latin typeface="Carlito"/>
                <a:cs typeface="Carlito"/>
              </a:rPr>
              <a:t>techniques </a:t>
            </a:r>
            <a:r>
              <a:rPr sz="2000" spc="-15" dirty="0">
                <a:latin typeface="Carlito"/>
                <a:cs typeface="Carlito"/>
              </a:rPr>
              <a:t>can </a:t>
            </a:r>
            <a:r>
              <a:rPr sz="2000" spc="-5" dirty="0">
                <a:latin typeface="Carlito"/>
                <a:cs typeface="Carlito"/>
              </a:rPr>
              <a:t>be </a:t>
            </a:r>
            <a:r>
              <a:rPr sz="2000" spc="-10" dirty="0">
                <a:latin typeface="Carlito"/>
                <a:cs typeface="Carlito"/>
              </a:rPr>
              <a:t>used </a:t>
            </a:r>
            <a:r>
              <a:rPr sz="2000" spc="-15" dirty="0">
                <a:latin typeface="Carlito"/>
                <a:cs typeface="Carlito"/>
              </a:rPr>
              <a:t>to </a:t>
            </a:r>
            <a:r>
              <a:rPr sz="2000" spc="-10" dirty="0">
                <a:latin typeface="Carlito"/>
                <a:cs typeface="Carlito"/>
              </a:rPr>
              <a:t>predict whether </a:t>
            </a:r>
            <a:r>
              <a:rPr sz="2000" spc="-5" dirty="0">
                <a:latin typeface="Carlito"/>
                <a:cs typeface="Carlito"/>
              </a:rPr>
              <a:t>a </a:t>
            </a:r>
            <a:r>
              <a:rPr sz="2000" spc="-10" dirty="0">
                <a:latin typeface="Carlito"/>
                <a:cs typeface="Carlito"/>
              </a:rPr>
              <a:t>branch will </a:t>
            </a:r>
            <a:r>
              <a:rPr sz="2000" spc="-5" dirty="0">
                <a:latin typeface="Carlito"/>
                <a:cs typeface="Carlito"/>
              </a:rPr>
              <a:t>be</a:t>
            </a:r>
            <a:r>
              <a:rPr sz="2000" spc="340" dirty="0">
                <a:latin typeface="Carlito"/>
                <a:cs typeface="Carlito"/>
              </a:rPr>
              <a:t> </a:t>
            </a:r>
            <a:r>
              <a:rPr sz="2000" spc="-20" dirty="0">
                <a:latin typeface="Carlito"/>
                <a:cs typeface="Carlito"/>
              </a:rPr>
              <a:t>taken:</a:t>
            </a:r>
            <a:endParaRPr sz="2000">
              <a:latin typeface="Carlito"/>
              <a:cs typeface="Carlito"/>
            </a:endParaRPr>
          </a:p>
        </p:txBody>
      </p:sp>
      <p:sp>
        <p:nvSpPr>
          <p:cNvPr id="7" name="object 7"/>
          <p:cNvSpPr txBox="1"/>
          <p:nvPr/>
        </p:nvSpPr>
        <p:spPr>
          <a:xfrm>
            <a:off x="1740154" y="2608143"/>
            <a:ext cx="2260600" cy="996315"/>
          </a:xfrm>
          <a:prstGeom prst="rect">
            <a:avLst/>
          </a:prstGeom>
        </p:spPr>
        <p:txBody>
          <a:bodyPr vert="horz" wrap="square" lIns="0" tIns="62229" rIns="0" bIns="0" rtlCol="0">
            <a:spAutoFit/>
          </a:bodyPr>
          <a:lstStyle/>
          <a:p>
            <a:pPr marL="357505" indent="-344805">
              <a:lnSpc>
                <a:spcPct val="100000"/>
              </a:lnSpc>
              <a:spcBef>
                <a:spcPts val="489"/>
              </a:spcBef>
              <a:buClr>
                <a:srgbClr val="E38312"/>
              </a:buClr>
              <a:buAutoNum type="arabicPeriod"/>
              <a:tabLst>
                <a:tab pos="356870" algn="l"/>
                <a:tab pos="357505" algn="l"/>
              </a:tabLst>
            </a:pPr>
            <a:r>
              <a:rPr sz="1800" spc="-10" dirty="0">
                <a:latin typeface="Carlito"/>
                <a:cs typeface="Carlito"/>
              </a:rPr>
              <a:t>Predict </a:t>
            </a:r>
            <a:r>
              <a:rPr sz="1800" spc="-15" dirty="0">
                <a:latin typeface="Carlito"/>
                <a:cs typeface="Carlito"/>
              </a:rPr>
              <a:t>never</a:t>
            </a:r>
            <a:r>
              <a:rPr sz="1800" spc="-10" dirty="0">
                <a:latin typeface="Carlito"/>
                <a:cs typeface="Carlito"/>
              </a:rPr>
              <a:t> </a:t>
            </a:r>
            <a:r>
              <a:rPr sz="1800" spc="-20" dirty="0">
                <a:latin typeface="Carlito"/>
                <a:cs typeface="Carlito"/>
              </a:rPr>
              <a:t>taken</a:t>
            </a:r>
            <a:endParaRPr sz="1800">
              <a:latin typeface="Carlito"/>
              <a:cs typeface="Carlito"/>
            </a:endParaRPr>
          </a:p>
          <a:p>
            <a:pPr marL="357505" indent="-344805">
              <a:lnSpc>
                <a:spcPct val="100000"/>
              </a:lnSpc>
              <a:spcBef>
                <a:spcPts val="385"/>
              </a:spcBef>
              <a:buClr>
                <a:srgbClr val="E38312"/>
              </a:buClr>
              <a:buAutoNum type="arabicPeriod"/>
              <a:tabLst>
                <a:tab pos="356870" algn="l"/>
                <a:tab pos="357505" algn="l"/>
              </a:tabLst>
            </a:pPr>
            <a:r>
              <a:rPr sz="1800" spc="-10" dirty="0">
                <a:latin typeface="Carlito"/>
                <a:cs typeface="Carlito"/>
              </a:rPr>
              <a:t>Predict </a:t>
            </a:r>
            <a:r>
              <a:rPr sz="1800" spc="-15" dirty="0">
                <a:latin typeface="Carlito"/>
                <a:cs typeface="Carlito"/>
              </a:rPr>
              <a:t>always</a:t>
            </a:r>
            <a:r>
              <a:rPr sz="1800" spc="-30" dirty="0">
                <a:latin typeface="Carlito"/>
                <a:cs typeface="Carlito"/>
              </a:rPr>
              <a:t> </a:t>
            </a:r>
            <a:r>
              <a:rPr sz="1800" spc="-20" dirty="0">
                <a:latin typeface="Carlito"/>
                <a:cs typeface="Carlito"/>
              </a:rPr>
              <a:t>taken</a:t>
            </a:r>
            <a:endParaRPr sz="1800">
              <a:latin typeface="Carlito"/>
              <a:cs typeface="Carlito"/>
            </a:endParaRPr>
          </a:p>
          <a:p>
            <a:pPr marL="357505" indent="-344805">
              <a:lnSpc>
                <a:spcPct val="100000"/>
              </a:lnSpc>
              <a:spcBef>
                <a:spcPts val="385"/>
              </a:spcBef>
              <a:buClr>
                <a:srgbClr val="E38312"/>
              </a:buClr>
              <a:buAutoNum type="arabicPeriod"/>
              <a:tabLst>
                <a:tab pos="356870" algn="l"/>
                <a:tab pos="357505" algn="l"/>
              </a:tabLst>
            </a:pPr>
            <a:r>
              <a:rPr sz="1800" spc="-10" dirty="0">
                <a:latin typeface="Carlito"/>
                <a:cs typeface="Carlito"/>
              </a:rPr>
              <a:t>Predict by</a:t>
            </a:r>
            <a:r>
              <a:rPr sz="1800" spc="15" dirty="0">
                <a:latin typeface="Carlito"/>
                <a:cs typeface="Carlito"/>
              </a:rPr>
              <a:t> </a:t>
            </a:r>
            <a:r>
              <a:rPr sz="1800" spc="-10" dirty="0">
                <a:latin typeface="Carlito"/>
                <a:cs typeface="Carlito"/>
              </a:rPr>
              <a:t>opcode</a:t>
            </a:r>
            <a:endParaRPr sz="1800">
              <a:latin typeface="Carlito"/>
              <a:cs typeface="Carlito"/>
            </a:endParaRPr>
          </a:p>
        </p:txBody>
      </p:sp>
      <p:sp>
        <p:nvSpPr>
          <p:cNvPr id="8" name="object 8"/>
          <p:cNvSpPr txBox="1"/>
          <p:nvPr/>
        </p:nvSpPr>
        <p:spPr>
          <a:xfrm>
            <a:off x="1740154" y="4646167"/>
            <a:ext cx="2522220" cy="671830"/>
          </a:xfrm>
          <a:prstGeom prst="rect">
            <a:avLst/>
          </a:prstGeom>
        </p:spPr>
        <p:txBody>
          <a:bodyPr vert="horz" wrap="square" lIns="0" tIns="61594" rIns="0" bIns="0" rtlCol="0">
            <a:spAutoFit/>
          </a:bodyPr>
          <a:lstStyle/>
          <a:p>
            <a:pPr marL="357505" indent="-344805">
              <a:lnSpc>
                <a:spcPct val="100000"/>
              </a:lnSpc>
              <a:spcBef>
                <a:spcPts val="484"/>
              </a:spcBef>
              <a:buClr>
                <a:srgbClr val="E38312"/>
              </a:buClr>
              <a:buAutoNum type="arabicPeriod"/>
              <a:tabLst>
                <a:tab pos="356870" algn="l"/>
                <a:tab pos="357505" algn="l"/>
              </a:tabLst>
            </a:pPr>
            <a:r>
              <a:rPr sz="1800" spc="-25" dirty="0">
                <a:latin typeface="Carlito"/>
                <a:cs typeface="Carlito"/>
              </a:rPr>
              <a:t>Taken/not </a:t>
            </a:r>
            <a:r>
              <a:rPr sz="1800" spc="-20" dirty="0">
                <a:latin typeface="Carlito"/>
                <a:cs typeface="Carlito"/>
              </a:rPr>
              <a:t>taken </a:t>
            </a:r>
            <a:r>
              <a:rPr sz="1800" spc="-10" dirty="0">
                <a:latin typeface="Carlito"/>
                <a:cs typeface="Carlito"/>
              </a:rPr>
              <a:t>switch</a:t>
            </a:r>
            <a:endParaRPr sz="1800">
              <a:latin typeface="Carlito"/>
              <a:cs typeface="Carlito"/>
            </a:endParaRPr>
          </a:p>
          <a:p>
            <a:pPr marL="357505" indent="-344805">
              <a:lnSpc>
                <a:spcPct val="100000"/>
              </a:lnSpc>
              <a:spcBef>
                <a:spcPts val="380"/>
              </a:spcBef>
              <a:buClr>
                <a:srgbClr val="E38312"/>
              </a:buClr>
              <a:buAutoNum type="arabicPeriod"/>
              <a:tabLst>
                <a:tab pos="356870" algn="l"/>
                <a:tab pos="357505" algn="l"/>
              </a:tabLst>
            </a:pPr>
            <a:r>
              <a:rPr sz="1800" spc="-10" dirty="0">
                <a:latin typeface="Carlito"/>
                <a:cs typeface="Carlito"/>
              </a:rPr>
              <a:t>Branch </a:t>
            </a:r>
            <a:r>
              <a:rPr sz="1800" spc="-15" dirty="0">
                <a:latin typeface="Carlito"/>
                <a:cs typeface="Carlito"/>
              </a:rPr>
              <a:t>history</a:t>
            </a:r>
            <a:r>
              <a:rPr sz="1800" spc="40" dirty="0">
                <a:latin typeface="Carlito"/>
                <a:cs typeface="Carlito"/>
              </a:rPr>
              <a:t> </a:t>
            </a:r>
            <a:r>
              <a:rPr sz="1800" spc="-10" dirty="0">
                <a:latin typeface="Carlito"/>
                <a:cs typeface="Carlito"/>
              </a:rPr>
              <a:t>table</a:t>
            </a:r>
            <a:endParaRPr sz="1800">
              <a:latin typeface="Carlito"/>
              <a:cs typeface="Carlito"/>
            </a:endParaRPr>
          </a:p>
        </p:txBody>
      </p:sp>
      <p:sp>
        <p:nvSpPr>
          <p:cNvPr id="9" name="object 9"/>
          <p:cNvSpPr/>
          <p:nvPr/>
        </p:nvSpPr>
        <p:spPr>
          <a:xfrm>
            <a:off x="5411723" y="2638044"/>
            <a:ext cx="609600" cy="1143000"/>
          </a:xfrm>
          <a:custGeom>
            <a:avLst/>
            <a:gdLst/>
            <a:ahLst/>
            <a:cxnLst/>
            <a:rect l="l" t="t" r="r" b="b"/>
            <a:pathLst>
              <a:path w="609600" h="1143000">
                <a:moveTo>
                  <a:pt x="0" y="0"/>
                </a:moveTo>
                <a:lnTo>
                  <a:pt x="69868" y="1341"/>
                </a:lnTo>
                <a:lnTo>
                  <a:pt x="134016" y="5161"/>
                </a:lnTo>
                <a:lnTo>
                  <a:pt x="190611" y="11156"/>
                </a:lnTo>
                <a:lnTo>
                  <a:pt x="237819" y="19022"/>
                </a:lnTo>
                <a:lnTo>
                  <a:pt x="296746" y="39148"/>
                </a:lnTo>
                <a:lnTo>
                  <a:pt x="304800" y="50800"/>
                </a:lnTo>
                <a:lnTo>
                  <a:pt x="304800" y="520700"/>
                </a:lnTo>
                <a:lnTo>
                  <a:pt x="312853" y="532351"/>
                </a:lnTo>
                <a:lnTo>
                  <a:pt x="371780" y="552477"/>
                </a:lnTo>
                <a:lnTo>
                  <a:pt x="418988" y="560343"/>
                </a:lnTo>
                <a:lnTo>
                  <a:pt x="475583" y="566338"/>
                </a:lnTo>
                <a:lnTo>
                  <a:pt x="539731" y="570158"/>
                </a:lnTo>
                <a:lnTo>
                  <a:pt x="609600" y="571500"/>
                </a:lnTo>
                <a:lnTo>
                  <a:pt x="539731" y="572841"/>
                </a:lnTo>
                <a:lnTo>
                  <a:pt x="475583" y="576661"/>
                </a:lnTo>
                <a:lnTo>
                  <a:pt x="418988" y="582656"/>
                </a:lnTo>
                <a:lnTo>
                  <a:pt x="371780" y="590522"/>
                </a:lnTo>
                <a:lnTo>
                  <a:pt x="312853" y="610648"/>
                </a:lnTo>
                <a:lnTo>
                  <a:pt x="304800" y="622300"/>
                </a:lnTo>
                <a:lnTo>
                  <a:pt x="304800" y="1092199"/>
                </a:lnTo>
                <a:lnTo>
                  <a:pt x="296746" y="1103851"/>
                </a:lnTo>
                <a:lnTo>
                  <a:pt x="237819" y="1123977"/>
                </a:lnTo>
                <a:lnTo>
                  <a:pt x="190611" y="1131843"/>
                </a:lnTo>
                <a:lnTo>
                  <a:pt x="134016" y="1137838"/>
                </a:lnTo>
                <a:lnTo>
                  <a:pt x="69868" y="1141658"/>
                </a:lnTo>
                <a:lnTo>
                  <a:pt x="0" y="1142999"/>
                </a:lnTo>
              </a:path>
            </a:pathLst>
          </a:custGeom>
          <a:ln w="15240">
            <a:solidFill>
              <a:srgbClr val="E38312"/>
            </a:solidFill>
          </a:ln>
        </p:spPr>
        <p:txBody>
          <a:bodyPr wrap="square" lIns="0" tIns="0" rIns="0" bIns="0" rtlCol="0"/>
          <a:lstStyle/>
          <a:p>
            <a:endParaRPr/>
          </a:p>
        </p:txBody>
      </p:sp>
      <p:sp>
        <p:nvSpPr>
          <p:cNvPr id="10" name="object 10"/>
          <p:cNvSpPr/>
          <p:nvPr/>
        </p:nvSpPr>
        <p:spPr>
          <a:xfrm>
            <a:off x="5890259" y="4741164"/>
            <a:ext cx="457200" cy="838200"/>
          </a:xfrm>
          <a:custGeom>
            <a:avLst/>
            <a:gdLst/>
            <a:ahLst/>
            <a:cxnLst/>
            <a:rect l="l" t="t" r="r" b="b"/>
            <a:pathLst>
              <a:path w="457200" h="838200">
                <a:moveTo>
                  <a:pt x="0" y="0"/>
                </a:moveTo>
                <a:lnTo>
                  <a:pt x="72249" y="1938"/>
                </a:lnTo>
                <a:lnTo>
                  <a:pt x="135002" y="7339"/>
                </a:lnTo>
                <a:lnTo>
                  <a:pt x="184489" y="15581"/>
                </a:lnTo>
                <a:lnTo>
                  <a:pt x="228600" y="38100"/>
                </a:lnTo>
                <a:lnTo>
                  <a:pt x="228600" y="381000"/>
                </a:lnTo>
                <a:lnTo>
                  <a:pt x="240255" y="393057"/>
                </a:lnTo>
                <a:lnTo>
                  <a:pt x="272710" y="403518"/>
                </a:lnTo>
                <a:lnTo>
                  <a:pt x="322197" y="411760"/>
                </a:lnTo>
                <a:lnTo>
                  <a:pt x="384950" y="417161"/>
                </a:lnTo>
                <a:lnTo>
                  <a:pt x="457200" y="419100"/>
                </a:lnTo>
                <a:lnTo>
                  <a:pt x="384950" y="421038"/>
                </a:lnTo>
                <a:lnTo>
                  <a:pt x="322197" y="426439"/>
                </a:lnTo>
                <a:lnTo>
                  <a:pt x="272710" y="434681"/>
                </a:lnTo>
                <a:lnTo>
                  <a:pt x="240255" y="445142"/>
                </a:lnTo>
                <a:lnTo>
                  <a:pt x="228600" y="457200"/>
                </a:lnTo>
                <a:lnTo>
                  <a:pt x="228600" y="800100"/>
                </a:lnTo>
                <a:lnTo>
                  <a:pt x="216944" y="812157"/>
                </a:lnTo>
                <a:lnTo>
                  <a:pt x="184489" y="822618"/>
                </a:lnTo>
                <a:lnTo>
                  <a:pt x="135002" y="830860"/>
                </a:lnTo>
                <a:lnTo>
                  <a:pt x="72249" y="836261"/>
                </a:lnTo>
                <a:lnTo>
                  <a:pt x="0" y="838200"/>
                </a:lnTo>
              </a:path>
            </a:pathLst>
          </a:custGeom>
          <a:ln w="15240">
            <a:solidFill>
              <a:srgbClr val="E38312"/>
            </a:solidFill>
          </a:ln>
        </p:spPr>
        <p:txBody>
          <a:bodyPr wrap="square" lIns="0" tIns="0" rIns="0" bIns="0" rtlCol="0"/>
          <a:lstStyle/>
          <a:p>
            <a:endParaRPr/>
          </a:p>
        </p:txBody>
      </p:sp>
      <p:sp>
        <p:nvSpPr>
          <p:cNvPr id="11" name="object 11"/>
          <p:cNvSpPr txBox="1"/>
          <p:nvPr/>
        </p:nvSpPr>
        <p:spPr>
          <a:xfrm>
            <a:off x="6188709" y="2580284"/>
            <a:ext cx="3980179" cy="1275080"/>
          </a:xfrm>
          <a:prstGeom prst="rect">
            <a:avLst/>
          </a:prstGeom>
        </p:spPr>
        <p:txBody>
          <a:bodyPr vert="horz" wrap="square" lIns="0" tIns="88265" rIns="0" bIns="0" rtlCol="0">
            <a:spAutoFit/>
          </a:bodyPr>
          <a:lstStyle/>
          <a:p>
            <a:pPr marL="241300" indent="-228600">
              <a:lnSpc>
                <a:spcPct val="100000"/>
              </a:lnSpc>
              <a:spcBef>
                <a:spcPts val="695"/>
              </a:spcBef>
              <a:buClr>
                <a:srgbClr val="F3B56C"/>
              </a:buClr>
              <a:buSzPct val="75000"/>
              <a:buFont typeface="Wingdings"/>
              <a:buChar char=""/>
              <a:tabLst>
                <a:tab pos="241300" algn="l"/>
              </a:tabLst>
            </a:pPr>
            <a:r>
              <a:rPr sz="1800" spc="-5" dirty="0">
                <a:solidFill>
                  <a:srgbClr val="C00000"/>
                </a:solidFill>
                <a:latin typeface="Carlito"/>
                <a:cs typeface="Carlito"/>
              </a:rPr>
              <a:t>These approaches </a:t>
            </a:r>
            <a:r>
              <a:rPr sz="1800" spc="-10" dirty="0">
                <a:solidFill>
                  <a:srgbClr val="C00000"/>
                </a:solidFill>
                <a:latin typeface="Carlito"/>
                <a:cs typeface="Carlito"/>
              </a:rPr>
              <a:t>are</a:t>
            </a:r>
            <a:r>
              <a:rPr sz="1800" spc="70" dirty="0">
                <a:solidFill>
                  <a:srgbClr val="C00000"/>
                </a:solidFill>
                <a:latin typeface="Carlito"/>
                <a:cs typeface="Carlito"/>
              </a:rPr>
              <a:t> </a:t>
            </a:r>
            <a:r>
              <a:rPr sz="1800" spc="-15" dirty="0">
                <a:solidFill>
                  <a:srgbClr val="C00000"/>
                </a:solidFill>
                <a:latin typeface="Carlito"/>
                <a:cs typeface="Carlito"/>
              </a:rPr>
              <a:t>static</a:t>
            </a:r>
            <a:endParaRPr sz="1800">
              <a:latin typeface="Carlito"/>
              <a:cs typeface="Carlito"/>
            </a:endParaRPr>
          </a:p>
          <a:p>
            <a:pPr marL="241300" marR="5080" indent="-228600">
              <a:lnSpc>
                <a:spcPct val="100000"/>
              </a:lnSpc>
              <a:spcBef>
                <a:spcPts val="600"/>
              </a:spcBef>
              <a:buClr>
                <a:srgbClr val="F3B56C"/>
              </a:buClr>
              <a:buSzPct val="75000"/>
              <a:buFont typeface="Wingdings"/>
              <a:buChar char=""/>
              <a:tabLst>
                <a:tab pos="241300" algn="l"/>
              </a:tabLst>
            </a:pPr>
            <a:r>
              <a:rPr sz="1800" spc="-5" dirty="0">
                <a:solidFill>
                  <a:srgbClr val="C00000"/>
                </a:solidFill>
                <a:latin typeface="Carlito"/>
                <a:cs typeface="Carlito"/>
              </a:rPr>
              <a:t>They do not </a:t>
            </a:r>
            <a:r>
              <a:rPr sz="1800" spc="-10" dirty="0">
                <a:solidFill>
                  <a:srgbClr val="C00000"/>
                </a:solidFill>
                <a:latin typeface="Carlito"/>
                <a:cs typeface="Carlito"/>
              </a:rPr>
              <a:t>depend </a:t>
            </a:r>
            <a:r>
              <a:rPr sz="1800" spc="5" dirty="0">
                <a:solidFill>
                  <a:srgbClr val="C00000"/>
                </a:solidFill>
                <a:latin typeface="Carlito"/>
                <a:cs typeface="Carlito"/>
              </a:rPr>
              <a:t>on </a:t>
            </a:r>
            <a:r>
              <a:rPr sz="1800" spc="-5" dirty="0">
                <a:solidFill>
                  <a:srgbClr val="C00000"/>
                </a:solidFill>
                <a:latin typeface="Carlito"/>
                <a:cs typeface="Carlito"/>
              </a:rPr>
              <a:t>the </a:t>
            </a:r>
            <a:r>
              <a:rPr sz="1800" spc="-15" dirty="0">
                <a:solidFill>
                  <a:srgbClr val="C00000"/>
                </a:solidFill>
                <a:latin typeface="Carlito"/>
                <a:cs typeface="Carlito"/>
              </a:rPr>
              <a:t>execution  </a:t>
            </a:r>
            <a:r>
              <a:rPr sz="1800" spc="-10" dirty="0">
                <a:solidFill>
                  <a:srgbClr val="C00000"/>
                </a:solidFill>
                <a:latin typeface="Carlito"/>
                <a:cs typeface="Carlito"/>
              </a:rPr>
              <a:t>history </a:t>
            </a:r>
            <a:r>
              <a:rPr sz="1800" spc="-5" dirty="0">
                <a:solidFill>
                  <a:srgbClr val="C00000"/>
                </a:solidFill>
                <a:latin typeface="Carlito"/>
                <a:cs typeface="Carlito"/>
              </a:rPr>
              <a:t>up </a:t>
            </a:r>
            <a:r>
              <a:rPr sz="1800" spc="-15" dirty="0">
                <a:solidFill>
                  <a:srgbClr val="C00000"/>
                </a:solidFill>
                <a:latin typeface="Carlito"/>
                <a:cs typeface="Carlito"/>
              </a:rPr>
              <a:t>to </a:t>
            </a:r>
            <a:r>
              <a:rPr sz="1800" dirty="0">
                <a:solidFill>
                  <a:srgbClr val="C00000"/>
                </a:solidFill>
                <a:latin typeface="Carlito"/>
                <a:cs typeface="Carlito"/>
              </a:rPr>
              <a:t>the time </a:t>
            </a:r>
            <a:r>
              <a:rPr sz="1800" spc="5" dirty="0">
                <a:solidFill>
                  <a:srgbClr val="C00000"/>
                </a:solidFill>
                <a:latin typeface="Carlito"/>
                <a:cs typeface="Carlito"/>
              </a:rPr>
              <a:t>of </a:t>
            </a:r>
            <a:r>
              <a:rPr sz="1800" spc="-5" dirty="0">
                <a:solidFill>
                  <a:srgbClr val="C00000"/>
                </a:solidFill>
                <a:latin typeface="Carlito"/>
                <a:cs typeface="Carlito"/>
              </a:rPr>
              <a:t>the conditional  </a:t>
            </a:r>
            <a:r>
              <a:rPr sz="1800" spc="-10" dirty="0">
                <a:solidFill>
                  <a:srgbClr val="C00000"/>
                </a:solidFill>
                <a:latin typeface="Carlito"/>
                <a:cs typeface="Carlito"/>
              </a:rPr>
              <a:t>branch</a:t>
            </a:r>
            <a:r>
              <a:rPr sz="1800" spc="35" dirty="0">
                <a:solidFill>
                  <a:srgbClr val="C00000"/>
                </a:solidFill>
                <a:latin typeface="Carlito"/>
                <a:cs typeface="Carlito"/>
              </a:rPr>
              <a:t> </a:t>
            </a:r>
            <a:r>
              <a:rPr sz="1800" spc="-5" dirty="0">
                <a:solidFill>
                  <a:srgbClr val="C00000"/>
                </a:solidFill>
                <a:latin typeface="Carlito"/>
                <a:cs typeface="Carlito"/>
              </a:rPr>
              <a:t>instruction</a:t>
            </a:r>
            <a:endParaRPr sz="1800">
              <a:latin typeface="Carlito"/>
              <a:cs typeface="Carlito"/>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12" name="object 12"/>
          <p:cNvSpPr txBox="1"/>
          <p:nvPr/>
        </p:nvSpPr>
        <p:spPr>
          <a:xfrm>
            <a:off x="6255765" y="4740183"/>
            <a:ext cx="3763645" cy="727710"/>
          </a:xfrm>
          <a:prstGeom prst="rect">
            <a:avLst/>
          </a:prstGeom>
        </p:spPr>
        <p:txBody>
          <a:bodyPr vert="horz" wrap="square" lIns="0" tIns="89535" rIns="0" bIns="0" rtlCol="0">
            <a:spAutoFit/>
          </a:bodyPr>
          <a:lstStyle/>
          <a:p>
            <a:pPr marL="241300" indent="-228600">
              <a:lnSpc>
                <a:spcPct val="100000"/>
              </a:lnSpc>
              <a:spcBef>
                <a:spcPts val="705"/>
              </a:spcBef>
              <a:buClr>
                <a:srgbClr val="F3B56C"/>
              </a:buClr>
              <a:buSzPct val="75000"/>
              <a:buFont typeface="Wingdings"/>
              <a:buChar char=""/>
              <a:tabLst>
                <a:tab pos="241300" algn="l"/>
              </a:tabLst>
            </a:pPr>
            <a:r>
              <a:rPr sz="1800" spc="-5" dirty="0">
                <a:solidFill>
                  <a:srgbClr val="C00000"/>
                </a:solidFill>
                <a:latin typeface="Carlito"/>
                <a:cs typeface="Carlito"/>
              </a:rPr>
              <a:t>These </a:t>
            </a:r>
            <a:r>
              <a:rPr sz="1800" spc="-10" dirty="0">
                <a:solidFill>
                  <a:srgbClr val="C00000"/>
                </a:solidFill>
                <a:latin typeface="Carlito"/>
                <a:cs typeface="Carlito"/>
              </a:rPr>
              <a:t>approaches are</a:t>
            </a:r>
            <a:r>
              <a:rPr sz="1800" spc="65" dirty="0">
                <a:solidFill>
                  <a:srgbClr val="C00000"/>
                </a:solidFill>
                <a:latin typeface="Carlito"/>
                <a:cs typeface="Carlito"/>
              </a:rPr>
              <a:t> </a:t>
            </a:r>
            <a:r>
              <a:rPr sz="1800" spc="-5" dirty="0">
                <a:solidFill>
                  <a:srgbClr val="C00000"/>
                </a:solidFill>
                <a:latin typeface="Carlito"/>
                <a:cs typeface="Carlito"/>
              </a:rPr>
              <a:t>dynamic</a:t>
            </a:r>
            <a:endParaRPr sz="1800">
              <a:latin typeface="Carlito"/>
              <a:cs typeface="Carlito"/>
            </a:endParaRPr>
          </a:p>
          <a:p>
            <a:pPr marL="241300" indent="-228600">
              <a:lnSpc>
                <a:spcPct val="100000"/>
              </a:lnSpc>
              <a:spcBef>
                <a:spcPts val="600"/>
              </a:spcBef>
              <a:buClr>
                <a:srgbClr val="F3B56C"/>
              </a:buClr>
              <a:buSzPct val="75000"/>
              <a:buFont typeface="Wingdings"/>
              <a:buChar char=""/>
              <a:tabLst>
                <a:tab pos="241300" algn="l"/>
              </a:tabLst>
            </a:pPr>
            <a:r>
              <a:rPr sz="1800" spc="-5" dirty="0">
                <a:solidFill>
                  <a:srgbClr val="C00000"/>
                </a:solidFill>
                <a:latin typeface="Carlito"/>
                <a:cs typeface="Carlito"/>
              </a:rPr>
              <a:t>They </a:t>
            </a:r>
            <a:r>
              <a:rPr sz="1800" spc="-10" dirty="0">
                <a:solidFill>
                  <a:srgbClr val="C00000"/>
                </a:solidFill>
                <a:latin typeface="Carlito"/>
                <a:cs typeface="Carlito"/>
              </a:rPr>
              <a:t>depend </a:t>
            </a:r>
            <a:r>
              <a:rPr sz="1800" dirty="0">
                <a:solidFill>
                  <a:srgbClr val="C00000"/>
                </a:solidFill>
                <a:latin typeface="Carlito"/>
                <a:cs typeface="Carlito"/>
              </a:rPr>
              <a:t>on </a:t>
            </a:r>
            <a:r>
              <a:rPr sz="1800" spc="-5" dirty="0">
                <a:solidFill>
                  <a:srgbClr val="C00000"/>
                </a:solidFill>
                <a:latin typeface="Carlito"/>
                <a:cs typeface="Carlito"/>
              </a:rPr>
              <a:t>the </a:t>
            </a:r>
            <a:r>
              <a:rPr sz="1800" spc="-15" dirty="0">
                <a:solidFill>
                  <a:srgbClr val="C00000"/>
                </a:solidFill>
                <a:latin typeface="Carlito"/>
                <a:cs typeface="Carlito"/>
              </a:rPr>
              <a:t>execution</a:t>
            </a:r>
            <a:r>
              <a:rPr sz="1800" spc="114" dirty="0">
                <a:solidFill>
                  <a:srgbClr val="C00000"/>
                </a:solidFill>
                <a:latin typeface="Carlito"/>
                <a:cs typeface="Carlito"/>
              </a:rPr>
              <a:t> </a:t>
            </a:r>
            <a:r>
              <a:rPr sz="1800" spc="-15" dirty="0">
                <a:solidFill>
                  <a:srgbClr val="C00000"/>
                </a:solidFill>
                <a:latin typeface="Carlito"/>
                <a:cs typeface="Carlito"/>
              </a:rPr>
              <a:t>history</a:t>
            </a:r>
            <a:endParaRPr sz="18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25243" y="762000"/>
            <a:ext cx="10158069" cy="1462405"/>
          </a:xfrm>
          <a:prstGeom prst="rect">
            <a:avLst/>
          </a:prstGeom>
        </p:spPr>
        <p:txBody>
          <a:bodyPr vert="horz" wrap="square" lIns="0" tIns="295915" rIns="0" bIns="0" rtlCol="0">
            <a:spAutoFit/>
          </a:bodyPr>
          <a:lstStyle/>
          <a:p>
            <a:pPr marL="171450">
              <a:lnSpc>
                <a:spcPct val="100000"/>
              </a:lnSpc>
              <a:spcBef>
                <a:spcPts val="100"/>
              </a:spcBef>
              <a:tabLst>
                <a:tab pos="10144760" algn="l"/>
              </a:tabLst>
            </a:pPr>
            <a:r>
              <a:rPr spc="-270" dirty="0"/>
              <a:t>Constraints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4" name="object 4"/>
          <p:cNvSpPr txBox="1"/>
          <p:nvPr/>
        </p:nvSpPr>
        <p:spPr>
          <a:xfrm>
            <a:off x="1176324" y="1932666"/>
            <a:ext cx="8435340" cy="3618229"/>
          </a:xfrm>
          <a:prstGeom prst="rect">
            <a:avLst/>
          </a:prstGeom>
        </p:spPr>
        <p:txBody>
          <a:bodyPr vert="horz" wrap="square" lIns="0" tIns="39370" rIns="0" bIns="0" rtlCol="0">
            <a:spAutoFit/>
          </a:bodyPr>
          <a:lstStyle/>
          <a:p>
            <a:pPr marL="12700">
              <a:lnSpc>
                <a:spcPct val="100000"/>
              </a:lnSpc>
              <a:spcBef>
                <a:spcPts val="310"/>
              </a:spcBef>
            </a:pPr>
            <a:r>
              <a:rPr sz="2000" spc="-5" dirty="0">
                <a:solidFill>
                  <a:srgbClr val="9B8356"/>
                </a:solidFill>
                <a:latin typeface="Carlito"/>
                <a:cs typeface="Carlito"/>
              </a:rPr>
              <a:t>Instruction </a:t>
            </a:r>
            <a:r>
              <a:rPr sz="2000" spc="-15" dirty="0">
                <a:solidFill>
                  <a:srgbClr val="9B8356"/>
                </a:solidFill>
                <a:latin typeface="Carlito"/>
                <a:cs typeface="Carlito"/>
              </a:rPr>
              <a:t>level</a:t>
            </a:r>
            <a:r>
              <a:rPr sz="2000" spc="65" dirty="0">
                <a:solidFill>
                  <a:srgbClr val="9B8356"/>
                </a:solidFill>
                <a:latin typeface="Carlito"/>
                <a:cs typeface="Carlito"/>
              </a:rPr>
              <a:t> </a:t>
            </a:r>
            <a:r>
              <a:rPr sz="2000" spc="-10" dirty="0">
                <a:solidFill>
                  <a:srgbClr val="9B8356"/>
                </a:solidFill>
                <a:latin typeface="Carlito"/>
                <a:cs typeface="Carlito"/>
              </a:rPr>
              <a:t>parallelism</a:t>
            </a:r>
            <a:endParaRPr sz="2000" dirty="0">
              <a:latin typeface="Carlito"/>
              <a:cs typeface="Carlito"/>
            </a:endParaRPr>
          </a:p>
          <a:p>
            <a:pPr marL="304800" indent="-183515">
              <a:lnSpc>
                <a:spcPct val="100000"/>
              </a:lnSpc>
              <a:spcBef>
                <a:spcPts val="200"/>
              </a:spcBef>
              <a:buClr>
                <a:srgbClr val="E38312"/>
              </a:buClr>
              <a:buChar char="◦"/>
              <a:tabLst>
                <a:tab pos="305435" algn="l"/>
              </a:tabLst>
            </a:pPr>
            <a:r>
              <a:rPr sz="1800" spc="-25" dirty="0">
                <a:solidFill>
                  <a:srgbClr val="404040"/>
                </a:solidFill>
                <a:latin typeface="Carlito"/>
                <a:cs typeface="Carlito"/>
              </a:rPr>
              <a:t>Refers </a:t>
            </a:r>
            <a:r>
              <a:rPr sz="1800" spc="-15" dirty="0">
                <a:solidFill>
                  <a:srgbClr val="404040"/>
                </a:solidFill>
                <a:latin typeface="Carlito"/>
                <a:cs typeface="Carlito"/>
              </a:rPr>
              <a:t>to </a:t>
            </a:r>
            <a:r>
              <a:rPr sz="1800" spc="-5" dirty="0">
                <a:solidFill>
                  <a:srgbClr val="404040"/>
                </a:solidFill>
                <a:latin typeface="Carlito"/>
                <a:cs typeface="Carlito"/>
              </a:rPr>
              <a:t>the </a:t>
            </a:r>
            <a:r>
              <a:rPr sz="1800" spc="-15" dirty="0">
                <a:solidFill>
                  <a:srgbClr val="404040"/>
                </a:solidFill>
                <a:latin typeface="Carlito"/>
                <a:cs typeface="Carlito"/>
              </a:rPr>
              <a:t>degree to </a:t>
            </a:r>
            <a:r>
              <a:rPr sz="1800" spc="-5" dirty="0">
                <a:solidFill>
                  <a:srgbClr val="404040"/>
                </a:solidFill>
                <a:latin typeface="Carlito"/>
                <a:cs typeface="Carlito"/>
              </a:rPr>
              <a:t>which the </a:t>
            </a:r>
            <a:r>
              <a:rPr sz="1800" spc="-10" dirty="0">
                <a:solidFill>
                  <a:srgbClr val="404040"/>
                </a:solidFill>
                <a:latin typeface="Carlito"/>
                <a:cs typeface="Carlito"/>
              </a:rPr>
              <a:t>instructions </a:t>
            </a:r>
            <a:r>
              <a:rPr sz="1800" dirty="0">
                <a:solidFill>
                  <a:srgbClr val="404040"/>
                </a:solidFill>
                <a:latin typeface="Carlito"/>
                <a:cs typeface="Carlito"/>
              </a:rPr>
              <a:t>of a </a:t>
            </a:r>
            <a:r>
              <a:rPr sz="1800" spc="-15" dirty="0">
                <a:solidFill>
                  <a:srgbClr val="404040"/>
                </a:solidFill>
                <a:latin typeface="Carlito"/>
                <a:cs typeface="Carlito"/>
              </a:rPr>
              <a:t>program </a:t>
            </a:r>
            <a:r>
              <a:rPr sz="1800" spc="-10" dirty="0">
                <a:solidFill>
                  <a:srgbClr val="404040"/>
                </a:solidFill>
                <a:latin typeface="Carlito"/>
                <a:cs typeface="Carlito"/>
              </a:rPr>
              <a:t>can be </a:t>
            </a:r>
            <a:r>
              <a:rPr sz="1800" spc="-20" dirty="0">
                <a:solidFill>
                  <a:srgbClr val="404040"/>
                </a:solidFill>
                <a:latin typeface="Carlito"/>
                <a:cs typeface="Carlito"/>
              </a:rPr>
              <a:t>executed </a:t>
            </a:r>
            <a:r>
              <a:rPr sz="1800" spc="55" dirty="0">
                <a:solidFill>
                  <a:srgbClr val="404040"/>
                </a:solidFill>
                <a:latin typeface="Carlito"/>
                <a:cs typeface="Carlito"/>
              </a:rPr>
              <a:t> </a:t>
            </a:r>
            <a:r>
              <a:rPr sz="1800" spc="-5" dirty="0">
                <a:solidFill>
                  <a:srgbClr val="404040"/>
                </a:solidFill>
                <a:latin typeface="Carlito"/>
                <a:cs typeface="Carlito"/>
              </a:rPr>
              <a:t>in </a:t>
            </a:r>
            <a:r>
              <a:rPr sz="1800" spc="-15" dirty="0">
                <a:solidFill>
                  <a:srgbClr val="404040"/>
                </a:solidFill>
                <a:latin typeface="Carlito"/>
                <a:cs typeface="Carlito"/>
              </a:rPr>
              <a:t>parallel</a:t>
            </a:r>
            <a:endParaRPr sz="1800" dirty="0">
              <a:latin typeface="Carlito"/>
              <a:cs typeface="Carlito"/>
            </a:endParaRPr>
          </a:p>
          <a:p>
            <a:pPr marL="304800" indent="-183515">
              <a:lnSpc>
                <a:spcPts val="2050"/>
              </a:lnSpc>
              <a:spcBef>
                <a:spcPts val="385"/>
              </a:spcBef>
              <a:buClr>
                <a:srgbClr val="E38312"/>
              </a:buClr>
              <a:buChar char="◦"/>
              <a:tabLst>
                <a:tab pos="305435" algn="l"/>
              </a:tabLst>
            </a:pPr>
            <a:r>
              <a:rPr sz="1800" dirty="0">
                <a:solidFill>
                  <a:srgbClr val="404040"/>
                </a:solidFill>
                <a:latin typeface="Carlito"/>
                <a:cs typeface="Carlito"/>
              </a:rPr>
              <a:t>A </a:t>
            </a:r>
            <a:r>
              <a:rPr sz="1800" spc="-10" dirty="0">
                <a:solidFill>
                  <a:srgbClr val="404040"/>
                </a:solidFill>
                <a:latin typeface="Carlito"/>
                <a:cs typeface="Carlito"/>
              </a:rPr>
              <a:t>combination </a:t>
            </a:r>
            <a:r>
              <a:rPr sz="1800" dirty="0">
                <a:solidFill>
                  <a:srgbClr val="404040"/>
                </a:solidFill>
                <a:latin typeface="Carlito"/>
                <a:cs typeface="Carlito"/>
              </a:rPr>
              <a:t>of </a:t>
            </a:r>
            <a:r>
              <a:rPr sz="1800" spc="-5" dirty="0">
                <a:solidFill>
                  <a:srgbClr val="404040"/>
                </a:solidFill>
                <a:latin typeface="Carlito"/>
                <a:cs typeface="Carlito"/>
              </a:rPr>
              <a:t>compiler </a:t>
            </a:r>
            <a:r>
              <a:rPr sz="1800" spc="-10" dirty="0">
                <a:solidFill>
                  <a:srgbClr val="404040"/>
                </a:solidFill>
                <a:latin typeface="Carlito"/>
                <a:cs typeface="Carlito"/>
              </a:rPr>
              <a:t>based optimization </a:t>
            </a:r>
            <a:r>
              <a:rPr sz="1800" spc="-5" dirty="0">
                <a:solidFill>
                  <a:srgbClr val="404040"/>
                </a:solidFill>
                <a:latin typeface="Carlito"/>
                <a:cs typeface="Carlito"/>
              </a:rPr>
              <a:t>and </a:t>
            </a:r>
            <a:r>
              <a:rPr sz="1800" spc="-15" dirty="0">
                <a:solidFill>
                  <a:srgbClr val="404040"/>
                </a:solidFill>
                <a:latin typeface="Carlito"/>
                <a:cs typeface="Carlito"/>
              </a:rPr>
              <a:t>hardware </a:t>
            </a:r>
            <a:r>
              <a:rPr sz="1800" spc="-10" dirty="0">
                <a:solidFill>
                  <a:srgbClr val="404040"/>
                </a:solidFill>
                <a:latin typeface="Carlito"/>
                <a:cs typeface="Carlito"/>
              </a:rPr>
              <a:t>techniques can </a:t>
            </a:r>
            <a:r>
              <a:rPr sz="1800" spc="-5" dirty="0">
                <a:solidFill>
                  <a:srgbClr val="404040"/>
                </a:solidFill>
                <a:latin typeface="Carlito"/>
                <a:cs typeface="Carlito"/>
              </a:rPr>
              <a:t>be </a:t>
            </a:r>
            <a:r>
              <a:rPr sz="1800" spc="-10" dirty="0">
                <a:solidFill>
                  <a:srgbClr val="404040"/>
                </a:solidFill>
                <a:latin typeface="Carlito"/>
                <a:cs typeface="Carlito"/>
              </a:rPr>
              <a:t>used </a:t>
            </a:r>
            <a:r>
              <a:rPr sz="1800" spc="40" dirty="0">
                <a:solidFill>
                  <a:srgbClr val="404040"/>
                </a:solidFill>
                <a:latin typeface="Carlito"/>
                <a:cs typeface="Carlito"/>
              </a:rPr>
              <a:t> </a:t>
            </a:r>
            <a:r>
              <a:rPr sz="1800" spc="-15" dirty="0">
                <a:solidFill>
                  <a:srgbClr val="404040"/>
                </a:solidFill>
                <a:latin typeface="Carlito"/>
                <a:cs typeface="Carlito"/>
              </a:rPr>
              <a:t>to</a:t>
            </a:r>
            <a:endParaRPr sz="1800" dirty="0">
              <a:latin typeface="Carlito"/>
              <a:cs typeface="Carlito"/>
            </a:endParaRPr>
          </a:p>
          <a:p>
            <a:pPr marL="304800">
              <a:lnSpc>
                <a:spcPts val="2050"/>
              </a:lnSpc>
            </a:pPr>
            <a:r>
              <a:rPr sz="1800" spc="-15" dirty="0">
                <a:solidFill>
                  <a:srgbClr val="404040"/>
                </a:solidFill>
                <a:latin typeface="Carlito"/>
                <a:cs typeface="Carlito"/>
              </a:rPr>
              <a:t>maximize </a:t>
            </a:r>
            <a:r>
              <a:rPr sz="1800" spc="-10" dirty="0">
                <a:solidFill>
                  <a:srgbClr val="404040"/>
                </a:solidFill>
                <a:latin typeface="Carlito"/>
                <a:cs typeface="Carlito"/>
              </a:rPr>
              <a:t>instruction </a:t>
            </a:r>
            <a:r>
              <a:rPr sz="1800" spc="-15" dirty="0">
                <a:solidFill>
                  <a:srgbClr val="404040"/>
                </a:solidFill>
                <a:latin typeface="Carlito"/>
                <a:cs typeface="Carlito"/>
              </a:rPr>
              <a:t>level</a:t>
            </a:r>
            <a:r>
              <a:rPr sz="1800" spc="114" dirty="0">
                <a:solidFill>
                  <a:srgbClr val="404040"/>
                </a:solidFill>
                <a:latin typeface="Carlito"/>
                <a:cs typeface="Carlito"/>
              </a:rPr>
              <a:t> </a:t>
            </a:r>
            <a:r>
              <a:rPr sz="1800" spc="-15" dirty="0">
                <a:solidFill>
                  <a:srgbClr val="404040"/>
                </a:solidFill>
                <a:latin typeface="Carlito"/>
                <a:cs typeface="Carlito"/>
              </a:rPr>
              <a:t>parallelism</a:t>
            </a:r>
            <a:endParaRPr sz="1800" dirty="0">
              <a:latin typeface="Carlito"/>
              <a:cs typeface="Carlito"/>
            </a:endParaRPr>
          </a:p>
          <a:p>
            <a:pPr>
              <a:lnSpc>
                <a:spcPct val="100000"/>
              </a:lnSpc>
            </a:pPr>
            <a:endParaRPr sz="1800" dirty="0">
              <a:latin typeface="Carlito"/>
              <a:cs typeface="Carlito"/>
            </a:endParaRPr>
          </a:p>
          <a:p>
            <a:pPr>
              <a:lnSpc>
                <a:spcPct val="100000"/>
              </a:lnSpc>
              <a:spcBef>
                <a:spcPts val="35"/>
              </a:spcBef>
            </a:pPr>
            <a:endParaRPr sz="1350" dirty="0">
              <a:latin typeface="Carlito"/>
              <a:cs typeface="Carlito"/>
            </a:endParaRPr>
          </a:p>
          <a:p>
            <a:pPr marL="12700">
              <a:lnSpc>
                <a:spcPct val="100000"/>
              </a:lnSpc>
              <a:spcBef>
                <a:spcPts val="5"/>
              </a:spcBef>
            </a:pPr>
            <a:r>
              <a:rPr sz="2000" b="1" spc="-10" dirty="0">
                <a:solidFill>
                  <a:srgbClr val="C00000"/>
                </a:solidFill>
                <a:latin typeface="Carlito"/>
                <a:cs typeface="Carlito"/>
              </a:rPr>
              <a:t>Limitations:</a:t>
            </a:r>
            <a:endParaRPr sz="2000" dirty="0">
              <a:latin typeface="Carlito"/>
              <a:cs typeface="Carlito"/>
            </a:endParaRPr>
          </a:p>
          <a:p>
            <a:pPr marL="304800" indent="-183515">
              <a:lnSpc>
                <a:spcPct val="100000"/>
              </a:lnSpc>
              <a:spcBef>
                <a:spcPts val="200"/>
              </a:spcBef>
              <a:buClr>
                <a:srgbClr val="E38312"/>
              </a:buClr>
              <a:buChar char="◦"/>
              <a:tabLst>
                <a:tab pos="305435" algn="l"/>
              </a:tabLst>
            </a:pPr>
            <a:r>
              <a:rPr sz="1800" spc="-35" dirty="0">
                <a:solidFill>
                  <a:srgbClr val="404040"/>
                </a:solidFill>
                <a:latin typeface="Carlito"/>
                <a:cs typeface="Carlito"/>
              </a:rPr>
              <a:t>True </a:t>
            </a:r>
            <a:r>
              <a:rPr sz="1800" spc="-20" dirty="0">
                <a:solidFill>
                  <a:srgbClr val="404040"/>
                </a:solidFill>
                <a:latin typeface="Carlito"/>
                <a:cs typeface="Carlito"/>
              </a:rPr>
              <a:t>data</a:t>
            </a:r>
            <a:r>
              <a:rPr sz="1800" spc="70" dirty="0">
                <a:solidFill>
                  <a:srgbClr val="404040"/>
                </a:solidFill>
                <a:latin typeface="Carlito"/>
                <a:cs typeface="Carlito"/>
              </a:rPr>
              <a:t> </a:t>
            </a:r>
            <a:r>
              <a:rPr sz="1800" spc="-10" dirty="0">
                <a:solidFill>
                  <a:srgbClr val="404040"/>
                </a:solidFill>
                <a:latin typeface="Carlito"/>
                <a:cs typeface="Carlito"/>
              </a:rPr>
              <a:t>dependency</a:t>
            </a:r>
            <a:endParaRPr sz="1800" dirty="0">
              <a:latin typeface="Carlito"/>
              <a:cs typeface="Carlito"/>
            </a:endParaRPr>
          </a:p>
          <a:p>
            <a:pPr marL="304800" indent="-183515">
              <a:lnSpc>
                <a:spcPct val="100000"/>
              </a:lnSpc>
              <a:spcBef>
                <a:spcPts val="385"/>
              </a:spcBef>
              <a:buClr>
                <a:srgbClr val="E38312"/>
              </a:buClr>
              <a:buChar char="◦"/>
              <a:tabLst>
                <a:tab pos="305435" algn="l"/>
              </a:tabLst>
            </a:pPr>
            <a:r>
              <a:rPr sz="1800" spc="-15" dirty="0">
                <a:solidFill>
                  <a:srgbClr val="404040"/>
                </a:solidFill>
                <a:latin typeface="Carlito"/>
                <a:cs typeface="Carlito"/>
              </a:rPr>
              <a:t>Procedural</a:t>
            </a:r>
            <a:r>
              <a:rPr sz="1800" spc="10" dirty="0">
                <a:solidFill>
                  <a:srgbClr val="404040"/>
                </a:solidFill>
                <a:latin typeface="Carlito"/>
                <a:cs typeface="Carlito"/>
              </a:rPr>
              <a:t> </a:t>
            </a:r>
            <a:r>
              <a:rPr sz="1800" spc="-10" dirty="0">
                <a:solidFill>
                  <a:srgbClr val="404040"/>
                </a:solidFill>
                <a:latin typeface="Carlito"/>
                <a:cs typeface="Carlito"/>
              </a:rPr>
              <a:t>dependency</a:t>
            </a:r>
            <a:endParaRPr sz="1800" dirty="0">
              <a:latin typeface="Carlito"/>
              <a:cs typeface="Carlito"/>
            </a:endParaRPr>
          </a:p>
          <a:p>
            <a:pPr marL="304800" indent="-183515">
              <a:lnSpc>
                <a:spcPct val="100000"/>
              </a:lnSpc>
              <a:spcBef>
                <a:spcPts val="385"/>
              </a:spcBef>
              <a:buClr>
                <a:srgbClr val="E38312"/>
              </a:buClr>
              <a:buChar char="◦"/>
              <a:tabLst>
                <a:tab pos="305435" algn="l"/>
              </a:tabLst>
            </a:pPr>
            <a:r>
              <a:rPr sz="1800" spc="-10" dirty="0">
                <a:solidFill>
                  <a:srgbClr val="404040"/>
                </a:solidFill>
                <a:latin typeface="Carlito"/>
                <a:cs typeface="Carlito"/>
              </a:rPr>
              <a:t>Resource</a:t>
            </a:r>
            <a:r>
              <a:rPr sz="1800" spc="10" dirty="0">
                <a:solidFill>
                  <a:srgbClr val="404040"/>
                </a:solidFill>
                <a:latin typeface="Carlito"/>
                <a:cs typeface="Carlito"/>
              </a:rPr>
              <a:t> </a:t>
            </a:r>
            <a:r>
              <a:rPr sz="1800" spc="-5" dirty="0">
                <a:solidFill>
                  <a:srgbClr val="404040"/>
                </a:solidFill>
                <a:latin typeface="Carlito"/>
                <a:cs typeface="Carlito"/>
              </a:rPr>
              <a:t>conflicts</a:t>
            </a:r>
            <a:endParaRPr sz="1800" dirty="0">
              <a:latin typeface="Carlito"/>
              <a:cs typeface="Carlito"/>
            </a:endParaRPr>
          </a:p>
          <a:p>
            <a:pPr marL="304800" indent="-183515">
              <a:lnSpc>
                <a:spcPct val="100000"/>
              </a:lnSpc>
              <a:spcBef>
                <a:spcPts val="385"/>
              </a:spcBef>
              <a:buClr>
                <a:srgbClr val="E38312"/>
              </a:buClr>
              <a:buChar char="◦"/>
              <a:tabLst>
                <a:tab pos="305435" algn="l"/>
              </a:tabLst>
            </a:pPr>
            <a:r>
              <a:rPr sz="1800" spc="-10" dirty="0">
                <a:solidFill>
                  <a:srgbClr val="404040"/>
                </a:solidFill>
                <a:latin typeface="Carlito"/>
                <a:cs typeface="Carlito"/>
              </a:rPr>
              <a:t>Output</a:t>
            </a:r>
            <a:r>
              <a:rPr sz="1800" spc="15" dirty="0">
                <a:solidFill>
                  <a:srgbClr val="404040"/>
                </a:solidFill>
                <a:latin typeface="Carlito"/>
                <a:cs typeface="Carlito"/>
              </a:rPr>
              <a:t> </a:t>
            </a:r>
            <a:r>
              <a:rPr sz="1800" spc="-10" dirty="0">
                <a:solidFill>
                  <a:srgbClr val="404040"/>
                </a:solidFill>
                <a:latin typeface="Carlito"/>
                <a:cs typeface="Carlito"/>
              </a:rPr>
              <a:t>dependency</a:t>
            </a:r>
            <a:endParaRPr sz="1800" dirty="0">
              <a:latin typeface="Carlito"/>
              <a:cs typeface="Carlito"/>
            </a:endParaRPr>
          </a:p>
          <a:p>
            <a:pPr marL="304800" indent="-183515">
              <a:lnSpc>
                <a:spcPct val="100000"/>
              </a:lnSpc>
              <a:spcBef>
                <a:spcPts val="385"/>
              </a:spcBef>
              <a:buClr>
                <a:srgbClr val="E38312"/>
              </a:buClr>
              <a:buChar char="◦"/>
              <a:tabLst>
                <a:tab pos="305435" algn="l"/>
              </a:tabLst>
            </a:pPr>
            <a:r>
              <a:rPr sz="1800" spc="-10" dirty="0">
                <a:solidFill>
                  <a:srgbClr val="404040"/>
                </a:solidFill>
                <a:latin typeface="Carlito"/>
                <a:cs typeface="Carlito"/>
              </a:rPr>
              <a:t>Antidependency</a:t>
            </a:r>
            <a:endParaRPr sz="1800" dirty="0">
              <a:latin typeface="Carlito"/>
              <a:cs typeface="Carlito"/>
            </a:endParaRPr>
          </a:p>
        </p:txBody>
      </p:sp>
      <p:sp>
        <p:nvSpPr>
          <p:cNvPr id="2" name="TextBox 1">
            <a:extLst>
              <a:ext uri="{FF2B5EF4-FFF2-40B4-BE49-F238E27FC236}">
                <a16:creationId xmlns:a16="http://schemas.microsoft.com/office/drawing/2014/main" id="{A149D0C4-5BDB-4BFC-9DD0-E67CF0F5065A}"/>
              </a:ext>
            </a:extLst>
          </p:cNvPr>
          <p:cNvSpPr txBox="1"/>
          <p:nvPr/>
        </p:nvSpPr>
        <p:spPr>
          <a:xfrm>
            <a:off x="5562600" y="3733800"/>
            <a:ext cx="3124200" cy="369332"/>
          </a:xfrm>
          <a:prstGeom prst="rect">
            <a:avLst/>
          </a:prstGeom>
          <a:noFill/>
        </p:spPr>
        <p:txBody>
          <a:bodyPr wrap="square" rtlCol="0">
            <a:spAutoFit/>
          </a:bodyPr>
          <a:lstStyle/>
          <a:p>
            <a:r>
              <a:rPr lang="en-MY" dirty="0">
                <a:solidFill>
                  <a:srgbClr val="FF0000"/>
                </a:solidFill>
              </a:rPr>
              <a:t>ILP = IPC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991" rIns="0" bIns="0" rtlCol="0">
            <a:spAutoFit/>
          </a:bodyPr>
          <a:lstStyle/>
          <a:p>
            <a:pPr marL="171450">
              <a:lnSpc>
                <a:spcPct val="100000"/>
              </a:lnSpc>
              <a:spcBef>
                <a:spcPts val="100"/>
              </a:spcBef>
              <a:tabLst>
                <a:tab pos="10144760" algn="l"/>
              </a:tabLst>
            </a:pPr>
            <a:r>
              <a:rPr spc="-220" dirty="0"/>
              <a:t>Super</a:t>
            </a:r>
            <a:r>
              <a:rPr spc="-560" dirty="0"/>
              <a:t> </a:t>
            </a:r>
            <a:r>
              <a:rPr spc="-290" dirty="0"/>
              <a:t>pipeline	</a:t>
            </a:r>
          </a:p>
        </p:txBody>
      </p:sp>
      <p:sp>
        <p:nvSpPr>
          <p:cNvPr id="3" name="object 3"/>
          <p:cNvSpPr/>
          <p:nvPr/>
        </p:nvSpPr>
        <p:spPr>
          <a:xfrm>
            <a:off x="2732578" y="1847088"/>
            <a:ext cx="6621732" cy="40233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4816"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813308" y="976071"/>
            <a:ext cx="4309745" cy="680720"/>
          </a:xfrm>
          <a:prstGeom prst="rect">
            <a:avLst/>
          </a:prstGeom>
        </p:spPr>
        <p:txBody>
          <a:bodyPr vert="horz" wrap="square" lIns="0" tIns="12065" rIns="0" bIns="0" rtlCol="0">
            <a:spAutoFit/>
          </a:bodyPr>
          <a:lstStyle/>
          <a:p>
            <a:pPr marL="12700">
              <a:lnSpc>
                <a:spcPct val="100000"/>
              </a:lnSpc>
              <a:spcBef>
                <a:spcPts val="95"/>
              </a:spcBef>
            </a:pPr>
            <a:r>
              <a:rPr sz="4300" u="none" spc="-260" dirty="0"/>
              <a:t>Superscalar</a:t>
            </a:r>
            <a:r>
              <a:rPr sz="4300" u="none" spc="-420" dirty="0"/>
              <a:t> </a:t>
            </a:r>
            <a:r>
              <a:rPr sz="4300" u="none" spc="-265" dirty="0"/>
              <a:t>pipeline</a:t>
            </a:r>
            <a:endParaRPr sz="4300"/>
          </a:p>
        </p:txBody>
      </p:sp>
      <p:sp>
        <p:nvSpPr>
          <p:cNvPr id="4" name="object 4"/>
          <p:cNvSpPr txBox="1"/>
          <p:nvPr/>
        </p:nvSpPr>
        <p:spPr>
          <a:xfrm>
            <a:off x="1176324" y="1833448"/>
            <a:ext cx="9658350" cy="1153160"/>
          </a:xfrm>
          <a:prstGeom prst="rect">
            <a:avLst/>
          </a:prstGeom>
        </p:spPr>
        <p:txBody>
          <a:bodyPr vert="horz" wrap="square" lIns="0" tIns="41910" rIns="0" bIns="0" rtlCol="0">
            <a:spAutoFit/>
          </a:bodyPr>
          <a:lstStyle/>
          <a:p>
            <a:pPr marL="12700" marR="5080">
              <a:lnSpc>
                <a:spcPct val="90100"/>
              </a:lnSpc>
              <a:spcBef>
                <a:spcPts val="330"/>
              </a:spcBef>
            </a:pPr>
            <a:r>
              <a:rPr sz="2000" spc="-10" dirty="0">
                <a:solidFill>
                  <a:srgbClr val="404040"/>
                </a:solidFill>
                <a:latin typeface="Carlito"/>
                <a:cs typeface="Carlito"/>
              </a:rPr>
              <a:t>Superscalar </a:t>
            </a:r>
            <a:r>
              <a:rPr sz="2000" spc="-5" dirty="0">
                <a:solidFill>
                  <a:srgbClr val="404040"/>
                </a:solidFill>
                <a:latin typeface="Carlito"/>
                <a:cs typeface="Carlito"/>
              </a:rPr>
              <a:t>pipeline </a:t>
            </a:r>
            <a:r>
              <a:rPr sz="2000" spc="-10" dirty="0">
                <a:solidFill>
                  <a:srgbClr val="404040"/>
                </a:solidFill>
                <a:latin typeface="Carlito"/>
                <a:cs typeface="Carlito"/>
              </a:rPr>
              <a:t>introduces </a:t>
            </a:r>
            <a:r>
              <a:rPr sz="2000" dirty="0">
                <a:solidFill>
                  <a:srgbClr val="404040"/>
                </a:solidFill>
                <a:latin typeface="Carlito"/>
                <a:cs typeface="Carlito"/>
              </a:rPr>
              <a:t>the </a:t>
            </a:r>
            <a:r>
              <a:rPr sz="2000" spc="-5" dirty="0">
                <a:solidFill>
                  <a:srgbClr val="404040"/>
                </a:solidFill>
                <a:latin typeface="Carlito"/>
                <a:cs typeface="Carlito"/>
              </a:rPr>
              <a:t>ability </a:t>
            </a:r>
            <a:r>
              <a:rPr sz="2000" spc="-10" dirty="0">
                <a:solidFill>
                  <a:srgbClr val="404040"/>
                </a:solidFill>
                <a:latin typeface="Carlito"/>
                <a:cs typeface="Carlito"/>
              </a:rPr>
              <a:t>to </a:t>
            </a:r>
            <a:r>
              <a:rPr sz="2000" spc="-20" dirty="0">
                <a:solidFill>
                  <a:srgbClr val="404040"/>
                </a:solidFill>
                <a:latin typeface="Carlito"/>
                <a:cs typeface="Carlito"/>
              </a:rPr>
              <a:t>execute </a:t>
            </a:r>
            <a:r>
              <a:rPr sz="2000" spc="-5" dirty="0">
                <a:solidFill>
                  <a:srgbClr val="404040"/>
                </a:solidFill>
                <a:latin typeface="Carlito"/>
                <a:cs typeface="Carlito"/>
              </a:rPr>
              <a:t>instructions independently </a:t>
            </a:r>
            <a:r>
              <a:rPr sz="2000" dirty="0">
                <a:solidFill>
                  <a:srgbClr val="404040"/>
                </a:solidFill>
                <a:latin typeface="Carlito"/>
                <a:cs typeface="Carlito"/>
              </a:rPr>
              <a:t>and  </a:t>
            </a:r>
            <a:r>
              <a:rPr sz="2000" spc="-10" dirty="0">
                <a:solidFill>
                  <a:srgbClr val="404040"/>
                </a:solidFill>
                <a:latin typeface="Carlito"/>
                <a:cs typeface="Carlito"/>
              </a:rPr>
              <a:t>concurrently </a:t>
            </a:r>
            <a:r>
              <a:rPr sz="2000" spc="-5" dirty="0">
                <a:solidFill>
                  <a:srgbClr val="404040"/>
                </a:solidFill>
                <a:latin typeface="Carlito"/>
                <a:cs typeface="Carlito"/>
              </a:rPr>
              <a:t>in </a:t>
            </a:r>
            <a:r>
              <a:rPr sz="2000" spc="-20" dirty="0">
                <a:solidFill>
                  <a:srgbClr val="404040"/>
                </a:solidFill>
                <a:latin typeface="Carlito"/>
                <a:cs typeface="Carlito"/>
              </a:rPr>
              <a:t>different </a:t>
            </a:r>
            <a:r>
              <a:rPr sz="2000" spc="-5" dirty="0">
                <a:solidFill>
                  <a:srgbClr val="404040"/>
                </a:solidFill>
                <a:latin typeface="Carlito"/>
                <a:cs typeface="Carlito"/>
              </a:rPr>
              <a:t>pipelines which enables </a:t>
            </a:r>
            <a:r>
              <a:rPr sz="2000" spc="-15" dirty="0">
                <a:solidFill>
                  <a:srgbClr val="404040"/>
                </a:solidFill>
                <a:latin typeface="Carlito"/>
                <a:cs typeface="Carlito"/>
              </a:rPr>
              <a:t>more </a:t>
            </a:r>
            <a:r>
              <a:rPr sz="2000" spc="-5" dirty="0">
                <a:solidFill>
                  <a:srgbClr val="404040"/>
                </a:solidFill>
                <a:latin typeface="Carlito"/>
                <a:cs typeface="Carlito"/>
              </a:rPr>
              <a:t>instructions </a:t>
            </a:r>
            <a:r>
              <a:rPr sz="2000" spc="-20" dirty="0">
                <a:solidFill>
                  <a:srgbClr val="404040"/>
                </a:solidFill>
                <a:latin typeface="Carlito"/>
                <a:cs typeface="Carlito"/>
              </a:rPr>
              <a:t>executed </a:t>
            </a:r>
            <a:r>
              <a:rPr sz="2000" spc="-5" dirty="0">
                <a:solidFill>
                  <a:srgbClr val="404040"/>
                </a:solidFill>
                <a:latin typeface="Carlito"/>
                <a:cs typeface="Carlito"/>
              </a:rPr>
              <a:t>in </a:t>
            </a:r>
            <a:r>
              <a:rPr sz="2000" spc="-15" dirty="0">
                <a:solidFill>
                  <a:srgbClr val="404040"/>
                </a:solidFill>
                <a:latin typeface="Carlito"/>
                <a:cs typeface="Carlito"/>
              </a:rPr>
              <a:t>every </a:t>
            </a:r>
            <a:r>
              <a:rPr sz="2000" spc="-5" dirty="0">
                <a:solidFill>
                  <a:srgbClr val="404040"/>
                </a:solidFill>
                <a:latin typeface="Carlito"/>
                <a:cs typeface="Carlito"/>
              </a:rPr>
              <a:t>clock  period. A </a:t>
            </a:r>
            <a:r>
              <a:rPr sz="2000" spc="-15" dirty="0">
                <a:solidFill>
                  <a:srgbClr val="404040"/>
                </a:solidFill>
                <a:latin typeface="Carlito"/>
                <a:cs typeface="Carlito"/>
              </a:rPr>
              <a:t>superscalar processor contains </a:t>
            </a:r>
            <a:r>
              <a:rPr sz="2000" spc="-5" dirty="0">
                <a:solidFill>
                  <a:srgbClr val="404040"/>
                </a:solidFill>
                <a:latin typeface="Carlito"/>
                <a:cs typeface="Carlito"/>
              </a:rPr>
              <a:t>multiple </a:t>
            </a:r>
            <a:r>
              <a:rPr sz="2000" spc="-10" dirty="0">
                <a:solidFill>
                  <a:srgbClr val="404040"/>
                </a:solidFill>
                <a:latin typeface="Carlito"/>
                <a:cs typeface="Carlito"/>
              </a:rPr>
              <a:t>copies </a:t>
            </a:r>
            <a:r>
              <a:rPr sz="2000" spc="-5" dirty="0">
                <a:solidFill>
                  <a:srgbClr val="404040"/>
                </a:solidFill>
                <a:latin typeface="Carlito"/>
                <a:cs typeface="Carlito"/>
              </a:rPr>
              <a:t>of </a:t>
            </a:r>
            <a:r>
              <a:rPr sz="2000" dirty="0">
                <a:solidFill>
                  <a:srgbClr val="404040"/>
                </a:solidFill>
                <a:latin typeface="Carlito"/>
                <a:cs typeface="Carlito"/>
              </a:rPr>
              <a:t>the </a:t>
            </a:r>
            <a:r>
              <a:rPr sz="2000" spc="-10" dirty="0">
                <a:solidFill>
                  <a:srgbClr val="404040"/>
                </a:solidFill>
                <a:latin typeface="Carlito"/>
                <a:cs typeface="Carlito"/>
              </a:rPr>
              <a:t>datapath </a:t>
            </a:r>
            <a:r>
              <a:rPr sz="2000" spc="-15" dirty="0">
                <a:solidFill>
                  <a:srgbClr val="404040"/>
                </a:solidFill>
                <a:latin typeface="Carlito"/>
                <a:cs typeface="Carlito"/>
              </a:rPr>
              <a:t>hardware to </a:t>
            </a:r>
            <a:r>
              <a:rPr sz="2000" spc="-20" dirty="0">
                <a:solidFill>
                  <a:srgbClr val="404040"/>
                </a:solidFill>
                <a:latin typeface="Carlito"/>
                <a:cs typeface="Carlito"/>
              </a:rPr>
              <a:t>execute  </a:t>
            </a:r>
            <a:r>
              <a:rPr sz="2000" spc="-5" dirty="0">
                <a:solidFill>
                  <a:srgbClr val="404040"/>
                </a:solidFill>
                <a:latin typeface="Carlito"/>
                <a:cs typeface="Carlito"/>
              </a:rPr>
              <a:t>multiple instructions</a:t>
            </a:r>
            <a:r>
              <a:rPr sz="2000" spc="55" dirty="0">
                <a:solidFill>
                  <a:srgbClr val="404040"/>
                </a:solidFill>
                <a:latin typeface="Carlito"/>
                <a:cs typeface="Carlito"/>
              </a:rPr>
              <a:t> </a:t>
            </a:r>
            <a:r>
              <a:rPr sz="2000" spc="-20" dirty="0">
                <a:solidFill>
                  <a:srgbClr val="404040"/>
                </a:solidFill>
                <a:latin typeface="Carlito"/>
                <a:cs typeface="Carlito"/>
              </a:rPr>
              <a:t>simultaneously.</a:t>
            </a:r>
            <a:endParaRPr sz="200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991" rIns="0" bIns="0" rtlCol="0">
            <a:spAutoFit/>
          </a:bodyPr>
          <a:lstStyle/>
          <a:p>
            <a:pPr marL="171450">
              <a:lnSpc>
                <a:spcPct val="100000"/>
              </a:lnSpc>
              <a:spcBef>
                <a:spcPts val="100"/>
              </a:spcBef>
              <a:tabLst>
                <a:tab pos="10144760" algn="l"/>
              </a:tabLst>
            </a:pPr>
            <a:r>
              <a:rPr spc="-280" dirty="0"/>
              <a:t>Superscalar	</a:t>
            </a:r>
          </a:p>
        </p:txBody>
      </p:sp>
      <p:sp>
        <p:nvSpPr>
          <p:cNvPr id="3" name="object 3"/>
          <p:cNvSpPr/>
          <p:nvPr/>
        </p:nvSpPr>
        <p:spPr>
          <a:xfrm>
            <a:off x="3535794" y="1847088"/>
            <a:ext cx="5205869" cy="40233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50542" y="1795272"/>
            <a:ext cx="6330033" cy="42031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8643" y="175260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5" name="object 5"/>
          <p:cNvSpPr txBox="1">
            <a:spLocks noGrp="1"/>
          </p:cNvSpPr>
          <p:nvPr>
            <p:ph type="title"/>
          </p:nvPr>
        </p:nvSpPr>
        <p:spPr>
          <a:xfrm>
            <a:off x="1244295" y="846531"/>
            <a:ext cx="3210560" cy="757555"/>
          </a:xfrm>
          <a:prstGeom prst="rect">
            <a:avLst/>
          </a:prstGeom>
        </p:spPr>
        <p:txBody>
          <a:bodyPr vert="horz" wrap="square" lIns="0" tIns="12700" rIns="0" bIns="0" rtlCol="0">
            <a:spAutoFit/>
          </a:bodyPr>
          <a:lstStyle/>
          <a:p>
            <a:pPr marL="12700">
              <a:lnSpc>
                <a:spcPct val="100000"/>
              </a:lnSpc>
              <a:spcBef>
                <a:spcPts val="100"/>
              </a:spcBef>
            </a:pPr>
            <a:r>
              <a:rPr u="none" spc="-204" dirty="0"/>
              <a:t>Design</a:t>
            </a:r>
            <a:r>
              <a:rPr u="none" spc="-500" dirty="0"/>
              <a:t> </a:t>
            </a:r>
            <a:r>
              <a:rPr u="none" spc="-180" dirty="0"/>
              <a:t>Issues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6" name="object 6"/>
          <p:cNvSpPr txBox="1"/>
          <p:nvPr/>
        </p:nvSpPr>
        <p:spPr>
          <a:xfrm>
            <a:off x="1244295" y="1893570"/>
            <a:ext cx="6414135" cy="3517265"/>
          </a:xfrm>
          <a:prstGeom prst="rect">
            <a:avLst/>
          </a:prstGeom>
        </p:spPr>
        <p:txBody>
          <a:bodyPr vert="horz" wrap="square" lIns="0" tIns="12700" rIns="0" bIns="0" rtlCol="0">
            <a:spAutoFit/>
          </a:bodyPr>
          <a:lstStyle/>
          <a:p>
            <a:pPr marL="12700">
              <a:lnSpc>
                <a:spcPct val="100000"/>
              </a:lnSpc>
              <a:spcBef>
                <a:spcPts val="100"/>
              </a:spcBef>
            </a:pPr>
            <a:r>
              <a:rPr sz="2400" spc="-135" dirty="0">
                <a:latin typeface="Trebuchet MS"/>
                <a:cs typeface="Trebuchet MS"/>
              </a:rPr>
              <a:t>Instruction-Level</a:t>
            </a:r>
            <a:r>
              <a:rPr sz="2400" spc="-275" dirty="0">
                <a:latin typeface="Trebuchet MS"/>
                <a:cs typeface="Trebuchet MS"/>
              </a:rPr>
              <a:t> </a:t>
            </a:r>
            <a:r>
              <a:rPr sz="2400" spc="-145" dirty="0">
                <a:latin typeface="Trebuchet MS"/>
                <a:cs typeface="Trebuchet MS"/>
              </a:rPr>
              <a:t>Parallelism</a:t>
            </a:r>
            <a:r>
              <a:rPr sz="2400" spc="-290" dirty="0">
                <a:latin typeface="Trebuchet MS"/>
                <a:cs typeface="Trebuchet MS"/>
              </a:rPr>
              <a:t> </a:t>
            </a:r>
            <a:r>
              <a:rPr sz="2400" spc="-90" dirty="0">
                <a:latin typeface="Trebuchet MS"/>
                <a:cs typeface="Trebuchet MS"/>
              </a:rPr>
              <a:t>and</a:t>
            </a:r>
            <a:r>
              <a:rPr sz="2400" spc="-285" dirty="0">
                <a:latin typeface="Trebuchet MS"/>
                <a:cs typeface="Trebuchet MS"/>
              </a:rPr>
              <a:t> </a:t>
            </a:r>
            <a:r>
              <a:rPr sz="2400" spc="-65" dirty="0">
                <a:latin typeface="Trebuchet MS"/>
                <a:cs typeface="Trebuchet MS"/>
              </a:rPr>
              <a:t>Machine</a:t>
            </a:r>
            <a:r>
              <a:rPr sz="2400" spc="-270" dirty="0">
                <a:latin typeface="Trebuchet MS"/>
                <a:cs typeface="Trebuchet MS"/>
              </a:rPr>
              <a:t> </a:t>
            </a:r>
            <a:r>
              <a:rPr sz="2400" spc="-150" dirty="0">
                <a:latin typeface="Trebuchet MS"/>
                <a:cs typeface="Trebuchet MS"/>
              </a:rPr>
              <a:t>Parallelism</a:t>
            </a:r>
            <a:endParaRPr sz="2400" dirty="0">
              <a:latin typeface="Trebuchet MS"/>
              <a:cs typeface="Trebuchet MS"/>
            </a:endParaRPr>
          </a:p>
          <a:p>
            <a:pPr>
              <a:lnSpc>
                <a:spcPct val="100000"/>
              </a:lnSpc>
              <a:spcBef>
                <a:spcPts val="30"/>
              </a:spcBef>
            </a:pPr>
            <a:endParaRPr sz="3050" dirty="0">
              <a:latin typeface="Trebuchet MS"/>
              <a:cs typeface="Trebuchet MS"/>
            </a:endParaRPr>
          </a:p>
          <a:p>
            <a:pPr marL="12700">
              <a:lnSpc>
                <a:spcPct val="100000"/>
              </a:lnSpc>
            </a:pPr>
            <a:r>
              <a:rPr sz="2000" spc="-5" dirty="0">
                <a:latin typeface="Carlito"/>
                <a:cs typeface="Carlito"/>
              </a:rPr>
              <a:t>Instruction </a:t>
            </a:r>
            <a:r>
              <a:rPr sz="2000" spc="-15" dirty="0">
                <a:latin typeface="Carlito"/>
                <a:cs typeface="Carlito"/>
              </a:rPr>
              <a:t>level</a:t>
            </a:r>
            <a:r>
              <a:rPr sz="2000" spc="55" dirty="0">
                <a:latin typeface="Carlito"/>
                <a:cs typeface="Carlito"/>
              </a:rPr>
              <a:t> </a:t>
            </a:r>
            <a:r>
              <a:rPr sz="2000" spc="-10" dirty="0">
                <a:latin typeface="Carlito"/>
                <a:cs typeface="Carlito"/>
              </a:rPr>
              <a:t>parallelism</a:t>
            </a:r>
            <a:endParaRPr sz="2000" dirty="0">
              <a:latin typeface="Carlito"/>
              <a:cs typeface="Carlito"/>
            </a:endParaRPr>
          </a:p>
          <a:p>
            <a:pPr marL="305435" indent="-184150">
              <a:lnSpc>
                <a:spcPct val="100000"/>
              </a:lnSpc>
              <a:spcBef>
                <a:spcPts val="200"/>
              </a:spcBef>
              <a:buClr>
                <a:srgbClr val="E38312"/>
              </a:buClr>
              <a:buChar char="◦"/>
              <a:tabLst>
                <a:tab pos="306070" algn="l"/>
              </a:tabLst>
            </a:pPr>
            <a:r>
              <a:rPr sz="1800" spc="-10" dirty="0">
                <a:latin typeface="Carlito"/>
                <a:cs typeface="Carlito"/>
              </a:rPr>
              <a:t>Instructions </a:t>
            </a:r>
            <a:r>
              <a:rPr sz="1800" spc="-5" dirty="0">
                <a:latin typeface="Carlito"/>
                <a:cs typeface="Carlito"/>
              </a:rPr>
              <a:t>in </a:t>
            </a:r>
            <a:r>
              <a:rPr sz="1800" dirty="0">
                <a:latin typeface="Carlito"/>
                <a:cs typeface="Carlito"/>
              </a:rPr>
              <a:t>a </a:t>
            </a:r>
            <a:r>
              <a:rPr sz="1800" spc="-10" dirty="0">
                <a:latin typeface="Carlito"/>
                <a:cs typeface="Carlito"/>
              </a:rPr>
              <a:t>sequence are</a:t>
            </a:r>
            <a:r>
              <a:rPr sz="1800" spc="140" dirty="0">
                <a:latin typeface="Carlito"/>
                <a:cs typeface="Carlito"/>
              </a:rPr>
              <a:t> </a:t>
            </a:r>
            <a:r>
              <a:rPr sz="1800" spc="-15" dirty="0">
                <a:latin typeface="Carlito"/>
                <a:cs typeface="Carlito"/>
              </a:rPr>
              <a:t>independent</a:t>
            </a:r>
            <a:endParaRPr sz="1800" dirty="0">
              <a:latin typeface="Carlito"/>
              <a:cs typeface="Carlito"/>
            </a:endParaRPr>
          </a:p>
          <a:p>
            <a:pPr marL="305435" indent="-184150">
              <a:lnSpc>
                <a:spcPct val="100000"/>
              </a:lnSpc>
              <a:spcBef>
                <a:spcPts val="390"/>
              </a:spcBef>
              <a:buClr>
                <a:srgbClr val="E38312"/>
              </a:buClr>
              <a:buChar char="◦"/>
              <a:tabLst>
                <a:tab pos="306070" algn="l"/>
              </a:tabLst>
            </a:pPr>
            <a:r>
              <a:rPr sz="1800" spc="-10" dirty="0">
                <a:latin typeface="Carlito"/>
                <a:cs typeface="Carlito"/>
              </a:rPr>
              <a:t>Execution can </a:t>
            </a:r>
            <a:r>
              <a:rPr sz="1800" spc="-5" dirty="0">
                <a:latin typeface="Carlito"/>
                <a:cs typeface="Carlito"/>
              </a:rPr>
              <a:t>be</a:t>
            </a:r>
            <a:r>
              <a:rPr sz="1800" spc="55" dirty="0">
                <a:latin typeface="Carlito"/>
                <a:cs typeface="Carlito"/>
              </a:rPr>
              <a:t> </a:t>
            </a:r>
            <a:r>
              <a:rPr sz="1800" spc="-10" dirty="0">
                <a:latin typeface="Carlito"/>
                <a:cs typeface="Carlito"/>
              </a:rPr>
              <a:t>overlapped</a:t>
            </a:r>
            <a:endParaRPr sz="1800" dirty="0">
              <a:latin typeface="Carlito"/>
              <a:cs typeface="Carlito"/>
            </a:endParaRPr>
          </a:p>
          <a:p>
            <a:pPr marL="305435" indent="-184150">
              <a:lnSpc>
                <a:spcPct val="100000"/>
              </a:lnSpc>
              <a:spcBef>
                <a:spcPts val="380"/>
              </a:spcBef>
              <a:buClr>
                <a:srgbClr val="E38312"/>
              </a:buClr>
              <a:buChar char="◦"/>
              <a:tabLst>
                <a:tab pos="306070" algn="l"/>
              </a:tabLst>
            </a:pPr>
            <a:r>
              <a:rPr sz="1800" spc="-10" dirty="0">
                <a:latin typeface="Carlito"/>
                <a:cs typeface="Carlito"/>
              </a:rPr>
              <a:t>Governed by </a:t>
            </a:r>
            <a:r>
              <a:rPr sz="1800" spc="-20" dirty="0">
                <a:latin typeface="Carlito"/>
                <a:cs typeface="Carlito"/>
              </a:rPr>
              <a:t>data </a:t>
            </a:r>
            <a:r>
              <a:rPr sz="1800" spc="-5" dirty="0">
                <a:latin typeface="Carlito"/>
                <a:cs typeface="Carlito"/>
              </a:rPr>
              <a:t>and </a:t>
            </a:r>
            <a:r>
              <a:rPr sz="1800" spc="-15" dirty="0">
                <a:latin typeface="Carlito"/>
                <a:cs typeface="Carlito"/>
              </a:rPr>
              <a:t>procedural</a:t>
            </a:r>
            <a:r>
              <a:rPr sz="1800" spc="190" dirty="0">
                <a:latin typeface="Carlito"/>
                <a:cs typeface="Carlito"/>
              </a:rPr>
              <a:t> </a:t>
            </a:r>
            <a:r>
              <a:rPr sz="1800" spc="-15" dirty="0">
                <a:latin typeface="Carlito"/>
                <a:cs typeface="Carlito"/>
              </a:rPr>
              <a:t>dependency</a:t>
            </a:r>
            <a:endParaRPr sz="1800" dirty="0">
              <a:latin typeface="Carlito"/>
              <a:cs typeface="Carlito"/>
            </a:endParaRPr>
          </a:p>
          <a:p>
            <a:pPr>
              <a:lnSpc>
                <a:spcPct val="100000"/>
              </a:lnSpc>
              <a:buClr>
                <a:srgbClr val="E38312"/>
              </a:buClr>
              <a:buFont typeface="Carlito"/>
              <a:buChar char="◦"/>
            </a:pPr>
            <a:endParaRPr sz="1800" dirty="0">
              <a:latin typeface="Carlito"/>
              <a:cs typeface="Carlito"/>
            </a:endParaRPr>
          </a:p>
          <a:p>
            <a:pPr>
              <a:lnSpc>
                <a:spcPct val="100000"/>
              </a:lnSpc>
              <a:spcBef>
                <a:spcPts val="40"/>
              </a:spcBef>
              <a:buClr>
                <a:srgbClr val="E38312"/>
              </a:buClr>
              <a:buFont typeface="Carlito"/>
              <a:buChar char="◦"/>
            </a:pPr>
            <a:endParaRPr sz="1350" dirty="0">
              <a:latin typeface="Carlito"/>
              <a:cs typeface="Carlito"/>
            </a:endParaRPr>
          </a:p>
          <a:p>
            <a:pPr marL="12700">
              <a:lnSpc>
                <a:spcPct val="100000"/>
              </a:lnSpc>
            </a:pPr>
            <a:r>
              <a:rPr sz="2000" spc="-5" dirty="0">
                <a:latin typeface="Carlito"/>
                <a:cs typeface="Carlito"/>
              </a:rPr>
              <a:t>Machine</a:t>
            </a:r>
            <a:r>
              <a:rPr sz="2000" spc="15" dirty="0">
                <a:latin typeface="Carlito"/>
                <a:cs typeface="Carlito"/>
              </a:rPr>
              <a:t> </a:t>
            </a:r>
            <a:r>
              <a:rPr sz="2000" spc="-15" dirty="0">
                <a:latin typeface="Carlito"/>
                <a:cs typeface="Carlito"/>
              </a:rPr>
              <a:t>Parallelism</a:t>
            </a:r>
            <a:endParaRPr sz="2000" dirty="0">
              <a:latin typeface="Carlito"/>
              <a:cs typeface="Carlito"/>
            </a:endParaRPr>
          </a:p>
          <a:p>
            <a:pPr marL="305435" indent="-184150">
              <a:lnSpc>
                <a:spcPct val="100000"/>
              </a:lnSpc>
              <a:spcBef>
                <a:spcPts val="200"/>
              </a:spcBef>
              <a:buClr>
                <a:srgbClr val="E38312"/>
              </a:buClr>
              <a:buChar char="◦"/>
              <a:tabLst>
                <a:tab pos="306070" algn="l"/>
              </a:tabLst>
            </a:pPr>
            <a:r>
              <a:rPr sz="1800" spc="-10" dirty="0">
                <a:latin typeface="Carlito"/>
                <a:cs typeface="Carlito"/>
              </a:rPr>
              <a:t>Ability </a:t>
            </a:r>
            <a:r>
              <a:rPr sz="1800" spc="-15" dirty="0">
                <a:latin typeface="Carlito"/>
                <a:cs typeface="Carlito"/>
              </a:rPr>
              <a:t>to </a:t>
            </a:r>
            <a:r>
              <a:rPr sz="1800" spc="-20" dirty="0">
                <a:latin typeface="Carlito"/>
                <a:cs typeface="Carlito"/>
              </a:rPr>
              <a:t>take </a:t>
            </a:r>
            <a:r>
              <a:rPr sz="1800" spc="-15" dirty="0">
                <a:latin typeface="Carlito"/>
                <a:cs typeface="Carlito"/>
              </a:rPr>
              <a:t>advantage </a:t>
            </a:r>
            <a:r>
              <a:rPr sz="1800" dirty="0">
                <a:latin typeface="Carlito"/>
                <a:cs typeface="Carlito"/>
              </a:rPr>
              <a:t>of </a:t>
            </a:r>
            <a:r>
              <a:rPr sz="1800" spc="-10" dirty="0">
                <a:latin typeface="Carlito"/>
                <a:cs typeface="Carlito"/>
              </a:rPr>
              <a:t>instruction level</a:t>
            </a:r>
            <a:r>
              <a:rPr sz="1800" spc="180" dirty="0">
                <a:latin typeface="Carlito"/>
                <a:cs typeface="Carlito"/>
              </a:rPr>
              <a:t> </a:t>
            </a:r>
            <a:r>
              <a:rPr sz="1800" spc="-10" dirty="0">
                <a:latin typeface="Carlito"/>
                <a:cs typeface="Carlito"/>
              </a:rPr>
              <a:t>parallelism</a:t>
            </a:r>
            <a:endParaRPr sz="1800" dirty="0">
              <a:latin typeface="Carlito"/>
              <a:cs typeface="Carlito"/>
            </a:endParaRPr>
          </a:p>
          <a:p>
            <a:pPr marL="305435" indent="-184150">
              <a:lnSpc>
                <a:spcPct val="100000"/>
              </a:lnSpc>
              <a:spcBef>
                <a:spcPts val="385"/>
              </a:spcBef>
              <a:buClr>
                <a:srgbClr val="E38312"/>
              </a:buClr>
              <a:buChar char="◦"/>
              <a:tabLst>
                <a:tab pos="306070" algn="l"/>
              </a:tabLst>
            </a:pPr>
            <a:r>
              <a:rPr sz="1800" spc="-10" dirty="0">
                <a:latin typeface="Carlito"/>
                <a:cs typeface="Carlito"/>
              </a:rPr>
              <a:t>Governed by number </a:t>
            </a:r>
            <a:r>
              <a:rPr sz="1800" dirty="0">
                <a:latin typeface="Carlito"/>
                <a:cs typeface="Carlito"/>
              </a:rPr>
              <a:t>of </a:t>
            </a:r>
            <a:r>
              <a:rPr sz="1800" spc="-15" dirty="0">
                <a:latin typeface="Carlito"/>
                <a:cs typeface="Carlito"/>
              </a:rPr>
              <a:t>parallel</a:t>
            </a:r>
            <a:r>
              <a:rPr sz="1800" spc="160" dirty="0">
                <a:latin typeface="Carlito"/>
                <a:cs typeface="Carlito"/>
              </a:rPr>
              <a:t> </a:t>
            </a:r>
            <a:r>
              <a:rPr sz="1800" spc="-10" dirty="0">
                <a:latin typeface="Carlito"/>
                <a:cs typeface="Carlito"/>
              </a:rPr>
              <a:t>pipelines</a:t>
            </a:r>
            <a:endParaRPr sz="1800" dirty="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4D-3839-4A46-AB68-8065DDD73D8B}"/>
              </a:ext>
            </a:extLst>
          </p:cNvPr>
          <p:cNvSpPr>
            <a:spLocks noGrp="1"/>
          </p:cNvSpPr>
          <p:nvPr>
            <p:ph type="title"/>
          </p:nvPr>
        </p:nvSpPr>
        <p:spPr>
          <a:xfrm>
            <a:off x="457200" y="286023"/>
            <a:ext cx="10158069" cy="738664"/>
          </a:xfrm>
        </p:spPr>
        <p:txBody>
          <a:bodyPr/>
          <a:lstStyle/>
          <a:p>
            <a:r>
              <a:rPr lang="en-MY" dirty="0"/>
              <a:t>Exercise</a:t>
            </a:r>
          </a:p>
        </p:txBody>
      </p:sp>
      <p:sp>
        <p:nvSpPr>
          <p:cNvPr id="3" name="Text Placeholder 2">
            <a:extLst>
              <a:ext uri="{FF2B5EF4-FFF2-40B4-BE49-F238E27FC236}">
                <a16:creationId xmlns:a16="http://schemas.microsoft.com/office/drawing/2014/main" id="{4482AF78-6E9F-40B4-B19D-A5BB7D4C912B}"/>
              </a:ext>
            </a:extLst>
          </p:cNvPr>
          <p:cNvSpPr>
            <a:spLocks noGrp="1"/>
          </p:cNvSpPr>
          <p:nvPr>
            <p:ph type="body" idx="1"/>
          </p:nvPr>
        </p:nvSpPr>
        <p:spPr>
          <a:xfrm>
            <a:off x="457200" y="1219200"/>
            <a:ext cx="10985143" cy="4308872"/>
          </a:xfrm>
        </p:spPr>
        <p:txBody>
          <a:bodyPr/>
          <a:lstStyle/>
          <a:p>
            <a:pPr marL="457200" lvl="0" indent="-457200">
              <a:buFont typeface="+mj-lt"/>
              <a:buAutoNum type="arabicPeriod"/>
            </a:pPr>
            <a:r>
              <a:rPr lang="en-MY" b="1" dirty="0"/>
              <a:t>Explain what is pipelining</a:t>
            </a:r>
            <a:endParaRPr lang="en-MY" dirty="0"/>
          </a:p>
          <a:p>
            <a:r>
              <a:rPr lang="en-MY" dirty="0"/>
              <a:t>Pipelining is a technique where multiple instructions are overlapped during execution. Pipeline is divided into stages and these stages are connected with one another to form a pipe like structure. Instructions enter from one end and exit from another end.</a:t>
            </a:r>
          </a:p>
          <a:p>
            <a:r>
              <a:rPr lang="en-MY" dirty="0"/>
              <a:t> </a:t>
            </a:r>
          </a:p>
          <a:p>
            <a:pPr lvl="0"/>
            <a:r>
              <a:rPr lang="en-MY" b="1" dirty="0"/>
              <a:t>2.    What are the instructions involve in two-stage instruction pipeline?</a:t>
            </a:r>
            <a:endParaRPr lang="en-MY" dirty="0"/>
          </a:p>
          <a:p>
            <a:r>
              <a:rPr lang="en-MY" dirty="0"/>
              <a:t>The execution time will generally be longer than the fetch time. Execution will involve reading and storing operands and the performance of some operation. Thus, the fetch stage may have to wait for some time before it can empty its buffer.</a:t>
            </a:r>
          </a:p>
          <a:p>
            <a:r>
              <a:rPr lang="en-MY" dirty="0"/>
              <a:t> </a:t>
            </a:r>
          </a:p>
          <a:p>
            <a:pPr lvl="0"/>
            <a:r>
              <a:rPr lang="en-MY" b="1" dirty="0"/>
              <a:t>3.    What happen when there are more stages in pipeline?</a:t>
            </a:r>
            <a:endParaRPr lang="en-MY" dirty="0"/>
          </a:p>
          <a:p>
            <a:r>
              <a:rPr lang="en-MY" dirty="0"/>
              <a:t>Increase in the number of pipeline stages increases the number of instructions executed simultaneously.</a:t>
            </a:r>
          </a:p>
          <a:p>
            <a:r>
              <a:rPr lang="en-MY" b="1" dirty="0"/>
              <a:t> </a:t>
            </a:r>
            <a:endParaRPr lang="en-MY" dirty="0"/>
          </a:p>
          <a:p>
            <a:endParaRPr lang="en-MY" dirty="0"/>
          </a:p>
        </p:txBody>
      </p:sp>
    </p:spTree>
    <p:extLst>
      <p:ext uri="{BB962C8B-B14F-4D97-AF65-F5344CB8AC3E}">
        <p14:creationId xmlns:p14="http://schemas.microsoft.com/office/powerpoint/2010/main" val="256424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5915" rIns="0" bIns="0" rtlCol="0">
            <a:spAutoFit/>
          </a:bodyPr>
          <a:lstStyle/>
          <a:p>
            <a:pPr marL="171450">
              <a:lnSpc>
                <a:spcPct val="100000"/>
              </a:lnSpc>
              <a:spcBef>
                <a:spcPts val="100"/>
              </a:spcBef>
              <a:tabLst>
                <a:tab pos="10144760" algn="l"/>
              </a:tabLst>
            </a:pPr>
            <a:r>
              <a:rPr spc="-365" dirty="0"/>
              <a:t>Today………	</a:t>
            </a:r>
          </a:p>
        </p:txBody>
      </p:sp>
      <p:sp>
        <p:nvSpPr>
          <p:cNvPr id="4" name="object 4"/>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176324" y="1806174"/>
            <a:ext cx="5706110" cy="2273300"/>
          </a:xfrm>
          <a:prstGeom prst="rect">
            <a:avLst/>
          </a:prstGeom>
        </p:spPr>
        <p:txBody>
          <a:bodyPr vert="horz" wrap="square" lIns="0" tIns="39370" rIns="0" bIns="0" rtlCol="0">
            <a:spAutoFit/>
          </a:bodyPr>
          <a:lstStyle/>
          <a:p>
            <a:pPr marL="12700">
              <a:lnSpc>
                <a:spcPct val="100000"/>
              </a:lnSpc>
              <a:spcBef>
                <a:spcPts val="310"/>
              </a:spcBef>
            </a:pPr>
            <a:r>
              <a:rPr sz="2000" b="1" spc="-5" dirty="0">
                <a:solidFill>
                  <a:srgbClr val="C2BB80"/>
                </a:solidFill>
                <a:latin typeface="Carlito"/>
                <a:cs typeface="Carlito"/>
              </a:rPr>
              <a:t>Instruction </a:t>
            </a:r>
            <a:r>
              <a:rPr sz="2000" b="1" spc="-10" dirty="0">
                <a:solidFill>
                  <a:srgbClr val="C2BB80"/>
                </a:solidFill>
                <a:latin typeface="Carlito"/>
                <a:cs typeface="Carlito"/>
              </a:rPr>
              <a:t>Pipelining </a:t>
            </a:r>
            <a:r>
              <a:rPr sz="2000" b="1" spc="-5" dirty="0">
                <a:solidFill>
                  <a:srgbClr val="C2BB80"/>
                </a:solidFill>
                <a:latin typeface="Carlito"/>
                <a:cs typeface="Carlito"/>
              </a:rPr>
              <a:t>and Instruction-level</a:t>
            </a:r>
            <a:r>
              <a:rPr sz="2000" b="1" spc="75" dirty="0">
                <a:solidFill>
                  <a:srgbClr val="C2BB80"/>
                </a:solidFill>
                <a:latin typeface="Carlito"/>
                <a:cs typeface="Carlito"/>
              </a:rPr>
              <a:t> </a:t>
            </a:r>
            <a:r>
              <a:rPr sz="2000" b="1" spc="-20" dirty="0">
                <a:solidFill>
                  <a:srgbClr val="C2BB80"/>
                </a:solidFill>
                <a:latin typeface="Carlito"/>
                <a:cs typeface="Carlito"/>
              </a:rPr>
              <a:t>Parallelism</a:t>
            </a:r>
            <a:endParaRPr sz="2000">
              <a:latin typeface="Carlito"/>
              <a:cs typeface="Carlito"/>
            </a:endParaRPr>
          </a:p>
          <a:p>
            <a:pPr marL="304800" indent="-183515">
              <a:lnSpc>
                <a:spcPct val="100000"/>
              </a:lnSpc>
              <a:spcBef>
                <a:spcPts val="200"/>
              </a:spcBef>
              <a:buClr>
                <a:srgbClr val="E38312"/>
              </a:buClr>
              <a:buChar char="◦"/>
              <a:tabLst>
                <a:tab pos="305435" algn="l"/>
              </a:tabLst>
            </a:pPr>
            <a:r>
              <a:rPr sz="1800" spc="-10" dirty="0">
                <a:solidFill>
                  <a:srgbClr val="C00000"/>
                </a:solidFill>
                <a:latin typeface="Carlito"/>
                <a:cs typeface="Carlito"/>
              </a:rPr>
              <a:t>Pipeline</a:t>
            </a:r>
            <a:r>
              <a:rPr sz="1800" spc="30" dirty="0">
                <a:solidFill>
                  <a:srgbClr val="C00000"/>
                </a:solidFill>
                <a:latin typeface="Carlito"/>
                <a:cs typeface="Carlito"/>
              </a:rPr>
              <a:t> </a:t>
            </a:r>
            <a:r>
              <a:rPr sz="1800" spc="-20" dirty="0">
                <a:solidFill>
                  <a:srgbClr val="C00000"/>
                </a:solidFill>
                <a:latin typeface="Carlito"/>
                <a:cs typeface="Carlito"/>
              </a:rPr>
              <a:t>Strategy</a:t>
            </a:r>
            <a:endParaRPr sz="1800">
              <a:latin typeface="Carlito"/>
              <a:cs typeface="Carlito"/>
            </a:endParaRPr>
          </a:p>
          <a:p>
            <a:pPr marL="304800" indent="-183515">
              <a:lnSpc>
                <a:spcPct val="100000"/>
              </a:lnSpc>
              <a:spcBef>
                <a:spcPts val="385"/>
              </a:spcBef>
              <a:buClr>
                <a:srgbClr val="E38312"/>
              </a:buClr>
              <a:buChar char="◦"/>
              <a:tabLst>
                <a:tab pos="305435" algn="l"/>
              </a:tabLst>
            </a:pPr>
            <a:r>
              <a:rPr sz="1800" spc="-5" dirty="0">
                <a:solidFill>
                  <a:srgbClr val="C00000"/>
                </a:solidFill>
                <a:latin typeface="Carlito"/>
                <a:cs typeface="Carlito"/>
              </a:rPr>
              <a:t>Pipeline</a:t>
            </a:r>
            <a:r>
              <a:rPr sz="1800" spc="30" dirty="0">
                <a:solidFill>
                  <a:srgbClr val="C00000"/>
                </a:solidFill>
                <a:latin typeface="Carlito"/>
                <a:cs typeface="Carlito"/>
              </a:rPr>
              <a:t> </a:t>
            </a:r>
            <a:r>
              <a:rPr sz="1800" spc="-10" dirty="0">
                <a:solidFill>
                  <a:srgbClr val="C00000"/>
                </a:solidFill>
                <a:latin typeface="Carlito"/>
                <a:cs typeface="Carlito"/>
              </a:rPr>
              <a:t>Performance</a:t>
            </a:r>
            <a:endParaRPr sz="1800">
              <a:latin typeface="Carlito"/>
              <a:cs typeface="Carlito"/>
            </a:endParaRPr>
          </a:p>
          <a:p>
            <a:pPr marL="304800" indent="-183515">
              <a:lnSpc>
                <a:spcPct val="100000"/>
              </a:lnSpc>
              <a:spcBef>
                <a:spcPts val="385"/>
              </a:spcBef>
              <a:buClr>
                <a:srgbClr val="E38312"/>
              </a:buClr>
              <a:buChar char="◦"/>
              <a:tabLst>
                <a:tab pos="305435" algn="l"/>
              </a:tabLst>
            </a:pPr>
            <a:r>
              <a:rPr sz="1800" spc="-10" dirty="0">
                <a:solidFill>
                  <a:srgbClr val="C00000"/>
                </a:solidFill>
                <a:latin typeface="Carlito"/>
                <a:cs typeface="Carlito"/>
              </a:rPr>
              <a:t>Pipeline</a:t>
            </a:r>
            <a:r>
              <a:rPr sz="1800" spc="30" dirty="0">
                <a:solidFill>
                  <a:srgbClr val="C00000"/>
                </a:solidFill>
                <a:latin typeface="Carlito"/>
                <a:cs typeface="Carlito"/>
              </a:rPr>
              <a:t> </a:t>
            </a:r>
            <a:r>
              <a:rPr sz="1800" spc="-10" dirty="0">
                <a:solidFill>
                  <a:srgbClr val="C00000"/>
                </a:solidFill>
                <a:latin typeface="Carlito"/>
                <a:cs typeface="Carlito"/>
              </a:rPr>
              <a:t>hazards</a:t>
            </a:r>
            <a:endParaRPr sz="1800">
              <a:latin typeface="Carlito"/>
              <a:cs typeface="Carlito"/>
            </a:endParaRPr>
          </a:p>
          <a:p>
            <a:pPr marL="304800" indent="-183515">
              <a:lnSpc>
                <a:spcPct val="100000"/>
              </a:lnSpc>
              <a:spcBef>
                <a:spcPts val="385"/>
              </a:spcBef>
              <a:buClr>
                <a:srgbClr val="E38312"/>
              </a:buClr>
              <a:buChar char="◦"/>
              <a:tabLst>
                <a:tab pos="305435" algn="l"/>
              </a:tabLst>
            </a:pPr>
            <a:r>
              <a:rPr sz="1800" spc="-10" dirty="0">
                <a:solidFill>
                  <a:srgbClr val="C00000"/>
                </a:solidFill>
                <a:latin typeface="Carlito"/>
                <a:cs typeface="Carlito"/>
              </a:rPr>
              <a:t>Dealing </a:t>
            </a:r>
            <a:r>
              <a:rPr sz="1800" dirty="0">
                <a:solidFill>
                  <a:srgbClr val="C00000"/>
                </a:solidFill>
                <a:latin typeface="Carlito"/>
                <a:cs typeface="Carlito"/>
              </a:rPr>
              <a:t>with</a:t>
            </a:r>
            <a:r>
              <a:rPr sz="1800" spc="65" dirty="0">
                <a:solidFill>
                  <a:srgbClr val="C00000"/>
                </a:solidFill>
                <a:latin typeface="Carlito"/>
                <a:cs typeface="Carlito"/>
              </a:rPr>
              <a:t> </a:t>
            </a:r>
            <a:r>
              <a:rPr sz="1800" spc="-15" dirty="0">
                <a:solidFill>
                  <a:srgbClr val="C00000"/>
                </a:solidFill>
                <a:latin typeface="Carlito"/>
                <a:cs typeface="Carlito"/>
              </a:rPr>
              <a:t>branches</a:t>
            </a:r>
            <a:endParaRPr sz="1800">
              <a:latin typeface="Carlito"/>
              <a:cs typeface="Carlito"/>
            </a:endParaRPr>
          </a:p>
          <a:p>
            <a:pPr marL="304800" indent="-183515">
              <a:lnSpc>
                <a:spcPct val="100000"/>
              </a:lnSpc>
              <a:spcBef>
                <a:spcPts val="385"/>
              </a:spcBef>
              <a:buClr>
                <a:srgbClr val="E38312"/>
              </a:buClr>
              <a:buChar char="◦"/>
              <a:tabLst>
                <a:tab pos="305435" algn="l"/>
              </a:tabLst>
            </a:pPr>
            <a:r>
              <a:rPr sz="1800" spc="-15" dirty="0">
                <a:solidFill>
                  <a:srgbClr val="C00000"/>
                </a:solidFill>
                <a:latin typeface="Carlito"/>
                <a:cs typeface="Carlito"/>
              </a:rPr>
              <a:t>Superscalar</a:t>
            </a:r>
            <a:r>
              <a:rPr sz="1800" spc="35" dirty="0">
                <a:solidFill>
                  <a:srgbClr val="C00000"/>
                </a:solidFill>
                <a:latin typeface="Carlito"/>
                <a:cs typeface="Carlito"/>
              </a:rPr>
              <a:t> </a:t>
            </a:r>
            <a:r>
              <a:rPr sz="1800" spc="-20" dirty="0">
                <a:solidFill>
                  <a:srgbClr val="C00000"/>
                </a:solidFill>
                <a:latin typeface="Carlito"/>
                <a:cs typeface="Carlito"/>
              </a:rPr>
              <a:t>Systems</a:t>
            </a:r>
            <a:endParaRPr sz="1800">
              <a:latin typeface="Carlito"/>
              <a:cs typeface="Carlito"/>
            </a:endParaRPr>
          </a:p>
          <a:p>
            <a:pPr marL="304800" indent="-183515">
              <a:lnSpc>
                <a:spcPct val="100000"/>
              </a:lnSpc>
              <a:spcBef>
                <a:spcPts val="390"/>
              </a:spcBef>
              <a:buClr>
                <a:srgbClr val="E38312"/>
              </a:buClr>
              <a:buChar char="◦"/>
              <a:tabLst>
                <a:tab pos="305435" algn="l"/>
              </a:tabLst>
            </a:pPr>
            <a:r>
              <a:rPr sz="1800" spc="-10" dirty="0">
                <a:solidFill>
                  <a:srgbClr val="C00000"/>
                </a:solidFill>
                <a:latin typeface="Carlito"/>
                <a:cs typeface="Carlito"/>
              </a:rPr>
              <a:t>Instruction-level</a:t>
            </a:r>
            <a:r>
              <a:rPr sz="1800" spc="60" dirty="0">
                <a:solidFill>
                  <a:srgbClr val="C00000"/>
                </a:solidFill>
                <a:latin typeface="Carlito"/>
                <a:cs typeface="Carlito"/>
              </a:rPr>
              <a:t> </a:t>
            </a:r>
            <a:r>
              <a:rPr sz="1800" spc="-15" dirty="0">
                <a:solidFill>
                  <a:srgbClr val="C00000"/>
                </a:solidFill>
                <a:latin typeface="Carlito"/>
                <a:cs typeface="Carlito"/>
              </a:rPr>
              <a:t>Parallelism</a:t>
            </a:r>
            <a:endParaRPr sz="180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4D-3839-4A46-AB68-8065DDD73D8B}"/>
              </a:ext>
            </a:extLst>
          </p:cNvPr>
          <p:cNvSpPr>
            <a:spLocks noGrp="1"/>
          </p:cNvSpPr>
          <p:nvPr>
            <p:ph type="title"/>
          </p:nvPr>
        </p:nvSpPr>
        <p:spPr>
          <a:xfrm>
            <a:off x="457200" y="286023"/>
            <a:ext cx="10158069" cy="738664"/>
          </a:xfrm>
        </p:spPr>
        <p:txBody>
          <a:bodyPr/>
          <a:lstStyle/>
          <a:p>
            <a:r>
              <a:rPr lang="en-MY" dirty="0"/>
              <a:t>Exercise</a:t>
            </a:r>
          </a:p>
        </p:txBody>
      </p:sp>
      <p:sp>
        <p:nvSpPr>
          <p:cNvPr id="5" name="Text Placeholder 4">
            <a:extLst>
              <a:ext uri="{FF2B5EF4-FFF2-40B4-BE49-F238E27FC236}">
                <a16:creationId xmlns:a16="http://schemas.microsoft.com/office/drawing/2014/main" id="{33B2B7DF-BEF5-45AF-A560-B1727B3B8D39}"/>
              </a:ext>
            </a:extLst>
          </p:cNvPr>
          <p:cNvSpPr>
            <a:spLocks noGrp="1"/>
          </p:cNvSpPr>
          <p:nvPr>
            <p:ph type="body" idx="1"/>
          </p:nvPr>
        </p:nvSpPr>
        <p:spPr>
          <a:xfrm>
            <a:off x="431800" y="1295400"/>
            <a:ext cx="10692688" cy="4616648"/>
          </a:xfrm>
        </p:spPr>
        <p:txBody>
          <a:bodyPr/>
          <a:lstStyle/>
          <a:p>
            <a:pPr lvl="0"/>
            <a:r>
              <a:rPr lang="en-MY" b="1" dirty="0"/>
              <a:t>4.   Define and explain every stage in six-stage instruction pipeline</a:t>
            </a:r>
            <a:endParaRPr lang="en-MY" dirty="0"/>
          </a:p>
          <a:p>
            <a:r>
              <a:rPr lang="en-MY" b="1" dirty="0"/>
              <a:t> </a:t>
            </a:r>
            <a:r>
              <a:rPr lang="en-MY" dirty="0"/>
              <a:t>Fetch instruction (FI) - Read the next expected instruction into a buffer  </a:t>
            </a:r>
          </a:p>
          <a:p>
            <a:r>
              <a:rPr lang="en-MY" dirty="0"/>
              <a:t>Decode instruction (DI) - Determine the opcode and the operand specifiers  </a:t>
            </a:r>
          </a:p>
          <a:p>
            <a:r>
              <a:rPr lang="en-MY" dirty="0"/>
              <a:t>Calculate operands (CO) - Calculate the effective address of each source operand may  </a:t>
            </a:r>
          </a:p>
          <a:p>
            <a:r>
              <a:rPr lang="en-MY" dirty="0"/>
              <a:t>                                               involve displacement, register indirect, indirect, or other forms of </a:t>
            </a:r>
          </a:p>
          <a:p>
            <a:r>
              <a:rPr lang="en-MY" dirty="0"/>
              <a:t>                                               address calculation </a:t>
            </a:r>
          </a:p>
          <a:p>
            <a:r>
              <a:rPr lang="en-MY" dirty="0"/>
              <a:t>Fetch operands (FO) - Fetch each operand from memory and Operands in registers need not </a:t>
            </a:r>
          </a:p>
          <a:p>
            <a:r>
              <a:rPr lang="en-MY" dirty="0"/>
              <a:t>                                        be fetched.</a:t>
            </a:r>
          </a:p>
          <a:p>
            <a:r>
              <a:rPr lang="en-MY" dirty="0"/>
              <a:t>Execute instruction (EI) - Perform the indicated operation and store the result, if any, in the </a:t>
            </a:r>
          </a:p>
          <a:p>
            <a:r>
              <a:rPr lang="en-MY" dirty="0"/>
              <a:t>                                             specified destination operand location.</a:t>
            </a:r>
          </a:p>
          <a:p>
            <a:r>
              <a:rPr lang="en-MY" dirty="0"/>
              <a:t>Write operand (WO) - Store the result in memory.</a:t>
            </a:r>
          </a:p>
          <a:p>
            <a:r>
              <a:rPr lang="en-MY" dirty="0"/>
              <a:t> </a:t>
            </a:r>
          </a:p>
          <a:p>
            <a:pPr lvl="0"/>
            <a:r>
              <a:rPr lang="en-MY" b="1" dirty="0"/>
              <a:t>5.   What is the effect of conditional branch?</a:t>
            </a:r>
            <a:endParaRPr lang="en-MY" dirty="0"/>
          </a:p>
          <a:p>
            <a:r>
              <a:rPr lang="en-MY" dirty="0"/>
              <a:t>A branch interrupts the normal sequence of program execution.</a:t>
            </a:r>
          </a:p>
          <a:p>
            <a:endParaRPr lang="en-MY" dirty="0"/>
          </a:p>
        </p:txBody>
      </p:sp>
    </p:spTree>
    <p:extLst>
      <p:ext uri="{BB962C8B-B14F-4D97-AF65-F5344CB8AC3E}">
        <p14:creationId xmlns:p14="http://schemas.microsoft.com/office/powerpoint/2010/main" val="17192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4D-3839-4A46-AB68-8065DDD73D8B}"/>
              </a:ext>
            </a:extLst>
          </p:cNvPr>
          <p:cNvSpPr>
            <a:spLocks noGrp="1"/>
          </p:cNvSpPr>
          <p:nvPr>
            <p:ph type="title"/>
          </p:nvPr>
        </p:nvSpPr>
        <p:spPr>
          <a:xfrm>
            <a:off x="457200" y="286023"/>
            <a:ext cx="10158069" cy="738664"/>
          </a:xfrm>
        </p:spPr>
        <p:txBody>
          <a:bodyPr/>
          <a:lstStyle/>
          <a:p>
            <a:r>
              <a:rPr lang="en-MY" dirty="0"/>
              <a:t>Exercise</a:t>
            </a:r>
          </a:p>
        </p:txBody>
      </p:sp>
      <p:sp>
        <p:nvSpPr>
          <p:cNvPr id="4" name="Text Placeholder 3">
            <a:extLst>
              <a:ext uri="{FF2B5EF4-FFF2-40B4-BE49-F238E27FC236}">
                <a16:creationId xmlns:a16="http://schemas.microsoft.com/office/drawing/2014/main" id="{48AF3C8C-1ECB-4640-8916-2AF24ED7CB4E}"/>
              </a:ext>
            </a:extLst>
          </p:cNvPr>
          <p:cNvSpPr>
            <a:spLocks noGrp="1"/>
          </p:cNvSpPr>
          <p:nvPr>
            <p:ph type="body" idx="1"/>
          </p:nvPr>
        </p:nvSpPr>
        <p:spPr>
          <a:xfrm>
            <a:off x="304800" y="1339775"/>
            <a:ext cx="11734800" cy="4924425"/>
          </a:xfrm>
        </p:spPr>
        <p:txBody>
          <a:bodyPr/>
          <a:lstStyle/>
          <a:p>
            <a:pPr lvl="0"/>
            <a:r>
              <a:rPr lang="en-MY" b="1" dirty="0"/>
              <a:t>6.   Explain how conditional branch take place</a:t>
            </a:r>
            <a:endParaRPr lang="en-MY" dirty="0"/>
          </a:p>
          <a:p>
            <a:r>
              <a:rPr lang="en-MY" dirty="0"/>
              <a:t>There are two possible next instructions, and in general you don't know which one you want until some computation has taken place, either in the branch instruction itself, or some earlier instruction.   </a:t>
            </a:r>
            <a:r>
              <a:rPr lang="en-MY" dirty="0">
                <a:solidFill>
                  <a:srgbClr val="FF0000"/>
                </a:solidFill>
              </a:rPr>
              <a:t>(slide10)</a:t>
            </a:r>
          </a:p>
          <a:p>
            <a:r>
              <a:rPr lang="en-MY" b="1" dirty="0"/>
              <a:t> </a:t>
            </a:r>
            <a:endParaRPr lang="en-MY" dirty="0"/>
          </a:p>
          <a:p>
            <a:r>
              <a:rPr lang="en-MY" b="1" dirty="0"/>
              <a:t>7.   Explain each of the following hazard;</a:t>
            </a:r>
            <a:endParaRPr lang="en-MY" dirty="0"/>
          </a:p>
          <a:p>
            <a:pPr lvl="0"/>
            <a:r>
              <a:rPr lang="en-MY" b="1" dirty="0"/>
              <a:t>Resource hazards</a:t>
            </a:r>
            <a:endParaRPr lang="en-MY" dirty="0"/>
          </a:p>
          <a:p>
            <a:r>
              <a:rPr lang="en-MY" dirty="0"/>
              <a:t>A resource hazard occurs when two or more instructions that are already in the pipeline need the same resource. As a result, for part of the pipeline, instructions must be executed serially, not in parallel. A resource hazard is sometimes referred to as a structural hazard.</a:t>
            </a:r>
          </a:p>
          <a:p>
            <a:pPr lvl="0"/>
            <a:r>
              <a:rPr lang="en-MY" b="1" dirty="0"/>
              <a:t>Data hazards</a:t>
            </a:r>
            <a:endParaRPr lang="en-MY" dirty="0"/>
          </a:p>
          <a:p>
            <a:r>
              <a:rPr lang="en-MY" dirty="0"/>
              <a:t>Data danger occurs when access to operand locations conflicts.</a:t>
            </a:r>
          </a:p>
          <a:p>
            <a:pPr lvl="0"/>
            <a:r>
              <a:rPr lang="en-MY" b="1" dirty="0"/>
              <a:t>Control hazards</a:t>
            </a:r>
            <a:endParaRPr lang="en-MY" dirty="0"/>
          </a:p>
          <a:p>
            <a:r>
              <a:rPr lang="en-MY" dirty="0"/>
              <a:t>It is also known as a branch hazard. It occurs when the pipeline makes the wrong decision on a branch prediction. It brings instructions into the pipeline that must subsequently be discarded dealing with Branches such as multiple streams, prefetch branch target, loop buffer, branch prediction, and delayed branch.</a:t>
            </a:r>
          </a:p>
          <a:p>
            <a:endParaRPr lang="en-MY" dirty="0"/>
          </a:p>
        </p:txBody>
      </p:sp>
    </p:spTree>
    <p:extLst>
      <p:ext uri="{BB962C8B-B14F-4D97-AF65-F5344CB8AC3E}">
        <p14:creationId xmlns:p14="http://schemas.microsoft.com/office/powerpoint/2010/main" val="3981432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4D-3839-4A46-AB68-8065DDD73D8B}"/>
              </a:ext>
            </a:extLst>
          </p:cNvPr>
          <p:cNvSpPr>
            <a:spLocks noGrp="1"/>
          </p:cNvSpPr>
          <p:nvPr>
            <p:ph type="title"/>
          </p:nvPr>
        </p:nvSpPr>
        <p:spPr>
          <a:xfrm>
            <a:off x="457200" y="286023"/>
            <a:ext cx="10158069" cy="738664"/>
          </a:xfrm>
        </p:spPr>
        <p:txBody>
          <a:bodyPr/>
          <a:lstStyle/>
          <a:p>
            <a:r>
              <a:rPr lang="en-MY" dirty="0"/>
              <a:t>Exercise</a:t>
            </a:r>
          </a:p>
        </p:txBody>
      </p:sp>
      <p:sp>
        <p:nvSpPr>
          <p:cNvPr id="4" name="Text Placeholder 3">
            <a:extLst>
              <a:ext uri="{FF2B5EF4-FFF2-40B4-BE49-F238E27FC236}">
                <a16:creationId xmlns:a16="http://schemas.microsoft.com/office/drawing/2014/main" id="{48AF3C8C-1ECB-4640-8916-2AF24ED7CB4E}"/>
              </a:ext>
            </a:extLst>
          </p:cNvPr>
          <p:cNvSpPr>
            <a:spLocks noGrp="1"/>
          </p:cNvSpPr>
          <p:nvPr>
            <p:ph type="body" idx="1"/>
          </p:nvPr>
        </p:nvSpPr>
        <p:spPr>
          <a:xfrm>
            <a:off x="749655" y="1750263"/>
            <a:ext cx="10692688" cy="1538883"/>
          </a:xfrm>
        </p:spPr>
        <p:txBody>
          <a:bodyPr/>
          <a:lstStyle/>
          <a:p>
            <a:r>
              <a:rPr lang="en-MY" b="1" dirty="0"/>
              <a:t>8. List the limitation of Instruction Level Parallelism (ILP)</a:t>
            </a:r>
            <a:endParaRPr lang="en-MY" dirty="0"/>
          </a:p>
          <a:p>
            <a:r>
              <a:rPr lang="en-MY" dirty="0"/>
              <a:t>- Instructions in a sequence are independent</a:t>
            </a:r>
          </a:p>
          <a:p>
            <a:r>
              <a:rPr lang="en-MY" dirty="0"/>
              <a:t>- Execution can be overlapped</a:t>
            </a:r>
          </a:p>
          <a:p>
            <a:r>
              <a:rPr lang="en-MY" dirty="0"/>
              <a:t>- Governed by data and procedural dependency</a:t>
            </a:r>
          </a:p>
          <a:p>
            <a:endParaRPr lang="en-MY" dirty="0"/>
          </a:p>
        </p:txBody>
      </p:sp>
    </p:spTree>
    <p:extLst>
      <p:ext uri="{BB962C8B-B14F-4D97-AF65-F5344CB8AC3E}">
        <p14:creationId xmlns:p14="http://schemas.microsoft.com/office/powerpoint/2010/main" val="366753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1504184" y="965820"/>
            <a:ext cx="4451350" cy="757555"/>
          </a:xfrm>
          <a:prstGeom prst="rect">
            <a:avLst/>
          </a:prstGeom>
        </p:spPr>
        <p:txBody>
          <a:bodyPr vert="horz" wrap="square" lIns="0" tIns="12700" rIns="0" bIns="0" rtlCol="0">
            <a:spAutoFit/>
          </a:bodyPr>
          <a:lstStyle/>
          <a:p>
            <a:pPr marL="12700">
              <a:lnSpc>
                <a:spcPct val="100000"/>
              </a:lnSpc>
              <a:spcBef>
                <a:spcPts val="100"/>
              </a:spcBef>
            </a:pPr>
            <a:r>
              <a:rPr u="none" spc="-285" dirty="0">
                <a:solidFill>
                  <a:srgbClr val="000000"/>
                </a:solidFill>
              </a:rPr>
              <a:t>Pipelining</a:t>
            </a:r>
            <a:r>
              <a:rPr u="none" spc="-500" dirty="0">
                <a:solidFill>
                  <a:srgbClr val="000000"/>
                </a:solidFill>
              </a:rPr>
              <a:t> </a:t>
            </a:r>
            <a:r>
              <a:rPr u="none" spc="-305" dirty="0">
                <a:solidFill>
                  <a:srgbClr val="000000"/>
                </a:solidFill>
              </a:rPr>
              <a:t>Strategy</a:t>
            </a:r>
          </a:p>
        </p:txBody>
      </p:sp>
      <p:grpSp>
        <p:nvGrpSpPr>
          <p:cNvPr id="7" name="object 7"/>
          <p:cNvGrpSpPr/>
          <p:nvPr/>
        </p:nvGrpSpPr>
        <p:grpSpPr>
          <a:xfrm>
            <a:off x="1504184" y="3235424"/>
            <a:ext cx="8456295" cy="1875789"/>
            <a:chOff x="1504184" y="3235424"/>
            <a:chExt cx="8456295" cy="1875789"/>
          </a:xfrm>
        </p:grpSpPr>
        <p:sp>
          <p:nvSpPr>
            <p:cNvPr id="8" name="object 8"/>
            <p:cNvSpPr/>
            <p:nvPr/>
          </p:nvSpPr>
          <p:spPr>
            <a:xfrm>
              <a:off x="1504184" y="3235424"/>
              <a:ext cx="8455921" cy="18753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525524" y="3256788"/>
              <a:ext cx="8382000" cy="1798320"/>
            </a:xfrm>
            <a:custGeom>
              <a:avLst/>
              <a:gdLst/>
              <a:ahLst/>
              <a:cxnLst/>
              <a:rect l="l" t="t" r="r" b="b"/>
              <a:pathLst>
                <a:path w="8382000" h="1798320">
                  <a:moveTo>
                    <a:pt x="7482840" y="0"/>
                  </a:moveTo>
                  <a:lnTo>
                    <a:pt x="7482840" y="449580"/>
                  </a:lnTo>
                  <a:lnTo>
                    <a:pt x="0" y="449580"/>
                  </a:lnTo>
                  <a:lnTo>
                    <a:pt x="449580" y="899160"/>
                  </a:lnTo>
                  <a:lnTo>
                    <a:pt x="0" y="1348739"/>
                  </a:lnTo>
                  <a:lnTo>
                    <a:pt x="7482840" y="1348739"/>
                  </a:lnTo>
                  <a:lnTo>
                    <a:pt x="7482840" y="1798320"/>
                  </a:lnTo>
                  <a:lnTo>
                    <a:pt x="8382000" y="899160"/>
                  </a:lnTo>
                  <a:lnTo>
                    <a:pt x="7482840" y="0"/>
                  </a:lnTo>
                  <a:close/>
                </a:path>
              </a:pathLst>
            </a:custGeom>
            <a:solidFill>
              <a:srgbClr val="855540"/>
            </a:solidFill>
          </p:spPr>
          <p:txBody>
            <a:bodyPr wrap="square" lIns="0" tIns="0" rIns="0" bIns="0" rtlCol="0"/>
            <a:lstStyle/>
            <a:p>
              <a:endParaRPr/>
            </a:p>
          </p:txBody>
        </p:sp>
        <p:sp>
          <p:nvSpPr>
            <p:cNvPr id="10" name="object 10"/>
            <p:cNvSpPr/>
            <p:nvPr/>
          </p:nvSpPr>
          <p:spPr>
            <a:xfrm>
              <a:off x="1525524" y="3256788"/>
              <a:ext cx="8382000" cy="1798320"/>
            </a:xfrm>
            <a:custGeom>
              <a:avLst/>
              <a:gdLst/>
              <a:ahLst/>
              <a:cxnLst/>
              <a:rect l="l" t="t" r="r" b="b"/>
              <a:pathLst>
                <a:path w="8382000" h="1798320">
                  <a:moveTo>
                    <a:pt x="0" y="449580"/>
                  </a:moveTo>
                  <a:lnTo>
                    <a:pt x="7482840" y="449580"/>
                  </a:lnTo>
                  <a:lnTo>
                    <a:pt x="7482840" y="0"/>
                  </a:lnTo>
                  <a:lnTo>
                    <a:pt x="8382000" y="899160"/>
                  </a:lnTo>
                  <a:lnTo>
                    <a:pt x="7482840" y="1798320"/>
                  </a:lnTo>
                  <a:lnTo>
                    <a:pt x="7482840" y="1348739"/>
                  </a:lnTo>
                  <a:lnTo>
                    <a:pt x="0" y="1348739"/>
                  </a:lnTo>
                  <a:lnTo>
                    <a:pt x="449580" y="899160"/>
                  </a:lnTo>
                  <a:lnTo>
                    <a:pt x="0" y="449580"/>
                  </a:lnTo>
                  <a:close/>
                </a:path>
              </a:pathLst>
            </a:custGeom>
            <a:ln w="9144">
              <a:solidFill>
                <a:srgbClr val="855540"/>
              </a:solidFill>
            </a:ln>
          </p:spPr>
          <p:txBody>
            <a:bodyPr wrap="square" lIns="0" tIns="0" rIns="0" bIns="0" rtlCol="0"/>
            <a:lstStyle/>
            <a:p>
              <a:endParaRPr/>
            </a:p>
          </p:txBody>
        </p:sp>
      </p:grpSp>
      <p:sp>
        <p:nvSpPr>
          <p:cNvPr id="11" name="object 11"/>
          <p:cNvSpPr txBox="1"/>
          <p:nvPr/>
        </p:nvSpPr>
        <p:spPr>
          <a:xfrm>
            <a:off x="1661922" y="2770759"/>
            <a:ext cx="2164715" cy="803275"/>
          </a:xfrm>
          <a:prstGeom prst="rect">
            <a:avLst/>
          </a:prstGeom>
        </p:spPr>
        <p:txBody>
          <a:bodyPr vert="horz" wrap="square" lIns="0" tIns="35560" rIns="0" bIns="0" rtlCol="0">
            <a:spAutoFit/>
          </a:bodyPr>
          <a:lstStyle/>
          <a:p>
            <a:pPr marL="12700" marR="5080" algn="ctr">
              <a:lnSpc>
                <a:spcPct val="91700"/>
              </a:lnSpc>
              <a:spcBef>
                <a:spcPts val="280"/>
              </a:spcBef>
            </a:pPr>
            <a:r>
              <a:rPr sz="1800" spc="-5" dirty="0">
                <a:latin typeface="Carlito"/>
                <a:cs typeface="Carlito"/>
              </a:rPr>
              <a:t>Similar </a:t>
            </a:r>
            <a:r>
              <a:rPr sz="1800" spc="-15" dirty="0">
                <a:latin typeface="Carlito"/>
                <a:cs typeface="Carlito"/>
              </a:rPr>
              <a:t>to </a:t>
            </a:r>
            <a:r>
              <a:rPr sz="1800" spc="-5" dirty="0">
                <a:latin typeface="Carlito"/>
                <a:cs typeface="Carlito"/>
              </a:rPr>
              <a:t>the </a:t>
            </a:r>
            <a:r>
              <a:rPr sz="1800" spc="-10" dirty="0">
                <a:latin typeface="Carlito"/>
                <a:cs typeface="Carlito"/>
              </a:rPr>
              <a:t>use </a:t>
            </a:r>
            <a:r>
              <a:rPr sz="1800" dirty="0">
                <a:latin typeface="Carlito"/>
                <a:cs typeface="Carlito"/>
              </a:rPr>
              <a:t>of</a:t>
            </a:r>
            <a:r>
              <a:rPr sz="1800" spc="-20" dirty="0">
                <a:latin typeface="Carlito"/>
                <a:cs typeface="Carlito"/>
              </a:rPr>
              <a:t> </a:t>
            </a:r>
            <a:r>
              <a:rPr sz="1800" dirty="0">
                <a:latin typeface="Carlito"/>
                <a:cs typeface="Carlito"/>
              </a:rPr>
              <a:t>an  </a:t>
            </a:r>
            <a:r>
              <a:rPr sz="1800" spc="-10" dirty="0">
                <a:latin typeface="Carlito"/>
                <a:cs typeface="Carlito"/>
              </a:rPr>
              <a:t>assembly line </a:t>
            </a:r>
            <a:r>
              <a:rPr sz="1800" spc="-5" dirty="0">
                <a:latin typeface="Carlito"/>
                <a:cs typeface="Carlito"/>
              </a:rPr>
              <a:t>in </a:t>
            </a:r>
            <a:r>
              <a:rPr sz="1800" dirty="0">
                <a:latin typeface="Carlito"/>
                <a:cs typeface="Carlito"/>
              </a:rPr>
              <a:t>a  </a:t>
            </a:r>
            <a:r>
              <a:rPr sz="1800" spc="-10" dirty="0">
                <a:latin typeface="Carlito"/>
                <a:cs typeface="Carlito"/>
              </a:rPr>
              <a:t>manufacturing</a:t>
            </a:r>
            <a:r>
              <a:rPr sz="1800" dirty="0">
                <a:latin typeface="Carlito"/>
                <a:cs typeface="Carlito"/>
              </a:rPr>
              <a:t> </a:t>
            </a:r>
            <a:r>
              <a:rPr sz="1800" spc="-10" dirty="0">
                <a:latin typeface="Carlito"/>
                <a:cs typeface="Carlito"/>
              </a:rPr>
              <a:t>plant</a:t>
            </a:r>
            <a:endParaRPr sz="1800" dirty="0">
              <a:latin typeface="Carlito"/>
              <a:cs typeface="Carlito"/>
            </a:endParaRPr>
          </a:p>
        </p:txBody>
      </p:sp>
      <p:grpSp>
        <p:nvGrpSpPr>
          <p:cNvPr id="12" name="object 12"/>
          <p:cNvGrpSpPr/>
          <p:nvPr/>
        </p:nvGrpSpPr>
        <p:grpSpPr>
          <a:xfrm>
            <a:off x="2490216" y="3901440"/>
            <a:ext cx="5642610" cy="540385"/>
            <a:chOff x="2490216" y="3901440"/>
            <a:chExt cx="5642610" cy="540385"/>
          </a:xfrm>
        </p:grpSpPr>
        <p:sp>
          <p:nvSpPr>
            <p:cNvPr id="13" name="object 13"/>
            <p:cNvSpPr/>
            <p:nvPr/>
          </p:nvSpPr>
          <p:spPr>
            <a:xfrm>
              <a:off x="2490216" y="3901440"/>
              <a:ext cx="543293" cy="54025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519172" y="3930396"/>
              <a:ext cx="451103" cy="44805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519172" y="3930396"/>
              <a:ext cx="451484" cy="448309"/>
            </a:xfrm>
            <a:custGeom>
              <a:avLst/>
              <a:gdLst/>
              <a:ahLst/>
              <a:cxnLst/>
              <a:rect l="l" t="t" r="r" b="b"/>
              <a:pathLst>
                <a:path w="451485" h="448310">
                  <a:moveTo>
                    <a:pt x="0" y="224027"/>
                  </a:moveTo>
                  <a:lnTo>
                    <a:pt x="4581" y="178886"/>
                  </a:lnTo>
                  <a:lnTo>
                    <a:pt x="17722" y="136838"/>
                  </a:lnTo>
                  <a:lnTo>
                    <a:pt x="38515" y="98784"/>
                  </a:lnTo>
                  <a:lnTo>
                    <a:pt x="66055" y="65627"/>
                  </a:lnTo>
                  <a:lnTo>
                    <a:pt x="99435" y="38268"/>
                  </a:lnTo>
                  <a:lnTo>
                    <a:pt x="137749" y="17609"/>
                  </a:lnTo>
                  <a:lnTo>
                    <a:pt x="180090" y="4552"/>
                  </a:lnTo>
                  <a:lnTo>
                    <a:pt x="225551" y="0"/>
                  </a:lnTo>
                  <a:lnTo>
                    <a:pt x="271013" y="4552"/>
                  </a:lnTo>
                  <a:lnTo>
                    <a:pt x="313354" y="17609"/>
                  </a:lnTo>
                  <a:lnTo>
                    <a:pt x="351668" y="38268"/>
                  </a:lnTo>
                  <a:lnTo>
                    <a:pt x="385048" y="65627"/>
                  </a:lnTo>
                  <a:lnTo>
                    <a:pt x="412588" y="98784"/>
                  </a:lnTo>
                  <a:lnTo>
                    <a:pt x="433381" y="136838"/>
                  </a:lnTo>
                  <a:lnTo>
                    <a:pt x="446522" y="178886"/>
                  </a:lnTo>
                  <a:lnTo>
                    <a:pt x="451103" y="224027"/>
                  </a:lnTo>
                  <a:lnTo>
                    <a:pt x="446522" y="269169"/>
                  </a:lnTo>
                  <a:lnTo>
                    <a:pt x="433381" y="311217"/>
                  </a:lnTo>
                  <a:lnTo>
                    <a:pt x="412588" y="349271"/>
                  </a:lnTo>
                  <a:lnTo>
                    <a:pt x="385048" y="382428"/>
                  </a:lnTo>
                  <a:lnTo>
                    <a:pt x="351668" y="409787"/>
                  </a:lnTo>
                  <a:lnTo>
                    <a:pt x="313354" y="430446"/>
                  </a:lnTo>
                  <a:lnTo>
                    <a:pt x="271013" y="443503"/>
                  </a:lnTo>
                  <a:lnTo>
                    <a:pt x="225551" y="448055"/>
                  </a:lnTo>
                  <a:lnTo>
                    <a:pt x="180090" y="443503"/>
                  </a:lnTo>
                  <a:lnTo>
                    <a:pt x="137749" y="430446"/>
                  </a:lnTo>
                  <a:lnTo>
                    <a:pt x="99435" y="409787"/>
                  </a:lnTo>
                  <a:lnTo>
                    <a:pt x="66055" y="382428"/>
                  </a:lnTo>
                  <a:lnTo>
                    <a:pt x="38515" y="349271"/>
                  </a:lnTo>
                  <a:lnTo>
                    <a:pt x="17722" y="311217"/>
                  </a:lnTo>
                  <a:lnTo>
                    <a:pt x="4581" y="269169"/>
                  </a:lnTo>
                  <a:lnTo>
                    <a:pt x="0" y="224027"/>
                  </a:lnTo>
                  <a:close/>
                </a:path>
              </a:pathLst>
            </a:custGeom>
            <a:ln w="9143">
              <a:solidFill>
                <a:srgbClr val="E38312"/>
              </a:solidFill>
            </a:ln>
          </p:spPr>
          <p:txBody>
            <a:bodyPr wrap="square" lIns="0" tIns="0" rIns="0" bIns="0" rtlCol="0"/>
            <a:lstStyle/>
            <a:p>
              <a:endParaRPr/>
            </a:p>
          </p:txBody>
        </p:sp>
        <p:sp>
          <p:nvSpPr>
            <p:cNvPr id="16" name="object 16"/>
            <p:cNvSpPr/>
            <p:nvPr/>
          </p:nvSpPr>
          <p:spPr>
            <a:xfrm>
              <a:off x="5044439" y="3901440"/>
              <a:ext cx="540258" cy="54025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073395" y="3930396"/>
              <a:ext cx="448055" cy="44805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073395" y="3930396"/>
              <a:ext cx="448309" cy="448309"/>
            </a:xfrm>
            <a:custGeom>
              <a:avLst/>
              <a:gdLst/>
              <a:ahLst/>
              <a:cxnLst/>
              <a:rect l="l" t="t" r="r" b="b"/>
              <a:pathLst>
                <a:path w="448310" h="448310">
                  <a:moveTo>
                    <a:pt x="0" y="224027"/>
                  </a:moveTo>
                  <a:lnTo>
                    <a:pt x="4552" y="178886"/>
                  </a:lnTo>
                  <a:lnTo>
                    <a:pt x="17609" y="136838"/>
                  </a:lnTo>
                  <a:lnTo>
                    <a:pt x="38268" y="98784"/>
                  </a:lnTo>
                  <a:lnTo>
                    <a:pt x="65627" y="65627"/>
                  </a:lnTo>
                  <a:lnTo>
                    <a:pt x="98784" y="38268"/>
                  </a:lnTo>
                  <a:lnTo>
                    <a:pt x="136838" y="17609"/>
                  </a:lnTo>
                  <a:lnTo>
                    <a:pt x="178886" y="4552"/>
                  </a:lnTo>
                  <a:lnTo>
                    <a:pt x="224027" y="0"/>
                  </a:lnTo>
                  <a:lnTo>
                    <a:pt x="269169" y="4552"/>
                  </a:lnTo>
                  <a:lnTo>
                    <a:pt x="311217" y="17609"/>
                  </a:lnTo>
                  <a:lnTo>
                    <a:pt x="349271" y="38268"/>
                  </a:lnTo>
                  <a:lnTo>
                    <a:pt x="382428" y="65627"/>
                  </a:lnTo>
                  <a:lnTo>
                    <a:pt x="409787" y="98784"/>
                  </a:lnTo>
                  <a:lnTo>
                    <a:pt x="430446" y="136838"/>
                  </a:lnTo>
                  <a:lnTo>
                    <a:pt x="443503" y="178886"/>
                  </a:lnTo>
                  <a:lnTo>
                    <a:pt x="448055" y="224027"/>
                  </a:lnTo>
                  <a:lnTo>
                    <a:pt x="443503" y="269169"/>
                  </a:lnTo>
                  <a:lnTo>
                    <a:pt x="430446" y="311217"/>
                  </a:lnTo>
                  <a:lnTo>
                    <a:pt x="409787" y="349271"/>
                  </a:lnTo>
                  <a:lnTo>
                    <a:pt x="382428" y="382428"/>
                  </a:lnTo>
                  <a:lnTo>
                    <a:pt x="349271" y="409787"/>
                  </a:lnTo>
                  <a:lnTo>
                    <a:pt x="311217" y="430446"/>
                  </a:lnTo>
                  <a:lnTo>
                    <a:pt x="269169" y="443503"/>
                  </a:lnTo>
                  <a:lnTo>
                    <a:pt x="224027" y="448055"/>
                  </a:lnTo>
                  <a:lnTo>
                    <a:pt x="178886" y="443503"/>
                  </a:lnTo>
                  <a:lnTo>
                    <a:pt x="136838" y="430446"/>
                  </a:lnTo>
                  <a:lnTo>
                    <a:pt x="98784" y="409787"/>
                  </a:lnTo>
                  <a:lnTo>
                    <a:pt x="65627" y="382428"/>
                  </a:lnTo>
                  <a:lnTo>
                    <a:pt x="38268" y="349271"/>
                  </a:lnTo>
                  <a:lnTo>
                    <a:pt x="17609" y="311217"/>
                  </a:lnTo>
                  <a:lnTo>
                    <a:pt x="4552" y="269169"/>
                  </a:lnTo>
                  <a:lnTo>
                    <a:pt x="0" y="224027"/>
                  </a:lnTo>
                  <a:close/>
                </a:path>
              </a:pathLst>
            </a:custGeom>
            <a:ln w="9144">
              <a:solidFill>
                <a:srgbClr val="E38312"/>
              </a:solidFill>
            </a:ln>
          </p:spPr>
          <p:txBody>
            <a:bodyPr wrap="square" lIns="0" tIns="0" rIns="0" bIns="0" rtlCol="0"/>
            <a:lstStyle/>
            <a:p>
              <a:endParaRPr/>
            </a:p>
          </p:txBody>
        </p:sp>
        <p:sp>
          <p:nvSpPr>
            <p:cNvPr id="19" name="object 19"/>
            <p:cNvSpPr/>
            <p:nvPr/>
          </p:nvSpPr>
          <p:spPr>
            <a:xfrm>
              <a:off x="7598663" y="3904488"/>
              <a:ext cx="534149" cy="531113"/>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7623048" y="3928872"/>
              <a:ext cx="451103" cy="448055"/>
            </a:xfrm>
            <a:prstGeom prst="rect">
              <a:avLst/>
            </a:prstGeom>
            <a:blipFill>
              <a:blip r:embed="rId8" cstate="print"/>
              <a:stretch>
                <a:fillRect/>
              </a:stretch>
            </a:blipFill>
          </p:spPr>
          <p:txBody>
            <a:bodyPr wrap="square" lIns="0" tIns="0" rIns="0" bIns="0" rtlCol="0"/>
            <a:lstStyle/>
            <a:p>
              <a:endParaRPr/>
            </a:p>
          </p:txBody>
        </p:sp>
      </p:grpSp>
      <p:sp>
        <p:nvSpPr>
          <p:cNvPr id="21" name="object 21"/>
          <p:cNvSpPr txBox="1"/>
          <p:nvPr/>
        </p:nvSpPr>
        <p:spPr>
          <a:xfrm>
            <a:off x="4327905" y="4680026"/>
            <a:ext cx="1939925" cy="1557020"/>
          </a:xfrm>
          <a:prstGeom prst="rect">
            <a:avLst/>
          </a:prstGeom>
        </p:spPr>
        <p:txBody>
          <a:bodyPr vert="horz" wrap="square" lIns="0" tIns="35560" rIns="0" bIns="0" rtlCol="0">
            <a:spAutoFit/>
          </a:bodyPr>
          <a:lstStyle/>
          <a:p>
            <a:pPr marL="12700" marR="5080" indent="-2540" algn="ctr">
              <a:lnSpc>
                <a:spcPct val="91600"/>
              </a:lnSpc>
              <a:spcBef>
                <a:spcPts val="280"/>
              </a:spcBef>
            </a:pPr>
            <a:r>
              <a:rPr sz="1800" spc="-10" dirty="0">
                <a:latin typeface="Carlito"/>
                <a:cs typeface="Carlito"/>
              </a:rPr>
              <a:t>New inputs are  accepted </a:t>
            </a:r>
            <a:r>
              <a:rPr sz="1800" spc="-15" dirty="0">
                <a:latin typeface="Carlito"/>
                <a:cs typeface="Carlito"/>
              </a:rPr>
              <a:t>at </a:t>
            </a:r>
            <a:r>
              <a:rPr sz="1800" spc="-5" dirty="0">
                <a:latin typeface="Carlito"/>
                <a:cs typeface="Carlito"/>
              </a:rPr>
              <a:t>one </a:t>
            </a:r>
            <a:r>
              <a:rPr sz="1800" spc="-10" dirty="0">
                <a:latin typeface="Carlito"/>
                <a:cs typeface="Carlito"/>
              </a:rPr>
              <a:t>end  </a:t>
            </a:r>
            <a:r>
              <a:rPr sz="1800" spc="-20" dirty="0">
                <a:latin typeface="Carlito"/>
                <a:cs typeface="Carlito"/>
              </a:rPr>
              <a:t>before </a:t>
            </a:r>
            <a:r>
              <a:rPr sz="1800" spc="-10" dirty="0">
                <a:latin typeface="Carlito"/>
                <a:cs typeface="Carlito"/>
              </a:rPr>
              <a:t>previously  accepted inputs  </a:t>
            </a:r>
            <a:r>
              <a:rPr sz="1800" spc="-5" dirty="0">
                <a:latin typeface="Carlito"/>
                <a:cs typeface="Carlito"/>
              </a:rPr>
              <a:t>appear </a:t>
            </a:r>
            <a:r>
              <a:rPr sz="1800" dirty="0">
                <a:latin typeface="Carlito"/>
                <a:cs typeface="Carlito"/>
              </a:rPr>
              <a:t>as </a:t>
            </a:r>
            <a:r>
              <a:rPr sz="1800" spc="-5" dirty="0">
                <a:latin typeface="Carlito"/>
                <a:cs typeface="Carlito"/>
              </a:rPr>
              <a:t>outputs</a:t>
            </a:r>
            <a:r>
              <a:rPr sz="1800" spc="-35" dirty="0">
                <a:latin typeface="Carlito"/>
                <a:cs typeface="Carlito"/>
              </a:rPr>
              <a:t> </a:t>
            </a:r>
            <a:r>
              <a:rPr sz="1800" spc="-15" dirty="0">
                <a:latin typeface="Carlito"/>
                <a:cs typeface="Carlito"/>
              </a:rPr>
              <a:t>at  </a:t>
            </a:r>
            <a:r>
              <a:rPr sz="1800" spc="-5" dirty="0">
                <a:latin typeface="Carlito"/>
                <a:cs typeface="Carlito"/>
              </a:rPr>
              <a:t>the other </a:t>
            </a:r>
            <a:r>
              <a:rPr sz="1800" spc="-10" dirty="0">
                <a:latin typeface="Carlito"/>
                <a:cs typeface="Carlito"/>
              </a:rPr>
              <a:t>end</a:t>
            </a:r>
            <a:endParaRPr sz="1800" dirty="0">
              <a:latin typeface="Carlito"/>
              <a:cs typeface="Carlito"/>
            </a:endParaRPr>
          </a:p>
        </p:txBody>
      </p:sp>
      <p:sp>
        <p:nvSpPr>
          <p:cNvPr id="23" name="object 23"/>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sp>
        <p:nvSpPr>
          <p:cNvPr id="22" name="object 22"/>
          <p:cNvSpPr txBox="1"/>
          <p:nvPr/>
        </p:nvSpPr>
        <p:spPr>
          <a:xfrm>
            <a:off x="6862698" y="2016328"/>
            <a:ext cx="1982470" cy="1557020"/>
          </a:xfrm>
          <a:prstGeom prst="rect">
            <a:avLst/>
          </a:prstGeom>
        </p:spPr>
        <p:txBody>
          <a:bodyPr vert="horz" wrap="square" lIns="0" tIns="35560" rIns="0" bIns="0" rtlCol="0">
            <a:spAutoFit/>
          </a:bodyPr>
          <a:lstStyle/>
          <a:p>
            <a:pPr marL="12700" marR="5080" algn="ctr">
              <a:lnSpc>
                <a:spcPct val="91600"/>
              </a:lnSpc>
              <a:spcBef>
                <a:spcPts val="280"/>
              </a:spcBef>
            </a:pPr>
            <a:r>
              <a:rPr sz="1800" spc="-80" dirty="0">
                <a:latin typeface="Carlito"/>
                <a:cs typeface="Carlito"/>
              </a:rPr>
              <a:t>To </a:t>
            </a:r>
            <a:r>
              <a:rPr sz="1800" spc="-5" dirty="0">
                <a:latin typeface="Carlito"/>
                <a:cs typeface="Carlito"/>
              </a:rPr>
              <a:t>apply this concept  </a:t>
            </a:r>
            <a:r>
              <a:rPr sz="1800" spc="-15" dirty="0">
                <a:latin typeface="Carlito"/>
                <a:cs typeface="Carlito"/>
              </a:rPr>
              <a:t>to </a:t>
            </a:r>
            <a:r>
              <a:rPr sz="1800" spc="-10" dirty="0">
                <a:latin typeface="Carlito"/>
                <a:cs typeface="Carlito"/>
              </a:rPr>
              <a:t>instruction  </a:t>
            </a:r>
            <a:r>
              <a:rPr sz="1800" spc="-15" dirty="0">
                <a:latin typeface="Carlito"/>
                <a:cs typeface="Carlito"/>
              </a:rPr>
              <a:t>execution </a:t>
            </a:r>
            <a:r>
              <a:rPr sz="1800" spc="-10" dirty="0">
                <a:latin typeface="Carlito"/>
                <a:cs typeface="Carlito"/>
              </a:rPr>
              <a:t>we </a:t>
            </a:r>
            <a:r>
              <a:rPr sz="1800" spc="-15" dirty="0">
                <a:latin typeface="Carlito"/>
                <a:cs typeface="Carlito"/>
              </a:rPr>
              <a:t>must  recognize </a:t>
            </a:r>
            <a:r>
              <a:rPr sz="1800" spc="-10" dirty="0">
                <a:latin typeface="Carlito"/>
                <a:cs typeface="Carlito"/>
              </a:rPr>
              <a:t>that </a:t>
            </a:r>
            <a:r>
              <a:rPr sz="1800" dirty="0">
                <a:latin typeface="Carlito"/>
                <a:cs typeface="Carlito"/>
              </a:rPr>
              <a:t>an  </a:t>
            </a:r>
            <a:r>
              <a:rPr sz="1800" spc="-10" dirty="0">
                <a:latin typeface="Carlito"/>
                <a:cs typeface="Carlito"/>
              </a:rPr>
              <a:t>instruction </a:t>
            </a:r>
            <a:r>
              <a:rPr sz="1800" spc="-5" dirty="0">
                <a:latin typeface="Carlito"/>
                <a:cs typeface="Carlito"/>
              </a:rPr>
              <a:t>has </a:t>
            </a:r>
            <a:r>
              <a:rPr sz="1800" dirty="0">
                <a:latin typeface="Carlito"/>
                <a:cs typeface="Carlito"/>
              </a:rPr>
              <a:t>a  </a:t>
            </a:r>
            <a:r>
              <a:rPr sz="1800" spc="-10" dirty="0">
                <a:latin typeface="Carlito"/>
                <a:cs typeface="Carlito"/>
              </a:rPr>
              <a:t>number </a:t>
            </a:r>
            <a:r>
              <a:rPr sz="1800" dirty="0">
                <a:latin typeface="Carlito"/>
                <a:cs typeface="Carlito"/>
              </a:rPr>
              <a:t>of </a:t>
            </a:r>
            <a:r>
              <a:rPr sz="1800" spc="-20" dirty="0">
                <a:latin typeface="Carlito"/>
                <a:cs typeface="Carlito"/>
              </a:rPr>
              <a:t>stages</a:t>
            </a:r>
            <a:endParaRPr sz="1800" dirty="0">
              <a:latin typeface="Carlito"/>
              <a:cs typeface="Carlito"/>
            </a:endParaRPr>
          </a:p>
        </p:txBody>
      </p:sp>
      <p:sp>
        <p:nvSpPr>
          <p:cNvPr id="24" name="TextBox 23">
            <a:extLst>
              <a:ext uri="{FF2B5EF4-FFF2-40B4-BE49-F238E27FC236}">
                <a16:creationId xmlns:a16="http://schemas.microsoft.com/office/drawing/2014/main" id="{AB9A410D-FC41-4AAD-ACCE-515B9AD206D0}"/>
              </a:ext>
            </a:extLst>
          </p:cNvPr>
          <p:cNvSpPr txBox="1"/>
          <p:nvPr/>
        </p:nvSpPr>
        <p:spPr>
          <a:xfrm>
            <a:off x="1375554" y="2420113"/>
            <a:ext cx="4191000" cy="369332"/>
          </a:xfrm>
          <a:prstGeom prst="rect">
            <a:avLst/>
          </a:prstGeom>
          <a:noFill/>
        </p:spPr>
        <p:txBody>
          <a:bodyPr wrap="square" rtlCol="0">
            <a:spAutoFit/>
          </a:bodyPr>
          <a:lstStyle/>
          <a:p>
            <a:r>
              <a:rPr lang="zh-CN" altLang="en-US" dirty="0">
                <a:solidFill>
                  <a:srgbClr val="0070C0"/>
                </a:solidFill>
              </a:rPr>
              <a:t>类似于在制造厂中使用装配线</a:t>
            </a:r>
            <a:endParaRPr lang="en-MY" dirty="0">
              <a:solidFill>
                <a:srgbClr val="0070C0"/>
              </a:solidFill>
            </a:endParaRPr>
          </a:p>
        </p:txBody>
      </p:sp>
      <p:sp>
        <p:nvSpPr>
          <p:cNvPr id="25" name="TextBox 24">
            <a:extLst>
              <a:ext uri="{FF2B5EF4-FFF2-40B4-BE49-F238E27FC236}">
                <a16:creationId xmlns:a16="http://schemas.microsoft.com/office/drawing/2014/main" id="{0C176B0B-3903-42E9-8229-F851F2DCDCD7}"/>
              </a:ext>
            </a:extLst>
          </p:cNvPr>
          <p:cNvSpPr txBox="1"/>
          <p:nvPr/>
        </p:nvSpPr>
        <p:spPr>
          <a:xfrm>
            <a:off x="6449948" y="5320100"/>
            <a:ext cx="4567302" cy="646331"/>
          </a:xfrm>
          <a:prstGeom prst="rect">
            <a:avLst/>
          </a:prstGeom>
          <a:noFill/>
        </p:spPr>
        <p:txBody>
          <a:bodyPr wrap="square" rtlCol="0">
            <a:spAutoFit/>
          </a:bodyPr>
          <a:lstStyle/>
          <a:p>
            <a:r>
              <a:rPr lang="zh-CN" altLang="en-US" dirty="0">
                <a:solidFill>
                  <a:srgbClr val="0070C0"/>
                </a:solidFill>
              </a:rPr>
              <a:t>在先前接受的输入显示为另一端的输出之前，在一端接受新输入</a:t>
            </a:r>
            <a:endParaRPr lang="en-MY" dirty="0">
              <a:solidFill>
                <a:srgbClr val="0070C0"/>
              </a:solidFill>
            </a:endParaRPr>
          </a:p>
        </p:txBody>
      </p:sp>
      <p:sp>
        <p:nvSpPr>
          <p:cNvPr id="26" name="TextBox 25">
            <a:extLst>
              <a:ext uri="{FF2B5EF4-FFF2-40B4-BE49-F238E27FC236}">
                <a16:creationId xmlns:a16="http://schemas.microsoft.com/office/drawing/2014/main" id="{3782F58D-1F49-4886-A92F-283F937DF52D}"/>
              </a:ext>
            </a:extLst>
          </p:cNvPr>
          <p:cNvSpPr txBox="1"/>
          <p:nvPr/>
        </p:nvSpPr>
        <p:spPr>
          <a:xfrm>
            <a:off x="9067800" y="2206111"/>
            <a:ext cx="2438400" cy="923330"/>
          </a:xfrm>
          <a:prstGeom prst="rect">
            <a:avLst/>
          </a:prstGeom>
          <a:noFill/>
        </p:spPr>
        <p:txBody>
          <a:bodyPr wrap="square" rtlCol="0">
            <a:spAutoFit/>
          </a:bodyPr>
          <a:lstStyle/>
          <a:p>
            <a:r>
              <a:rPr lang="zh-CN" altLang="en-US" dirty="0">
                <a:solidFill>
                  <a:srgbClr val="0070C0"/>
                </a:solidFill>
              </a:rPr>
              <a:t>要将此概念应用于指令执行，我们必须认识到指令有多个阶段</a:t>
            </a:r>
            <a:endParaRPr lang="en-MY"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5214" y="144780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4177" y="504758"/>
            <a:ext cx="2357755" cy="757555"/>
          </a:xfrm>
          <a:prstGeom prst="rect">
            <a:avLst/>
          </a:prstGeom>
        </p:spPr>
        <p:txBody>
          <a:bodyPr vert="horz" wrap="square" lIns="0" tIns="12700" rIns="0" bIns="0" rtlCol="0">
            <a:spAutoFit/>
          </a:bodyPr>
          <a:lstStyle/>
          <a:p>
            <a:pPr marL="12700">
              <a:lnSpc>
                <a:spcPct val="100000"/>
              </a:lnSpc>
              <a:spcBef>
                <a:spcPts val="100"/>
              </a:spcBef>
            </a:pPr>
            <a:r>
              <a:rPr u="none" spc="-285" dirty="0"/>
              <a:t>Pipelining</a:t>
            </a:r>
          </a:p>
        </p:txBody>
      </p:sp>
      <p:sp>
        <p:nvSpPr>
          <p:cNvPr id="4" name="object 4"/>
          <p:cNvSpPr txBox="1"/>
          <p:nvPr/>
        </p:nvSpPr>
        <p:spPr>
          <a:xfrm>
            <a:off x="835214" y="1633288"/>
            <a:ext cx="10899586" cy="2912464"/>
          </a:xfrm>
          <a:prstGeom prst="rect">
            <a:avLst/>
          </a:prstGeom>
        </p:spPr>
        <p:txBody>
          <a:bodyPr vert="horz" wrap="square" lIns="0" tIns="13335" rIns="0" bIns="0" rtlCol="0">
            <a:spAutoFit/>
          </a:bodyPr>
          <a:lstStyle/>
          <a:p>
            <a:pPr marL="12700">
              <a:lnSpc>
                <a:spcPct val="100000"/>
              </a:lnSpc>
              <a:spcBef>
                <a:spcPts val="105"/>
              </a:spcBef>
            </a:pPr>
            <a:r>
              <a:rPr sz="1700" spc="-10" dirty="0">
                <a:solidFill>
                  <a:srgbClr val="404040"/>
                </a:solidFill>
                <a:latin typeface="Carlito"/>
                <a:cs typeface="Carlito"/>
              </a:rPr>
              <a:t>Pipelining overlaps </a:t>
            </a:r>
            <a:r>
              <a:rPr sz="1700" dirty="0">
                <a:solidFill>
                  <a:srgbClr val="404040"/>
                </a:solidFill>
                <a:latin typeface="Carlito"/>
                <a:cs typeface="Carlito"/>
              </a:rPr>
              <a:t>the </a:t>
            </a:r>
            <a:r>
              <a:rPr sz="1700" spc="-15" dirty="0">
                <a:solidFill>
                  <a:srgbClr val="404040"/>
                </a:solidFill>
                <a:latin typeface="Carlito"/>
                <a:cs typeface="Carlito"/>
              </a:rPr>
              <a:t>execution </a:t>
            </a:r>
            <a:r>
              <a:rPr sz="1700" spc="-10" dirty="0">
                <a:solidFill>
                  <a:srgbClr val="404040"/>
                </a:solidFill>
                <a:latin typeface="Carlito"/>
                <a:cs typeface="Carlito"/>
              </a:rPr>
              <a:t>of </a:t>
            </a:r>
            <a:r>
              <a:rPr sz="1700" spc="-5" dirty="0">
                <a:solidFill>
                  <a:srgbClr val="404040"/>
                </a:solidFill>
                <a:latin typeface="Carlito"/>
                <a:cs typeface="Carlito"/>
              </a:rPr>
              <a:t>multiple instructions in</a:t>
            </a:r>
            <a:r>
              <a:rPr sz="1700" spc="90" dirty="0">
                <a:solidFill>
                  <a:srgbClr val="404040"/>
                </a:solidFill>
                <a:latin typeface="Carlito"/>
                <a:cs typeface="Carlito"/>
              </a:rPr>
              <a:t> </a:t>
            </a:r>
            <a:r>
              <a:rPr sz="1700" spc="-10" dirty="0">
                <a:solidFill>
                  <a:srgbClr val="404040"/>
                </a:solidFill>
                <a:latin typeface="Carlito"/>
                <a:cs typeface="Carlito"/>
              </a:rPr>
              <a:t>parallel</a:t>
            </a:r>
            <a:r>
              <a:rPr lang="en-MY" sz="1700" spc="-10" dirty="0">
                <a:solidFill>
                  <a:srgbClr val="404040"/>
                </a:solidFill>
                <a:latin typeface="Carlito"/>
                <a:cs typeface="Carlito"/>
              </a:rPr>
              <a:t>  </a:t>
            </a:r>
            <a:r>
              <a:rPr lang="zh-CN" altLang="en-US" sz="1700" spc="-10" dirty="0">
                <a:solidFill>
                  <a:srgbClr val="0070C0"/>
                </a:solidFill>
                <a:latin typeface="Carlito"/>
                <a:cs typeface="Carlito"/>
              </a:rPr>
              <a:t>流水线重叠并行执行多条指令</a:t>
            </a:r>
            <a:endParaRPr sz="1700" dirty="0">
              <a:solidFill>
                <a:srgbClr val="0070C0"/>
              </a:solidFill>
              <a:latin typeface="Carlito"/>
              <a:cs typeface="Carlito"/>
            </a:endParaRPr>
          </a:p>
          <a:p>
            <a:pPr>
              <a:lnSpc>
                <a:spcPct val="100000"/>
              </a:lnSpc>
            </a:pPr>
            <a:endParaRPr sz="1650" dirty="0">
              <a:latin typeface="Carlito"/>
              <a:cs typeface="Carlito"/>
            </a:endParaRPr>
          </a:p>
          <a:p>
            <a:pPr marL="12700">
              <a:lnSpc>
                <a:spcPct val="100000"/>
              </a:lnSpc>
            </a:pPr>
            <a:r>
              <a:rPr sz="1700" spc="-10" dirty="0">
                <a:solidFill>
                  <a:srgbClr val="404040"/>
                </a:solidFill>
                <a:latin typeface="Carlito"/>
                <a:cs typeface="Carlito"/>
              </a:rPr>
              <a:t>Data path </a:t>
            </a:r>
            <a:r>
              <a:rPr sz="1700" spc="-5" dirty="0">
                <a:solidFill>
                  <a:srgbClr val="404040"/>
                </a:solidFill>
                <a:latin typeface="Carlito"/>
                <a:cs typeface="Carlito"/>
              </a:rPr>
              <a:t>is </a:t>
            </a:r>
            <a:r>
              <a:rPr sz="1700" spc="-10" dirty="0">
                <a:solidFill>
                  <a:srgbClr val="404040"/>
                </a:solidFill>
                <a:latin typeface="Carlito"/>
                <a:cs typeface="Carlito"/>
              </a:rPr>
              <a:t>divided </a:t>
            </a:r>
            <a:r>
              <a:rPr sz="1700" spc="-15" dirty="0">
                <a:solidFill>
                  <a:srgbClr val="404040"/>
                </a:solidFill>
                <a:latin typeface="Carlito"/>
                <a:cs typeface="Carlito"/>
              </a:rPr>
              <a:t>into </a:t>
            </a:r>
            <a:r>
              <a:rPr sz="1700" b="1" i="1" spc="-15" dirty="0">
                <a:solidFill>
                  <a:srgbClr val="FF9900"/>
                </a:solidFill>
                <a:latin typeface="Carlito"/>
                <a:cs typeface="Carlito"/>
              </a:rPr>
              <a:t>stages </a:t>
            </a:r>
            <a:r>
              <a:rPr sz="1700" spc="-5" dirty="0">
                <a:solidFill>
                  <a:srgbClr val="404040"/>
                </a:solidFill>
                <a:latin typeface="Carlito"/>
                <a:cs typeface="Carlito"/>
              </a:rPr>
              <a:t>which all </a:t>
            </a:r>
            <a:r>
              <a:rPr sz="1700" spc="-15" dirty="0">
                <a:solidFill>
                  <a:srgbClr val="404040"/>
                </a:solidFill>
                <a:latin typeface="Carlito"/>
                <a:cs typeface="Carlito"/>
              </a:rPr>
              <a:t>operate</a:t>
            </a:r>
            <a:r>
              <a:rPr sz="1700" spc="120" dirty="0">
                <a:solidFill>
                  <a:srgbClr val="404040"/>
                </a:solidFill>
                <a:latin typeface="Carlito"/>
                <a:cs typeface="Carlito"/>
              </a:rPr>
              <a:t> </a:t>
            </a:r>
            <a:r>
              <a:rPr sz="1700" spc="-10" dirty="0">
                <a:solidFill>
                  <a:srgbClr val="404040"/>
                </a:solidFill>
                <a:latin typeface="Carlito"/>
                <a:cs typeface="Carlito"/>
              </a:rPr>
              <a:t>simultaneously</a:t>
            </a:r>
            <a:r>
              <a:rPr lang="en-MY" sz="1700" spc="-10" dirty="0">
                <a:solidFill>
                  <a:srgbClr val="404040"/>
                </a:solidFill>
                <a:latin typeface="Carlito"/>
                <a:cs typeface="Carlito"/>
              </a:rPr>
              <a:t>  </a:t>
            </a:r>
            <a:r>
              <a:rPr lang="zh-CN" altLang="en-US" sz="1700" spc="-10" dirty="0">
                <a:solidFill>
                  <a:srgbClr val="0070C0"/>
                </a:solidFill>
                <a:latin typeface="Carlito"/>
                <a:cs typeface="Carlito"/>
              </a:rPr>
              <a:t>数据路径分为多个阶段，所有阶段同时运行</a:t>
            </a:r>
            <a:endParaRPr sz="1700" dirty="0">
              <a:solidFill>
                <a:srgbClr val="0070C0"/>
              </a:solidFill>
              <a:latin typeface="Carlito"/>
              <a:cs typeface="Carlito"/>
            </a:endParaRPr>
          </a:p>
          <a:p>
            <a:pPr>
              <a:lnSpc>
                <a:spcPct val="100000"/>
              </a:lnSpc>
              <a:spcBef>
                <a:spcPts val="5"/>
              </a:spcBef>
            </a:pPr>
            <a:endParaRPr sz="1650" dirty="0">
              <a:latin typeface="Carlito"/>
              <a:cs typeface="Carlito"/>
            </a:endParaRPr>
          </a:p>
          <a:p>
            <a:pPr marL="12700">
              <a:lnSpc>
                <a:spcPct val="100000"/>
              </a:lnSpc>
            </a:pPr>
            <a:r>
              <a:rPr sz="1700" spc="-5" dirty="0">
                <a:solidFill>
                  <a:srgbClr val="404040"/>
                </a:solidFill>
                <a:latin typeface="Carlito"/>
                <a:cs typeface="Carlito"/>
              </a:rPr>
              <a:t>Pipeline </a:t>
            </a:r>
            <a:r>
              <a:rPr sz="1700" spc="-15" dirty="0">
                <a:solidFill>
                  <a:srgbClr val="404040"/>
                </a:solidFill>
                <a:latin typeface="Carlito"/>
                <a:cs typeface="Carlito"/>
              </a:rPr>
              <a:t>stages </a:t>
            </a:r>
            <a:r>
              <a:rPr sz="1700" spc="-10" dirty="0">
                <a:solidFill>
                  <a:srgbClr val="404040"/>
                </a:solidFill>
                <a:latin typeface="Carlito"/>
                <a:cs typeface="Carlito"/>
              </a:rPr>
              <a:t>ideally </a:t>
            </a:r>
            <a:r>
              <a:rPr sz="1700" spc="-15" dirty="0">
                <a:solidFill>
                  <a:srgbClr val="404040"/>
                </a:solidFill>
                <a:latin typeface="Carlito"/>
                <a:cs typeface="Carlito"/>
              </a:rPr>
              <a:t>have </a:t>
            </a:r>
            <a:r>
              <a:rPr sz="1700" spc="-10" dirty="0">
                <a:solidFill>
                  <a:srgbClr val="404040"/>
                </a:solidFill>
                <a:latin typeface="Carlito"/>
                <a:cs typeface="Carlito"/>
              </a:rPr>
              <a:t>to </a:t>
            </a:r>
            <a:r>
              <a:rPr sz="1700" spc="-15" dirty="0">
                <a:solidFill>
                  <a:srgbClr val="404040"/>
                </a:solidFill>
                <a:latin typeface="Carlito"/>
                <a:cs typeface="Carlito"/>
              </a:rPr>
              <a:t>have </a:t>
            </a:r>
            <a:r>
              <a:rPr sz="1700" spc="-5" dirty="0">
                <a:solidFill>
                  <a:srgbClr val="404040"/>
                </a:solidFill>
                <a:latin typeface="Carlito"/>
                <a:cs typeface="Carlito"/>
              </a:rPr>
              <a:t>the </a:t>
            </a:r>
            <a:r>
              <a:rPr sz="1700" dirty="0">
                <a:solidFill>
                  <a:srgbClr val="404040"/>
                </a:solidFill>
                <a:latin typeface="Carlito"/>
                <a:cs typeface="Carlito"/>
              </a:rPr>
              <a:t>same time </a:t>
            </a:r>
            <a:r>
              <a:rPr sz="1700" spc="5" dirty="0">
                <a:solidFill>
                  <a:srgbClr val="404040"/>
                </a:solidFill>
                <a:latin typeface="Carlito"/>
                <a:cs typeface="Carlito"/>
              </a:rPr>
              <a:t>(</a:t>
            </a:r>
            <a:r>
              <a:rPr sz="1700" b="1" spc="5" dirty="0">
                <a:solidFill>
                  <a:srgbClr val="00AF50"/>
                </a:solidFill>
                <a:latin typeface="Carlito"/>
                <a:cs typeface="Carlito"/>
              </a:rPr>
              <a:t>clock</a:t>
            </a:r>
            <a:r>
              <a:rPr sz="1700" b="1" spc="105" dirty="0">
                <a:solidFill>
                  <a:srgbClr val="00AF50"/>
                </a:solidFill>
                <a:latin typeface="Carlito"/>
                <a:cs typeface="Carlito"/>
              </a:rPr>
              <a:t> </a:t>
            </a:r>
            <a:r>
              <a:rPr sz="1700" b="1" spc="-5" dirty="0">
                <a:solidFill>
                  <a:srgbClr val="00AF50"/>
                </a:solidFill>
                <a:latin typeface="Carlito"/>
                <a:cs typeface="Carlito"/>
              </a:rPr>
              <a:t>cycle</a:t>
            </a:r>
            <a:r>
              <a:rPr sz="1700" spc="-5" dirty="0">
                <a:solidFill>
                  <a:srgbClr val="404040"/>
                </a:solidFill>
                <a:latin typeface="Carlito"/>
                <a:cs typeface="Carlito"/>
              </a:rPr>
              <a:t>)</a:t>
            </a:r>
            <a:r>
              <a:rPr lang="en-MY" sz="1700" spc="-5" dirty="0">
                <a:solidFill>
                  <a:srgbClr val="404040"/>
                </a:solidFill>
                <a:latin typeface="Carlito"/>
                <a:cs typeface="Carlito"/>
              </a:rPr>
              <a:t> </a:t>
            </a:r>
            <a:r>
              <a:rPr lang="zh-CN" altLang="en-US" sz="1700" spc="-5" dirty="0">
                <a:solidFill>
                  <a:srgbClr val="0070C0"/>
                </a:solidFill>
                <a:latin typeface="Carlito"/>
                <a:cs typeface="Carlito"/>
              </a:rPr>
              <a:t>理想情况下，管道级必须具有相同的时间（时钟周期）</a:t>
            </a:r>
            <a:endParaRPr sz="1700" dirty="0">
              <a:solidFill>
                <a:srgbClr val="0070C0"/>
              </a:solidFill>
              <a:latin typeface="Carlito"/>
              <a:cs typeface="Carlito"/>
            </a:endParaRPr>
          </a:p>
          <a:p>
            <a:pPr>
              <a:lnSpc>
                <a:spcPct val="100000"/>
              </a:lnSpc>
              <a:spcBef>
                <a:spcPts val="40"/>
              </a:spcBef>
            </a:pPr>
            <a:endParaRPr sz="1600" dirty="0">
              <a:latin typeface="Carlito"/>
              <a:cs typeface="Carlito"/>
            </a:endParaRPr>
          </a:p>
          <a:p>
            <a:pPr marL="12700">
              <a:lnSpc>
                <a:spcPct val="100000"/>
              </a:lnSpc>
            </a:pPr>
            <a:r>
              <a:rPr sz="1700" spc="-5" dirty="0">
                <a:solidFill>
                  <a:srgbClr val="404040"/>
                </a:solidFill>
                <a:latin typeface="Carlito"/>
                <a:cs typeface="Carlito"/>
              </a:rPr>
              <a:t>Pipeline </a:t>
            </a:r>
            <a:r>
              <a:rPr sz="1700" b="1" spc="-15" dirty="0">
                <a:solidFill>
                  <a:srgbClr val="6F2F9F"/>
                </a:solidFill>
                <a:latin typeface="Carlito"/>
                <a:cs typeface="Carlito"/>
              </a:rPr>
              <a:t>buffers </a:t>
            </a:r>
            <a:r>
              <a:rPr sz="1700" b="1" spc="-10" dirty="0">
                <a:solidFill>
                  <a:srgbClr val="404040"/>
                </a:solidFill>
                <a:latin typeface="Carlito"/>
                <a:cs typeface="Carlito"/>
              </a:rPr>
              <a:t>(</a:t>
            </a:r>
            <a:r>
              <a:rPr sz="1700" b="1" i="1" spc="-10" dirty="0">
                <a:solidFill>
                  <a:srgbClr val="404040"/>
                </a:solidFill>
                <a:latin typeface="Carlito"/>
                <a:cs typeface="Carlito"/>
              </a:rPr>
              <a:t>latches) </a:t>
            </a:r>
            <a:r>
              <a:rPr sz="1700" spc="-15" dirty="0">
                <a:solidFill>
                  <a:srgbClr val="404040"/>
                </a:solidFill>
                <a:latin typeface="Carlito"/>
                <a:cs typeface="Carlito"/>
              </a:rPr>
              <a:t>prevent data </a:t>
            </a:r>
            <a:r>
              <a:rPr sz="1700" spc="-10" dirty="0">
                <a:solidFill>
                  <a:srgbClr val="404040"/>
                </a:solidFill>
                <a:latin typeface="Carlito"/>
                <a:cs typeface="Carlito"/>
              </a:rPr>
              <a:t>entering next </a:t>
            </a:r>
            <a:r>
              <a:rPr sz="1700" spc="-15" dirty="0">
                <a:solidFill>
                  <a:srgbClr val="404040"/>
                </a:solidFill>
                <a:latin typeface="Carlito"/>
                <a:cs typeface="Carlito"/>
              </a:rPr>
              <a:t>stage before </a:t>
            </a:r>
            <a:r>
              <a:rPr sz="1700" spc="-10" dirty="0">
                <a:solidFill>
                  <a:srgbClr val="404040"/>
                </a:solidFill>
                <a:latin typeface="Carlito"/>
                <a:cs typeface="Carlito"/>
              </a:rPr>
              <a:t>previous </a:t>
            </a:r>
            <a:r>
              <a:rPr sz="1700" spc="-15" dirty="0">
                <a:solidFill>
                  <a:srgbClr val="404040"/>
                </a:solidFill>
                <a:latin typeface="Carlito"/>
                <a:cs typeface="Carlito"/>
              </a:rPr>
              <a:t>data </a:t>
            </a:r>
            <a:r>
              <a:rPr sz="1700" spc="-5" dirty="0">
                <a:solidFill>
                  <a:srgbClr val="404040"/>
                </a:solidFill>
                <a:latin typeface="Carlito"/>
                <a:cs typeface="Carlito"/>
              </a:rPr>
              <a:t>has</a:t>
            </a:r>
            <a:r>
              <a:rPr sz="1700" spc="254" dirty="0">
                <a:solidFill>
                  <a:srgbClr val="404040"/>
                </a:solidFill>
                <a:latin typeface="Carlito"/>
                <a:cs typeface="Carlito"/>
              </a:rPr>
              <a:t> </a:t>
            </a:r>
            <a:r>
              <a:rPr sz="1700" spc="-10" dirty="0">
                <a:solidFill>
                  <a:srgbClr val="404040"/>
                </a:solidFill>
                <a:latin typeface="Carlito"/>
                <a:cs typeface="Carlito"/>
              </a:rPr>
              <a:t>left</a:t>
            </a:r>
            <a:endParaRPr lang="en-MY" sz="1700" spc="-10" dirty="0">
              <a:solidFill>
                <a:srgbClr val="404040"/>
              </a:solidFill>
              <a:latin typeface="Carlito"/>
              <a:cs typeface="Carlito"/>
            </a:endParaRPr>
          </a:p>
          <a:p>
            <a:pPr marL="12700">
              <a:lnSpc>
                <a:spcPct val="100000"/>
              </a:lnSpc>
            </a:pPr>
            <a:r>
              <a:rPr lang="zh-CN" altLang="en-US" sz="1700" dirty="0">
                <a:solidFill>
                  <a:srgbClr val="0070C0"/>
                </a:solidFill>
                <a:latin typeface="Carlito"/>
                <a:cs typeface="Carlito"/>
              </a:rPr>
              <a:t>管道缓冲区（锁存器）防止数据在前一个数据离开前进入下一个阶段</a:t>
            </a:r>
            <a:endParaRPr lang="en-MY" sz="1700" dirty="0">
              <a:solidFill>
                <a:srgbClr val="0070C0"/>
              </a:solidFill>
              <a:latin typeface="Carlito"/>
              <a:cs typeface="Carlito"/>
            </a:endParaRPr>
          </a:p>
          <a:p>
            <a:pPr marL="12700" marR="5080">
              <a:lnSpc>
                <a:spcPct val="130700"/>
              </a:lnSpc>
              <a:spcBef>
                <a:spcPts val="1395"/>
              </a:spcBef>
            </a:pPr>
            <a:r>
              <a:rPr sz="1700" spc="-5" dirty="0">
                <a:solidFill>
                  <a:srgbClr val="404040"/>
                </a:solidFill>
                <a:latin typeface="Carlito"/>
                <a:cs typeface="Carlito"/>
              </a:rPr>
              <a:t>Increasing the number </a:t>
            </a:r>
            <a:r>
              <a:rPr sz="1700" spc="-10" dirty="0">
                <a:solidFill>
                  <a:srgbClr val="404040"/>
                </a:solidFill>
                <a:latin typeface="Carlito"/>
                <a:cs typeface="Carlito"/>
              </a:rPr>
              <a:t>of </a:t>
            </a:r>
            <a:r>
              <a:rPr sz="1700" spc="-15" dirty="0">
                <a:solidFill>
                  <a:srgbClr val="404040"/>
                </a:solidFill>
                <a:latin typeface="Carlito"/>
                <a:cs typeface="Carlito"/>
              </a:rPr>
              <a:t>stages </a:t>
            </a:r>
            <a:r>
              <a:rPr sz="1700" spc="-10" dirty="0">
                <a:solidFill>
                  <a:srgbClr val="404040"/>
                </a:solidFill>
                <a:latin typeface="Carlito"/>
                <a:cs typeface="Carlito"/>
              </a:rPr>
              <a:t>allows higher </a:t>
            </a:r>
            <a:r>
              <a:rPr sz="1700" spc="-5" dirty="0">
                <a:solidFill>
                  <a:srgbClr val="404040"/>
                </a:solidFill>
                <a:latin typeface="Carlito"/>
                <a:cs typeface="Carlito"/>
              </a:rPr>
              <a:t>number </a:t>
            </a:r>
            <a:r>
              <a:rPr sz="1700" spc="-10" dirty="0">
                <a:solidFill>
                  <a:srgbClr val="404040"/>
                </a:solidFill>
                <a:latin typeface="Carlito"/>
                <a:cs typeface="Carlito"/>
              </a:rPr>
              <a:t>of overlapped </a:t>
            </a:r>
            <a:r>
              <a:rPr sz="1700" spc="-5" dirty="0">
                <a:solidFill>
                  <a:srgbClr val="404040"/>
                </a:solidFill>
                <a:latin typeface="Carlito"/>
                <a:cs typeface="Carlito"/>
              </a:rPr>
              <a:t>instructions but also increases the  </a:t>
            </a:r>
            <a:r>
              <a:rPr sz="1700" spc="-10" dirty="0">
                <a:solidFill>
                  <a:srgbClr val="404040"/>
                </a:solidFill>
                <a:latin typeface="Carlito"/>
                <a:cs typeface="Carlito"/>
              </a:rPr>
              <a:t>total pipeline latch</a:t>
            </a:r>
            <a:r>
              <a:rPr sz="1700" spc="45" dirty="0">
                <a:solidFill>
                  <a:srgbClr val="404040"/>
                </a:solidFill>
                <a:latin typeface="Carlito"/>
                <a:cs typeface="Carlito"/>
              </a:rPr>
              <a:t> </a:t>
            </a:r>
            <a:r>
              <a:rPr sz="1700" spc="-10" dirty="0">
                <a:solidFill>
                  <a:srgbClr val="404040"/>
                </a:solidFill>
                <a:latin typeface="Carlito"/>
                <a:cs typeface="Carlito"/>
              </a:rPr>
              <a:t>latency</a:t>
            </a:r>
            <a:r>
              <a:rPr lang="en-MY" sz="1700" spc="-10" dirty="0">
                <a:solidFill>
                  <a:srgbClr val="404040"/>
                </a:solidFill>
                <a:latin typeface="Carlito"/>
                <a:cs typeface="Carlito"/>
              </a:rPr>
              <a:t>      </a:t>
            </a:r>
            <a:r>
              <a:rPr lang="zh-CN" altLang="en-US" sz="1700" spc="-10" dirty="0">
                <a:solidFill>
                  <a:srgbClr val="0070C0"/>
                </a:solidFill>
                <a:latin typeface="Carlito"/>
                <a:cs typeface="Carlito"/>
              </a:rPr>
              <a:t>增加阶段数允许更多的重叠指令，但也会增加总的管道锁存延迟</a:t>
            </a:r>
            <a:endParaRPr sz="1700" dirty="0">
              <a:solidFill>
                <a:srgbClr val="0070C0"/>
              </a:solidFill>
              <a:latin typeface="Carlito"/>
              <a:cs typeface="Carlito"/>
            </a:endParaRPr>
          </a:p>
        </p:txBody>
      </p:sp>
      <p:sp>
        <p:nvSpPr>
          <p:cNvPr id="5" name="object 5"/>
          <p:cNvSpPr/>
          <p:nvPr/>
        </p:nvSpPr>
        <p:spPr>
          <a:xfrm>
            <a:off x="2353055" y="4797552"/>
            <a:ext cx="7485888" cy="13197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00200" y="457200"/>
            <a:ext cx="7251700" cy="757555"/>
          </a:xfrm>
          <a:prstGeom prst="rect">
            <a:avLst/>
          </a:prstGeom>
        </p:spPr>
        <p:txBody>
          <a:bodyPr vert="horz" wrap="square" lIns="0" tIns="12700" rIns="0" bIns="0" rtlCol="0">
            <a:spAutoFit/>
          </a:bodyPr>
          <a:lstStyle/>
          <a:p>
            <a:pPr marL="12700">
              <a:lnSpc>
                <a:spcPct val="100000"/>
              </a:lnSpc>
              <a:spcBef>
                <a:spcPts val="100"/>
              </a:spcBef>
            </a:pPr>
            <a:r>
              <a:rPr u="none" spc="-330" dirty="0">
                <a:solidFill>
                  <a:srgbClr val="000000"/>
                </a:solidFill>
              </a:rPr>
              <a:t>Two-Stage </a:t>
            </a:r>
            <a:r>
              <a:rPr u="none" spc="-254" dirty="0">
                <a:solidFill>
                  <a:srgbClr val="000000"/>
                </a:solidFill>
              </a:rPr>
              <a:t>Instruction</a:t>
            </a:r>
            <a:r>
              <a:rPr u="none" spc="-670" dirty="0">
                <a:solidFill>
                  <a:srgbClr val="000000"/>
                </a:solidFill>
              </a:rPr>
              <a:t> </a:t>
            </a:r>
            <a:r>
              <a:rPr u="none" spc="-295" dirty="0">
                <a:solidFill>
                  <a:srgbClr val="000000"/>
                </a:solidFill>
              </a:rPr>
              <a:t>Pipeline</a:t>
            </a:r>
          </a:p>
        </p:txBody>
      </p:sp>
      <p:sp>
        <p:nvSpPr>
          <p:cNvPr id="8" name="object 8"/>
          <p:cNvSpPr/>
          <p:nvPr/>
        </p:nvSpPr>
        <p:spPr>
          <a:xfrm>
            <a:off x="2545079" y="1344167"/>
            <a:ext cx="6955535" cy="5123687"/>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6" name="object 6"/>
          <p:cNvSpPr txBox="1">
            <a:spLocks noGrp="1"/>
          </p:cNvSpPr>
          <p:nvPr>
            <p:ph type="title"/>
          </p:nvPr>
        </p:nvSpPr>
        <p:spPr>
          <a:xfrm>
            <a:off x="908711" y="557919"/>
            <a:ext cx="10158069" cy="1462405"/>
          </a:xfrm>
          <a:prstGeom prst="rect">
            <a:avLst/>
          </a:prstGeom>
        </p:spPr>
        <p:txBody>
          <a:bodyPr vert="horz" wrap="square" lIns="0" tIns="295915" rIns="0" bIns="0" rtlCol="0">
            <a:spAutoFit/>
          </a:bodyPr>
          <a:lstStyle/>
          <a:p>
            <a:pPr marL="171450">
              <a:lnSpc>
                <a:spcPct val="100000"/>
              </a:lnSpc>
              <a:spcBef>
                <a:spcPts val="100"/>
              </a:spcBef>
              <a:tabLst>
                <a:tab pos="10144760" algn="l"/>
              </a:tabLst>
            </a:pPr>
            <a:r>
              <a:rPr spc="-275" dirty="0"/>
              <a:t>Additional</a:t>
            </a:r>
            <a:r>
              <a:rPr spc="-500" dirty="0"/>
              <a:t> </a:t>
            </a:r>
            <a:r>
              <a:rPr spc="-260" dirty="0"/>
              <a:t>Stages	</a:t>
            </a:r>
          </a:p>
        </p:txBody>
      </p:sp>
      <p:sp>
        <p:nvSpPr>
          <p:cNvPr id="9" name="object 9"/>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7" name="object 7"/>
          <p:cNvSpPr txBox="1">
            <a:spLocks noGrp="1"/>
          </p:cNvSpPr>
          <p:nvPr>
            <p:ph sz="half" idx="2"/>
          </p:nvPr>
        </p:nvSpPr>
        <p:spPr>
          <a:xfrm>
            <a:off x="1176324" y="1800153"/>
            <a:ext cx="4316095" cy="4042132"/>
          </a:xfrm>
          <a:prstGeom prst="rect">
            <a:avLst/>
          </a:prstGeom>
        </p:spPr>
        <p:txBody>
          <a:bodyPr vert="horz" wrap="square" lIns="0" tIns="40640" rIns="0" bIns="0" rtlCol="0">
            <a:spAutoFit/>
          </a:bodyPr>
          <a:lstStyle/>
          <a:p>
            <a:pPr marL="12700">
              <a:lnSpc>
                <a:spcPct val="100000"/>
              </a:lnSpc>
              <a:spcBef>
                <a:spcPts val="320"/>
              </a:spcBef>
            </a:pPr>
            <a:r>
              <a:rPr spc="-20" dirty="0"/>
              <a:t>Fetch </a:t>
            </a:r>
            <a:r>
              <a:rPr spc="-5" dirty="0"/>
              <a:t>instruction</a:t>
            </a:r>
            <a:r>
              <a:rPr spc="-15" dirty="0"/>
              <a:t> </a:t>
            </a:r>
            <a:r>
              <a:rPr spc="-5" dirty="0"/>
              <a:t>(FI)</a:t>
            </a:r>
          </a:p>
          <a:p>
            <a:pPr marL="304800" marR="179705" indent="-182880">
              <a:lnSpc>
                <a:spcPts val="1939"/>
              </a:lnSpc>
              <a:spcBef>
                <a:spcPts val="450"/>
              </a:spcBef>
              <a:buClr>
                <a:srgbClr val="E38312"/>
              </a:buClr>
              <a:buChar char="◦"/>
              <a:tabLst>
                <a:tab pos="305435" algn="l"/>
              </a:tabLst>
            </a:pPr>
            <a:r>
              <a:rPr sz="1800" b="0" spc="-10" dirty="0">
                <a:latin typeface="Carlito"/>
                <a:cs typeface="Carlito"/>
              </a:rPr>
              <a:t>Read </a:t>
            </a:r>
            <a:r>
              <a:rPr sz="1800" b="0" spc="-5" dirty="0">
                <a:latin typeface="Carlito"/>
                <a:cs typeface="Carlito"/>
              </a:rPr>
              <a:t>the </a:t>
            </a:r>
            <a:r>
              <a:rPr sz="1800" b="0" spc="-15" dirty="0">
                <a:latin typeface="Carlito"/>
                <a:cs typeface="Carlito"/>
              </a:rPr>
              <a:t>next expected </a:t>
            </a:r>
            <a:r>
              <a:rPr sz="1800" b="0" spc="-10" dirty="0">
                <a:latin typeface="Carlito"/>
                <a:cs typeface="Carlito"/>
              </a:rPr>
              <a:t>instruction </a:t>
            </a:r>
            <a:r>
              <a:rPr sz="1800" b="0" spc="-20" dirty="0">
                <a:latin typeface="Carlito"/>
                <a:cs typeface="Carlito"/>
              </a:rPr>
              <a:t>into </a:t>
            </a:r>
            <a:r>
              <a:rPr sz="1800" b="0" dirty="0">
                <a:latin typeface="Carlito"/>
                <a:cs typeface="Carlito"/>
              </a:rPr>
              <a:t>a  </a:t>
            </a:r>
            <a:r>
              <a:rPr sz="1800" b="0" spc="-20" dirty="0">
                <a:latin typeface="Carlito"/>
                <a:cs typeface="Carlito"/>
              </a:rPr>
              <a:t>buffer</a:t>
            </a:r>
            <a:r>
              <a:rPr lang="en-MY" sz="1800" b="0" spc="-20" dirty="0">
                <a:latin typeface="Carlito"/>
                <a:cs typeface="Carlito"/>
              </a:rPr>
              <a:t>  </a:t>
            </a:r>
            <a:r>
              <a:rPr lang="zh-CN" altLang="en-US" sz="1400" b="0" spc="-20" dirty="0">
                <a:solidFill>
                  <a:srgbClr val="0070C0"/>
                </a:solidFill>
              </a:rPr>
              <a:t>将下一条预期指令读入缓冲区</a:t>
            </a:r>
            <a:endParaRPr sz="1400" dirty="0">
              <a:solidFill>
                <a:srgbClr val="0070C0"/>
              </a:solidFill>
            </a:endParaRPr>
          </a:p>
          <a:p>
            <a:pPr marL="12700">
              <a:lnSpc>
                <a:spcPct val="100000"/>
              </a:lnSpc>
              <a:spcBef>
                <a:spcPts val="1315"/>
              </a:spcBef>
            </a:pPr>
            <a:r>
              <a:rPr spc="-5" dirty="0"/>
              <a:t>Decode instruction</a:t>
            </a:r>
            <a:r>
              <a:rPr spc="-10" dirty="0"/>
              <a:t> (DI)</a:t>
            </a:r>
          </a:p>
          <a:p>
            <a:pPr marL="304800" indent="-183515">
              <a:lnSpc>
                <a:spcPts val="2055"/>
              </a:lnSpc>
              <a:spcBef>
                <a:spcPts val="200"/>
              </a:spcBef>
              <a:buClr>
                <a:srgbClr val="E38312"/>
              </a:buClr>
              <a:buChar char="◦"/>
              <a:tabLst>
                <a:tab pos="305435" algn="l"/>
              </a:tabLst>
            </a:pPr>
            <a:r>
              <a:rPr sz="1800" b="0" spc="-10" dirty="0">
                <a:latin typeface="Carlito"/>
                <a:cs typeface="Carlito"/>
              </a:rPr>
              <a:t>Determine </a:t>
            </a:r>
            <a:r>
              <a:rPr sz="1800" b="0" spc="-5" dirty="0">
                <a:latin typeface="Carlito"/>
                <a:cs typeface="Carlito"/>
              </a:rPr>
              <a:t>the </a:t>
            </a:r>
            <a:r>
              <a:rPr sz="1800" b="0" spc="-10" dirty="0">
                <a:latin typeface="Carlito"/>
                <a:cs typeface="Carlito"/>
              </a:rPr>
              <a:t>opcode </a:t>
            </a:r>
            <a:r>
              <a:rPr sz="1800" b="0" spc="-5" dirty="0">
                <a:latin typeface="Carlito"/>
                <a:cs typeface="Carlito"/>
              </a:rPr>
              <a:t>and the</a:t>
            </a:r>
            <a:r>
              <a:rPr sz="1800" b="0" spc="155" dirty="0">
                <a:latin typeface="Carlito"/>
                <a:cs typeface="Carlito"/>
              </a:rPr>
              <a:t> </a:t>
            </a:r>
            <a:r>
              <a:rPr sz="1800" b="0" spc="-15" dirty="0">
                <a:latin typeface="Carlito"/>
                <a:cs typeface="Carlito"/>
              </a:rPr>
              <a:t>operand</a:t>
            </a:r>
            <a:endParaRPr sz="1800" dirty="0">
              <a:latin typeface="Carlito"/>
              <a:cs typeface="Carlito"/>
            </a:endParaRPr>
          </a:p>
          <a:p>
            <a:pPr marL="304800">
              <a:lnSpc>
                <a:spcPts val="2055"/>
              </a:lnSpc>
            </a:pPr>
            <a:r>
              <a:rPr lang="en-MY" sz="1800" b="0" spc="-10" dirty="0">
                <a:latin typeface="Carlito"/>
                <a:cs typeface="Carlito"/>
              </a:rPr>
              <a:t>specifiers  </a:t>
            </a:r>
            <a:r>
              <a:rPr lang="zh-CN" altLang="en-US" sz="1400" b="0" spc="-10" dirty="0">
                <a:solidFill>
                  <a:srgbClr val="0070C0"/>
                </a:solidFill>
              </a:rPr>
              <a:t>确定操作码和操作数说明符</a:t>
            </a:r>
            <a:endParaRPr sz="1400" dirty="0">
              <a:solidFill>
                <a:srgbClr val="0070C0"/>
              </a:solidFill>
            </a:endParaRPr>
          </a:p>
          <a:p>
            <a:pPr marL="12700">
              <a:lnSpc>
                <a:spcPct val="100000"/>
              </a:lnSpc>
              <a:spcBef>
                <a:spcPts val="1360"/>
              </a:spcBef>
            </a:pPr>
            <a:r>
              <a:rPr spc="-15" dirty="0"/>
              <a:t>Calculate </a:t>
            </a:r>
            <a:r>
              <a:rPr spc="-10" dirty="0"/>
              <a:t>operands</a:t>
            </a:r>
            <a:r>
              <a:rPr spc="10" dirty="0"/>
              <a:t> </a:t>
            </a:r>
            <a:r>
              <a:rPr spc="-15" dirty="0"/>
              <a:t>(CO)</a:t>
            </a:r>
          </a:p>
          <a:p>
            <a:pPr marL="304800" indent="-183515">
              <a:lnSpc>
                <a:spcPts val="2050"/>
              </a:lnSpc>
              <a:spcBef>
                <a:spcPts val="200"/>
              </a:spcBef>
              <a:buClr>
                <a:srgbClr val="E38312"/>
              </a:buClr>
              <a:buChar char="◦"/>
              <a:tabLst>
                <a:tab pos="305435" algn="l"/>
              </a:tabLst>
            </a:pPr>
            <a:r>
              <a:rPr sz="1800" b="0" spc="-10" dirty="0">
                <a:latin typeface="Carlito"/>
                <a:cs typeface="Carlito"/>
              </a:rPr>
              <a:t>Calculate </a:t>
            </a:r>
            <a:r>
              <a:rPr sz="1800" b="0" spc="-5" dirty="0">
                <a:latin typeface="Carlito"/>
                <a:cs typeface="Carlito"/>
              </a:rPr>
              <a:t>the </a:t>
            </a:r>
            <a:r>
              <a:rPr sz="1800" b="0" spc="-20" dirty="0">
                <a:latin typeface="Carlito"/>
                <a:cs typeface="Carlito"/>
              </a:rPr>
              <a:t>effective </a:t>
            </a:r>
            <a:r>
              <a:rPr sz="1800" b="0" spc="-10" dirty="0">
                <a:latin typeface="Carlito"/>
                <a:cs typeface="Carlito"/>
              </a:rPr>
              <a:t>address </a:t>
            </a:r>
            <a:r>
              <a:rPr sz="1800" b="0" dirty="0">
                <a:latin typeface="Carlito"/>
                <a:cs typeface="Carlito"/>
              </a:rPr>
              <a:t>of</a:t>
            </a:r>
            <a:r>
              <a:rPr sz="1800" b="0" spc="145" dirty="0">
                <a:latin typeface="Carlito"/>
                <a:cs typeface="Carlito"/>
              </a:rPr>
              <a:t> </a:t>
            </a:r>
            <a:r>
              <a:rPr sz="1800" b="0" spc="-5" dirty="0">
                <a:latin typeface="Carlito"/>
                <a:cs typeface="Carlito"/>
              </a:rPr>
              <a:t>each</a:t>
            </a:r>
            <a:endParaRPr sz="1800" dirty="0">
              <a:latin typeface="Carlito"/>
              <a:cs typeface="Carlito"/>
            </a:endParaRPr>
          </a:p>
          <a:p>
            <a:pPr marL="304800">
              <a:lnSpc>
                <a:spcPts val="2050"/>
              </a:lnSpc>
            </a:pPr>
            <a:r>
              <a:rPr sz="1800" b="0" spc="-10" dirty="0">
                <a:latin typeface="Carlito"/>
                <a:cs typeface="Carlito"/>
              </a:rPr>
              <a:t>source</a:t>
            </a:r>
            <a:r>
              <a:rPr sz="1800" b="0" spc="10" dirty="0">
                <a:latin typeface="Carlito"/>
                <a:cs typeface="Carlito"/>
              </a:rPr>
              <a:t> </a:t>
            </a:r>
            <a:r>
              <a:rPr sz="1800" b="0" spc="-15" dirty="0">
                <a:latin typeface="Carlito"/>
                <a:cs typeface="Carlito"/>
              </a:rPr>
              <a:t>operand</a:t>
            </a:r>
            <a:r>
              <a:rPr lang="en-MY" sz="1800" b="0" spc="-15" dirty="0">
                <a:latin typeface="Carlito"/>
                <a:cs typeface="Carlito"/>
              </a:rPr>
              <a:t> </a:t>
            </a:r>
            <a:r>
              <a:rPr lang="zh-CN" altLang="en-US" sz="1400" b="0" spc="-15" dirty="0">
                <a:solidFill>
                  <a:srgbClr val="0070C0"/>
                </a:solidFill>
              </a:rPr>
              <a:t>计算每个源操作数的有效地址</a:t>
            </a:r>
            <a:endParaRPr sz="1400" dirty="0">
              <a:solidFill>
                <a:srgbClr val="0070C0"/>
              </a:solidFill>
            </a:endParaRPr>
          </a:p>
          <a:p>
            <a:pPr marL="304800" marR="5080" indent="-182880">
              <a:lnSpc>
                <a:spcPts val="1939"/>
              </a:lnSpc>
              <a:spcBef>
                <a:spcPts val="635"/>
              </a:spcBef>
              <a:buClr>
                <a:srgbClr val="E38312"/>
              </a:buClr>
              <a:buChar char="◦"/>
              <a:tabLst>
                <a:tab pos="305435" algn="l"/>
              </a:tabLst>
            </a:pPr>
            <a:r>
              <a:rPr sz="1800" b="0" spc="-5" dirty="0">
                <a:latin typeface="Carlito"/>
                <a:cs typeface="Carlito"/>
              </a:rPr>
              <a:t>This </a:t>
            </a:r>
            <a:r>
              <a:rPr sz="1800" b="0" spc="-10" dirty="0">
                <a:latin typeface="Carlito"/>
                <a:cs typeface="Carlito"/>
              </a:rPr>
              <a:t>may </a:t>
            </a:r>
            <a:r>
              <a:rPr sz="1800" b="0" spc="-15" dirty="0">
                <a:latin typeface="Carlito"/>
                <a:cs typeface="Carlito"/>
              </a:rPr>
              <a:t>involve </a:t>
            </a:r>
            <a:r>
              <a:rPr sz="1800" b="0" spc="-10" dirty="0">
                <a:latin typeface="Carlito"/>
                <a:cs typeface="Carlito"/>
              </a:rPr>
              <a:t>displacement, </a:t>
            </a:r>
            <a:r>
              <a:rPr sz="1800" b="0" spc="-20" dirty="0">
                <a:latin typeface="Carlito"/>
                <a:cs typeface="Carlito"/>
              </a:rPr>
              <a:t>register  </a:t>
            </a:r>
            <a:r>
              <a:rPr sz="1800" b="0" spc="-10" dirty="0">
                <a:latin typeface="Carlito"/>
                <a:cs typeface="Carlito"/>
              </a:rPr>
              <a:t>indirect, indirect, </a:t>
            </a:r>
            <a:r>
              <a:rPr sz="1800" b="0" dirty="0">
                <a:latin typeface="Carlito"/>
                <a:cs typeface="Carlito"/>
              </a:rPr>
              <a:t>or </a:t>
            </a:r>
            <a:r>
              <a:rPr sz="1800" b="0" spc="-5" dirty="0">
                <a:latin typeface="Carlito"/>
                <a:cs typeface="Carlito"/>
              </a:rPr>
              <a:t>other </a:t>
            </a:r>
            <a:r>
              <a:rPr sz="1800" b="0" spc="-10" dirty="0">
                <a:latin typeface="Carlito"/>
                <a:cs typeface="Carlito"/>
              </a:rPr>
              <a:t>forms </a:t>
            </a:r>
            <a:r>
              <a:rPr sz="1800" b="0" dirty="0">
                <a:latin typeface="Carlito"/>
                <a:cs typeface="Carlito"/>
              </a:rPr>
              <a:t>of </a:t>
            </a:r>
            <a:r>
              <a:rPr sz="1800" b="0" spc="-10" dirty="0">
                <a:latin typeface="Carlito"/>
                <a:cs typeface="Carlito"/>
              </a:rPr>
              <a:t>address  calculation</a:t>
            </a:r>
            <a:r>
              <a:rPr lang="en-MY" sz="1800" b="0" spc="-10" dirty="0">
                <a:latin typeface="Carlito"/>
                <a:cs typeface="Carlito"/>
              </a:rPr>
              <a:t>  </a:t>
            </a:r>
            <a:r>
              <a:rPr lang="zh-CN" altLang="en-US" sz="1400" b="0" spc="-10" dirty="0">
                <a:solidFill>
                  <a:srgbClr val="0070C0"/>
                </a:solidFill>
              </a:rPr>
              <a:t>这可能涉及移位、寄存器间接、间接或其他形式的地址计算</a:t>
            </a:r>
            <a:endParaRPr sz="1800" dirty="0">
              <a:solidFill>
                <a:srgbClr val="0070C0"/>
              </a:solidFill>
            </a:endParaRPr>
          </a:p>
        </p:txBody>
      </p:sp>
      <p:sp>
        <p:nvSpPr>
          <p:cNvPr id="8" name="object 8"/>
          <p:cNvSpPr txBox="1"/>
          <p:nvPr/>
        </p:nvSpPr>
        <p:spPr>
          <a:xfrm>
            <a:off x="6096000" y="1897936"/>
            <a:ext cx="5638800" cy="3241272"/>
          </a:xfrm>
          <a:prstGeom prst="rect">
            <a:avLst/>
          </a:prstGeom>
        </p:spPr>
        <p:txBody>
          <a:bodyPr vert="horz" wrap="square" lIns="0" tIns="40005" rIns="0" bIns="0" rtlCol="0">
            <a:spAutoFit/>
          </a:bodyPr>
          <a:lstStyle/>
          <a:p>
            <a:pPr marL="12700">
              <a:lnSpc>
                <a:spcPct val="100000"/>
              </a:lnSpc>
              <a:spcBef>
                <a:spcPts val="315"/>
              </a:spcBef>
            </a:pPr>
            <a:r>
              <a:rPr sz="2000" b="1" spc="-20" dirty="0">
                <a:solidFill>
                  <a:srgbClr val="404040"/>
                </a:solidFill>
                <a:latin typeface="Carlito"/>
                <a:cs typeface="Carlito"/>
              </a:rPr>
              <a:t>Fetch </a:t>
            </a:r>
            <a:r>
              <a:rPr sz="2000" b="1" spc="-10" dirty="0">
                <a:solidFill>
                  <a:srgbClr val="404040"/>
                </a:solidFill>
                <a:latin typeface="Carlito"/>
                <a:cs typeface="Carlito"/>
              </a:rPr>
              <a:t>operands</a:t>
            </a:r>
            <a:r>
              <a:rPr sz="2000" b="1" spc="-5" dirty="0">
                <a:solidFill>
                  <a:srgbClr val="404040"/>
                </a:solidFill>
                <a:latin typeface="Carlito"/>
                <a:cs typeface="Carlito"/>
              </a:rPr>
              <a:t> </a:t>
            </a:r>
            <a:r>
              <a:rPr sz="2000" b="1" spc="-15" dirty="0">
                <a:solidFill>
                  <a:srgbClr val="404040"/>
                </a:solidFill>
                <a:latin typeface="Carlito"/>
                <a:cs typeface="Carlito"/>
              </a:rPr>
              <a:t>(FO)</a:t>
            </a:r>
            <a:endParaRPr sz="2000" dirty="0">
              <a:latin typeface="Carlito"/>
              <a:cs typeface="Carlito"/>
            </a:endParaRPr>
          </a:p>
          <a:p>
            <a:pPr marL="304800" indent="-183515">
              <a:lnSpc>
                <a:spcPct val="100000"/>
              </a:lnSpc>
              <a:spcBef>
                <a:spcPts val="200"/>
              </a:spcBef>
              <a:buClr>
                <a:srgbClr val="E38312"/>
              </a:buClr>
              <a:buChar char="◦"/>
              <a:tabLst>
                <a:tab pos="305435" algn="l"/>
              </a:tabLst>
            </a:pPr>
            <a:r>
              <a:rPr sz="1800" spc="-15" dirty="0">
                <a:solidFill>
                  <a:srgbClr val="404040"/>
                </a:solidFill>
                <a:latin typeface="Carlito"/>
                <a:cs typeface="Carlito"/>
              </a:rPr>
              <a:t>Fetch </a:t>
            </a:r>
            <a:r>
              <a:rPr sz="1800" spc="-5" dirty="0">
                <a:solidFill>
                  <a:srgbClr val="404040"/>
                </a:solidFill>
                <a:latin typeface="Carlito"/>
                <a:cs typeface="Carlito"/>
              </a:rPr>
              <a:t>each </a:t>
            </a:r>
            <a:r>
              <a:rPr sz="1800" spc="-15" dirty="0">
                <a:solidFill>
                  <a:srgbClr val="404040"/>
                </a:solidFill>
                <a:latin typeface="Carlito"/>
                <a:cs typeface="Carlito"/>
              </a:rPr>
              <a:t>operand </a:t>
            </a:r>
            <a:r>
              <a:rPr sz="1800" spc="-10" dirty="0">
                <a:solidFill>
                  <a:srgbClr val="404040"/>
                </a:solidFill>
                <a:latin typeface="Carlito"/>
                <a:cs typeface="Carlito"/>
              </a:rPr>
              <a:t>from</a:t>
            </a:r>
            <a:r>
              <a:rPr sz="1800" spc="80" dirty="0">
                <a:solidFill>
                  <a:srgbClr val="404040"/>
                </a:solidFill>
                <a:latin typeface="Carlito"/>
                <a:cs typeface="Carlito"/>
              </a:rPr>
              <a:t> </a:t>
            </a:r>
            <a:r>
              <a:rPr sz="1800" dirty="0">
                <a:solidFill>
                  <a:srgbClr val="404040"/>
                </a:solidFill>
                <a:latin typeface="Carlito"/>
                <a:cs typeface="Carlito"/>
              </a:rPr>
              <a:t>memory</a:t>
            </a:r>
            <a:r>
              <a:rPr lang="en-MY" sz="1800" dirty="0">
                <a:solidFill>
                  <a:srgbClr val="404040"/>
                </a:solidFill>
                <a:latin typeface="Carlito"/>
                <a:cs typeface="Carlito"/>
              </a:rPr>
              <a:t>  </a:t>
            </a:r>
            <a:r>
              <a:rPr lang="zh-CN" altLang="en-US" sz="1400" dirty="0">
                <a:solidFill>
                  <a:srgbClr val="0070C0"/>
                </a:solidFill>
                <a:latin typeface="Carlito"/>
                <a:cs typeface="Carlito"/>
              </a:rPr>
              <a:t>从内存中提取每个操作数</a:t>
            </a:r>
            <a:endParaRPr sz="1400" dirty="0">
              <a:solidFill>
                <a:srgbClr val="0070C0"/>
              </a:solidFill>
              <a:latin typeface="Carlito"/>
              <a:cs typeface="Carlito"/>
            </a:endParaRPr>
          </a:p>
          <a:p>
            <a:pPr marL="304800" indent="-183515">
              <a:lnSpc>
                <a:spcPct val="100000"/>
              </a:lnSpc>
              <a:spcBef>
                <a:spcPts val="384"/>
              </a:spcBef>
              <a:buClr>
                <a:srgbClr val="E38312"/>
              </a:buClr>
              <a:buChar char="◦"/>
              <a:tabLst>
                <a:tab pos="305435" algn="l"/>
              </a:tabLst>
            </a:pPr>
            <a:r>
              <a:rPr sz="1800" spc="-15" dirty="0">
                <a:solidFill>
                  <a:srgbClr val="404040"/>
                </a:solidFill>
                <a:latin typeface="Carlito"/>
                <a:cs typeface="Carlito"/>
              </a:rPr>
              <a:t>Operands </a:t>
            </a:r>
            <a:r>
              <a:rPr sz="1800" spc="-5" dirty="0">
                <a:solidFill>
                  <a:srgbClr val="404040"/>
                </a:solidFill>
                <a:latin typeface="Carlito"/>
                <a:cs typeface="Carlito"/>
              </a:rPr>
              <a:t>in </a:t>
            </a:r>
            <a:r>
              <a:rPr sz="1800" spc="-20" dirty="0">
                <a:solidFill>
                  <a:srgbClr val="404040"/>
                </a:solidFill>
                <a:latin typeface="Carlito"/>
                <a:cs typeface="Carlito"/>
              </a:rPr>
              <a:t>registers </a:t>
            </a:r>
            <a:r>
              <a:rPr sz="1800" spc="-10" dirty="0">
                <a:solidFill>
                  <a:srgbClr val="404040"/>
                </a:solidFill>
                <a:latin typeface="Carlito"/>
                <a:cs typeface="Carlito"/>
              </a:rPr>
              <a:t>need </a:t>
            </a:r>
            <a:r>
              <a:rPr sz="1800" spc="-5" dirty="0">
                <a:solidFill>
                  <a:srgbClr val="404040"/>
                </a:solidFill>
                <a:latin typeface="Carlito"/>
                <a:cs typeface="Carlito"/>
              </a:rPr>
              <a:t>not </a:t>
            </a:r>
            <a:r>
              <a:rPr sz="1800" spc="-10" dirty="0">
                <a:solidFill>
                  <a:srgbClr val="404040"/>
                </a:solidFill>
                <a:latin typeface="Carlito"/>
                <a:cs typeface="Carlito"/>
              </a:rPr>
              <a:t>be</a:t>
            </a:r>
            <a:r>
              <a:rPr sz="1800" spc="235" dirty="0">
                <a:solidFill>
                  <a:srgbClr val="404040"/>
                </a:solidFill>
                <a:latin typeface="Carlito"/>
                <a:cs typeface="Carlito"/>
              </a:rPr>
              <a:t> </a:t>
            </a:r>
            <a:r>
              <a:rPr sz="1800" spc="-20" dirty="0">
                <a:solidFill>
                  <a:srgbClr val="404040"/>
                </a:solidFill>
                <a:latin typeface="Carlito"/>
                <a:cs typeface="Carlito"/>
              </a:rPr>
              <a:t>fetched</a:t>
            </a:r>
            <a:endParaRPr lang="en-MY" dirty="0">
              <a:latin typeface="Carlito"/>
              <a:cs typeface="Carlito"/>
            </a:endParaRPr>
          </a:p>
          <a:p>
            <a:pPr marL="121285">
              <a:lnSpc>
                <a:spcPct val="100000"/>
              </a:lnSpc>
              <a:spcBef>
                <a:spcPts val="384"/>
              </a:spcBef>
              <a:buClr>
                <a:srgbClr val="E38312"/>
              </a:buClr>
              <a:tabLst>
                <a:tab pos="305435" algn="l"/>
              </a:tabLst>
            </a:pPr>
            <a:r>
              <a:rPr lang="en-MY" altLang="zh-CN" sz="1400" spc="-15" dirty="0">
                <a:solidFill>
                  <a:srgbClr val="0070C0"/>
                </a:solidFill>
                <a:latin typeface="Carlito"/>
                <a:cs typeface="Carlito"/>
              </a:rPr>
              <a:t>			</a:t>
            </a:r>
            <a:r>
              <a:rPr lang="zh-CN" altLang="en-US" sz="1400" spc="-15" dirty="0">
                <a:solidFill>
                  <a:srgbClr val="0070C0"/>
                </a:solidFill>
                <a:latin typeface="Carlito"/>
                <a:cs typeface="Carlito"/>
              </a:rPr>
              <a:t>不需要提取寄存器中的操作数</a:t>
            </a:r>
            <a:endParaRPr lang="en-MY" sz="1400" spc="-15" dirty="0">
              <a:solidFill>
                <a:srgbClr val="0070C0"/>
              </a:solidFill>
              <a:latin typeface="Carlito"/>
              <a:cs typeface="Carlito"/>
            </a:endParaRPr>
          </a:p>
          <a:p>
            <a:pPr marL="121285">
              <a:lnSpc>
                <a:spcPct val="100000"/>
              </a:lnSpc>
              <a:spcBef>
                <a:spcPts val="384"/>
              </a:spcBef>
              <a:buClr>
                <a:srgbClr val="E38312"/>
              </a:buClr>
              <a:tabLst>
                <a:tab pos="305435" algn="l"/>
              </a:tabLst>
            </a:pPr>
            <a:r>
              <a:rPr sz="2000" b="1" spc="-15" dirty="0">
                <a:solidFill>
                  <a:srgbClr val="404040"/>
                </a:solidFill>
                <a:latin typeface="Carlito"/>
                <a:cs typeface="Carlito"/>
              </a:rPr>
              <a:t>Execute </a:t>
            </a:r>
            <a:r>
              <a:rPr sz="2000" b="1" spc="-5" dirty="0">
                <a:solidFill>
                  <a:srgbClr val="404040"/>
                </a:solidFill>
                <a:latin typeface="Carlito"/>
                <a:cs typeface="Carlito"/>
              </a:rPr>
              <a:t>instruction</a:t>
            </a:r>
            <a:r>
              <a:rPr sz="2000" b="1" dirty="0">
                <a:solidFill>
                  <a:srgbClr val="404040"/>
                </a:solidFill>
                <a:latin typeface="Carlito"/>
                <a:cs typeface="Carlito"/>
              </a:rPr>
              <a:t> </a:t>
            </a:r>
            <a:r>
              <a:rPr sz="2000" b="1" spc="-10" dirty="0">
                <a:solidFill>
                  <a:srgbClr val="404040"/>
                </a:solidFill>
                <a:latin typeface="Carlito"/>
                <a:cs typeface="Carlito"/>
              </a:rPr>
              <a:t>(EI)</a:t>
            </a:r>
            <a:endParaRPr sz="2000" dirty="0">
              <a:latin typeface="Carlito"/>
              <a:cs typeface="Carlito"/>
            </a:endParaRPr>
          </a:p>
          <a:p>
            <a:pPr marL="304800" marR="5080" indent="-182880">
              <a:lnSpc>
                <a:spcPts val="1939"/>
              </a:lnSpc>
              <a:spcBef>
                <a:spcPts val="450"/>
              </a:spcBef>
              <a:buClr>
                <a:srgbClr val="E38312"/>
              </a:buClr>
              <a:buChar char="◦"/>
              <a:tabLst>
                <a:tab pos="305435" algn="l"/>
              </a:tabLst>
            </a:pPr>
            <a:r>
              <a:rPr sz="1800" spc="-15" dirty="0">
                <a:solidFill>
                  <a:srgbClr val="404040"/>
                </a:solidFill>
                <a:latin typeface="Carlito"/>
                <a:cs typeface="Carlito"/>
              </a:rPr>
              <a:t>Perform </a:t>
            </a:r>
            <a:r>
              <a:rPr sz="1800" spc="-5" dirty="0">
                <a:solidFill>
                  <a:srgbClr val="404040"/>
                </a:solidFill>
                <a:latin typeface="Carlito"/>
                <a:cs typeface="Carlito"/>
              </a:rPr>
              <a:t>the </a:t>
            </a:r>
            <a:r>
              <a:rPr sz="1800" spc="-15" dirty="0">
                <a:solidFill>
                  <a:srgbClr val="404040"/>
                </a:solidFill>
                <a:latin typeface="Carlito"/>
                <a:cs typeface="Carlito"/>
              </a:rPr>
              <a:t>indicated operation </a:t>
            </a:r>
            <a:r>
              <a:rPr sz="1800" spc="-5" dirty="0">
                <a:solidFill>
                  <a:srgbClr val="404040"/>
                </a:solidFill>
                <a:latin typeface="Carlito"/>
                <a:cs typeface="Carlito"/>
              </a:rPr>
              <a:t>and </a:t>
            </a:r>
            <a:r>
              <a:rPr sz="1800" spc="-20" dirty="0">
                <a:solidFill>
                  <a:srgbClr val="404040"/>
                </a:solidFill>
                <a:latin typeface="Carlito"/>
                <a:cs typeface="Carlito"/>
              </a:rPr>
              <a:t>store  </a:t>
            </a:r>
            <a:r>
              <a:rPr sz="1800" spc="-5" dirty="0">
                <a:solidFill>
                  <a:srgbClr val="404040"/>
                </a:solidFill>
                <a:latin typeface="Carlito"/>
                <a:cs typeface="Carlito"/>
              </a:rPr>
              <a:t>the </a:t>
            </a:r>
            <a:r>
              <a:rPr sz="1800" spc="-10" dirty="0">
                <a:solidFill>
                  <a:srgbClr val="404040"/>
                </a:solidFill>
                <a:latin typeface="Carlito"/>
                <a:cs typeface="Carlito"/>
              </a:rPr>
              <a:t>result, </a:t>
            </a:r>
            <a:r>
              <a:rPr sz="1800" spc="-5" dirty="0">
                <a:solidFill>
                  <a:srgbClr val="404040"/>
                </a:solidFill>
                <a:latin typeface="Carlito"/>
                <a:cs typeface="Carlito"/>
              </a:rPr>
              <a:t>if </a:t>
            </a:r>
            <a:r>
              <a:rPr sz="1800" spc="-40" dirty="0">
                <a:solidFill>
                  <a:srgbClr val="404040"/>
                </a:solidFill>
                <a:latin typeface="Carlito"/>
                <a:cs typeface="Carlito"/>
              </a:rPr>
              <a:t>any, </a:t>
            </a:r>
            <a:r>
              <a:rPr sz="1800" dirty="0">
                <a:solidFill>
                  <a:srgbClr val="404040"/>
                </a:solidFill>
                <a:latin typeface="Carlito"/>
                <a:cs typeface="Carlito"/>
              </a:rPr>
              <a:t>in </a:t>
            </a:r>
            <a:r>
              <a:rPr sz="1800" spc="-5" dirty="0">
                <a:solidFill>
                  <a:srgbClr val="404040"/>
                </a:solidFill>
                <a:latin typeface="Carlito"/>
                <a:cs typeface="Carlito"/>
              </a:rPr>
              <a:t>the </a:t>
            </a:r>
            <a:r>
              <a:rPr sz="1800" spc="-10" dirty="0">
                <a:solidFill>
                  <a:srgbClr val="404040"/>
                </a:solidFill>
                <a:latin typeface="Carlito"/>
                <a:cs typeface="Carlito"/>
              </a:rPr>
              <a:t>specified destination  </a:t>
            </a:r>
            <a:r>
              <a:rPr sz="1800" spc="-15" dirty="0">
                <a:solidFill>
                  <a:srgbClr val="404040"/>
                </a:solidFill>
                <a:latin typeface="Carlito"/>
                <a:cs typeface="Carlito"/>
              </a:rPr>
              <a:t>operand</a:t>
            </a:r>
            <a:r>
              <a:rPr sz="1800" spc="30" dirty="0">
                <a:solidFill>
                  <a:srgbClr val="404040"/>
                </a:solidFill>
                <a:latin typeface="Carlito"/>
                <a:cs typeface="Carlito"/>
              </a:rPr>
              <a:t> </a:t>
            </a:r>
            <a:r>
              <a:rPr sz="1800" spc="-10" dirty="0">
                <a:solidFill>
                  <a:srgbClr val="404040"/>
                </a:solidFill>
                <a:latin typeface="Carlito"/>
                <a:cs typeface="Carlito"/>
              </a:rPr>
              <a:t>location</a:t>
            </a:r>
            <a:endParaRPr lang="en-MY" sz="1800" spc="-10" dirty="0">
              <a:solidFill>
                <a:srgbClr val="404040"/>
              </a:solidFill>
              <a:latin typeface="Carlito"/>
              <a:cs typeface="Carlito"/>
            </a:endParaRPr>
          </a:p>
          <a:p>
            <a:pPr marL="121920" marR="5080">
              <a:lnSpc>
                <a:spcPts val="1939"/>
              </a:lnSpc>
              <a:spcBef>
                <a:spcPts val="450"/>
              </a:spcBef>
              <a:buClr>
                <a:srgbClr val="E38312"/>
              </a:buClr>
              <a:tabLst>
                <a:tab pos="305435" algn="l"/>
              </a:tabLst>
            </a:pPr>
            <a:r>
              <a:rPr lang="zh-CN" altLang="en-US" sz="1400" dirty="0">
                <a:solidFill>
                  <a:srgbClr val="0070C0"/>
                </a:solidFill>
                <a:latin typeface="Carlito"/>
                <a:cs typeface="Carlito"/>
              </a:rPr>
              <a:t>执行指示的操作并将结果（如果有）存储在指定的目标操作数位置</a:t>
            </a:r>
            <a:endParaRPr sz="1400" dirty="0">
              <a:solidFill>
                <a:srgbClr val="0070C0"/>
              </a:solidFill>
              <a:latin typeface="Carlito"/>
              <a:cs typeface="Carlito"/>
            </a:endParaRPr>
          </a:p>
          <a:p>
            <a:pPr marL="12700">
              <a:lnSpc>
                <a:spcPct val="100000"/>
              </a:lnSpc>
              <a:spcBef>
                <a:spcPts val="1345"/>
              </a:spcBef>
            </a:pPr>
            <a:r>
              <a:rPr sz="2000" b="1" spc="-20" dirty="0">
                <a:solidFill>
                  <a:srgbClr val="404040"/>
                </a:solidFill>
                <a:latin typeface="Carlito"/>
                <a:cs typeface="Carlito"/>
              </a:rPr>
              <a:t>Write </a:t>
            </a:r>
            <a:r>
              <a:rPr sz="2000" b="1" spc="-10" dirty="0">
                <a:solidFill>
                  <a:srgbClr val="404040"/>
                </a:solidFill>
                <a:latin typeface="Carlito"/>
                <a:cs typeface="Carlito"/>
              </a:rPr>
              <a:t>operand</a:t>
            </a:r>
            <a:r>
              <a:rPr sz="2000" b="1" dirty="0">
                <a:solidFill>
                  <a:srgbClr val="404040"/>
                </a:solidFill>
                <a:latin typeface="Carlito"/>
                <a:cs typeface="Carlito"/>
              </a:rPr>
              <a:t> </a:t>
            </a:r>
            <a:r>
              <a:rPr sz="2000" b="1" spc="-15" dirty="0">
                <a:solidFill>
                  <a:srgbClr val="404040"/>
                </a:solidFill>
                <a:latin typeface="Carlito"/>
                <a:cs typeface="Carlito"/>
              </a:rPr>
              <a:t>(WO)</a:t>
            </a:r>
            <a:endParaRPr sz="2000" dirty="0">
              <a:latin typeface="Carlito"/>
              <a:cs typeface="Carlito"/>
            </a:endParaRPr>
          </a:p>
          <a:p>
            <a:pPr marL="304800" indent="-183515">
              <a:spcBef>
                <a:spcPts val="200"/>
              </a:spcBef>
              <a:buClr>
                <a:srgbClr val="E38312"/>
              </a:buClr>
              <a:buFontTx/>
              <a:buChar char="◦"/>
              <a:tabLst>
                <a:tab pos="305435" algn="l"/>
              </a:tabLst>
            </a:pPr>
            <a:r>
              <a:rPr sz="1800" spc="-15" dirty="0">
                <a:solidFill>
                  <a:srgbClr val="404040"/>
                </a:solidFill>
                <a:latin typeface="Carlito"/>
                <a:cs typeface="Carlito"/>
              </a:rPr>
              <a:t>Store </a:t>
            </a:r>
            <a:r>
              <a:rPr sz="1800" spc="-5" dirty="0">
                <a:solidFill>
                  <a:srgbClr val="404040"/>
                </a:solidFill>
                <a:latin typeface="Carlito"/>
                <a:cs typeface="Carlito"/>
              </a:rPr>
              <a:t>the </a:t>
            </a:r>
            <a:r>
              <a:rPr sz="1800" spc="-15" dirty="0">
                <a:solidFill>
                  <a:srgbClr val="404040"/>
                </a:solidFill>
                <a:latin typeface="Carlito"/>
                <a:cs typeface="Carlito"/>
              </a:rPr>
              <a:t>result </a:t>
            </a:r>
            <a:r>
              <a:rPr sz="1800" spc="-5" dirty="0">
                <a:solidFill>
                  <a:srgbClr val="404040"/>
                </a:solidFill>
                <a:latin typeface="Carlito"/>
                <a:cs typeface="Carlito"/>
              </a:rPr>
              <a:t>in</a:t>
            </a:r>
            <a:r>
              <a:rPr sz="1800" spc="110" dirty="0">
                <a:solidFill>
                  <a:srgbClr val="404040"/>
                </a:solidFill>
                <a:latin typeface="Carlito"/>
                <a:cs typeface="Carlito"/>
              </a:rPr>
              <a:t> </a:t>
            </a:r>
            <a:r>
              <a:rPr sz="1800" dirty="0">
                <a:solidFill>
                  <a:srgbClr val="404040"/>
                </a:solidFill>
                <a:latin typeface="Carlito"/>
                <a:cs typeface="Carlito"/>
              </a:rPr>
              <a:t>memory</a:t>
            </a:r>
            <a:r>
              <a:rPr lang="en-MY" sz="1800" dirty="0">
                <a:solidFill>
                  <a:srgbClr val="404040"/>
                </a:solidFill>
                <a:latin typeface="Carlito"/>
                <a:cs typeface="Carlito"/>
              </a:rPr>
              <a:t>   </a:t>
            </a:r>
            <a:r>
              <a:rPr lang="zh-CN" altLang="en-US" sz="1400" dirty="0">
                <a:solidFill>
                  <a:srgbClr val="0070C0"/>
                </a:solidFill>
                <a:latin typeface="Carlito"/>
                <a:cs typeface="Carlito"/>
              </a:rPr>
              <a:t>将结果存储在内存中</a:t>
            </a:r>
          </a:p>
        </p:txBody>
      </p:sp>
      <p:sp>
        <p:nvSpPr>
          <p:cNvPr id="10" name="TextBox 9">
            <a:extLst>
              <a:ext uri="{FF2B5EF4-FFF2-40B4-BE49-F238E27FC236}">
                <a16:creationId xmlns:a16="http://schemas.microsoft.com/office/drawing/2014/main" id="{691265A2-3669-46CF-81FE-F83290517AB7}"/>
              </a:ext>
            </a:extLst>
          </p:cNvPr>
          <p:cNvSpPr txBox="1"/>
          <p:nvPr/>
        </p:nvSpPr>
        <p:spPr>
          <a:xfrm>
            <a:off x="5638800" y="479156"/>
            <a:ext cx="2895600" cy="646331"/>
          </a:xfrm>
          <a:prstGeom prst="rect">
            <a:avLst/>
          </a:prstGeom>
          <a:noFill/>
        </p:spPr>
        <p:txBody>
          <a:bodyPr wrap="square" rtlCol="0">
            <a:spAutoFit/>
          </a:bodyPr>
          <a:lstStyle/>
          <a:p>
            <a:r>
              <a:rPr lang="en-MY" dirty="0">
                <a:solidFill>
                  <a:srgbClr val="FF0000"/>
                </a:solidFill>
              </a:rPr>
              <a:t>Stage Step</a:t>
            </a:r>
          </a:p>
          <a:p>
            <a:r>
              <a:rPr lang="en-MY" dirty="0">
                <a:solidFill>
                  <a:srgbClr val="FF0000"/>
                </a:solidFill>
              </a:rPr>
              <a:t>FI &gt; DI &gt; CO &gt; FO &gt; EI &gt; WO</a:t>
            </a:r>
          </a:p>
        </p:txBody>
      </p:sp>
      <p:sp>
        <p:nvSpPr>
          <p:cNvPr id="11" name="TextBox 10">
            <a:extLst>
              <a:ext uri="{FF2B5EF4-FFF2-40B4-BE49-F238E27FC236}">
                <a16:creationId xmlns:a16="http://schemas.microsoft.com/office/drawing/2014/main" id="{7A145383-B612-4D03-96C7-611316496535}"/>
              </a:ext>
            </a:extLst>
          </p:cNvPr>
          <p:cNvSpPr txBox="1"/>
          <p:nvPr/>
        </p:nvSpPr>
        <p:spPr>
          <a:xfrm>
            <a:off x="8666018" y="594864"/>
            <a:ext cx="3048000" cy="369332"/>
          </a:xfrm>
          <a:prstGeom prst="rect">
            <a:avLst/>
          </a:prstGeom>
          <a:noFill/>
        </p:spPr>
        <p:txBody>
          <a:bodyPr wrap="square" rtlCol="0">
            <a:spAutoFit/>
          </a:bodyPr>
          <a:lstStyle/>
          <a:p>
            <a:r>
              <a:rPr lang="en-MY" dirty="0">
                <a:solidFill>
                  <a:srgbClr val="00B050"/>
                </a:solidFill>
              </a:rPr>
              <a:t>1 + 2 = 3, operand</a:t>
            </a:r>
            <a:r>
              <a:rPr lang="zh-CN" altLang="en-US" dirty="0">
                <a:solidFill>
                  <a:srgbClr val="00B050"/>
                </a:solidFill>
              </a:rPr>
              <a:t>可以是</a:t>
            </a:r>
            <a:r>
              <a:rPr lang="en-MY" altLang="zh-CN" dirty="0">
                <a:solidFill>
                  <a:srgbClr val="00B050"/>
                </a:solidFill>
              </a:rPr>
              <a:t>1</a:t>
            </a:r>
            <a:r>
              <a:rPr lang="zh-CN" altLang="en-US" dirty="0">
                <a:solidFill>
                  <a:srgbClr val="00B050"/>
                </a:solidFill>
              </a:rPr>
              <a:t>和</a:t>
            </a:r>
            <a:r>
              <a:rPr lang="en-MY" altLang="zh-CN" dirty="0">
                <a:solidFill>
                  <a:srgbClr val="00B050"/>
                </a:solidFill>
              </a:rPr>
              <a:t>2</a:t>
            </a:r>
            <a:endParaRPr lang="en-MY"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grpSp>
        <p:nvGrpSpPr>
          <p:cNvPr id="5" name="object 5"/>
          <p:cNvGrpSpPr/>
          <p:nvPr/>
        </p:nvGrpSpPr>
        <p:grpSpPr>
          <a:xfrm>
            <a:off x="1194816" y="42671"/>
            <a:ext cx="10652760" cy="6263640"/>
            <a:chOff x="1194816" y="42671"/>
            <a:chExt cx="10652760" cy="6263640"/>
          </a:xfrm>
        </p:grpSpPr>
        <p:sp>
          <p:nvSpPr>
            <p:cNvPr id="6" name="object 6"/>
            <p:cNvSpPr/>
            <p:nvPr/>
          </p:nvSpPr>
          <p:spPr>
            <a:xfrm>
              <a:off x="1194816"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7" name="object 7"/>
            <p:cNvSpPr/>
            <p:nvPr/>
          </p:nvSpPr>
          <p:spPr>
            <a:xfrm>
              <a:off x="4733544" y="42671"/>
              <a:ext cx="7114032" cy="6263640"/>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903833" y="2392756"/>
            <a:ext cx="2326640" cy="1797050"/>
          </a:xfrm>
          <a:prstGeom prst="rect">
            <a:avLst/>
          </a:prstGeom>
        </p:spPr>
        <p:txBody>
          <a:bodyPr vert="horz" wrap="square" lIns="0" tIns="112395" rIns="0" bIns="0" rtlCol="0">
            <a:spAutoFit/>
          </a:bodyPr>
          <a:lstStyle/>
          <a:p>
            <a:pPr marL="12700" marR="5080">
              <a:lnSpc>
                <a:spcPts val="4390"/>
              </a:lnSpc>
              <a:spcBef>
                <a:spcPts val="885"/>
              </a:spcBef>
            </a:pPr>
            <a:r>
              <a:rPr sz="4300" u="none" spc="-285" dirty="0"/>
              <a:t>Six-stage  </a:t>
            </a:r>
            <a:r>
              <a:rPr sz="4300" u="none" spc="-320" dirty="0"/>
              <a:t>i</a:t>
            </a:r>
            <a:r>
              <a:rPr sz="4300" u="none" spc="-170" dirty="0"/>
              <a:t>n</a:t>
            </a:r>
            <a:r>
              <a:rPr sz="4300" u="none" spc="-185" dirty="0"/>
              <a:t>s</a:t>
            </a:r>
            <a:r>
              <a:rPr sz="4300" u="none" spc="-345" dirty="0"/>
              <a:t>t</a:t>
            </a:r>
            <a:r>
              <a:rPr sz="4300" u="none" spc="-235" dirty="0"/>
              <a:t>r</a:t>
            </a:r>
            <a:r>
              <a:rPr sz="4300" u="none" spc="-170" dirty="0"/>
              <a:t>u</a:t>
            </a:r>
            <a:r>
              <a:rPr sz="4300" u="none" spc="-360" dirty="0"/>
              <a:t>c</a:t>
            </a:r>
            <a:r>
              <a:rPr sz="4300" u="none" spc="-345" dirty="0"/>
              <a:t>t</a:t>
            </a:r>
            <a:r>
              <a:rPr sz="4300" u="none" spc="-320" dirty="0"/>
              <a:t>i</a:t>
            </a:r>
            <a:r>
              <a:rPr sz="4300" u="none" spc="-130" dirty="0"/>
              <a:t>o</a:t>
            </a:r>
            <a:r>
              <a:rPr sz="4300" u="none" spc="-85" dirty="0"/>
              <a:t>n  </a:t>
            </a:r>
            <a:r>
              <a:rPr sz="4300" u="none" spc="-265" dirty="0"/>
              <a:t>pipeline</a:t>
            </a:r>
            <a:endParaRPr sz="4300"/>
          </a:p>
        </p:txBody>
      </p:sp>
      <p:sp>
        <p:nvSpPr>
          <p:cNvPr id="9" name="object 9"/>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8</a:t>
            </a:fld>
            <a:endParaRPr sz="105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47800" y="441960"/>
            <a:ext cx="6154420" cy="926465"/>
          </a:xfrm>
          <a:prstGeom prst="rect">
            <a:avLst/>
          </a:prstGeom>
        </p:spPr>
        <p:txBody>
          <a:bodyPr vert="horz" wrap="square" lIns="0" tIns="86360" rIns="0" bIns="0" rtlCol="0">
            <a:spAutoFit/>
          </a:bodyPr>
          <a:lstStyle/>
          <a:p>
            <a:pPr marL="12700" marR="5080">
              <a:lnSpc>
                <a:spcPts val="3260"/>
              </a:lnSpc>
              <a:spcBef>
                <a:spcPts val="680"/>
              </a:spcBef>
            </a:pPr>
            <a:r>
              <a:rPr sz="3200" u="none" spc="-225" dirty="0">
                <a:solidFill>
                  <a:srgbClr val="000000"/>
                </a:solidFill>
              </a:rPr>
              <a:t>Timing </a:t>
            </a:r>
            <a:r>
              <a:rPr sz="3200" u="none" spc="-195" dirty="0">
                <a:solidFill>
                  <a:srgbClr val="000000"/>
                </a:solidFill>
              </a:rPr>
              <a:t>Diagram </a:t>
            </a:r>
            <a:r>
              <a:rPr sz="3200" u="none" spc="-200" dirty="0">
                <a:solidFill>
                  <a:srgbClr val="000000"/>
                </a:solidFill>
              </a:rPr>
              <a:t>for </a:t>
            </a:r>
            <a:r>
              <a:rPr sz="3200" u="none" spc="-190" dirty="0">
                <a:solidFill>
                  <a:srgbClr val="000000"/>
                </a:solidFill>
              </a:rPr>
              <a:t>Instruction</a:t>
            </a:r>
            <a:r>
              <a:rPr sz="3200" u="none" spc="-595" dirty="0">
                <a:solidFill>
                  <a:srgbClr val="000000"/>
                </a:solidFill>
              </a:rPr>
              <a:t> </a:t>
            </a:r>
            <a:r>
              <a:rPr sz="3200" u="none" spc="-220" dirty="0">
                <a:solidFill>
                  <a:srgbClr val="000000"/>
                </a:solidFill>
              </a:rPr>
              <a:t>Pipeline  </a:t>
            </a:r>
            <a:r>
              <a:rPr sz="3200" u="none" spc="-195" dirty="0">
                <a:solidFill>
                  <a:srgbClr val="000000"/>
                </a:solidFill>
              </a:rPr>
              <a:t>Operation</a:t>
            </a:r>
            <a:endParaRPr sz="3200" dirty="0"/>
          </a:p>
        </p:txBody>
      </p:sp>
      <p:sp>
        <p:nvSpPr>
          <p:cNvPr id="6" name="object 6"/>
          <p:cNvSpPr/>
          <p:nvPr/>
        </p:nvSpPr>
        <p:spPr>
          <a:xfrm>
            <a:off x="2438400" y="1075944"/>
            <a:ext cx="7763256" cy="5340096"/>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1017250" y="6577076"/>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9</a:t>
            </a:fld>
            <a:endParaRPr sz="1050">
              <a:latin typeface="Carlito"/>
              <a:cs typeface="Carlito"/>
            </a:endParaRPr>
          </a:p>
        </p:txBody>
      </p:sp>
      <p:sp>
        <p:nvSpPr>
          <p:cNvPr id="8" name="object 8"/>
          <p:cNvSpPr txBox="1"/>
          <p:nvPr/>
        </p:nvSpPr>
        <p:spPr>
          <a:xfrm>
            <a:off x="8908160" y="6748068"/>
            <a:ext cx="1355725" cy="190500"/>
          </a:xfrm>
          <a:prstGeom prst="rect">
            <a:avLst/>
          </a:prstGeom>
        </p:spPr>
        <p:txBody>
          <a:bodyPr vert="horz" wrap="square" lIns="0" tIns="0" rIns="0" bIns="0" rtlCol="0">
            <a:spAutoFit/>
          </a:bodyPr>
          <a:lstStyle/>
          <a:p>
            <a:pPr marL="12700">
              <a:lnSpc>
                <a:spcPts val="1330"/>
              </a:lnSpc>
            </a:pPr>
            <a:r>
              <a:rPr sz="1300" spc="-45" dirty="0">
                <a:latin typeface="Carlito"/>
                <a:cs typeface="Carlito"/>
              </a:rPr>
              <a:t>[W. </a:t>
            </a:r>
            <a:r>
              <a:rPr sz="1300" spc="-15" dirty="0">
                <a:latin typeface="Carlito"/>
                <a:cs typeface="Carlito"/>
              </a:rPr>
              <a:t>Stallings</a:t>
            </a:r>
            <a:r>
              <a:rPr sz="1300" spc="114" dirty="0">
                <a:latin typeface="Carlito"/>
                <a:cs typeface="Carlito"/>
              </a:rPr>
              <a:t> </a:t>
            </a:r>
            <a:r>
              <a:rPr sz="1300" spc="-15" dirty="0">
                <a:latin typeface="Carlito"/>
                <a:cs typeface="Carlito"/>
              </a:rPr>
              <a:t>(2013)]</a:t>
            </a:r>
            <a:endParaRPr sz="1300">
              <a:latin typeface="Carlito"/>
              <a:cs typeface="Carlito"/>
            </a:endParaRPr>
          </a:p>
        </p:txBody>
      </p:sp>
      <p:sp>
        <p:nvSpPr>
          <p:cNvPr id="11" name="TextBox 10">
            <a:extLst>
              <a:ext uri="{FF2B5EF4-FFF2-40B4-BE49-F238E27FC236}">
                <a16:creationId xmlns:a16="http://schemas.microsoft.com/office/drawing/2014/main" id="{A2611434-49FB-4A72-A820-8ECE17603A0E}"/>
              </a:ext>
            </a:extLst>
          </p:cNvPr>
          <p:cNvSpPr txBox="1"/>
          <p:nvPr/>
        </p:nvSpPr>
        <p:spPr>
          <a:xfrm>
            <a:off x="2662428" y="1633077"/>
            <a:ext cx="914400" cy="369332"/>
          </a:xfrm>
          <a:prstGeom prst="rect">
            <a:avLst/>
          </a:prstGeom>
          <a:noFill/>
        </p:spPr>
        <p:txBody>
          <a:bodyPr wrap="square" rtlCol="0">
            <a:spAutoFit/>
          </a:bodyPr>
          <a:lstStyle/>
          <a:p>
            <a:r>
              <a:rPr lang="en-MY" dirty="0">
                <a:solidFill>
                  <a:srgbClr val="FF0000"/>
                </a:solidFill>
              </a:rPr>
              <a:t>C</a:t>
            </a:r>
            <a:r>
              <a:rPr lang="en-US" altLang="zh-CN" dirty="0" err="1">
                <a:solidFill>
                  <a:srgbClr val="FF0000"/>
                </a:solidFill>
              </a:rPr>
              <a:t>ycle</a:t>
            </a:r>
            <a:endParaRPr lang="en-MY" dirty="0">
              <a:solidFill>
                <a:srgbClr val="FF0000"/>
              </a:solidFill>
            </a:endParaRPr>
          </a:p>
        </p:txBody>
      </p:sp>
      <p:cxnSp>
        <p:nvCxnSpPr>
          <p:cNvPr id="13" name="Straight Arrow Connector 12">
            <a:extLst>
              <a:ext uri="{FF2B5EF4-FFF2-40B4-BE49-F238E27FC236}">
                <a16:creationId xmlns:a16="http://schemas.microsoft.com/office/drawing/2014/main" id="{4BDF8B6B-6BF1-4100-A8CB-572774073368}"/>
              </a:ext>
            </a:extLst>
          </p:cNvPr>
          <p:cNvCxnSpPr/>
          <p:nvPr/>
        </p:nvCxnSpPr>
        <p:spPr>
          <a:xfrm>
            <a:off x="3352800" y="1828800"/>
            <a:ext cx="448056"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2313</Words>
  <Application>Microsoft Office PowerPoint</Application>
  <PresentationFormat>Widescreen</PresentationFormat>
  <Paragraphs>260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Carlito</vt:lpstr>
      <vt:lpstr>宋体</vt:lpstr>
      <vt:lpstr>Arial</vt:lpstr>
      <vt:lpstr>Calibri</vt:lpstr>
      <vt:lpstr>Trebuchet MS</vt:lpstr>
      <vt:lpstr>Verdana</vt:lpstr>
      <vt:lpstr>Wingdings</vt:lpstr>
      <vt:lpstr>Office Theme</vt:lpstr>
      <vt:lpstr>PowerPoint Presentation</vt:lpstr>
      <vt:lpstr>LEARNING OUTCOMES </vt:lpstr>
      <vt:lpstr>Today……… </vt:lpstr>
      <vt:lpstr>Pipelining Strategy</vt:lpstr>
      <vt:lpstr>Pipelining</vt:lpstr>
      <vt:lpstr>Two-Stage Instruction Pipeline</vt:lpstr>
      <vt:lpstr>Additional Stages </vt:lpstr>
      <vt:lpstr>Six-stage  instruction  pipeline</vt:lpstr>
      <vt:lpstr>Timing Diagram for Instruction Pipeline  Operation</vt:lpstr>
      <vt:lpstr>PowerPoint Presentation</vt:lpstr>
      <vt:lpstr>PowerPoint Presentation</vt:lpstr>
      <vt:lpstr>Speedup  Factors  with  Instruction  Pipelining</vt:lpstr>
      <vt:lpstr>Pipeline Hazards</vt:lpstr>
      <vt:lpstr>Resource  Hazards</vt:lpstr>
      <vt:lpstr>Data Hazards 数据危害</vt:lpstr>
      <vt:lpstr>Types of Data Hazard</vt:lpstr>
      <vt:lpstr>Control Hazard 控制危险   Also known as a branch hazard</vt:lpstr>
      <vt:lpstr>Multiple Streams 多流</vt:lpstr>
      <vt:lpstr>PowerPoint Presentation</vt:lpstr>
      <vt:lpstr>Loop Buffer</vt:lpstr>
      <vt:lpstr>PowerPoint Presentation</vt:lpstr>
      <vt:lpstr>Branch Prediction</vt:lpstr>
      <vt:lpstr>Constraints </vt:lpstr>
      <vt:lpstr>Super pipeline </vt:lpstr>
      <vt:lpstr>Superscalar pipeline</vt:lpstr>
      <vt:lpstr>Superscalar </vt:lpstr>
      <vt:lpstr>PowerPoint Presentation</vt:lpstr>
      <vt:lpstr>Design Issues</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&amp; Networks</dc:title>
  <dc:creator>Nuur Shuhada Mohd Najib</dc:creator>
  <cp:lastModifiedBy>Wen Chi</cp:lastModifiedBy>
  <cp:revision>8</cp:revision>
  <dcterms:created xsi:type="dcterms:W3CDTF">2021-10-05T01:58:01Z</dcterms:created>
  <dcterms:modified xsi:type="dcterms:W3CDTF">2022-02-25T15:24:59Z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2021-10-04T00:00:00Z</vt:filetime>
  </property>
  <property fmtid="{D5CDD505-2E9C-101B-9397-08002B2CF9AE}" pid="3" name="Creator">
    <vt:lpwstr>Microsoft® PowerPoint® 2016</vt:lpwstr>
  </property>
  <property fmtid="{D5CDD505-2E9C-101B-9397-08002B2CF9AE}" pid="4" name="LastSaved">
    <vt:filetime>2021-10-05T00:00:00Z</vt:filetime>
  </property>
</Properties>
</file>