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8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1"/>
    <p:sldMasterId id="2147483904" r:id="rId2"/>
  </p:sldMasterIdLst>
  <p:notesMasterIdLst>
    <p:notesMasterId r:id="rId51"/>
  </p:notesMasterIdLst>
  <p:sldIdLst>
    <p:sldId id="486" r:id="rId3"/>
    <p:sldId id="282" r:id="rId4"/>
    <p:sldId id="488" r:id="rId5"/>
    <p:sldId id="283" r:id="rId6"/>
    <p:sldId id="315" r:id="rId7"/>
    <p:sldId id="489" r:id="rId8"/>
    <p:sldId id="490" r:id="rId9"/>
    <p:sldId id="284" r:id="rId10"/>
    <p:sldId id="378" r:id="rId11"/>
    <p:sldId id="346" r:id="rId12"/>
    <p:sldId id="379" r:id="rId13"/>
    <p:sldId id="387" r:id="rId14"/>
    <p:sldId id="348" r:id="rId15"/>
    <p:sldId id="349" r:id="rId16"/>
    <p:sldId id="491" r:id="rId17"/>
    <p:sldId id="347" r:id="rId18"/>
    <p:sldId id="483" r:id="rId19"/>
    <p:sldId id="350" r:id="rId20"/>
    <p:sldId id="342" r:id="rId21"/>
    <p:sldId id="383" r:id="rId22"/>
    <p:sldId id="286" r:id="rId23"/>
    <p:sldId id="345" r:id="rId24"/>
    <p:sldId id="482" r:id="rId25"/>
    <p:sldId id="380" r:id="rId26"/>
    <p:sldId id="288" r:id="rId27"/>
    <p:sldId id="492" r:id="rId28"/>
    <p:sldId id="287" r:id="rId29"/>
    <p:sldId id="304" r:id="rId30"/>
    <p:sldId id="484" r:id="rId31"/>
    <p:sldId id="485" r:id="rId32"/>
    <p:sldId id="289" r:id="rId33"/>
    <p:sldId id="381" r:id="rId34"/>
    <p:sldId id="382" r:id="rId35"/>
    <p:sldId id="393" r:id="rId36"/>
    <p:sldId id="481" r:id="rId37"/>
    <p:sldId id="386" r:id="rId38"/>
    <p:sldId id="261" r:id="rId39"/>
    <p:sldId id="402" r:id="rId40"/>
    <p:sldId id="285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7179" autoAdjust="0"/>
  </p:normalViewPr>
  <p:slideViewPr>
    <p:cSldViewPr>
      <p:cViewPr varScale="1">
        <p:scale>
          <a:sx n="88" d="100"/>
          <a:sy n="88" d="100"/>
        </p:scale>
        <p:origin x="124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3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5DA343-C373-4A0F-8C75-53148919F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432CD-90A4-4FE2-9D8E-36DAAA42CE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E7FBB920-06D2-4F0A-A8AE-2E7FF7E03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F309A71-723E-4225-83B2-1A73909E9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9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7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88F65-4010-4CA3-8A0D-519390CD4C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74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5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>
            <a:extLst>
              <a:ext uri="{FF2B5EF4-FFF2-40B4-BE49-F238E27FC236}">
                <a16:creationId xmlns:a16="http://schemas.microsoft.com/office/drawing/2014/main" id="{58B0F1DE-22F6-4248-B48B-40472B08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8F04D-6C21-4C60-978D-9972867FCE85}"/>
              </a:ext>
            </a:extLst>
          </p:cNvPr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  <a:cs typeface="Arial" charset="0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10FF-3D7B-4ACB-8D42-69E8C6F11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7ECB-F03A-4CFF-B53C-6E16DEFD1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F1A7-C80F-4279-ABBC-61DCAD819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2510-934E-46BA-BBD9-49581E5FE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2D70F7E-FE67-49D0-BAB5-7213FB2F14C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F4D3-AEF4-4434-94AD-FBCAC15D5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E0C9-BF87-46FF-8482-8CB1D51AB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9698-BC4D-4744-8760-DC7DDC9A3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3D063-9C7E-4451-893A-CC6470070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A631A-E85E-408E-B6FA-6F3003FAD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A6ADF0-4C4F-425E-822B-B4AD98407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7CAE8A-6E50-4D49-9900-A4CC9771A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69F57-25F6-4C44-9F65-9ABB77BC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9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24C869-79B1-41AC-A120-C06A15BAF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D31A5C-A622-4F07-BE14-BEA8DE3D3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BD26A1-1F00-4F73-A3AD-29BDDAFFB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B50E1-2FE2-49E6-9417-A6EC57E24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4EB7A9-D612-41CD-BF5A-D0D30DF2E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FB815B-6852-4307-81E3-0CD6F2F2A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5165BB-8F67-429D-BE9F-A087DC4BE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5C439-4A7D-4A8E-A915-A19C99678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05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2005 Bob Reeves, Dave Fogg/Hodder Murray</a:t>
            </a:r>
            <a:endParaRPr lang="en-GB" altLang="en-US">
              <a:latin typeface="Times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8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45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43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81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FC53C35-C1B3-4923-BF7A-49FF0A0766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CD5-C0E7-443D-9433-7D876F404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676A-F7D3-448F-A6B1-30E3A7257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376A-CE1D-4DEF-B956-05451C14C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A46D-342E-4A46-9B80-3D4DA1128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797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31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0233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1728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4949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50173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649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2712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8352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97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073361-F095-41DE-B8B0-CB8F27833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B2D54-746F-4FDF-B2AA-37B68F404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19A7F6-8013-4443-A364-23B0E09FE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D0C7-6DBE-4782-87AF-FB6A6C709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583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600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28775"/>
            <a:ext cx="3810000" cy="215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3810000" cy="2157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15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CD6B325-AE4A-44DD-9FF2-A72746DD9E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F8A130-2A50-4ADD-93EB-8A7DF22B0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C55A76-FC90-4924-94F1-601F67782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CFA5D-3A87-478E-9732-73C67A8C1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043F-545A-44E5-AA49-CAF5942F4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B936FDDF-6EEF-4686-9978-54D3C1AC7FB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BEDD19E-B782-4885-9692-3D7AF8E97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B5ADA5-96C6-4E74-A008-8E586DB88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21B185A-54C2-4AFE-8013-C8B2064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E21E3-5148-4DEB-8436-61A092E73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888A2B4E-0E4D-47EF-AAEA-158475DB56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721EE-2948-40E7-9F2C-C772EEB9C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4DB55-4E7A-4AB2-8EDC-6CD93268A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9EC27F-8F8E-4FD4-81E4-46104BD40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FA135-46F1-44D0-8A58-73E0EC2DF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9E6BEB-E1DD-47C1-8A31-82E75FB8E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8214E4-A43E-4B3E-BB7D-8A18A9652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AC69C1-AC2F-44DB-8229-D86DFB156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F8763-7D23-4E69-95F6-354585E69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1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C52CD-EF40-48FA-9541-C20757C57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AB96F-8BC8-4532-8E7B-305812E89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285FE-FA55-40CE-A1DE-3925F0637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CFD85-E8D6-4793-8894-FEA9E9314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5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FC3FC-DDA7-423F-A7F4-2F4E27FD7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37986-7315-4B20-A26E-0D17A17A7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394C2-F449-4022-BD7F-D3E52E9AC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5050-9B94-4C8F-9102-1B06AF03E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FD247D0-E7DC-40A9-88AA-46EEC793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9981C4-4A0C-4AE6-BCE4-2C04F714A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8ABB19E-8CA7-42E4-82F7-7A800AC642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A863E11-637E-4026-9740-DA69DF048D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1081ADE-79AE-4C0F-96FD-596055595E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C290F5-90FB-466B-8BAB-D0BE0724C42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25E26B62-E4D2-49DD-B13D-204C4E0E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7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290F5-90FB-466B-8BAB-D0BE0724C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9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124744"/>
            <a:ext cx="6902470" cy="2322207"/>
          </a:xfrm>
        </p:spPr>
        <p:txBody>
          <a:bodyPr>
            <a:normAutofit/>
          </a:bodyPr>
          <a:lstStyle/>
          <a:p>
            <a:r>
              <a:rPr lang="en-AU" dirty="0">
                <a:latin typeface="Agency FB" panose="020B0503020202020204" pitchFamily="34" charset="0"/>
              </a:rPr>
              <a:t>Computer Architecture &amp;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9992" y="4653136"/>
            <a:ext cx="6019800" cy="1970088"/>
          </a:xfrm>
        </p:spPr>
        <p:txBody>
          <a:bodyPr/>
          <a:lstStyle/>
          <a:p>
            <a:r>
              <a:rPr lang="en-AU" sz="3200" dirty="0"/>
              <a:t>CHAPTER 1 (Part B): </a:t>
            </a:r>
          </a:p>
          <a:p>
            <a:r>
              <a:rPr lang="en-AU" sz="3200" dirty="0"/>
              <a:t>NUMBER SYSTEMS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954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10011.011</a:t>
            </a:r>
            <a:r>
              <a:rPr lang="en-US" altLang="en-US" sz="3200" baseline="-25000" dirty="0">
                <a:solidFill>
                  <a:srgbClr val="0070C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to decimal.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1376174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10011.011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decimal.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F0FB303A-3BEA-4C3B-B49E-6E5E5686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4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F5D543BB-9E26-44B1-8322-DDE43DC7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46144"/>
            <a:ext cx="858768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Note the subscript 2 clarifies the base of the number (binary).Write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out the bits and their weights. Multiply the bit by its corresponding weight and record the result. At the end, add the results to get the decimal number. </a:t>
            </a:r>
          </a:p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      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	      0	   0	1	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.	0	1	1</a:t>
            </a:r>
            <a:b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Weights  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16      8        4         2          1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.     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0.5       0.25      0.125 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---------------------------------------------------------------------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16  +  0   +   0   +   2    +   1    +      0  +    0.25  +   0.125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Decimal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19.375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endParaRPr kumimoji="0" lang="en-US" altLang="en-US" sz="2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65A8556-39B5-4683-A359-E4704D01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6226632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DA4E31FA-0304-4F7E-B4DF-CDD2EF16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1537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>
                <a:cs typeface="Times New Roman" panose="02020603050405020304" pitchFamily="18" charset="0"/>
              </a:rPr>
              <a:t>Decimal-to-Binary Conversion</a:t>
            </a:r>
          </a:p>
        </p:txBody>
      </p:sp>
      <p:graphicFrame>
        <p:nvGraphicFramePr>
          <p:cNvPr id="327716" name="Group 36">
            <a:extLst>
              <a:ext uri="{FF2B5EF4-FFF2-40B4-BE49-F238E27FC236}">
                <a16:creationId xmlns:a16="http://schemas.microsoft.com/office/drawing/2014/main" id="{17E8B939-5504-42F0-8F71-AA44C89026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4868863"/>
          <a:ext cx="7991475" cy="1655762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47421551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10347005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302852979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736134368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43715189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5191738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6522214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205766354"/>
                    </a:ext>
                  </a:extLst>
                </a:gridCol>
              </a:tblGrid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77877"/>
                  </a:ext>
                </a:extLst>
              </a:tr>
              <a:tr h="903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3966"/>
                  </a:ext>
                </a:extLst>
              </a:tr>
            </a:tbl>
          </a:graphicData>
        </a:graphic>
      </p:graphicFrame>
      <p:sp>
        <p:nvSpPr>
          <p:cNvPr id="327683" name="Rectangle 3">
            <a:extLst>
              <a:ext uri="{FF2B5EF4-FFF2-40B4-BE49-F238E27FC236}">
                <a16:creationId xmlns:a16="http://schemas.microsoft.com/office/drawing/2014/main" id="{C6E7758B-6D36-4B47-83E0-E3BC3AD600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820150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400" dirty="0"/>
              <a:t>Whole decimal numbers are converted into binary as follows: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altLang="en-US" sz="2400" b="1" dirty="0"/>
              <a:t>135</a:t>
            </a:r>
            <a:r>
              <a:rPr lang="en-GB" altLang="en-US" sz="2400" b="1" baseline="-25000" dirty="0"/>
              <a:t>10</a:t>
            </a:r>
            <a:r>
              <a:rPr lang="en-GB" altLang="en-US" sz="2400" dirty="0"/>
              <a:t> from decimal into binary. Note the subscript 10 clarifies the base of the number (decimal).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	128 + 4 + 2 + 1 = </a:t>
            </a:r>
            <a:r>
              <a:rPr lang="en-GB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135</a:t>
            </a:r>
          </a:p>
        </p:txBody>
      </p:sp>
      <p:sp>
        <p:nvSpPr>
          <p:cNvPr id="327717" name="AutoShape 37">
            <a:extLst>
              <a:ext uri="{FF2B5EF4-FFF2-40B4-BE49-F238E27FC236}">
                <a16:creationId xmlns:a16="http://schemas.microsoft.com/office/drawing/2014/main" id="{6D1BBBCB-CB2C-4404-98E1-C51260B7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1223963" cy="719138"/>
          </a:xfrm>
          <a:prstGeom prst="wedgeRectCallout">
            <a:avLst>
              <a:gd name="adj1" fmla="val -18741"/>
              <a:gd name="adj2" fmla="val 10430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MSB</a:t>
            </a:r>
          </a:p>
        </p:txBody>
      </p:sp>
      <p:sp>
        <p:nvSpPr>
          <p:cNvPr id="327718" name="AutoShape 38">
            <a:extLst>
              <a:ext uri="{FF2B5EF4-FFF2-40B4-BE49-F238E27FC236}">
                <a16:creationId xmlns:a16="http://schemas.microsoft.com/office/drawing/2014/main" id="{B205C78F-8A69-49ED-B470-4B6CEFD3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933825"/>
            <a:ext cx="1223962" cy="719138"/>
          </a:xfrm>
          <a:prstGeom prst="wedgeRectCallout">
            <a:avLst>
              <a:gd name="adj1" fmla="val 9532"/>
              <a:gd name="adj2" fmla="val 1060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LSB</a:t>
            </a:r>
          </a:p>
        </p:txBody>
      </p:sp>
      <p:sp>
        <p:nvSpPr>
          <p:cNvPr id="327719" name="Text Box 39">
            <a:extLst>
              <a:ext uri="{FF2B5EF4-FFF2-40B4-BE49-F238E27FC236}">
                <a16:creationId xmlns:a16="http://schemas.microsoft.com/office/drawing/2014/main" id="{F26B75A0-69A7-4008-99B4-F3DECC88F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0" name="Text Box 40">
            <a:extLst>
              <a:ext uri="{FF2B5EF4-FFF2-40B4-BE49-F238E27FC236}">
                <a16:creationId xmlns:a16="http://schemas.microsoft.com/office/drawing/2014/main" id="{2838EE6E-8E78-4708-AF99-7A21A4B0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1" name="Text Box 41">
            <a:extLst>
              <a:ext uri="{FF2B5EF4-FFF2-40B4-BE49-F238E27FC236}">
                <a16:creationId xmlns:a16="http://schemas.microsoft.com/office/drawing/2014/main" id="{A669EE42-DDD7-485D-9603-42403DFB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2" name="Text Box 42">
            <a:extLst>
              <a:ext uri="{FF2B5EF4-FFF2-40B4-BE49-F238E27FC236}">
                <a16:creationId xmlns:a16="http://schemas.microsoft.com/office/drawing/2014/main" id="{1F2D770D-0862-42A0-8837-0D205981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3" name="Text Box 43">
            <a:extLst>
              <a:ext uri="{FF2B5EF4-FFF2-40B4-BE49-F238E27FC236}">
                <a16:creationId xmlns:a16="http://schemas.microsoft.com/office/drawing/2014/main" id="{FF1BC59B-F45B-4B9B-BC68-E81BDA707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27724" name="Text Box 44">
            <a:extLst>
              <a:ext uri="{FF2B5EF4-FFF2-40B4-BE49-F238E27FC236}">
                <a16:creationId xmlns:a16="http://schemas.microsoft.com/office/drawing/2014/main" id="{494F1E44-F0AA-43F3-BDE8-EF24611B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5" name="Text Box 45">
            <a:extLst>
              <a:ext uri="{FF2B5EF4-FFF2-40B4-BE49-F238E27FC236}">
                <a16:creationId xmlns:a16="http://schemas.microsoft.com/office/drawing/2014/main" id="{055096A4-6AE6-4C7D-91F8-9A24B81A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7726" name="Text Box 46">
            <a:extLst>
              <a:ext uri="{FF2B5EF4-FFF2-40B4-BE49-F238E27FC236}">
                <a16:creationId xmlns:a16="http://schemas.microsoft.com/office/drawing/2014/main" id="{C118DF13-2601-40E6-A653-89F168DA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661025"/>
            <a:ext cx="43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/>
      <p:bldP spid="327717" grpId="0" animBg="1"/>
      <p:bldP spid="327718" grpId="0" animBg="1"/>
      <p:bldP spid="327719" grpId="0"/>
      <p:bldP spid="327720" grpId="0"/>
      <p:bldP spid="327721" grpId="0"/>
      <p:bldP spid="327722" grpId="0"/>
      <p:bldP spid="327723" grpId="0"/>
      <p:bldP spid="327724" grpId="0"/>
      <p:bldP spid="327725" grpId="0"/>
      <p:bldP spid="3277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A2A34-A6CE-4482-A74A-DCA849A9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06" y="5157192"/>
            <a:ext cx="2876190" cy="15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851F2-C396-43AD-AF7C-2000899A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538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Decimal-to-Binary Conversion</a:t>
            </a:r>
            <a:endParaRPr lang="en-GB" sz="36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1C2FD-1975-4DC6-9246-211B141E5031}"/>
              </a:ext>
            </a:extLst>
          </p:cNvPr>
          <p:cNvSpPr/>
          <p:nvPr/>
        </p:nvSpPr>
        <p:spPr>
          <a:xfrm>
            <a:off x="538843" y="5590981"/>
            <a:ext cx="5613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part: 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by the base (</a:t>
            </a:r>
            <a:r>
              <a:rPr lang="en-US" sz="20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keep track of remainder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0B3034DF-3C03-4AD3-88B9-2A327D3E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81162"/>
            <a:ext cx="8943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802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4BD67-BB72-4768-90A7-DD356CAF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94" y="4970969"/>
            <a:ext cx="2626410" cy="1842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EA091-ED58-4350-81D7-3CD97BAB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b="1" dirty="0">
                <a:effectLst/>
              </a:rPr>
              <a:t>Decimal-to-Binary Conversion</a:t>
            </a:r>
            <a:endParaRPr lang="en-GB" sz="3600" b="1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44017-946D-4BC1-B070-BA3972CCF479}"/>
              </a:ext>
            </a:extLst>
          </p:cNvPr>
          <p:cNvSpPr/>
          <p:nvPr/>
        </p:nvSpPr>
        <p:spPr>
          <a:xfrm>
            <a:off x="792088" y="5457418"/>
            <a:ext cx="5690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 part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Multiply by the base (</a:t>
            </a:r>
            <a:r>
              <a:rPr lang="en-US" sz="20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keep track of integer part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F2F4B5-54B2-42B2-A13B-45FE2312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681162"/>
            <a:ext cx="8372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75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52701"/>
              </p:ext>
            </p:extLst>
          </p:nvPr>
        </p:nvGraphicFramePr>
        <p:xfrm>
          <a:off x="827584" y="1340768"/>
          <a:ext cx="7249028" cy="420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483860" imgH="3288989" progId="Word.Document.8">
                  <p:embed/>
                </p:oleObj>
              </mc:Choice>
              <mc:Fallback>
                <p:oleObj name="Document" r:id="rId4" imgW="5483860" imgH="3288989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249028" cy="42086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18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decimal number 35.875 to binary.</a:t>
            </a:r>
          </a:p>
        </p:txBody>
      </p:sp>
    </p:spTree>
    <p:extLst>
      <p:ext uri="{BB962C8B-B14F-4D97-AF65-F5344CB8AC3E}">
        <p14:creationId xmlns:p14="http://schemas.microsoft.com/office/powerpoint/2010/main" val="30753438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decimal number 35 to binary.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4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2B6CE42-BB98-4A41-A3BD-1F1540F7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8382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out the number at the right corner. Divide the number continuously by 2 and write the quotient and the remainder. The quotients move to the left, and the remainder is recorded under each quotient. Stop when the quotient is zero.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  1    2    4    8    17    35   Dec.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	 1	 0	 0        0         1           1 </a:t>
            </a:r>
            <a:b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kumimoji="0" lang="en-US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3609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50CA3A08-EA68-46A6-AD58-108BE939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76200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Example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A329441-FB4B-46B2-A2F8-28D710E0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4704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3200" dirty="0">
                <a:solidFill>
                  <a:srgbClr val="0070C0"/>
                </a:solidFill>
                <a:latin typeface="Times" panose="02020603050405020304" pitchFamily="18" charset="0"/>
              </a:rPr>
              <a:t>Convert the fraction 0.875 to binary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33AD1DAD-5790-4F31-B854-F01B6BD63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Solution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B9A29F08-881C-4DDC-9FCB-24E0471D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9" y="2237014"/>
            <a:ext cx="8322026" cy="14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Write the fraction at the left corner. Multiply the number continuously by 2 and extract the integer part as the binary digit. Stop when the number is 0.0.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D974A0D3-DB1C-48F6-AC62-0E819484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71" y="3788230"/>
            <a:ext cx="6518729" cy="11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</a:rPr>
              <a:t>0.875 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   1.750    1.5       1.0     0.0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   0    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. 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B0604030504040204" pitchFamily="18" charset="-120"/>
                <a:cs typeface="+mn-cs"/>
                <a:sym typeface="Wingdings" panose="05000000000000000000" pitchFamily="2" charset="2"/>
              </a:rPr>
              <a:t>      1             1              1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B0604030504040204" pitchFamily="18" charset="-120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E8C968-42DD-496A-A203-8DA6EE3F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5067761"/>
            <a:ext cx="827963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Thus, the final solution is: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srgbClr val="000000"/>
                </a:solidFill>
                <a:latin typeface="Times" panose="02020603050405020304" pitchFamily="18" charset="0"/>
                <a:ea typeface="新細明體" panose="020B0604030504040204" pitchFamily="18" charset="-120"/>
              </a:rPr>
              <a:t>			</a:t>
            </a:r>
            <a:r>
              <a:rPr kumimoji="0" lang="en-US" altLang="zh-TW" sz="4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新細明體" panose="020B0604030504040204" pitchFamily="18" charset="-120"/>
                <a:cs typeface="+mn-cs"/>
              </a:rPr>
              <a:t>35.875 = 100011.111</a:t>
            </a:r>
          </a:p>
        </p:txBody>
      </p:sp>
    </p:spTree>
    <p:extLst>
      <p:ext uri="{BB962C8B-B14F-4D97-AF65-F5344CB8AC3E}">
        <p14:creationId xmlns:p14="http://schemas.microsoft.com/office/powerpoint/2010/main" val="291999309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93D7-D40A-4728-BF05-46C9988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Binary Numbers</a:t>
            </a:r>
            <a:endParaRPr lang="en-GB" sz="3600" dirty="0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D2431B4-C279-45FE-B746-CCABF3228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E4F5FF"/>
          </a:solidFill>
        </p:spPr>
        <p:txBody>
          <a:bodyPr>
            <a:normAutofit fontScale="92500" lnSpcReduction="20000"/>
          </a:bodyPr>
          <a:lstStyle/>
          <a:p>
            <a:pPr algn="justLow">
              <a:spcBef>
                <a:spcPct val="4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difficult to read long strings of binary numbers-- and even a modestly-sized decimal number becomes a very long binary number.</a:t>
            </a:r>
          </a:p>
          <a:p>
            <a:pPr marL="457200" lvl="1" indent="0" algn="justLow">
              <a:spcBef>
                <a:spcPct val="40000"/>
              </a:spcBef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  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11010100011011</a:t>
            </a:r>
            <a:r>
              <a:rPr lang="en-US" altLang="en-US" sz="28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13595</a:t>
            </a:r>
            <a:r>
              <a:rPr lang="en-US" altLang="en-US" sz="28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For compactness and ease of reading, binary values are usually expressed using the </a:t>
            </a:r>
            <a:r>
              <a:rPr lang="en-US" altLang="en-US" sz="3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hexadecimal, or base-16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numbering system.</a:t>
            </a:r>
            <a:endParaRPr lang="en-US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1D9615-CFF5-4EFF-A8AA-E8CADAF7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CF70E-BDFF-47EF-B9C2-B04EC3A28FF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319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Learning Outcome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980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chapter discusses about number systems.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To understand the conversion of number systems in computational methods.</a:t>
            </a:r>
          </a:p>
          <a:p>
            <a:pPr marL="914400" lvl="2" indent="0">
              <a:buNone/>
            </a:pPr>
            <a:endParaRPr lang="en-GB" i="1" dirty="0"/>
          </a:p>
          <a:p>
            <a:r>
              <a:rPr lang="en-GB" dirty="0"/>
              <a:t>Decimal</a:t>
            </a:r>
            <a:endParaRPr lang="en-GB" sz="2000" dirty="0"/>
          </a:p>
          <a:p>
            <a:r>
              <a:rPr lang="en-GB" dirty="0"/>
              <a:t>Binary</a:t>
            </a:r>
            <a:endParaRPr lang="en-GB" sz="2000" dirty="0"/>
          </a:p>
          <a:p>
            <a:r>
              <a:rPr lang="en-GB" dirty="0"/>
              <a:t>Hexadecimal</a:t>
            </a:r>
            <a:endParaRPr lang="en-GB" sz="2000" dirty="0"/>
          </a:p>
          <a:p>
            <a:r>
              <a:rPr lang="en-GB" dirty="0"/>
              <a:t>Octal</a:t>
            </a:r>
            <a:endParaRPr lang="en-GB" sz="2000" dirty="0"/>
          </a:p>
          <a:p>
            <a:r>
              <a:rPr lang="en-GB" dirty="0"/>
              <a:t>Number conversion</a:t>
            </a:r>
            <a:endParaRPr lang="en-GB" sz="2000" dirty="0"/>
          </a:p>
          <a:p>
            <a:r>
              <a:rPr lang="en-GB" dirty="0"/>
              <a:t>Binary Coded Decimal</a:t>
            </a:r>
          </a:p>
          <a:p>
            <a:pPr marL="2743200" lvl="8" indent="0">
              <a:buNone/>
            </a:pPr>
            <a:endParaRPr lang="en-GB" sz="2000" i="1" dirty="0">
              <a:solidFill>
                <a:srgbClr val="0070C0"/>
              </a:solidFill>
            </a:endParaRPr>
          </a:p>
          <a:p>
            <a:pPr marL="2057400" lvl="8" indent="0">
              <a:buNone/>
            </a:pPr>
            <a:endParaRPr lang="en-GB" sz="20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88403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05D9-A246-44AE-8CD2-18726808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Numbers</a:t>
            </a:r>
            <a:endParaRPr lang="en-GB" sz="3600" dirty="0"/>
          </a:p>
        </p:txBody>
      </p:sp>
      <p:pic>
        <p:nvPicPr>
          <p:cNvPr id="6" name="Content Placeholder 5" descr="A picture containing person&#10;&#10;Description automatically generated">
            <a:extLst>
              <a:ext uri="{FF2B5EF4-FFF2-40B4-BE49-F238E27FC236}">
                <a16:creationId xmlns:a16="http://schemas.microsoft.com/office/drawing/2014/main" id="{B8DA4573-EA98-412E-9991-7B5ED1EF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72" y="2133600"/>
            <a:ext cx="4639956" cy="377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7B5B-720C-4CAA-838C-05B8F53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33894DAC-70ED-403C-A873-71B4A015E297}" type="slidenum">
              <a:rPr lang="en-US" altLang="en-US" smtClean="0"/>
              <a:pPr>
                <a:spcAft>
                  <a:spcPts val="600"/>
                </a:spcAft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855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1368" y="1118137"/>
            <a:ext cx="50292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 algn="justLow"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 uses sixteen characters to represent numbers: the numbers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through 9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the alphabetic characters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through F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altLang="en-US" sz="2100" dirty="0">
                <a:solidFill>
                  <a:prstClr val="black"/>
                </a:solidFill>
              </a:rPr>
              <a:t>All modern computing platforms use 32-, or 64-bit words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467544" y="2980109"/>
            <a:ext cx="5029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Large binary number can easily be converted to hexadecimal by grouping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 bits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 a time and writing the equivalent hexadecimal character.  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4371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2018928" y="4446611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1001 0110 0000 1110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hexadecimal: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5445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980828" y="5513485"/>
            <a:ext cx="392239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Group the binary number by 4-bits starting from the right. Thus,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960E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660232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A B C D E F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10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1111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ED8C6B8-7B71-4F93-9F53-CC0A4E5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Numbers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9741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12">
            <a:extLst>
              <a:ext uri="{FF2B5EF4-FFF2-40B4-BE49-F238E27FC236}">
                <a16:creationId xmlns:a16="http://schemas.microsoft.com/office/drawing/2014/main" id="{F43E8F96-EFBD-4659-8B9F-5490EFC1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823595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1" name="Rectangle 13">
            <a:extLst>
              <a:ext uri="{FF2B5EF4-FFF2-40B4-BE49-F238E27FC236}">
                <a16:creationId xmlns:a16="http://schemas.microsoft.com/office/drawing/2014/main" id="{6675A0E5-8813-4339-B6DB-80813A94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8" y="1156682"/>
            <a:ext cx="8839200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4-bit </a:t>
            </a:r>
            <a:r>
              <a:rPr lang="en-US" alt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binary number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can be represented by a hexadecimal digit, and vice versa.</a:t>
            </a:r>
          </a:p>
        </p:txBody>
      </p:sp>
      <p:grpSp>
        <p:nvGrpSpPr>
          <p:cNvPr id="20486" name="Group 14">
            <a:extLst>
              <a:ext uri="{FF2B5EF4-FFF2-40B4-BE49-F238E27FC236}">
                <a16:creationId xmlns:a16="http://schemas.microsoft.com/office/drawing/2014/main" id="{322E538D-41F0-4B4B-A7E4-66564D1575E0}"/>
              </a:ext>
            </a:extLst>
          </p:cNvPr>
          <p:cNvGrpSpPr>
            <a:grpSpLocks/>
          </p:cNvGrpSpPr>
          <p:nvPr/>
        </p:nvGrpSpPr>
        <p:grpSpPr bwMode="auto">
          <a:xfrm>
            <a:off x="1238200" y="1844824"/>
            <a:ext cx="6934200" cy="3494088"/>
            <a:chOff x="672" y="960"/>
            <a:chExt cx="4368" cy="2201"/>
          </a:xfrm>
        </p:grpSpPr>
        <p:grpSp>
          <p:nvGrpSpPr>
            <p:cNvPr id="20487" name="Group 15">
              <a:extLst>
                <a:ext uri="{FF2B5EF4-FFF2-40B4-BE49-F238E27FC236}">
                  <a16:creationId xmlns:a16="http://schemas.microsoft.com/office/drawing/2014/main" id="{CA17F955-89F8-437B-BBBB-8531E6407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3264" cy="2201"/>
              <a:chOff x="672" y="960"/>
              <a:chExt cx="3264" cy="2201"/>
            </a:xfrm>
          </p:grpSpPr>
          <p:sp>
            <p:nvSpPr>
              <p:cNvPr id="22544" name="Text Box 16">
                <a:extLst>
                  <a:ext uri="{FF2B5EF4-FFF2-40B4-BE49-F238E27FC236}">
                    <a16:creationId xmlns:a16="http://schemas.microsoft.com/office/drawing/2014/main" id="{13AE105B-3D62-4E13-9FFA-6353E470A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960"/>
                <a:ext cx="1056" cy="21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0111</a:t>
                </a:r>
              </a:p>
            </p:txBody>
          </p:sp>
          <p:sp>
            <p:nvSpPr>
              <p:cNvPr id="22545" name="Text Box 17">
                <a:extLst>
                  <a:ext uri="{FF2B5EF4-FFF2-40B4-BE49-F238E27FC236}">
                    <a16:creationId xmlns:a16="http://schemas.microsoft.com/office/drawing/2014/main" id="{7F0D0552-DD0F-4C73-B0AE-1EBB0BDDE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960"/>
                <a:ext cx="1056" cy="220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Hex Digit</a:t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546" name="Text Box 18">
                <a:extLst>
                  <a:ext uri="{FF2B5EF4-FFF2-40B4-BE49-F238E27FC236}">
                    <a16:creationId xmlns:a16="http://schemas.microsoft.com/office/drawing/2014/main" id="{19E36C58-8B3B-438B-AE69-D999D9E56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60"/>
                <a:ext cx="1056" cy="217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1111</a:t>
                </a:r>
              </a:p>
            </p:txBody>
          </p:sp>
        </p:grp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04427D64-47B9-46CA-8102-599FF843C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1056" cy="220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Hex Digit</a:t>
              </a:r>
              <a:b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</a:b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------------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9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B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EC66C4-6425-4922-8CFD-529C26D3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/>
              <a:t>Hexadecimal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altLang="en-US" sz="3600" dirty="0"/>
              <a:t>Binary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525945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88828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</a:rPr>
              <a:t>Convert the following </a:t>
            </a: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binary number to hexadecimal 11010101000.1111010111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747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8" y="753311"/>
            <a:ext cx="8816280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Convert the following binary number to hexadecimal 11010101000.1111010111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888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B2B6CE42-BB98-4A41-A3BD-1F1540F7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968"/>
            <a:ext cx="8663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For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integer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part, group each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4 bits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starting from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first bit to the right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of the binary point (LSB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) and add any required number of zeros to the left. For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fraction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part, group each 4 bits starting from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first bit to the left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of the binary point and add any required number of zeros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.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0C9235A-71E3-4DBC-93D0-64492E51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20978"/>
            <a:ext cx="762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  6	     A	8   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F	     5      C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16</a:t>
            </a: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7858172D-593C-42F2-B84B-59B3A15B3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6B6E6262-44DE-4365-A805-253D9470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CA1BF5AD-2C31-471F-8B23-9F87B7CBE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464E5C07-52D1-4138-9F93-EAF273D13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71864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6E39F5CD-B964-4220-B077-2FA2BDDCF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B7DABC6-6E12-4103-B775-E3CBDB700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F2EC556-BBB6-4E4A-B75F-2ECEA713E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7DDBD8BF-9C20-47BC-8058-2486F2B2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66928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BBE927D9-9177-44BD-8358-1EE1DE40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81128"/>
            <a:ext cx="773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( 0110 1010 1000 . 1111 0101 1100 )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F4642989-F700-43AA-9E6A-7098203C1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B8B524AD-81AD-4E23-BF99-1085A84B1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F9A3590B-78DC-402F-88A0-DBB58055A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7E074A7A-2006-46A7-A5CB-5AAA46F2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0" name="Line 27">
            <a:extLst>
              <a:ext uri="{FF2B5EF4-FFF2-40B4-BE49-F238E27FC236}">
                <a16:creationId xmlns:a16="http://schemas.microsoft.com/office/drawing/2014/main" id="{A18BCE0F-4696-4AF7-B3C1-4AC28976F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97959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2968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3331" y="2895599"/>
            <a:ext cx="4114800" cy="8056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0180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479715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7544" y="1153321"/>
            <a:ext cx="495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 is a weighted number system.  The column weights are powers of 16, which increase from right to left.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15845" y="303212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Digit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weights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230738" y="2852936"/>
            <a:ext cx="25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649445" y="2918271"/>
            <a:ext cx="2220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16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555775" y="3305924"/>
            <a:ext cx="208235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4096   256    16     1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935393" y="4040237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1A2F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decimal.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859193" y="4776109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Start by writing the column 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4096  256   16   1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935393" y="547778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      A      2    F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16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971600" y="5920280"/>
            <a:ext cx="481751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1(4096) + 10(256) +2(16) +15(1) =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716016" y="5949280"/>
            <a:ext cx="1123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6703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CAE1-6F53-4D78-9207-D6F56D3D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Hexadecimal </a:t>
            </a:r>
            <a:r>
              <a:rPr lang="en-US" sz="3600" dirty="0">
                <a:sym typeface="Symbol" pitchFamily="18" charset="2"/>
              </a:rPr>
              <a:t> </a:t>
            </a:r>
            <a:r>
              <a:rPr lang="en-US" sz="3600" dirty="0">
                <a:effectLst/>
                <a:sym typeface="Symbol" pitchFamily="18" charset="2"/>
              </a:rPr>
              <a:t>Decimal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EDEB10-6B10-4FEB-A0CC-37EEE051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" name="Text Box 50">
            <a:extLst>
              <a:ext uri="{FF2B5EF4-FFF2-40B4-BE49-F238E27FC236}">
                <a16:creationId xmlns:a16="http://schemas.microsoft.com/office/drawing/2014/main" id="{4BAC6AA1-8B34-4D76-94A6-8595FCF7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37" name="Text Box 51">
            <a:extLst>
              <a:ext uri="{FF2B5EF4-FFF2-40B4-BE49-F238E27FC236}">
                <a16:creationId xmlns:a16="http://schemas.microsoft.com/office/drawing/2014/main" id="{F9B14B0F-5349-4344-A47F-CE793D78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id="{093FC307-A114-4EF0-B20B-6DD40F55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4BDD0FA7-EB69-4105-9468-83D82BFE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D70670FC-C7AF-4188-B99B-ECCB42ED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A B C D E F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10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EB29CC15-3DA0-4100-AB80-84C10D38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1111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0001 0000</a:t>
            </a:r>
          </a:p>
        </p:txBody>
      </p:sp>
    </p:spTree>
    <p:extLst>
      <p:ext uri="{BB962C8B-B14F-4D97-AF65-F5344CB8AC3E}">
        <p14:creationId xmlns:p14="http://schemas.microsoft.com/office/powerpoint/2010/main" val="2475737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3" grpId="0"/>
      <p:bldP spid="2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/>
          </p:nvPr>
        </p:nvGraphicFramePr>
        <p:xfrm>
          <a:off x="885491" y="1291222"/>
          <a:ext cx="7484270" cy="353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5485033" imgH="2604067" progId="Word.Document.8">
                  <p:embed/>
                </p:oleObj>
              </mc:Choice>
              <mc:Fallback>
                <p:oleObj name="Document" r:id="rId4" imgW="5485033" imgH="260406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91" y="1291222"/>
                        <a:ext cx="7484270" cy="353344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87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07504" y="1364575"/>
            <a:ext cx="54602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0" algn="justLow"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 uses eight characters the numbers 0 through 7 to represent numbers. It was </a:t>
            </a:r>
            <a:r>
              <a:rPr lang="en-US" altLang="en-US" sz="2000" dirty="0">
                <a:solidFill>
                  <a:prstClr val="black"/>
                </a:solidFill>
              </a:rPr>
              <a:t>widely used in computing systems such as IBM mainframes employed 12-bit, 24-bit or 36-bit words. It is still used in file permissions under Unix systems.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69192" y="3284984"/>
            <a:ext cx="54715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 number can easily be converted to octal by grouping bits 3 at a time and writing the equivalent octal character for each group.  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248598" y="4531271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826568" y="4599533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1 001 011 000 001 110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octal: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188120" y="5439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640579" y="5439224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Group the binary number by 3-bits starting from the right. Thus,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113016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0918F36-0DD7-4F81-A888-9312815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18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Octal Numbers</a:t>
            </a:r>
            <a:endParaRPr lang="en-GB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C22E38-D75A-4B51-956B-DB7ADBDFA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7F2DFAD3-872F-4468-987B-03C8D3179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31A9814F-D5F8-4F71-A87D-B22FDEF30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80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21" name="Text Box 52">
            <a:extLst>
              <a:ext uri="{FF2B5EF4-FFF2-40B4-BE49-F238E27FC236}">
                <a16:creationId xmlns:a16="http://schemas.microsoft.com/office/drawing/2014/main" id="{96D4B6B8-6F5E-4A94-BF5F-65BAD1C2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22" name="Text Box 47">
            <a:extLst>
              <a:ext uri="{FF2B5EF4-FFF2-40B4-BE49-F238E27FC236}">
                <a16:creationId xmlns:a16="http://schemas.microsoft.com/office/drawing/2014/main" id="{240A2D5C-C4BE-4D99-8462-49CD80E7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 Box 48">
            <a:extLst>
              <a:ext uri="{FF2B5EF4-FFF2-40B4-BE49-F238E27FC236}">
                <a16:creationId xmlns:a16="http://schemas.microsoft.com/office/drawing/2014/main" id="{85B57CEF-BA27-453E-8313-897E442E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0 1 2 3 4 5 6 7 10 11 12 13 14 15 16 17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20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Text Box 49">
            <a:extLst>
              <a:ext uri="{FF2B5EF4-FFF2-40B4-BE49-F238E27FC236}">
                <a16:creationId xmlns:a16="http://schemas.microsoft.com/office/drawing/2014/main" id="{3F87596B-09B0-4C7A-A37B-9910BEEC6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001 000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001 111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010 000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250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5F6C0E43-A0FD-4AB7-BB99-4A645FDE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8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DEC61EC2-0BEB-45AC-8B5A-17443A7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769225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Rectangle 6">
            <a:extLst>
              <a:ext uri="{FF2B5EF4-FFF2-40B4-BE49-F238E27FC236}">
                <a16:creationId xmlns:a16="http://schemas.microsoft.com/office/drawing/2014/main" id="{4A89062C-D05F-4B96-A1BB-265C5023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40768"/>
            <a:ext cx="8915400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6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3-bit </a:t>
            </a:r>
            <a:r>
              <a:rPr lang="en-US" altLang="en-US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binary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number 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can be represented by an octal digit, and vice versa.</a:t>
            </a:r>
          </a:p>
        </p:txBody>
      </p:sp>
      <p:grpSp>
        <p:nvGrpSpPr>
          <p:cNvPr id="24583" name="Group 7">
            <a:extLst>
              <a:ext uri="{FF2B5EF4-FFF2-40B4-BE49-F238E27FC236}">
                <a16:creationId xmlns:a16="http://schemas.microsoft.com/office/drawing/2014/main" id="{A62BC6F0-0774-45BE-B558-B51AE0DCC0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20888"/>
            <a:ext cx="6934200" cy="2128838"/>
            <a:chOff x="672" y="1539"/>
            <a:chExt cx="4368" cy="1341"/>
          </a:xfrm>
        </p:grpSpPr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4653B5FF-A6A3-4F39-B6BE-8C9C79396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539"/>
              <a:ext cx="3264" cy="1341"/>
              <a:chOff x="672" y="1539"/>
              <a:chExt cx="3264" cy="1341"/>
            </a:xfrm>
          </p:grpSpPr>
          <p:sp>
            <p:nvSpPr>
              <p:cNvPr id="72713" name="Text Box 9">
                <a:extLst>
                  <a:ext uri="{FF2B5EF4-FFF2-40B4-BE49-F238E27FC236}">
                    <a16:creationId xmlns:a16="http://schemas.microsoft.com/office/drawing/2014/main" id="{31DB8D3D-A9A6-4480-9050-65C75022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539"/>
                <a:ext cx="1056" cy="131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011</a:t>
                </a:r>
              </a:p>
            </p:txBody>
          </p:sp>
          <p:sp>
            <p:nvSpPr>
              <p:cNvPr id="72714" name="Text Box 10">
                <a:extLst>
                  <a:ext uri="{FF2B5EF4-FFF2-40B4-BE49-F238E27FC236}">
                    <a16:creationId xmlns:a16="http://schemas.microsoft.com/office/drawing/2014/main" id="{045D79D1-DB59-4DAF-9A81-B46D1053B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9"/>
                <a:ext cx="1056" cy="13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Oct Digit</a:t>
                </a:r>
                <a:b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2715" name="Text Box 11">
                <a:extLst>
                  <a:ext uri="{FF2B5EF4-FFF2-40B4-BE49-F238E27FC236}">
                    <a16:creationId xmlns:a16="http://schemas.microsoft.com/office/drawing/2014/main" id="{5C3CA922-81C6-44DF-8936-3A124F16F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39"/>
                <a:ext cx="1056" cy="131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Binary</a:t>
                </a:r>
                <a:b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</a:b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------------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110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111</a:t>
                </a:r>
              </a:p>
            </p:txBody>
          </p:sp>
        </p:grpSp>
        <p:sp>
          <p:nvSpPr>
            <p:cNvPr id="72716" name="Text Box 12">
              <a:extLst>
                <a:ext uri="{FF2B5EF4-FFF2-40B4-BE49-F238E27FC236}">
                  <a16:creationId xmlns:a16="http://schemas.microsoft.com/office/drawing/2014/main" id="{75FFC974-875A-4FDB-99A8-B7A33F20C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9"/>
              <a:ext cx="1056" cy="13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Oct Digit</a:t>
              </a:r>
              <a:b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</a:b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------------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39896-7468-44AD-8D18-920085F5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278"/>
            <a:ext cx="9144000" cy="807442"/>
          </a:xfrm>
        </p:spPr>
        <p:txBody>
          <a:bodyPr/>
          <a:lstStyle/>
          <a:p>
            <a:r>
              <a:rPr lang="en-US" altLang="en-US" sz="3600" dirty="0"/>
              <a:t>Octal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altLang="en-US" sz="3600" dirty="0"/>
              <a:t>Binary Conversion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1278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38200"/>
            <a:ext cx="888828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</a:rPr>
              <a:t>Convert the following </a:t>
            </a: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binary number to octal 11010101000.1111010111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627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0101"/>
              </p:ext>
            </p:extLst>
          </p:nvPr>
        </p:nvGraphicFramePr>
        <p:xfrm>
          <a:off x="4067943" y="1585240"/>
          <a:ext cx="4608513" cy="404946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345486428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1184741647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711602276"/>
                    </a:ext>
                  </a:extLst>
                </a:gridCol>
              </a:tblGrid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System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2209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… 9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4398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79121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Octal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2, …7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33975"/>
                  </a:ext>
                </a:extLst>
              </a:tr>
              <a:tr h="8011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Hexa-decimal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… 9,</a:t>
                      </a:r>
                    </a:p>
                    <a:p>
                      <a:pPr algn="ctr"/>
                      <a:r>
                        <a:rPr lang="en-US" sz="2400" dirty="0"/>
                        <a:t>A, B,</a:t>
                      </a:r>
                      <a:r>
                        <a:rPr lang="en-US" sz="2400" baseline="0" dirty="0"/>
                        <a:t> ... F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2219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1520" y="1124744"/>
            <a:ext cx="3203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set of values used to represent different quantities is known as Number System.</a:t>
            </a:r>
          </a:p>
          <a:p>
            <a:endParaRPr lang="en-US" dirty="0"/>
          </a:p>
          <a:p>
            <a:r>
              <a:rPr lang="en-US" dirty="0"/>
              <a:t>A number system can be used to represent the number of students in a class or number of presenters in a session and etc.</a:t>
            </a:r>
          </a:p>
          <a:p>
            <a:endParaRPr lang="en-US" dirty="0"/>
          </a:p>
          <a:p>
            <a:r>
              <a:rPr lang="en-US" dirty="0"/>
              <a:t>The digital computer represents all kind of data and information in binary numbers.</a:t>
            </a:r>
          </a:p>
          <a:p>
            <a:endParaRPr lang="en-US" dirty="0"/>
          </a:p>
          <a:p>
            <a:r>
              <a:rPr lang="en-US" dirty="0"/>
              <a:t>It includes audio, graphics, video, text and numbers.</a:t>
            </a:r>
          </a:p>
          <a:p>
            <a:r>
              <a:rPr lang="en-US" dirty="0"/>
              <a:t>The total number of digits used in a number system is called its base or radix.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188641"/>
            <a:ext cx="7992888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NUMBER SYSTEMS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2554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BBCA9A83-FBD5-4A07-8C1D-20B087E1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424B65D-EE35-4C9A-BBB1-E5DA9369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8" y="753311"/>
            <a:ext cx="8816280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dirty="0">
                <a:solidFill>
                  <a:srgbClr val="0070C0"/>
                </a:solidFill>
                <a:latin typeface="Times" panose="02020603050405020304" pitchFamily="18" charset="0"/>
              </a:rPr>
              <a:t>Convert the following binary number to octal 11010101000.1111010111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BDB5EF94-F525-43A6-9FD9-4CB57495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888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94D6C738-4792-4E0B-AA7F-A235B526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653136"/>
            <a:ext cx="773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(011 010 101 000 . 111 101 011 100)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0F05D81B-1122-440F-B440-B5AE730BA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1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8E42BED9-2407-448D-9F93-18693A78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84" y="5796136"/>
            <a:ext cx="74927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( 3   2     5    0    .  7    5    3    4 )</a:t>
            </a:r>
            <a:r>
              <a:rPr kumimoji="0" lang="en-US" altLang="en-US" sz="3600" b="0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8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405D3989-5986-44FB-88DF-7163840BB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5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4F66CF4-1139-48F6-B645-0BA0A3D70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7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C78175D-C715-4936-91B5-6FCECEA96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3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5409DDFE-B8C0-4512-8D0E-D0DE66D9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9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65605BC7-60B8-4929-BF74-2C0E1EF2C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9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610EB057-F9B0-48B3-B3AF-6FF642884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01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C8783B31-81EC-4591-8D63-C6F18E4C7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384" y="4761086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1F8EEDE3-70A0-4524-8425-004D09E72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71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AEAE95C4-AA03-4AB5-8D36-A376AF87E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3" name="Line 23">
            <a:extLst>
              <a:ext uri="{FF2B5EF4-FFF2-40B4-BE49-F238E27FC236}">
                <a16:creationId xmlns:a16="http://schemas.microsoft.com/office/drawing/2014/main" id="{EE13F5FD-33AE-4D9C-BA45-97384AFEA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73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A69BABE4-EB2F-4054-8861-171CEFAD0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5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C0FBF0B1-EB6C-4170-86F9-C9764138B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5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3A2B73B9-01CF-43EF-B966-8616A1737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7302BB8C-B86F-45FE-B1E0-6A2D768D8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9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A4FCD6E0-F927-4C0A-8623-E4E9002CB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11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9" name="Line 29">
            <a:extLst>
              <a:ext uri="{FF2B5EF4-FFF2-40B4-BE49-F238E27FC236}">
                <a16:creationId xmlns:a16="http://schemas.microsoft.com/office/drawing/2014/main" id="{721E02F2-70FF-4E00-A3E4-7D492E962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384" y="5294486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436A309-AF59-4109-973B-9A625235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40968"/>
            <a:ext cx="8663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For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integer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part, group each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3 bits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starting from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first bit to the right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of the binary point (LSB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) and add any required number of zeros to the left. For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fraction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part, group each 3 bits starting from the </a:t>
            </a:r>
            <a:r>
              <a:rPr lang="en-US" altLang="en-US" sz="2000" dirty="0">
                <a:solidFill>
                  <a:srgbClr val="00B050"/>
                </a:solidFill>
                <a:latin typeface="+mj-lt"/>
              </a:rPr>
              <a:t>first bit to the left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of the binary point and add any required number of zeros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. 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856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283413" y="3685123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Example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283413" y="4509120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0" cap="none" spc="0" normalizeH="0" baseline="0" noProof="0" dirty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Solution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83413" y="1405225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 is also a weighted number system.  The column weights are powers of 8, which increase from right to left.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9619" y="2629134"/>
            <a:ext cx="4114800" cy="79986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1560" y="276565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Digit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weights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051720" y="2564904"/>
            <a:ext cx="35867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623995" y="2651131"/>
            <a:ext cx="189401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8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83733" y="2990279"/>
            <a:ext cx="19709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512    64     8      1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723573" y="3707348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Express 3702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 decimal.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689720" y="450479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Start by writing the column weights: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512  64   8   1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813619" y="520647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3     7    0   2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69686" y="5744024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3(512) + 7(64) +0(8) +2(1) =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999067" y="5744022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1986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7AE13-27A4-43E4-855F-DB94088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Octal</a:t>
            </a:r>
            <a:r>
              <a:rPr lang="en-US" sz="3600" dirty="0">
                <a:sym typeface="Symbol" pitchFamily="18" charset="2"/>
              </a:rPr>
              <a:t>  </a:t>
            </a:r>
            <a:r>
              <a:rPr lang="en-US" sz="3600" dirty="0">
                <a:effectLst/>
                <a:sym typeface="Symbol" pitchFamily="18" charset="2"/>
              </a:rPr>
              <a:t>Decimal</a:t>
            </a:r>
            <a:endParaRPr lang="en-GB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DF2159-C436-47EB-B313-CFC8B50D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402" y="1124744"/>
            <a:ext cx="3235086" cy="55892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" name="Text Box 50">
            <a:extLst>
              <a:ext uri="{FF2B5EF4-FFF2-40B4-BE49-F238E27FC236}">
                <a16:creationId xmlns:a16="http://schemas.microsoft.com/office/drawing/2014/main" id="{FDDE9D17-86C8-4CCB-A9E0-154BA254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35" name="Text Box 51">
            <a:extLst>
              <a:ext uri="{FF2B5EF4-FFF2-40B4-BE49-F238E27FC236}">
                <a16:creationId xmlns:a16="http://schemas.microsoft.com/office/drawing/2014/main" id="{7E334080-B09A-4135-BFE2-E520EBF08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808" y="121082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36" name="Text Box 52">
            <a:extLst>
              <a:ext uri="{FF2B5EF4-FFF2-40B4-BE49-F238E27FC236}">
                <a16:creationId xmlns:a16="http://schemas.microsoft.com/office/drawing/2014/main" id="{F020765B-2774-4C47-8378-FA30FC09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41" y="1196752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ED654305-DF52-42DF-917A-40DD8BF7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992" y="1484090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16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20B3A942-27F7-4B2C-AD00-D92EF4EA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12" y="1500332"/>
            <a:ext cx="4572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0 1 2 3 4 5 6 7 10 11 12 13 14 15 16 17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20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0E704E8E-4F5D-4BEB-86BB-42DE6369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998" y="1476122"/>
            <a:ext cx="128048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110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111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001 000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001 011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001 100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001 101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001 111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44546A"/>
                </a:solidFill>
              </a:rPr>
              <a:t>010 000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069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/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9086"/>
            <a:ext cx="84201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</a:rPr>
              <a:t>11010100011011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hexadecimal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and octal numbers.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8913770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62F3B54-697C-41D9-ADA6-59E495A2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8" y="692696"/>
            <a:ext cx="842010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Convert the binary number </a:t>
            </a:r>
            <a:r>
              <a:rPr lang="en-US" altLang="en-US" sz="3200" dirty="0">
                <a:solidFill>
                  <a:srgbClr val="0070C0"/>
                </a:solidFill>
              </a:rPr>
              <a:t>11010100011011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to hexadecimal</a:t>
            </a:r>
            <a:r>
              <a:rPr lang="en-US" altLang="en-US" sz="3200" dirty="0">
                <a:solidFill>
                  <a:srgbClr val="0070C0"/>
                </a:solidFill>
                <a:latin typeface="Times" panose="02020603050405020304" pitchFamily="18" charset="0"/>
              </a:rPr>
              <a:t> and octal numbers.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EA56B3F-DA24-49FF-8B93-59CCCA16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0163"/>
            <a:ext cx="168988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252A0CE-3238-4351-B9B3-0615BA92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916832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A89D7E-EA1C-4EB4-B16D-5CD86F528FE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45432"/>
            <a:ext cx="7924800" cy="38862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spcBef>
                <a:spcPct val="40000"/>
              </a:spcBef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groups of four bits, the binary number 11010100011011</a:t>
            </a:r>
            <a:r>
              <a:rPr lang="en-US" altLang="en-US" sz="2400" baseline="-25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 13595</a:t>
            </a:r>
            <a:r>
              <a:rPr lang="en-US" altLang="en-US" sz="2400" baseline="-25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hexadecimal is:</a:t>
            </a:r>
          </a:p>
          <a:p>
            <a:pPr algn="justLow">
              <a:spcBef>
                <a:spcPct val="40000"/>
              </a:spcBef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Low">
              <a:spcBef>
                <a:spcPct val="40000"/>
              </a:spcBef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(base 8) values are derived from binary by using groups of three bits:</a:t>
            </a:r>
          </a:p>
        </p:txBody>
      </p:sp>
      <p:pic>
        <p:nvPicPr>
          <p:cNvPr id="8" name="Picture 5" descr="C:\IDRAW20\6.TIF">
            <a:extLst>
              <a:ext uri="{FF2B5EF4-FFF2-40B4-BE49-F238E27FC236}">
                <a16:creationId xmlns:a16="http://schemas.microsoft.com/office/drawing/2014/main" id="{F2997D7E-A353-4DAB-B133-53BDCF38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6032"/>
            <a:ext cx="366553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IDRAW20\7.TIF">
            <a:extLst>
              <a:ext uri="{FF2B5EF4-FFF2-40B4-BE49-F238E27FC236}">
                <a16:creationId xmlns:a16="http://schemas.microsoft.com/office/drawing/2014/main" id="{40E956C3-A68E-491E-9B15-37E270C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734695"/>
            <a:ext cx="363855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367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DD9962A-43E9-4EFD-9A83-69D30EC076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Octal </a:t>
            </a:r>
            <a:r>
              <a:rPr lang="en-US" sz="3600" dirty="0">
                <a:sym typeface="Symbol" pitchFamily="18" charset="2"/>
              </a:rPr>
              <a:t> Hex</a:t>
            </a:r>
          </a:p>
        </p:txBody>
      </p:sp>
      <p:sp>
        <p:nvSpPr>
          <p:cNvPr id="26630" name="Text Box 18">
            <a:extLst>
              <a:ext uri="{FF2B5EF4-FFF2-40B4-BE49-F238E27FC236}">
                <a16:creationId xmlns:a16="http://schemas.microsoft.com/office/drawing/2014/main" id="{EC2FF9B6-0E9A-4F59-B8FA-B03AD23C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26583"/>
            <a:ext cx="792088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Go through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Binary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Decimal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Hex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Binary</a:t>
            </a:r>
            <a:r>
              <a:rPr lang="en-US" altLang="en-US" sz="4000" dirty="0">
                <a:latin typeface="Comic Sans MS" panose="030F0702030302020204" pitchFamily="66" charset="0"/>
              </a:rPr>
              <a:t> /</a:t>
            </a:r>
            <a:r>
              <a:rPr lang="en-US" alt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Decimal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  Octal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Octal 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Binary</a:t>
            </a:r>
            <a:r>
              <a:rPr lang="en-US" altLang="en-US" sz="4000" dirty="0">
                <a:latin typeface="Comic Sans MS" panose="030F0702030302020204" pitchFamily="66" charset="0"/>
              </a:rPr>
              <a:t> /</a:t>
            </a:r>
            <a:r>
              <a:rPr lang="en-US" altLang="en-US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Decimal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Wingdings" panose="05000000000000000000" pitchFamily="2" charset="2"/>
              </a:rPr>
              <a:t>  Hex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3050411-4317-4221-9B4A-F2C6C0115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Summary of Number System Conversions</a:t>
            </a:r>
          </a:p>
        </p:txBody>
      </p:sp>
      <p:sp>
        <p:nvSpPr>
          <p:cNvPr id="123908" name="Oval 4">
            <a:extLst>
              <a:ext uri="{FF2B5EF4-FFF2-40B4-BE49-F238E27FC236}">
                <a16:creationId xmlns:a16="http://schemas.microsoft.com/office/drawing/2014/main" id="{9055648D-66C0-43EA-AFD5-1C0AF736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16" y="3627303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Hexadecimal</a:t>
            </a:r>
          </a:p>
        </p:txBody>
      </p:sp>
      <p:sp>
        <p:nvSpPr>
          <p:cNvPr id="123909" name="Oval 5">
            <a:extLst>
              <a:ext uri="{FF2B5EF4-FFF2-40B4-BE49-F238E27FC236}">
                <a16:creationId xmlns:a16="http://schemas.microsoft.com/office/drawing/2014/main" id="{F5E21E5C-10C1-4817-95CA-4D1F721F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16" y="193065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23910" name="Oval 6">
            <a:extLst>
              <a:ext uri="{FF2B5EF4-FFF2-40B4-BE49-F238E27FC236}">
                <a16:creationId xmlns:a16="http://schemas.microsoft.com/office/drawing/2014/main" id="{B9E73E2F-B0A8-4692-A3CA-A598E4AD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87" y="2770641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Octal</a:t>
            </a:r>
          </a:p>
        </p:txBody>
      </p:sp>
      <p:sp>
        <p:nvSpPr>
          <p:cNvPr id="123911" name="Oval 7">
            <a:extLst>
              <a:ext uri="{FF2B5EF4-FFF2-40B4-BE49-F238E27FC236}">
                <a16:creationId xmlns:a16="http://schemas.microsoft.com/office/drawing/2014/main" id="{D5915431-2B36-418B-94D6-DBB6D502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5" y="105183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Binary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A444C-410E-4194-A675-864A016D6E46}"/>
              </a:ext>
            </a:extLst>
          </p:cNvPr>
          <p:cNvSpPr txBox="1"/>
          <p:nvPr/>
        </p:nvSpPr>
        <p:spPr>
          <a:xfrm>
            <a:off x="323875" y="4736331"/>
            <a:ext cx="828057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           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 Decimal               (sum of all base 2 weighting)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             Hexadecimal       (4 bits grouping)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Binary              Octal                    (3 bits grouping)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          Binary                  (divide by 2)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          Hexadecimal        (divide by 16)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Decimal           Octal                    (divide by 8)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  Binary                  (equivalent 4 bits of each hexadecimal digit)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Hexadecimal   Decimal               (sum of all base 16 weighting) 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Octal                Binary                 (equivalent 3 bits of each digit)</a:t>
            </a:r>
          </a:p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Octal                Decimal              (sum of all base 8 weighting)</a:t>
            </a:r>
          </a:p>
          <a:p>
            <a:pPr algn="justLow">
              <a:lnSpc>
                <a:spcPct val="150000"/>
              </a:lnSpc>
            </a:pPr>
            <a:endParaRPr lang="en-GB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123909" idx="6"/>
          </p:cNvCxnSpPr>
          <p:nvPr/>
        </p:nvCxnSpPr>
        <p:spPr>
          <a:xfrm>
            <a:off x="2816928" y="2264030"/>
            <a:ext cx="5643504" cy="128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9872" y="1412776"/>
            <a:ext cx="0" cy="85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63888" y="2260160"/>
            <a:ext cx="8384" cy="85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79912" y="2276872"/>
            <a:ext cx="15697" cy="1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3910" idx="6"/>
          </p:cNvCxnSpPr>
          <p:nvPr/>
        </p:nvCxnSpPr>
        <p:spPr>
          <a:xfrm>
            <a:off x="2785399" y="3104016"/>
            <a:ext cx="5675033" cy="241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78828" y="3948845"/>
            <a:ext cx="5675033" cy="241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36887" y="1384667"/>
            <a:ext cx="5643504" cy="12842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64161" y="1384667"/>
            <a:ext cx="0" cy="8754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4008" y="1412776"/>
            <a:ext cx="0" cy="17153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0032" y="1397509"/>
            <a:ext cx="0" cy="25754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92080" y="2281530"/>
            <a:ext cx="0" cy="8512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08104" y="1412776"/>
            <a:ext cx="0" cy="17200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40152" y="2260160"/>
            <a:ext cx="0" cy="17200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156176" y="1412776"/>
            <a:ext cx="0" cy="2584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ED330FC0-EBAE-429A-85E7-88F910E5A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44336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Binary-Coded Decimal</a:t>
            </a:r>
            <a:endParaRPr lang="en-GB" altLang="en-US" sz="3600" dirty="0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1782483A-15CB-4EC7-931E-105F599A7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3623" y="1395860"/>
            <a:ext cx="3673103" cy="4467225"/>
          </a:xfrm>
        </p:spPr>
        <p:txBody>
          <a:bodyPr/>
          <a:lstStyle/>
          <a:p>
            <a:pPr algn="just" eaLnBrk="1" hangingPunct="1"/>
            <a:r>
              <a:rPr lang="en-GB" altLang="en-US" sz="2400" dirty="0"/>
              <a:t>BCD enables fast conversions from decimal to binary for applications such as pocket calculators.</a:t>
            </a:r>
          </a:p>
          <a:p>
            <a:pPr algn="just" eaLnBrk="1" hangingPunct="1"/>
            <a:endParaRPr lang="en-GB" altLang="en-US" sz="2400" dirty="0"/>
          </a:p>
          <a:p>
            <a:pPr algn="justLow" eaLnBrk="1" hangingPunct="1"/>
            <a:r>
              <a:rPr lang="en-GB" altLang="en-US" sz="2400" dirty="0"/>
              <a:t>Each digit on a calculator corresponds directly to a four-bit block in BCD.</a:t>
            </a:r>
          </a:p>
        </p:txBody>
      </p:sp>
      <p:pic>
        <p:nvPicPr>
          <p:cNvPr id="321541" name="Picture 5" descr="SS-S03-C16-01-P8">
            <a:extLst>
              <a:ext uri="{FF2B5EF4-FFF2-40B4-BE49-F238E27FC236}">
                <a16:creationId xmlns:a16="http://schemas.microsoft.com/office/drawing/2014/main" id="{FA2E592A-690A-4F92-9197-3A6BC25116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1" t="-7777" r="-7791" b="-7777"/>
          <a:stretch>
            <a:fillRect/>
          </a:stretch>
        </p:blipFill>
        <p:spPr>
          <a:xfrm>
            <a:off x="1570543" y="1615332"/>
            <a:ext cx="3073080" cy="1152128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1543" name="Picture 7" descr="calculator">
            <a:extLst>
              <a:ext uri="{FF2B5EF4-FFF2-40B4-BE49-F238E27FC236}">
                <a16:creationId xmlns:a16="http://schemas.microsoft.com/office/drawing/2014/main" id="{EFA903B2-B13C-4F7A-858B-1F0F441D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429001"/>
            <a:ext cx="267831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26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  <p:bldP spid="321541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41678514-353C-448E-B0A0-FF7D8A147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4079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/>
              <a:t>Binary Coded Decimal (BCD)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2BA3972-3F13-4375-8E09-4A2C8207B4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208962" cy="44640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GB" altLang="en-US" sz="2400" dirty="0"/>
              <a:t>BCD represents decimal numbers using blocks of four binary digits.</a:t>
            </a:r>
          </a:p>
          <a:p>
            <a:pPr eaLnBrk="1" hangingPunct="1">
              <a:defRPr/>
            </a:pPr>
            <a:r>
              <a:rPr lang="en-GB" altLang="en-US" sz="2400" dirty="0"/>
              <a:t>Each block of four is converted and the decimal values are then read off:</a:t>
            </a:r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endParaRPr lang="en-GB" altLang="en-US" sz="2400" dirty="0"/>
          </a:p>
          <a:p>
            <a:pPr eaLnBrk="1" hangingPunct="1">
              <a:defRPr/>
            </a:pPr>
            <a:r>
              <a:rPr lang="en-GB" altLang="en-US" sz="2400" dirty="0"/>
              <a:t>Therefore </a:t>
            </a:r>
            <a:r>
              <a:rPr lang="en-GB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1001 0011 1000</a:t>
            </a:r>
            <a:r>
              <a:rPr lang="en-GB" altLang="en-US" sz="2400" dirty="0"/>
              <a:t> in BCD = </a:t>
            </a:r>
            <a:r>
              <a:rPr lang="en-GB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938</a:t>
            </a:r>
            <a:r>
              <a:rPr lang="en-GB" altLang="en-US" sz="2400" dirty="0"/>
              <a:t> in denary.</a:t>
            </a:r>
          </a:p>
        </p:txBody>
      </p:sp>
      <p:graphicFrame>
        <p:nvGraphicFramePr>
          <p:cNvPr id="313631" name="Group 287">
            <a:extLst>
              <a:ext uri="{FF2B5EF4-FFF2-40B4-BE49-F238E27FC236}">
                <a16:creationId xmlns:a16="http://schemas.microsoft.com/office/drawing/2014/main" id="{746B09AE-0771-4DBA-B1A0-B508BFFBE76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201988"/>
          <a:ext cx="2481262" cy="2147888"/>
        </p:xfrm>
        <a:graphic>
          <a:graphicData uri="http://schemas.openxmlformats.org/drawingml/2006/table">
            <a:tbl>
              <a:tblPr/>
              <a:tblGrid>
                <a:gridCol w="620712">
                  <a:extLst>
                    <a:ext uri="{9D8B030D-6E8A-4147-A177-3AD203B41FA5}">
                      <a16:colId xmlns:a16="http://schemas.microsoft.com/office/drawing/2014/main" val="84799236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35035022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802751379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790075873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955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5924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8 + 0 + 0 + 1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65886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48729"/>
                  </a:ext>
                </a:extLst>
              </a:tr>
            </a:tbl>
          </a:graphicData>
        </a:graphic>
      </p:graphicFrame>
      <p:graphicFrame>
        <p:nvGraphicFramePr>
          <p:cNvPr id="313630" name="Group 286">
            <a:extLst>
              <a:ext uri="{FF2B5EF4-FFF2-40B4-BE49-F238E27FC236}">
                <a16:creationId xmlns:a16="http://schemas.microsoft.com/office/drawing/2014/main" id="{566B3877-0ABB-4E89-B450-7A4B0E5EAE52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3213100"/>
          <a:ext cx="2481263" cy="2136775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46599709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14955871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18411643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922821755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2960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83858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 + 0 + 2 + 1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25063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46073"/>
                  </a:ext>
                </a:extLst>
              </a:tr>
            </a:tbl>
          </a:graphicData>
        </a:graphic>
      </p:graphicFrame>
      <p:graphicFrame>
        <p:nvGraphicFramePr>
          <p:cNvPr id="313629" name="Group 285">
            <a:extLst>
              <a:ext uri="{FF2B5EF4-FFF2-40B4-BE49-F238E27FC236}">
                <a16:creationId xmlns:a16="http://schemas.microsoft.com/office/drawing/2014/main" id="{5F84C10C-EF27-4D18-B423-B9704C68397D}"/>
              </a:ext>
            </a:extLst>
          </p:cNvPr>
          <p:cNvGraphicFramePr>
            <a:graphicFrameLocks noGrp="1"/>
          </p:cNvGraphicFramePr>
          <p:nvPr/>
        </p:nvGraphicFramePr>
        <p:xfrm>
          <a:off x="6372225" y="3213100"/>
          <a:ext cx="2481263" cy="2136775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1185417836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192855293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65542294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4005552167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95723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2578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8 + 0 + 0 + 0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12932"/>
                  </a:ext>
                </a:extLst>
              </a:tr>
              <a:tr h="53657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0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638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D2374D98-EE2F-424F-88A8-3390977390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536" y="332656"/>
            <a:ext cx="91440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Binary-Coded Decimal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052973E3-0058-412A-9873-6210DB56A8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>
            <a:normAutofit/>
          </a:bodyPr>
          <a:lstStyle/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To code a number with </a:t>
            </a:r>
            <a:r>
              <a:rPr lang="en-US" sz="2800" i="1" dirty="0"/>
              <a:t>n</a:t>
            </a:r>
            <a:r>
              <a:rPr lang="en-US" sz="2800" dirty="0"/>
              <a:t> decimal digits, we need </a:t>
            </a:r>
            <a:r>
              <a:rPr lang="en-US" sz="2800" i="1" dirty="0"/>
              <a:t>4n</a:t>
            </a:r>
            <a:r>
              <a:rPr lang="en-US" sz="2800" dirty="0"/>
              <a:t> bits in BCD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e.g. (365)</a:t>
            </a:r>
            <a:r>
              <a:rPr lang="en-US" sz="2800" baseline="-25000" dirty="0"/>
              <a:t>10</a:t>
            </a:r>
            <a:r>
              <a:rPr lang="en-US" sz="2800" dirty="0"/>
              <a:t> = (0011 0110 0101)</a:t>
            </a:r>
            <a:r>
              <a:rPr lang="en-US" sz="2800" baseline="-25000" dirty="0"/>
              <a:t>BCD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aseline="-25000" dirty="0"/>
          </a:p>
          <a:p>
            <a:pPr algn="justLow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This is different to converting to binary, which is (365)</a:t>
            </a:r>
            <a:r>
              <a:rPr lang="en-US" sz="2800" baseline="-25000" dirty="0"/>
              <a:t>10</a:t>
            </a:r>
            <a:r>
              <a:rPr lang="en-US" sz="2800" dirty="0"/>
              <a:t> = (101101101)</a:t>
            </a:r>
            <a:r>
              <a:rPr lang="en-US" sz="2800" baseline="-25000" dirty="0"/>
              <a:t>2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aseline="-25000" dirty="0"/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sz="2800" dirty="0"/>
              <a:t>Clearly, BCD requires more bits. </a:t>
            </a:r>
            <a:r>
              <a:rPr lang="en-US" sz="2800" dirty="0">
                <a:solidFill>
                  <a:srgbClr val="FFC000"/>
                </a:solidFill>
              </a:rPr>
              <a:t>BUT</a:t>
            </a:r>
            <a:r>
              <a:rPr lang="en-US" sz="2800" dirty="0"/>
              <a:t> it is easier to understand/interpret</a:t>
            </a:r>
          </a:p>
        </p:txBody>
      </p:sp>
      <p:sp>
        <p:nvSpPr>
          <p:cNvPr id="38919" name="Freeform 7">
            <a:extLst>
              <a:ext uri="{FF2B5EF4-FFF2-40B4-BE49-F238E27FC236}">
                <a16:creationId xmlns:a16="http://schemas.microsoft.com/office/drawing/2014/main" id="{0F7EC3BA-F870-43AA-8A9A-383FC6F15A00}"/>
              </a:ext>
            </a:extLst>
          </p:cNvPr>
          <p:cNvSpPr>
            <a:spLocks/>
          </p:cNvSpPr>
          <p:nvPr/>
        </p:nvSpPr>
        <p:spPr bwMode="auto">
          <a:xfrm>
            <a:off x="1981200" y="2743200"/>
            <a:ext cx="19812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920" name="Freeform 8">
            <a:extLst>
              <a:ext uri="{FF2B5EF4-FFF2-40B4-BE49-F238E27FC236}">
                <a16:creationId xmlns:a16="http://schemas.microsoft.com/office/drawing/2014/main" id="{73BD84DF-AEB6-440A-85CB-D7E64D28C030}"/>
              </a:ext>
            </a:extLst>
          </p:cNvPr>
          <p:cNvSpPr>
            <a:spLocks/>
          </p:cNvSpPr>
          <p:nvPr/>
        </p:nvSpPr>
        <p:spPr bwMode="auto">
          <a:xfrm>
            <a:off x="2209800" y="2743200"/>
            <a:ext cx="25908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8921" name="Freeform 9">
            <a:extLst>
              <a:ext uri="{FF2B5EF4-FFF2-40B4-BE49-F238E27FC236}">
                <a16:creationId xmlns:a16="http://schemas.microsoft.com/office/drawing/2014/main" id="{BBE6E02F-9B5A-43D9-8312-49C708A92A7C}"/>
              </a:ext>
            </a:extLst>
          </p:cNvPr>
          <p:cNvSpPr>
            <a:spLocks/>
          </p:cNvSpPr>
          <p:nvPr/>
        </p:nvSpPr>
        <p:spPr bwMode="auto">
          <a:xfrm>
            <a:off x="2438400" y="2743200"/>
            <a:ext cx="3048000" cy="393700"/>
          </a:xfrm>
          <a:custGeom>
            <a:avLst/>
            <a:gdLst>
              <a:gd name="T0" fmla="*/ 0 w 1248"/>
              <a:gd name="T1" fmla="*/ 0 h 248"/>
              <a:gd name="T2" fmla="*/ 2147483647 w 1248"/>
              <a:gd name="T3" fmla="*/ 2147483647 h 248"/>
              <a:gd name="T4" fmla="*/ 2147483647 w 1248"/>
              <a:gd name="T5" fmla="*/ 2147483647 h 248"/>
              <a:gd name="T6" fmla="*/ 0 60000 65536"/>
              <a:gd name="T7" fmla="*/ 0 60000 65536"/>
              <a:gd name="T8" fmla="*/ 0 60000 65536"/>
              <a:gd name="T9" fmla="*/ 0 w 1248"/>
              <a:gd name="T10" fmla="*/ 0 h 248"/>
              <a:gd name="T11" fmla="*/ 1248 w 124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48">
                <a:moveTo>
                  <a:pt x="0" y="0"/>
                </a:moveTo>
                <a:cubicBezTo>
                  <a:pt x="136" y="116"/>
                  <a:pt x="272" y="232"/>
                  <a:pt x="480" y="240"/>
                </a:cubicBezTo>
                <a:cubicBezTo>
                  <a:pt x="688" y="248"/>
                  <a:pt x="1112" y="48"/>
                  <a:pt x="1248" y="48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1944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4176" y="1268760"/>
            <a:ext cx="3314066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364088" y="1628477"/>
            <a:ext cx="47615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0 1 2 3 4 5 6 7 8 9 10 11 12 13 1415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326088" y="1628477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0000 0001 0010 0011 0100 0101 0110 0111 1000 1001 1010 1011 1100 1101 1110 1111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756223" y="1556469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0000 0001 0010 0011 0100 0101 0110 0111 1000 1001 0000 0001 0010 0011 0100 0101 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7164288" y="4604146"/>
            <a:ext cx="838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0001 0001 0001 0001 0001 0001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5154A5-E04A-4854-871B-B83E255A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629071"/>
            <a:ext cx="9144000" cy="803275"/>
          </a:xfrm>
        </p:spPr>
        <p:txBody>
          <a:bodyPr/>
          <a:lstStyle/>
          <a:p>
            <a:r>
              <a:rPr lang="en-GB" sz="3600" dirty="0"/>
              <a:t>Binary-Coded Decimal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85E9C34-B073-456C-AD56-BF1DEEB9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21095"/>
            <a:ext cx="4520633" cy="4467225"/>
          </a:xfrm>
        </p:spPr>
        <p:txBody>
          <a:bodyPr/>
          <a:lstStyle/>
          <a:p>
            <a:pPr algn="justLow"/>
            <a:r>
              <a:rPr lang="en-US" altLang="en-US" sz="2400" dirty="0">
                <a:solidFill>
                  <a:srgbClr val="0070C0"/>
                </a:solidFill>
                <a:latin typeface="Times New Roman" pitchFamily="18" charset="0"/>
              </a:rPr>
              <a:t>The table illustrates the difference between straight binary and BCD. BCD represents each decimal digit with a 4-bit code. </a:t>
            </a:r>
          </a:p>
          <a:p>
            <a:pPr algn="justLow"/>
            <a:endParaRPr lang="en-US" altLang="en-US" sz="2400" dirty="0">
              <a:solidFill>
                <a:srgbClr val="0070C0"/>
              </a:solidFill>
              <a:latin typeface="Times New Roman" pitchFamily="18" charset="0"/>
            </a:endParaRPr>
          </a:p>
          <a:p>
            <a:pPr algn="justLow"/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Notice that the codes 1010 through 1111 are not used in BCD. </a:t>
            </a:r>
          </a:p>
          <a:p>
            <a:pPr algn="justLow"/>
            <a:endParaRPr lang="en-GB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0">
            <a:extLst>
              <a:ext uri="{FF2B5EF4-FFF2-40B4-BE49-F238E27FC236}">
                <a16:creationId xmlns:a16="http://schemas.microsoft.com/office/drawing/2014/main" id="{2F95776E-1A98-4885-9AC4-DD223F74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29225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Decimal</a:t>
            </a:r>
          </a:p>
        </p:txBody>
      </p:sp>
      <p:sp>
        <p:nvSpPr>
          <p:cNvPr id="17" name="Text Box 51">
            <a:extLst>
              <a:ext uri="{FF2B5EF4-FFF2-40B4-BE49-F238E27FC236}">
                <a16:creationId xmlns:a16="http://schemas.microsoft.com/office/drawing/2014/main" id="{67A8699B-03E0-4D5E-9F05-8ACEC8E0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2" y="126876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srgbClr val="00B050"/>
                </a:solidFill>
              </a:rPr>
              <a:t>BCD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18" name="Text Box 52">
            <a:extLst>
              <a:ext uri="{FF2B5EF4-FFF2-40B4-BE49-F238E27FC236}">
                <a16:creationId xmlns:a16="http://schemas.microsoft.com/office/drawing/2014/main" id="{E623EE17-4066-43DF-BD6D-F2721909C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290246"/>
            <a:ext cx="8545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207397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695638" y="1599790"/>
            <a:ext cx="77198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en-US" altLang="en-US" sz="2600" b="1" dirty="0">
                <a:solidFill>
                  <a:prstClr val="black"/>
                </a:solidFill>
              </a:rPr>
              <a:t>base</a:t>
            </a:r>
            <a:r>
              <a:rPr lang="en-US" altLang="en-US" sz="2600" dirty="0">
                <a:solidFill>
                  <a:prstClr val="black"/>
                </a:solidFill>
              </a:rPr>
              <a:t> or </a:t>
            </a:r>
            <a:r>
              <a:rPr lang="en-US" altLang="en-US" sz="2600" b="1" dirty="0">
                <a:solidFill>
                  <a:prstClr val="black"/>
                </a:solidFill>
              </a:rPr>
              <a:t>radix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of decimal numbers is 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because only ten symbols (0 through 9) are used.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723900" y="2658929"/>
            <a:ext cx="7696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column weights of decimal numbers are powers of ten that increase from right to left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979712" y="3663505"/>
            <a:ext cx="4724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-2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-3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en-US" sz="26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-4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C7B79-463A-445D-A5AD-75FADC7D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18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 Numbers</a:t>
            </a:r>
            <a:endParaRPr lang="en-GB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6323" y="4272677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1:           853 is a decimal number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853</a:t>
            </a:r>
            <a:r>
              <a:rPr lang="en-US" baseline="-25000" dirty="0"/>
              <a:t>10</a:t>
            </a:r>
            <a:r>
              <a:rPr lang="en-US" dirty="0"/>
              <a:t> = (8</a:t>
            </a:r>
            <a:r>
              <a:rPr lang="en-US" dirty="0">
                <a:sym typeface="Symbol" pitchFamily="18" charset="2"/>
              </a:rPr>
              <a:t>10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+ (510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+ (310</a:t>
            </a:r>
            <a:r>
              <a:rPr lang="en-US" baseline="30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/>
              <a:t>Example 2:           9781.024 is a decimal number</a:t>
            </a:r>
          </a:p>
          <a:p>
            <a:endParaRPr lang="en-US" dirty="0"/>
          </a:p>
          <a:p>
            <a:r>
              <a:rPr lang="en-US" dirty="0"/>
              <a:t>                             9781.024</a:t>
            </a:r>
            <a:r>
              <a:rPr lang="en-US" baseline="-25000" dirty="0"/>
              <a:t>10</a:t>
            </a:r>
            <a:r>
              <a:rPr lang="en-US" dirty="0"/>
              <a:t> = (9x10</a:t>
            </a:r>
            <a:r>
              <a:rPr lang="en-US" baseline="30000" dirty="0"/>
              <a:t>3</a:t>
            </a:r>
            <a:r>
              <a:rPr lang="en-US" dirty="0"/>
              <a:t>) + (7x10</a:t>
            </a:r>
            <a:r>
              <a:rPr lang="en-US" baseline="30000" dirty="0"/>
              <a:t>2</a:t>
            </a:r>
            <a:r>
              <a:rPr lang="en-US" dirty="0"/>
              <a:t>) + (8x10</a:t>
            </a:r>
            <a:r>
              <a:rPr lang="en-US" baseline="30000" dirty="0"/>
              <a:t>1</a:t>
            </a:r>
            <a:r>
              <a:rPr lang="en-US" dirty="0"/>
              <a:t>) + (1x10</a:t>
            </a:r>
            <a:r>
              <a:rPr lang="en-US" baseline="30000" dirty="0"/>
              <a:t>0</a:t>
            </a:r>
            <a:r>
              <a:rPr lang="en-US" dirty="0"/>
              <a:t>) +             </a:t>
            </a:r>
          </a:p>
          <a:p>
            <a:r>
              <a:rPr lang="en-US" dirty="0"/>
              <a:t>                                                   (0x10</a:t>
            </a:r>
            <a:r>
              <a:rPr lang="en-US" baseline="30000" dirty="0"/>
              <a:t>-1</a:t>
            </a:r>
            <a:r>
              <a:rPr lang="en-US" dirty="0"/>
              <a:t>) + (2x10</a:t>
            </a:r>
            <a:r>
              <a:rPr lang="en-US" baseline="30000" dirty="0"/>
              <a:t>-2</a:t>
            </a:r>
            <a:r>
              <a:rPr lang="en-US" dirty="0"/>
              <a:t>) + (4x10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54434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469" y="681579"/>
            <a:ext cx="8784976" cy="5847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ADDITION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8307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The rules for binary addition are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464156" y="1995513"/>
            <a:ext cx="5492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+ 0 = 0 		Sum = 0, carry = 0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464156" y="2367472"/>
            <a:ext cx="4988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+ 1 = 0 		Sum = 1, carry = 0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449676" y="2716184"/>
            <a:ext cx="4282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= 0 		Sum = 1, carry = 0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49676" y="3059085"/>
            <a:ext cx="4758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= 10 	Sum = 0, carry = 1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493658" y="3537013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When an input carry = 1 due to a previous result, the rules are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6982" y="3982306"/>
            <a:ext cx="574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+ 0 = 01 		Sum = 1, carry = 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206982" y="4304586"/>
            <a:ext cx="488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+ 1 = 10 		Sum = 0, carry = 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181440" y="4673918"/>
            <a:ext cx="4838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+ 0 = 10 		Sum = 0, carry = 1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82134" y="5016818"/>
            <a:ext cx="5026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+ 1 = 10 		Sum = 1, carry = 1</a:t>
            </a:r>
          </a:p>
        </p:txBody>
      </p:sp>
    </p:spTree>
    <p:extLst>
      <p:ext uri="{BB962C8B-B14F-4D97-AF65-F5344CB8AC3E}">
        <p14:creationId xmlns:p14="http://schemas.microsoft.com/office/powerpoint/2010/main" val="27307789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93658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The rules for binary subtraction are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51820" y="2000464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0 = 0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54677" y="23607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0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54677" y="27036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</a:t>
            </a:r>
            <a:r>
              <a:rPr lang="en-US" altLang="en-US" sz="1800">
                <a:latin typeface="Symbol" pitchFamily="18" charset="2"/>
              </a:rPr>
              <a:t>-</a:t>
            </a:r>
            <a:r>
              <a:rPr lang="en-US" altLang="en-US" sz="1800"/>
              <a:t> 0 = 1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43808" y="3050687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1  with a borrow of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970" y="673523"/>
            <a:ext cx="8784976" cy="5847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396368366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2085650" y="1078094"/>
          <a:ext cx="4891348" cy="46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5465508" imgH="5234694" progId="Word.Document.8">
                  <p:embed/>
                </p:oleObj>
              </mc:Choice>
              <mc:Fallback>
                <p:oleObj name="Document" r:id="rId4" imgW="5465508" imgH="5234694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650" y="1078094"/>
                        <a:ext cx="4891348" cy="466012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8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549275"/>
            <a:ext cx="7596336" cy="792163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pitchFamily="18" charset="0"/>
              </a:rPr>
              <a:t>Binary Multiplication</a:t>
            </a:r>
            <a:r>
              <a:rPr lang="en-US" dirty="0"/>
              <a:t> </a:t>
            </a:r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1156993"/>
              </p:ext>
            </p:extLst>
          </p:nvPr>
        </p:nvGraphicFramePr>
        <p:xfrm>
          <a:off x="2699792" y="2060848"/>
          <a:ext cx="4003675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5470991" imgH="5641636" progId="Word.Document.8">
                  <p:embed/>
                </p:oleObj>
              </mc:Choice>
              <mc:Fallback>
                <p:oleObj name="Document" r:id="rId4" imgW="5470991" imgH="5641636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60848"/>
                        <a:ext cx="4003675" cy="4129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021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dirty="0"/>
              <a:t>BINARY ADDITION – SELF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/>
              <a:t>11011 + 1001010 =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1011001 + 111010 =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316830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83768" y="3717032"/>
            <a:ext cx="5308600" cy="210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36712"/>
            <a:ext cx="5198302" cy="23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70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9072034" cy="803275"/>
          </a:xfrm>
        </p:spPr>
        <p:txBody>
          <a:bodyPr/>
          <a:lstStyle/>
          <a:p>
            <a:r>
              <a:rPr lang="en-US" sz="2800" dirty="0"/>
              <a:t>BINARY SUBTRACTION – SELF TEST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/>
              <a:t>1000101 - 101100 =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1110110 - 1010111 =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31176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95" y="875125"/>
            <a:ext cx="442912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3632091"/>
            <a:ext cx="4391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389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8529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485355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30B4-7D58-4567-8A0C-5641C612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Decimal Numbers</a:t>
            </a:r>
            <a:endParaRPr lang="en-GB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600" y="1626071"/>
            <a:ext cx="7772400" cy="4467225"/>
          </a:xfrm>
        </p:spPr>
        <p:txBody>
          <a:bodyPr vert="horz">
            <a:noAutofit/>
          </a:bodyPr>
          <a:lstStyle/>
          <a:p>
            <a:pPr marL="0" indent="0" algn="justLow">
              <a:lnSpc>
                <a:spcPct val="150000"/>
              </a:lnSpc>
              <a:buNone/>
            </a:pPr>
            <a:r>
              <a:rPr lang="en-GB" sz="2400" dirty="0"/>
              <a:t>The value of a number is calculated by multiplying each digit by its weight, then add up the totals.</a:t>
            </a:r>
          </a:p>
          <a:p>
            <a:pPr algn="justLow">
              <a:lnSpc>
                <a:spcPct val="150000"/>
              </a:lnSpc>
            </a:pPr>
            <a:endParaRPr lang="en-GB" sz="2400" dirty="0"/>
          </a:p>
          <a:p>
            <a:pPr marL="342900" lvl="1" indent="0" algn="justLow">
              <a:lnSpc>
                <a:spcPct val="150000"/>
              </a:lnSpc>
              <a:buNone/>
            </a:pPr>
            <a:endParaRPr lang="en-GB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01D33-013B-4CBB-8A64-F3A8BEF77A7F}"/>
              </a:ext>
            </a:extLst>
          </p:cNvPr>
          <p:cNvSpPr/>
          <p:nvPr/>
        </p:nvSpPr>
        <p:spPr>
          <a:xfrm>
            <a:off x="827584" y="4376587"/>
            <a:ext cx="7488832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	 1000	  100	   10    1	          0.1	 0.01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76AC1-FD4D-4357-AA4B-7218F707881A}"/>
              </a:ext>
            </a:extLst>
          </p:cNvPr>
          <p:cNvSpPr/>
          <p:nvPr/>
        </p:nvSpPr>
        <p:spPr>
          <a:xfrm>
            <a:off x="791783" y="5024659"/>
            <a:ext cx="7380617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</a:pP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   1000 + 0	 + 20	 +  4	     .    0.5 + 0.07</a:t>
            </a:r>
            <a:b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DB08-51D4-43BB-9099-3B5A9E36B14D}"/>
              </a:ext>
            </a:extLst>
          </p:cNvPr>
          <p:cNvSpPr/>
          <p:nvPr/>
        </p:nvSpPr>
        <p:spPr>
          <a:xfrm>
            <a:off x="2123728" y="3080443"/>
            <a:ext cx="6192688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lnSpc>
                <a:spcPct val="90000"/>
              </a:lnSpc>
              <a:spcBef>
                <a:spcPts val="375"/>
              </a:spcBef>
              <a:spcAft>
                <a:spcPts val="600"/>
              </a:spcAft>
            </a:pPr>
            <a:r>
              <a:rPr lang="en-GB" b="1" spc="5000" dirty="0">
                <a:solidFill>
                  <a:srgbClr val="4472C4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A90D-9E7A-48B2-BC5A-7DCC6E3D0108}"/>
              </a:ext>
            </a:extLst>
          </p:cNvPr>
          <p:cNvSpPr/>
          <p:nvPr/>
        </p:nvSpPr>
        <p:spPr>
          <a:xfrm>
            <a:off x="1159748" y="298766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472C4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50585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231" y="1704019"/>
            <a:ext cx="7940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Test Yourself:</a:t>
            </a:r>
          </a:p>
          <a:p>
            <a:endParaRPr lang="en-US" sz="2800" dirty="0"/>
          </a:p>
          <a:p>
            <a:r>
              <a:rPr lang="en-US" sz="2800" dirty="0"/>
              <a:t>Express the decimal number 2745.214 as a sum of the values of each digit.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188218"/>
            <a:ext cx="9144000" cy="79251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Decimal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00803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9144000" cy="793750"/>
          </a:xfrm>
        </p:spPr>
        <p:txBody>
          <a:bodyPr/>
          <a:lstStyle/>
          <a:p>
            <a:pPr eaLnBrk="1" hangingPunct="1"/>
            <a:r>
              <a:rPr lang="en-US" altLang="en-US" dirty="0"/>
              <a:t>Decimal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3938" y="3643313"/>
            <a:ext cx="6850062" cy="15525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2745.214</a:t>
            </a:r>
            <a:r>
              <a:rPr lang="en-US" altLang="en-US" sz="2400" baseline="-25000" dirty="0"/>
              <a:t>10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= </a:t>
            </a:r>
            <a:r>
              <a:rPr lang="en-US" altLang="en-US" sz="2200" dirty="0"/>
              <a:t>(2x10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)+(7x10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)+(4x10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)+(5x10</a:t>
            </a:r>
            <a:r>
              <a:rPr lang="en-US" altLang="en-US" sz="2200" baseline="30000" dirty="0"/>
              <a:t>0</a:t>
            </a:r>
            <a:r>
              <a:rPr lang="en-US" altLang="en-US" sz="2200" dirty="0"/>
              <a:t>)+(2x10</a:t>
            </a:r>
            <a:r>
              <a:rPr lang="en-US" altLang="en-US" sz="2200" baseline="30000" dirty="0"/>
              <a:t>-1</a:t>
            </a:r>
            <a:r>
              <a:rPr lang="en-US" altLang="en-US" sz="2200" dirty="0"/>
              <a:t>)+(1x10</a:t>
            </a:r>
            <a:r>
              <a:rPr lang="en-US" altLang="en-US" sz="2200" baseline="30000" dirty="0"/>
              <a:t>-2</a:t>
            </a:r>
            <a:r>
              <a:rPr lang="en-US" altLang="en-US" sz="2200" dirty="0"/>
              <a:t>)+(4x10</a:t>
            </a:r>
            <a:r>
              <a:rPr lang="en-US" altLang="en-US" sz="2200" baseline="30000" dirty="0"/>
              <a:t>-3</a:t>
            </a:r>
            <a:r>
              <a:rPr lang="en-US" altLang="en-US" sz="22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200" dirty="0"/>
              <a:t>= (2x1000)+(7x100)+(4x10)+(5x1)+(2x0.1)+(1x0.01)+(4x0.001)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= (2000)+(700)+(40)+(5)+(0.2)+(0.01)+(0.004)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2542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7114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7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168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625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5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311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4768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1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52260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083050" y="2971800"/>
            <a:ext cx="228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.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24828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29400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3397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3854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4540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4997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4546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217805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Arial Black" panose="020B0A04020102020204" pitchFamily="34" charset="0"/>
              </a:rPr>
              <a:t>10</a:t>
            </a:r>
            <a:r>
              <a:rPr lang="en-US" altLang="en-US" baseline="30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26543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31115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35687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4311650" y="22240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7688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2260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-3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762000" y="2224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68748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19486" y="1317428"/>
            <a:ext cx="83009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For digital systems, the binary number system is used.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Binary has a radix of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uses the digits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to represent quantities. 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19486" y="2257636"/>
            <a:ext cx="84450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column weights of binary numbers are powers of two that increase from right to left.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059832" y="2758527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-4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6E377D-E425-4E38-A90B-4BE9309F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</a:rPr>
              <a:t>Binary Numbers</a:t>
            </a:r>
            <a:endParaRPr lang="en-GB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8E25-70A5-4DC8-888B-608AEC755B87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92" y="5495772"/>
            <a:ext cx="8563880" cy="113612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71494" y="3179561"/>
            <a:ext cx="8266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Example 1: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1011</a:t>
            </a:r>
            <a:r>
              <a:rPr lang="en-US" baseline="-25000" dirty="0"/>
              <a:t>2</a:t>
            </a:r>
            <a:r>
              <a:rPr lang="en-US" dirty="0"/>
              <a:t> = (1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) + (0</a:t>
            </a:r>
            <a:r>
              <a:rPr lang="en-US" dirty="0">
                <a:sym typeface="Symbol" pitchFamily="18" charset="2"/>
              </a:rPr>
              <a:t>2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+ (12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) + (12</a:t>
            </a:r>
            <a:r>
              <a:rPr lang="en-US" baseline="30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buClr>
                <a:schemeClr val="tx1"/>
              </a:buCl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/>
              <a:t>Example 2:  1101.01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=((1x2</a:t>
            </a:r>
            <a:r>
              <a:rPr lang="en-US" baseline="30000" dirty="0"/>
              <a:t>3</a:t>
            </a:r>
            <a:r>
              <a:rPr lang="en-US" dirty="0"/>
              <a:t>) + (1x2</a:t>
            </a:r>
            <a:r>
              <a:rPr lang="en-US" baseline="30000" dirty="0"/>
              <a:t>2</a:t>
            </a:r>
            <a:r>
              <a:rPr lang="en-US" dirty="0"/>
              <a:t>) + (0x2</a:t>
            </a:r>
            <a:r>
              <a:rPr lang="en-US" baseline="30000" dirty="0"/>
              <a:t>1</a:t>
            </a:r>
            <a:r>
              <a:rPr lang="en-US" dirty="0"/>
              <a:t>) + (1x2</a:t>
            </a:r>
            <a:r>
              <a:rPr lang="en-US" baseline="30000" dirty="0"/>
              <a:t>0</a:t>
            </a:r>
            <a:r>
              <a:rPr lang="en-US" dirty="0"/>
              <a:t>) + (0x2</a:t>
            </a:r>
            <a:r>
              <a:rPr lang="en-US" baseline="30000" dirty="0"/>
              <a:t>-1</a:t>
            </a:r>
            <a:r>
              <a:rPr lang="en-US" dirty="0"/>
              <a:t>) + (1x2</a:t>
            </a:r>
            <a:r>
              <a:rPr lang="en-US" baseline="30000" dirty="0"/>
              <a:t>-2</a:t>
            </a:r>
            <a:r>
              <a:rPr lang="en-US" dirty="0"/>
              <a:t>))</a:t>
            </a:r>
            <a:r>
              <a:rPr lang="en-US" baseline="-25000" dirty="0"/>
              <a:t>10</a:t>
            </a:r>
          </a:p>
          <a:p>
            <a:r>
              <a:rPr lang="en-US" dirty="0"/>
              <a:t>=((1x8) + (1x4) + (0x2) + (1x1) + (0x0.5) + (1x0.25))</a:t>
            </a:r>
            <a:r>
              <a:rPr lang="en-US" baseline="-25000" dirty="0"/>
              <a:t>10</a:t>
            </a:r>
          </a:p>
          <a:p>
            <a:r>
              <a:rPr lang="en-US" dirty="0"/>
              <a:t>= ( 8 + 4 + 0 + 1 + 0 + 0.25 )</a:t>
            </a:r>
            <a:r>
              <a:rPr lang="en-US" baseline="-25000" dirty="0"/>
              <a:t>10</a:t>
            </a:r>
          </a:p>
          <a:p>
            <a:r>
              <a:rPr lang="en-US" dirty="0"/>
              <a:t>= 13.25</a:t>
            </a:r>
            <a:r>
              <a:rPr lang="en-US" baseline="-25000" dirty="0"/>
              <a:t>10</a:t>
            </a:r>
            <a:endParaRPr lang="en-US" dirty="0"/>
          </a:p>
          <a:p>
            <a:pPr>
              <a:buClr>
                <a:schemeClr val="tx1"/>
              </a:buClr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7753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5FB0A-6B3F-4DF5-935C-A82C6F07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sz="3600" dirty="0">
                <a:effectLst/>
                <a:cs typeface="Times New Roman" panose="02020603050405020304" pitchFamily="18" charset="0"/>
              </a:rPr>
              <a:t>Binary-to-Decimal Conversion</a:t>
            </a:r>
            <a:endParaRPr lang="en-GB" sz="36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pPr marL="0" indent="0" algn="justLow">
              <a:lnSpc>
                <a:spcPct val="150000"/>
              </a:lnSpc>
              <a:buNone/>
            </a:pPr>
            <a:r>
              <a:rPr lang="en-GB" sz="2400" dirty="0"/>
              <a:t>The value of a number is calculated by multiplying each digit by its weight, then add up the totals.</a:t>
            </a:r>
          </a:p>
          <a:p>
            <a:pPr algn="justLow">
              <a:lnSpc>
                <a:spcPct val="150000"/>
              </a:lnSpc>
            </a:pPr>
            <a:endParaRPr lang="en-GB" sz="2400" dirty="0"/>
          </a:p>
          <a:p>
            <a:pPr marL="342900" lvl="1" indent="0" algn="justLow">
              <a:lnSpc>
                <a:spcPct val="150000"/>
              </a:lnSpc>
              <a:buNone/>
            </a:pPr>
            <a:endParaRPr lang="en-GB" sz="24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01D33-013B-4CBB-8A64-F3A8BEF77A7F}"/>
              </a:ext>
            </a:extLst>
          </p:cNvPr>
          <p:cNvSpPr/>
          <p:nvPr/>
        </p:nvSpPr>
        <p:spPr>
          <a:xfrm>
            <a:off x="827584" y="4376587"/>
            <a:ext cx="8316416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Weight	  8     4     2    1	         0.5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0.25  0.125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76AC1-FD4D-4357-AA4B-7218F707881A}"/>
              </a:ext>
            </a:extLst>
          </p:cNvPr>
          <p:cNvSpPr/>
          <p:nvPr/>
        </p:nvSpPr>
        <p:spPr>
          <a:xfrm>
            <a:off x="791783" y="5024659"/>
            <a:ext cx="8100697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     8  +  0	 +  2  + 1	     .   0.5  + 0 + 0.125</a:t>
            </a:r>
            <a:b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		  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5DB08-51D4-43BB-9099-3B5A9E36B14D}"/>
              </a:ext>
            </a:extLst>
          </p:cNvPr>
          <p:cNvSpPr/>
          <p:nvPr/>
        </p:nvSpPr>
        <p:spPr>
          <a:xfrm>
            <a:off x="2123728" y="3080443"/>
            <a:ext cx="6808420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500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1011.101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A90D-9E7A-48B2-BC5A-7DCC6E3D0108}"/>
              </a:ext>
            </a:extLst>
          </p:cNvPr>
          <p:cNvSpPr/>
          <p:nvPr/>
        </p:nvSpPr>
        <p:spPr>
          <a:xfrm>
            <a:off x="1159748" y="298766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	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2C4BE3-7B55-4514-838C-1C1EF4DD0B06}"/>
              </a:ext>
            </a:extLst>
          </p:cNvPr>
          <p:cNvSpPr/>
          <p:nvPr/>
        </p:nvSpPr>
        <p:spPr>
          <a:xfrm>
            <a:off x="5796136" y="5949280"/>
            <a:ext cx="2376264" cy="7532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11.625</a:t>
            </a:r>
          </a:p>
        </p:txBody>
      </p:sp>
    </p:spTree>
    <p:extLst>
      <p:ext uri="{BB962C8B-B14F-4D97-AF65-F5344CB8AC3E}">
        <p14:creationId xmlns:p14="http://schemas.microsoft.com/office/powerpoint/2010/main" val="41535560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2672</Words>
  <Application>Microsoft Office PowerPoint</Application>
  <PresentationFormat>On-screen Show (4:3)</PresentationFormat>
  <Paragraphs>503</Paragraphs>
  <Slides>48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70" baseType="lpstr">
      <vt:lpstr>微軟正黑體</vt:lpstr>
      <vt:lpstr>新細明體</vt:lpstr>
      <vt:lpstr>Agency FB</vt:lpstr>
      <vt:lpstr>Arial</vt:lpstr>
      <vt:lpstr>Arial Black</vt:lpstr>
      <vt:lpstr>Calibri</vt:lpstr>
      <vt:lpstr>Century Gothic</vt:lpstr>
      <vt:lpstr>Comic Sans MS</vt:lpstr>
      <vt:lpstr>Courier New</vt:lpstr>
      <vt:lpstr>Garamond</vt:lpstr>
      <vt:lpstr>Impact</vt:lpstr>
      <vt:lpstr>Segoe UI Black</vt:lpstr>
      <vt:lpstr>Symbol</vt:lpstr>
      <vt:lpstr>Tahoma</vt:lpstr>
      <vt:lpstr>Times</vt:lpstr>
      <vt:lpstr>Times New Roman</vt:lpstr>
      <vt:lpstr>Tw Cen MT</vt:lpstr>
      <vt:lpstr>Wingdings</vt:lpstr>
      <vt:lpstr>Wingdings 3</vt:lpstr>
      <vt:lpstr>PLTW - Master - Theme</vt:lpstr>
      <vt:lpstr>Wisp</vt:lpstr>
      <vt:lpstr>Document</vt:lpstr>
      <vt:lpstr>Computer Architecture &amp; Networks</vt:lpstr>
      <vt:lpstr>Learning Outcome</vt:lpstr>
      <vt:lpstr>PowerPoint Presentation</vt:lpstr>
      <vt:lpstr>Decimal Numbers</vt:lpstr>
      <vt:lpstr>Decimal Numbers</vt:lpstr>
      <vt:lpstr>PowerPoint Presentation</vt:lpstr>
      <vt:lpstr>Decimal System</vt:lpstr>
      <vt:lpstr>Binary Numbers</vt:lpstr>
      <vt:lpstr>Binary-to-Decimal Conversion</vt:lpstr>
      <vt:lpstr>PowerPoint Presentation</vt:lpstr>
      <vt:lpstr>PowerPoint Presentation</vt:lpstr>
      <vt:lpstr>Decimal-to-Binary Conversion</vt:lpstr>
      <vt:lpstr>Decimal-to-Binary Conversion</vt:lpstr>
      <vt:lpstr>Decimal-to-Binary Conversion</vt:lpstr>
      <vt:lpstr>PowerPoint Presentation</vt:lpstr>
      <vt:lpstr>PowerPoint Presentation</vt:lpstr>
      <vt:lpstr>PowerPoint Presentation</vt:lpstr>
      <vt:lpstr>PowerPoint Presentation</vt:lpstr>
      <vt:lpstr>Binary Numbers</vt:lpstr>
      <vt:lpstr>Hexadecimal Numbers</vt:lpstr>
      <vt:lpstr>Hexadecimal Numbers</vt:lpstr>
      <vt:lpstr>Hexadecimal  Binary</vt:lpstr>
      <vt:lpstr>PowerPoint Presentation</vt:lpstr>
      <vt:lpstr>PowerPoint Presentation</vt:lpstr>
      <vt:lpstr>Hexadecimal  Decimal</vt:lpstr>
      <vt:lpstr>PowerPoint Presentation</vt:lpstr>
      <vt:lpstr>Octal Numbers</vt:lpstr>
      <vt:lpstr>Octal  Binary Conversion</vt:lpstr>
      <vt:lpstr>PowerPoint Presentation</vt:lpstr>
      <vt:lpstr>PowerPoint Presentation</vt:lpstr>
      <vt:lpstr>Octal  Decimal</vt:lpstr>
      <vt:lpstr>PowerPoint Presentation</vt:lpstr>
      <vt:lpstr>PowerPoint Presentation</vt:lpstr>
      <vt:lpstr>Octal  Hex</vt:lpstr>
      <vt:lpstr>Summary of Number System Conversions</vt:lpstr>
      <vt:lpstr>Binary-Coded Decimal</vt:lpstr>
      <vt:lpstr>Binary Coded Decimal (BCD)</vt:lpstr>
      <vt:lpstr>Binary-Coded Decimal</vt:lpstr>
      <vt:lpstr>Binary-Coded Decimal</vt:lpstr>
      <vt:lpstr>PowerPoint Presentation</vt:lpstr>
      <vt:lpstr>PowerPoint Presentation</vt:lpstr>
      <vt:lpstr>PowerPoint Presentation</vt:lpstr>
      <vt:lpstr>Binary Multiplication </vt:lpstr>
      <vt:lpstr>BINARY ADDITION – SELF TEST 1</vt:lpstr>
      <vt:lpstr>PowerPoint Presentation</vt:lpstr>
      <vt:lpstr>BINARY SUBTRACTION – SELF TEST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Mohamed Abdelshafy</dc:creator>
  <cp:lastModifiedBy>Wen Chi</cp:lastModifiedBy>
  <cp:revision>58</cp:revision>
  <dcterms:created xsi:type="dcterms:W3CDTF">2018-12-30T12:20:26Z</dcterms:created>
  <dcterms:modified xsi:type="dcterms:W3CDTF">2022-02-25T15:16:00Z</dcterms:modified>
</cp:coreProperties>
</file>