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44" y="444449"/>
            <a:ext cx="8071510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965" y="1701165"/>
            <a:ext cx="7872069" cy="4782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g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5052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6023" y="1691639"/>
              <a:ext cx="7428230" cy="2533015"/>
            </a:xfrm>
            <a:custGeom>
              <a:avLst/>
              <a:gdLst/>
              <a:ahLst/>
              <a:cxnLst/>
              <a:rect l="l" t="t" r="r" b="b"/>
              <a:pathLst>
                <a:path w="7428230" h="2533015">
                  <a:moveTo>
                    <a:pt x="7427976" y="0"/>
                  </a:moveTo>
                  <a:lnTo>
                    <a:pt x="0" y="0"/>
                  </a:lnTo>
                  <a:lnTo>
                    <a:pt x="0" y="2532888"/>
                  </a:lnTo>
                  <a:lnTo>
                    <a:pt x="7427976" y="2532888"/>
                  </a:lnTo>
                  <a:lnTo>
                    <a:pt x="7427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3023" y="3593591"/>
              <a:ext cx="567055" cy="631190"/>
            </a:xfrm>
            <a:custGeom>
              <a:avLst/>
              <a:gdLst/>
              <a:ahLst/>
              <a:cxnLst/>
              <a:rect l="l" t="t" r="r" b="b"/>
              <a:pathLst>
                <a:path w="567055" h="631189">
                  <a:moveTo>
                    <a:pt x="0" y="630936"/>
                  </a:moveTo>
                  <a:lnTo>
                    <a:pt x="566928" y="630936"/>
                  </a:lnTo>
                  <a:lnTo>
                    <a:pt x="566928" y="0"/>
                  </a:lnTo>
                  <a:lnTo>
                    <a:pt x="0" y="0"/>
                  </a:lnTo>
                  <a:lnTo>
                    <a:pt x="0" y="630936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6024" y="1066799"/>
              <a:ext cx="1152525" cy="1259205"/>
            </a:xfrm>
            <a:custGeom>
              <a:avLst/>
              <a:gdLst/>
              <a:ahLst/>
              <a:cxnLst/>
              <a:rect l="l" t="t" r="r" b="b"/>
              <a:pathLst>
                <a:path w="1152525" h="1259205">
                  <a:moveTo>
                    <a:pt x="563880" y="624840"/>
                  </a:moveTo>
                  <a:lnTo>
                    <a:pt x="0" y="624840"/>
                  </a:lnTo>
                  <a:lnTo>
                    <a:pt x="0" y="1258824"/>
                  </a:lnTo>
                  <a:lnTo>
                    <a:pt x="563880" y="1258824"/>
                  </a:lnTo>
                  <a:lnTo>
                    <a:pt x="563880" y="624840"/>
                  </a:lnTo>
                  <a:close/>
                </a:path>
                <a:path w="1152525" h="1259205">
                  <a:moveTo>
                    <a:pt x="1152144" y="0"/>
                  </a:moveTo>
                  <a:lnTo>
                    <a:pt x="563880" y="0"/>
                  </a:lnTo>
                  <a:lnTo>
                    <a:pt x="563880" y="624840"/>
                  </a:lnTo>
                  <a:lnTo>
                    <a:pt x="1152144" y="62484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9952" y="3593591"/>
              <a:ext cx="585470" cy="631190"/>
            </a:xfrm>
            <a:custGeom>
              <a:avLst/>
              <a:gdLst/>
              <a:ahLst/>
              <a:cxnLst/>
              <a:rect l="l" t="t" r="r" b="b"/>
              <a:pathLst>
                <a:path w="585469" h="631189">
                  <a:moveTo>
                    <a:pt x="0" y="630936"/>
                  </a:moveTo>
                  <a:lnTo>
                    <a:pt x="585216" y="630936"/>
                  </a:lnTo>
                  <a:lnTo>
                    <a:pt x="585216" y="0"/>
                  </a:lnTo>
                  <a:lnTo>
                    <a:pt x="0" y="0"/>
                  </a:lnTo>
                  <a:lnTo>
                    <a:pt x="0" y="630936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9904" y="1691639"/>
              <a:ext cx="588645" cy="643255"/>
            </a:xfrm>
            <a:custGeom>
              <a:avLst/>
              <a:gdLst/>
              <a:ahLst/>
              <a:cxnLst/>
              <a:rect l="l" t="t" r="r" b="b"/>
              <a:pathLst>
                <a:path w="588644" h="643255">
                  <a:moveTo>
                    <a:pt x="588263" y="0"/>
                  </a:moveTo>
                  <a:lnTo>
                    <a:pt x="0" y="0"/>
                  </a:lnTo>
                  <a:lnTo>
                    <a:pt x="0" y="643127"/>
                  </a:lnTo>
                  <a:lnTo>
                    <a:pt x="588263" y="643127"/>
                  </a:lnTo>
                  <a:lnTo>
                    <a:pt x="588263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9952" y="2325623"/>
              <a:ext cx="576580" cy="622300"/>
            </a:xfrm>
            <a:custGeom>
              <a:avLst/>
              <a:gdLst/>
              <a:ahLst/>
              <a:cxnLst/>
              <a:rect l="l" t="t" r="r" b="b"/>
              <a:pathLst>
                <a:path w="576580" h="622300">
                  <a:moveTo>
                    <a:pt x="0" y="621791"/>
                  </a:moveTo>
                  <a:lnTo>
                    <a:pt x="576072" y="621791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621791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2325623"/>
              <a:ext cx="582295" cy="631190"/>
            </a:xfrm>
            <a:custGeom>
              <a:avLst/>
              <a:gdLst/>
              <a:ahLst/>
              <a:cxnLst/>
              <a:rect l="l" t="t" r="r" b="b"/>
              <a:pathLst>
                <a:path w="582295" h="631189">
                  <a:moveTo>
                    <a:pt x="582168" y="0"/>
                  </a:moveTo>
                  <a:lnTo>
                    <a:pt x="0" y="0"/>
                  </a:lnTo>
                  <a:lnTo>
                    <a:pt x="0" y="621792"/>
                  </a:lnTo>
                  <a:lnTo>
                    <a:pt x="0" y="630936"/>
                  </a:lnTo>
                  <a:lnTo>
                    <a:pt x="582168" y="630936"/>
                  </a:lnTo>
                  <a:lnTo>
                    <a:pt x="582168" y="621792"/>
                  </a:lnTo>
                  <a:lnTo>
                    <a:pt x="582168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6023" y="2325623"/>
              <a:ext cx="576580" cy="631190"/>
            </a:xfrm>
            <a:custGeom>
              <a:avLst/>
              <a:gdLst/>
              <a:ahLst/>
              <a:cxnLst/>
              <a:rect l="l" t="t" r="r" b="b"/>
              <a:pathLst>
                <a:path w="576580" h="631189">
                  <a:moveTo>
                    <a:pt x="576072" y="0"/>
                  </a:moveTo>
                  <a:lnTo>
                    <a:pt x="0" y="0"/>
                  </a:lnTo>
                  <a:lnTo>
                    <a:pt x="0" y="630936"/>
                  </a:lnTo>
                  <a:lnTo>
                    <a:pt x="576072" y="630936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3023" y="2947416"/>
              <a:ext cx="567055" cy="646430"/>
            </a:xfrm>
            <a:custGeom>
              <a:avLst/>
              <a:gdLst/>
              <a:ahLst/>
              <a:cxnLst/>
              <a:rect l="l" t="t" r="r" b="b"/>
              <a:pathLst>
                <a:path w="567055" h="646429">
                  <a:moveTo>
                    <a:pt x="0" y="646176"/>
                  </a:moveTo>
                  <a:lnTo>
                    <a:pt x="566928" y="646176"/>
                  </a:lnTo>
                  <a:lnTo>
                    <a:pt x="566928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9952" y="2947416"/>
              <a:ext cx="585470" cy="646430"/>
            </a:xfrm>
            <a:custGeom>
              <a:avLst/>
              <a:gdLst/>
              <a:ahLst/>
              <a:cxnLst/>
              <a:rect l="l" t="t" r="r" b="b"/>
              <a:pathLst>
                <a:path w="585469" h="646429">
                  <a:moveTo>
                    <a:pt x="585216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585216" y="646176"/>
                  </a:lnTo>
                  <a:lnTo>
                    <a:pt x="58521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051429" y="1763344"/>
            <a:ext cx="281368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>
                <a:solidFill>
                  <a:srgbClr val="FFFFFF"/>
                </a:solidFill>
              </a:rPr>
              <a:t>Computer</a:t>
            </a:r>
            <a:endParaRPr sz="5000"/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6625" rIns="0" bIns="0" rtlCol="0">
            <a:spAutoFit/>
          </a:bodyPr>
          <a:lstStyle/>
          <a:p>
            <a:pPr marL="2427605" marR="5080">
              <a:lnSpc>
                <a:spcPct val="100000"/>
              </a:lnSpc>
              <a:spcBef>
                <a:spcPts val="95"/>
              </a:spcBef>
            </a:pPr>
            <a:r>
              <a:rPr sz="5000" spc="-5" dirty="0">
                <a:solidFill>
                  <a:srgbClr val="FFFFFF"/>
                </a:solidFill>
              </a:rPr>
              <a:t>Architecture</a:t>
            </a:r>
            <a:r>
              <a:rPr sz="5000" spc="-70" dirty="0">
                <a:solidFill>
                  <a:srgbClr val="FFFFFF"/>
                </a:solidFill>
              </a:rPr>
              <a:t> </a:t>
            </a:r>
            <a:r>
              <a:rPr sz="5000" spc="-5" dirty="0">
                <a:solidFill>
                  <a:srgbClr val="FFFFFF"/>
                </a:solidFill>
              </a:rPr>
              <a:t>&amp;  Networks</a:t>
            </a:r>
            <a:endParaRPr sz="5000"/>
          </a:p>
        </p:txBody>
      </p:sp>
      <p:sp>
        <p:nvSpPr>
          <p:cNvPr id="16" name="object 16"/>
          <p:cNvSpPr txBox="1"/>
          <p:nvPr/>
        </p:nvSpPr>
        <p:spPr>
          <a:xfrm>
            <a:off x="3051429" y="4293234"/>
            <a:ext cx="40189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Arial"/>
                <a:cs typeface="Arial"/>
              </a:rPr>
              <a:t>N-Bit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Microprocessors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780110"/>
            <a:ext cx="67697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Self-Test </a:t>
            </a:r>
            <a:r>
              <a:rPr spc="-5" dirty="0"/>
              <a:t>2: Answers</a:t>
            </a:r>
            <a:r>
              <a:rPr spc="-55" dirty="0"/>
              <a:t> </a:t>
            </a:r>
            <a:r>
              <a:rPr spc="5" dirty="0"/>
              <a:t>(cont)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50975" y="1837690"/>
            <a:ext cx="232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298575" algn="l"/>
              </a:tabLst>
            </a:pPr>
            <a:r>
              <a:rPr sz="1550" b="1" dirty="0">
                <a:solidFill>
                  <a:srgbClr val="00007C"/>
                </a:solidFill>
                <a:latin typeface="Arial"/>
                <a:cs typeface="Arial"/>
              </a:rPr>
              <a:t>4.	</a:t>
            </a:r>
            <a:r>
              <a:rPr sz="2400" b="1" spc="-30" dirty="0">
                <a:solidFill>
                  <a:srgbClr val="009544"/>
                </a:solidFill>
                <a:latin typeface="Arial"/>
                <a:cs typeface="Arial"/>
              </a:rPr>
              <a:t>AND	AX,</a:t>
            </a:r>
            <a:r>
              <a:rPr sz="2400" b="1" spc="5" dirty="0">
                <a:solidFill>
                  <a:srgbClr val="009544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544"/>
                </a:solidFill>
                <a:latin typeface="Arial"/>
                <a:cs typeface="Arial"/>
              </a:rPr>
              <a:t>BX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975" y="2204208"/>
            <a:ext cx="1177290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400" dirty="0">
                <a:latin typeface="Arial"/>
                <a:cs typeface="Arial"/>
              </a:rPr>
              <a:t>AB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H:  EF01H: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2829" y="2204208"/>
            <a:ext cx="5576570" cy="13423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670"/>
              </a:spcBef>
              <a:tabLst>
                <a:tab pos="890269" algn="l"/>
                <a:tab pos="1739900" algn="l"/>
                <a:tab pos="2585720" algn="l"/>
              </a:tabLst>
            </a:pPr>
            <a:r>
              <a:rPr sz="2400" dirty="0">
                <a:latin typeface="Arial"/>
                <a:cs typeface="Arial"/>
              </a:rPr>
              <a:t>1010	1011	1100	1101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857250" algn="l"/>
                <a:tab pos="1703070" algn="l"/>
                <a:tab pos="254889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1110	1111	0000	0001</a:t>
            </a:r>
            <a:endParaRPr sz="240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  <a:spcBef>
                <a:spcPts val="575"/>
              </a:spcBef>
              <a:tabLst>
                <a:tab pos="906780" algn="l"/>
                <a:tab pos="1752600" algn="l"/>
                <a:tab pos="2599055" algn="l"/>
                <a:tab pos="3808095" algn="l"/>
              </a:tabLst>
            </a:pPr>
            <a:r>
              <a:rPr sz="2400" dirty="0">
                <a:latin typeface="Arial"/>
                <a:cs typeface="Arial"/>
              </a:rPr>
              <a:t>1010	1011	0000	0001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3454" dirty="0">
                <a:latin typeface="Wingdings"/>
                <a:cs typeface="Wingdings"/>
              </a:rPr>
              <a:t></a:t>
            </a:r>
            <a:r>
              <a:rPr sz="2400" spc="3454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solidFill>
                  <a:srgbClr val="1717FF"/>
                </a:solidFill>
                <a:latin typeface="Arial"/>
                <a:cs typeface="Arial"/>
              </a:rPr>
              <a:t>AB01H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975" y="3520122"/>
            <a:ext cx="3691890" cy="9048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469265" algn="l"/>
                <a:tab pos="1331595" algn="l"/>
              </a:tabLst>
            </a:pPr>
            <a:r>
              <a:rPr sz="1550" b="1" dirty="0">
                <a:solidFill>
                  <a:srgbClr val="00007C"/>
                </a:solidFill>
                <a:latin typeface="Arial"/>
                <a:cs typeface="Arial"/>
              </a:rPr>
              <a:t>5.	</a:t>
            </a:r>
            <a:r>
              <a:rPr sz="2400" b="1" spc="-5" dirty="0">
                <a:solidFill>
                  <a:srgbClr val="009544"/>
                </a:solidFill>
                <a:latin typeface="Arial"/>
                <a:cs typeface="Arial"/>
              </a:rPr>
              <a:t>MOV	</a:t>
            </a:r>
            <a:r>
              <a:rPr sz="2400" b="1" dirty="0">
                <a:solidFill>
                  <a:srgbClr val="009544"/>
                </a:solidFill>
                <a:latin typeface="Arial"/>
                <a:cs typeface="Arial"/>
              </a:rPr>
              <a:t>CL,</a:t>
            </a:r>
            <a:r>
              <a:rPr sz="2400" b="1" spc="-35" dirty="0">
                <a:solidFill>
                  <a:srgbClr val="00954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544"/>
                </a:solidFill>
                <a:latin typeface="Arial"/>
                <a:cs typeface="Arial"/>
              </a:rPr>
              <a:t>3H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1264285" algn="l"/>
                <a:tab pos="2756535" algn="l"/>
              </a:tabLst>
            </a:pPr>
            <a:r>
              <a:rPr sz="2400" b="1" spc="-5" dirty="0">
                <a:solidFill>
                  <a:srgbClr val="009544"/>
                </a:solidFill>
                <a:latin typeface="Arial"/>
                <a:cs typeface="Arial"/>
              </a:rPr>
              <a:t>RCL	</a:t>
            </a:r>
            <a:r>
              <a:rPr sz="2400" b="1" dirty="0">
                <a:solidFill>
                  <a:srgbClr val="009544"/>
                </a:solidFill>
                <a:latin typeface="Arial"/>
                <a:cs typeface="Arial"/>
              </a:rPr>
              <a:t>BH,</a:t>
            </a:r>
            <a:r>
              <a:rPr sz="2400" b="1" spc="5" dirty="0">
                <a:solidFill>
                  <a:srgbClr val="00954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544"/>
                </a:solidFill>
                <a:latin typeface="Arial"/>
                <a:cs typeface="Arial"/>
              </a:rPr>
              <a:t>CL	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CF =</a:t>
            </a:r>
            <a:r>
              <a:rPr sz="240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431925" y="4514004"/>
          <a:ext cx="7069455" cy="1657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3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1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523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EFH: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1110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65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1111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0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5" dirty="0">
                          <a:latin typeface="Arial"/>
                          <a:cs typeface="Arial"/>
                        </a:rPr>
                        <a:t>After 1</a:t>
                      </a:r>
                      <a:r>
                        <a:rPr sz="2400" spc="7" baseline="24305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2400" spc="142" baseline="24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rotation: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1101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1111,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CF =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5" dirty="0">
                          <a:latin typeface="Arial"/>
                          <a:cs typeface="Arial"/>
                        </a:rPr>
                        <a:t>After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baseline="24305" dirty="0">
                          <a:latin typeface="Arial"/>
                          <a:cs typeface="Arial"/>
                        </a:rPr>
                        <a:t>nd</a:t>
                      </a:r>
                      <a:r>
                        <a:rPr sz="2400" spc="142" baseline="24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rotation: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1011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1111,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CF =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31750">
                        <a:lnSpc>
                          <a:spcPts val="2810"/>
                        </a:lnSpc>
                        <a:spcBef>
                          <a:spcPts val="160"/>
                        </a:spcBef>
                      </a:pPr>
                      <a:r>
                        <a:rPr sz="2400" spc="5" dirty="0">
                          <a:latin typeface="Arial"/>
                          <a:cs typeface="Arial"/>
                        </a:rPr>
                        <a:t>After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400" baseline="24305" dirty="0">
                          <a:latin typeface="Arial"/>
                          <a:cs typeface="Arial"/>
                        </a:rPr>
                        <a:t>rd</a:t>
                      </a:r>
                      <a:r>
                        <a:rPr sz="2400" spc="150" baseline="24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rotation: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81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0111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281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1111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2810"/>
                        </a:lnSpc>
                        <a:spcBef>
                          <a:spcPts val="160"/>
                        </a:spcBef>
                        <a:tabLst>
                          <a:tab pos="493395" algn="l"/>
                        </a:tabLst>
                      </a:pPr>
                      <a:r>
                        <a:rPr sz="2400" spc="3460" dirty="0">
                          <a:latin typeface="Wingdings"/>
                          <a:cs typeface="Wingdings"/>
                        </a:rPr>
                        <a:t></a:t>
                      </a:r>
                      <a:r>
                        <a:rPr sz="2400" spc="346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dirty="0">
                          <a:solidFill>
                            <a:srgbClr val="1717FF"/>
                          </a:solidFill>
                          <a:latin typeface="Arial"/>
                          <a:cs typeface="Arial"/>
                        </a:rPr>
                        <a:t>7FH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= BH, </a:t>
                      </a:r>
                      <a:r>
                        <a:rPr sz="2400" b="1" dirty="0">
                          <a:solidFill>
                            <a:srgbClr val="1717FF"/>
                          </a:solidFill>
                          <a:latin typeface="Arial"/>
                          <a:cs typeface="Arial"/>
                        </a:rPr>
                        <a:t>CF =</a:t>
                      </a:r>
                      <a:r>
                        <a:rPr sz="2400" b="1" spc="-145" dirty="0">
                          <a:solidFill>
                            <a:srgbClr val="1717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solidFill>
                            <a:srgbClr val="1717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537463"/>
            <a:ext cx="7322184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Self-Test 3: Physical Address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1665" y="1276159"/>
            <a:ext cx="7898130" cy="9048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register </a:t>
            </a:r>
            <a:r>
              <a:rPr sz="2400" dirty="0">
                <a:latin typeface="Arial"/>
                <a:cs typeface="Arial"/>
              </a:rPr>
              <a:t>content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an Intel 8086 microprocessor is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follows: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47344" y="2316419"/>
          <a:ext cx="8109584" cy="661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726">
                <a:tc>
                  <a:txBody>
                    <a:bodyPr/>
                    <a:lstStyle/>
                    <a:p>
                      <a:pPr marL="31750">
                        <a:lnSpc>
                          <a:spcPts val="220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CS =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1000H,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205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DS =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2000H,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2205"/>
                        </a:lnSpc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SS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3000H,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2205"/>
                        </a:lnSpc>
                        <a:tabLst>
                          <a:tab pos="1660525" algn="l"/>
                        </a:tabLst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2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4000H,	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DI =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5000H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385">
                <a:tc>
                  <a:txBody>
                    <a:bodyPr/>
                    <a:lstStyle/>
                    <a:p>
                      <a:pPr marL="31750">
                        <a:lnSpc>
                          <a:spcPts val="2320"/>
                        </a:lnSpc>
                        <a:spcBef>
                          <a:spcPts val="18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BX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6080H,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320"/>
                        </a:lnSpc>
                        <a:spcBef>
                          <a:spcPts val="18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BP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7000H,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ts val="2320"/>
                        </a:lnSpc>
                        <a:spcBef>
                          <a:spcPts val="18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AX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25FFH,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2320"/>
                        </a:lnSpc>
                        <a:spcBef>
                          <a:spcPts val="180"/>
                        </a:spcBef>
                        <a:tabLst>
                          <a:tab pos="1775460" algn="l"/>
                        </a:tabLst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CX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8791H,	DX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1299H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8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21665" y="3398710"/>
            <a:ext cx="8356600" cy="3175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5"/>
              </a:spcBef>
            </a:pPr>
            <a:r>
              <a:rPr sz="2400" dirty="0">
                <a:latin typeface="Arial"/>
                <a:cs typeface="Arial"/>
              </a:rPr>
              <a:t>Calculate the </a:t>
            </a:r>
            <a:r>
              <a:rPr sz="2400" spc="-5" dirty="0">
                <a:latin typeface="Arial"/>
                <a:cs typeface="Arial"/>
              </a:rPr>
              <a:t>physical address </a:t>
            </a:r>
            <a:r>
              <a:rPr sz="2400" dirty="0">
                <a:latin typeface="Arial"/>
                <a:cs typeface="Arial"/>
              </a:rPr>
              <a:t>of the memory </a:t>
            </a:r>
            <a:r>
              <a:rPr sz="2400" spc="-10" dirty="0">
                <a:latin typeface="Arial"/>
                <a:cs typeface="Arial"/>
              </a:rPr>
              <a:t>where </a:t>
            </a:r>
            <a:r>
              <a:rPr sz="2400" dirty="0">
                <a:latin typeface="Arial"/>
                <a:cs typeface="Arial"/>
              </a:rPr>
              <a:t>the  operand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stored and the contents of the </a:t>
            </a:r>
            <a:r>
              <a:rPr sz="2400" spc="5" dirty="0">
                <a:latin typeface="Arial"/>
                <a:cs typeface="Arial"/>
              </a:rPr>
              <a:t>memory </a:t>
            </a:r>
            <a:r>
              <a:rPr sz="2400" dirty="0">
                <a:latin typeface="Arial"/>
                <a:cs typeface="Arial"/>
              </a:rPr>
              <a:t>locations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  </a:t>
            </a:r>
            <a:r>
              <a:rPr sz="2400" dirty="0">
                <a:latin typeface="Arial"/>
                <a:cs typeface="Arial"/>
              </a:rPr>
              <a:t>each of the </a:t>
            </a:r>
            <a:r>
              <a:rPr sz="2400" spc="-5" dirty="0">
                <a:latin typeface="Arial"/>
                <a:cs typeface="Arial"/>
              </a:rPr>
              <a:t>addresses shown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below:</a:t>
            </a:r>
            <a:endParaRPr sz="2400">
              <a:latin typeface="Arial"/>
              <a:cs typeface="Arial"/>
            </a:endParaRPr>
          </a:p>
          <a:p>
            <a:pPr marL="1384935" indent="-458470">
              <a:lnSpc>
                <a:spcPct val="100000"/>
              </a:lnSpc>
              <a:spcBef>
                <a:spcPts val="495"/>
              </a:spcBef>
              <a:buClr>
                <a:srgbClr val="00007C"/>
              </a:buClr>
              <a:buSzPct val="65000"/>
              <a:buAutoNum type="arabicPeriod"/>
              <a:tabLst>
                <a:tab pos="1384300" algn="l"/>
                <a:tab pos="1385570" algn="l"/>
                <a:tab pos="2100580" algn="l"/>
              </a:tabLst>
            </a:pPr>
            <a:r>
              <a:rPr sz="2000" spc="-10" dirty="0">
                <a:latin typeface="Arial"/>
                <a:cs typeface="Arial"/>
              </a:rPr>
              <a:t>MOV	</a:t>
            </a:r>
            <a:r>
              <a:rPr sz="2000" spc="-5" dirty="0">
                <a:latin typeface="Arial"/>
                <a:cs typeface="Arial"/>
              </a:rPr>
              <a:t>[SI],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  <a:p>
            <a:pPr marL="1384935" indent="-458470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65000"/>
              <a:buAutoNum type="arabicPeriod"/>
              <a:tabLst>
                <a:tab pos="1384300" algn="l"/>
                <a:tab pos="1385570" algn="l"/>
                <a:tab pos="2100580" algn="l"/>
              </a:tabLst>
            </a:pPr>
            <a:r>
              <a:rPr sz="2000" spc="-5" dirty="0">
                <a:latin typeface="Arial"/>
                <a:cs typeface="Arial"/>
              </a:rPr>
              <a:t>MOV	</a:t>
            </a:r>
            <a:r>
              <a:rPr sz="2000" spc="-10" dirty="0">
                <a:latin typeface="Arial"/>
                <a:cs typeface="Arial"/>
              </a:rPr>
              <a:t>[DI+6H],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BX</a:t>
            </a:r>
            <a:endParaRPr sz="2000">
              <a:latin typeface="Arial"/>
              <a:cs typeface="Arial"/>
            </a:endParaRPr>
          </a:p>
          <a:p>
            <a:pPr marL="1384935" indent="-458470">
              <a:lnSpc>
                <a:spcPct val="100000"/>
              </a:lnSpc>
              <a:spcBef>
                <a:spcPts val="484"/>
              </a:spcBef>
              <a:buClr>
                <a:srgbClr val="00007C"/>
              </a:buClr>
              <a:buSzPct val="65000"/>
              <a:buAutoNum type="arabicPeriod"/>
              <a:tabLst>
                <a:tab pos="1384300" algn="l"/>
                <a:tab pos="1385570" algn="l"/>
                <a:tab pos="2100580" algn="l"/>
              </a:tabLst>
            </a:pPr>
            <a:r>
              <a:rPr sz="2000" spc="-10" dirty="0">
                <a:latin typeface="Arial"/>
                <a:cs typeface="Arial"/>
              </a:rPr>
              <a:t>MOV	[SI+BX–8H],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AX</a:t>
            </a:r>
            <a:endParaRPr sz="2000">
              <a:latin typeface="Arial"/>
              <a:cs typeface="Arial"/>
            </a:endParaRPr>
          </a:p>
          <a:p>
            <a:pPr marL="1384935" indent="-458470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65000"/>
              <a:buAutoNum type="arabicPeriod"/>
              <a:tabLst>
                <a:tab pos="1384300" algn="l"/>
                <a:tab pos="1385570" algn="l"/>
                <a:tab pos="2100580" algn="l"/>
              </a:tabLst>
            </a:pPr>
            <a:r>
              <a:rPr sz="2000" spc="-5" dirty="0">
                <a:latin typeface="Arial"/>
                <a:cs typeface="Arial"/>
              </a:rPr>
              <a:t>MOV	</a:t>
            </a:r>
            <a:r>
              <a:rPr sz="2000" spc="-10" dirty="0">
                <a:latin typeface="Arial"/>
                <a:cs typeface="Arial"/>
              </a:rPr>
              <a:t>[DI][BX]+28H, </a:t>
            </a:r>
            <a:r>
              <a:rPr sz="2000" spc="-5" dirty="0">
                <a:latin typeface="Arial"/>
                <a:cs typeface="Arial"/>
              </a:rPr>
              <a:t>CX</a:t>
            </a:r>
            <a:endParaRPr sz="2000">
              <a:latin typeface="Arial"/>
              <a:cs typeface="Arial"/>
            </a:endParaRPr>
          </a:p>
          <a:p>
            <a:pPr marL="1384935" indent="-458470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65000"/>
              <a:buAutoNum type="arabicPeriod"/>
              <a:tabLst>
                <a:tab pos="1384300" algn="l"/>
                <a:tab pos="1385570" algn="l"/>
                <a:tab pos="2100580" algn="l"/>
              </a:tabLst>
            </a:pPr>
            <a:r>
              <a:rPr sz="2000" spc="-10" dirty="0">
                <a:latin typeface="Arial"/>
                <a:cs typeface="Arial"/>
              </a:rPr>
              <a:t>MOV	[BP][SI]+10H,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DX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5052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6023" y="1691639"/>
              <a:ext cx="7428230" cy="2533015"/>
            </a:xfrm>
            <a:custGeom>
              <a:avLst/>
              <a:gdLst/>
              <a:ahLst/>
              <a:cxnLst/>
              <a:rect l="l" t="t" r="r" b="b"/>
              <a:pathLst>
                <a:path w="7428230" h="2533015">
                  <a:moveTo>
                    <a:pt x="7427976" y="0"/>
                  </a:moveTo>
                  <a:lnTo>
                    <a:pt x="0" y="0"/>
                  </a:lnTo>
                  <a:lnTo>
                    <a:pt x="0" y="2532888"/>
                  </a:lnTo>
                  <a:lnTo>
                    <a:pt x="7427976" y="2532888"/>
                  </a:lnTo>
                  <a:lnTo>
                    <a:pt x="742797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3023" y="3593591"/>
              <a:ext cx="567055" cy="631190"/>
            </a:xfrm>
            <a:custGeom>
              <a:avLst/>
              <a:gdLst/>
              <a:ahLst/>
              <a:cxnLst/>
              <a:rect l="l" t="t" r="r" b="b"/>
              <a:pathLst>
                <a:path w="567055" h="631189">
                  <a:moveTo>
                    <a:pt x="0" y="630936"/>
                  </a:moveTo>
                  <a:lnTo>
                    <a:pt x="566928" y="630936"/>
                  </a:lnTo>
                  <a:lnTo>
                    <a:pt x="566928" y="0"/>
                  </a:lnTo>
                  <a:lnTo>
                    <a:pt x="0" y="0"/>
                  </a:lnTo>
                  <a:lnTo>
                    <a:pt x="0" y="630936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6024" y="1066799"/>
              <a:ext cx="1152525" cy="1259205"/>
            </a:xfrm>
            <a:custGeom>
              <a:avLst/>
              <a:gdLst/>
              <a:ahLst/>
              <a:cxnLst/>
              <a:rect l="l" t="t" r="r" b="b"/>
              <a:pathLst>
                <a:path w="1152525" h="1259205">
                  <a:moveTo>
                    <a:pt x="563880" y="624840"/>
                  </a:moveTo>
                  <a:lnTo>
                    <a:pt x="0" y="624840"/>
                  </a:lnTo>
                  <a:lnTo>
                    <a:pt x="0" y="1258824"/>
                  </a:lnTo>
                  <a:lnTo>
                    <a:pt x="563880" y="1258824"/>
                  </a:lnTo>
                  <a:lnTo>
                    <a:pt x="563880" y="624840"/>
                  </a:lnTo>
                  <a:close/>
                </a:path>
                <a:path w="1152525" h="1259205">
                  <a:moveTo>
                    <a:pt x="1152144" y="0"/>
                  </a:moveTo>
                  <a:lnTo>
                    <a:pt x="563880" y="0"/>
                  </a:lnTo>
                  <a:lnTo>
                    <a:pt x="563880" y="624840"/>
                  </a:lnTo>
                  <a:lnTo>
                    <a:pt x="1152144" y="624840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9952" y="3593591"/>
              <a:ext cx="585470" cy="631190"/>
            </a:xfrm>
            <a:custGeom>
              <a:avLst/>
              <a:gdLst/>
              <a:ahLst/>
              <a:cxnLst/>
              <a:rect l="l" t="t" r="r" b="b"/>
              <a:pathLst>
                <a:path w="585469" h="631189">
                  <a:moveTo>
                    <a:pt x="0" y="630936"/>
                  </a:moveTo>
                  <a:lnTo>
                    <a:pt x="585216" y="630936"/>
                  </a:lnTo>
                  <a:lnTo>
                    <a:pt x="585216" y="0"/>
                  </a:lnTo>
                  <a:lnTo>
                    <a:pt x="0" y="0"/>
                  </a:lnTo>
                  <a:lnTo>
                    <a:pt x="0" y="630936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9904" y="1691639"/>
              <a:ext cx="588645" cy="643255"/>
            </a:xfrm>
            <a:custGeom>
              <a:avLst/>
              <a:gdLst/>
              <a:ahLst/>
              <a:cxnLst/>
              <a:rect l="l" t="t" r="r" b="b"/>
              <a:pathLst>
                <a:path w="588644" h="643255">
                  <a:moveTo>
                    <a:pt x="588263" y="0"/>
                  </a:moveTo>
                  <a:lnTo>
                    <a:pt x="0" y="0"/>
                  </a:lnTo>
                  <a:lnTo>
                    <a:pt x="0" y="643127"/>
                  </a:lnTo>
                  <a:lnTo>
                    <a:pt x="588263" y="643127"/>
                  </a:lnTo>
                  <a:lnTo>
                    <a:pt x="588263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9952" y="2325623"/>
              <a:ext cx="576580" cy="622300"/>
            </a:xfrm>
            <a:custGeom>
              <a:avLst/>
              <a:gdLst/>
              <a:ahLst/>
              <a:cxnLst/>
              <a:rect l="l" t="t" r="r" b="b"/>
              <a:pathLst>
                <a:path w="576580" h="622300">
                  <a:moveTo>
                    <a:pt x="0" y="621791"/>
                  </a:moveTo>
                  <a:lnTo>
                    <a:pt x="576072" y="621791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621791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2325623"/>
              <a:ext cx="582295" cy="631190"/>
            </a:xfrm>
            <a:custGeom>
              <a:avLst/>
              <a:gdLst/>
              <a:ahLst/>
              <a:cxnLst/>
              <a:rect l="l" t="t" r="r" b="b"/>
              <a:pathLst>
                <a:path w="582295" h="631189">
                  <a:moveTo>
                    <a:pt x="582168" y="0"/>
                  </a:moveTo>
                  <a:lnTo>
                    <a:pt x="0" y="0"/>
                  </a:lnTo>
                  <a:lnTo>
                    <a:pt x="0" y="621792"/>
                  </a:lnTo>
                  <a:lnTo>
                    <a:pt x="0" y="630936"/>
                  </a:lnTo>
                  <a:lnTo>
                    <a:pt x="582168" y="630936"/>
                  </a:lnTo>
                  <a:lnTo>
                    <a:pt x="582168" y="621792"/>
                  </a:lnTo>
                  <a:lnTo>
                    <a:pt x="582168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6023" y="2325623"/>
              <a:ext cx="576580" cy="631190"/>
            </a:xfrm>
            <a:custGeom>
              <a:avLst/>
              <a:gdLst/>
              <a:ahLst/>
              <a:cxnLst/>
              <a:rect l="l" t="t" r="r" b="b"/>
              <a:pathLst>
                <a:path w="576580" h="631189">
                  <a:moveTo>
                    <a:pt x="576072" y="0"/>
                  </a:moveTo>
                  <a:lnTo>
                    <a:pt x="0" y="0"/>
                  </a:lnTo>
                  <a:lnTo>
                    <a:pt x="0" y="630936"/>
                  </a:lnTo>
                  <a:lnTo>
                    <a:pt x="576072" y="630936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3023" y="2947416"/>
              <a:ext cx="567055" cy="646430"/>
            </a:xfrm>
            <a:custGeom>
              <a:avLst/>
              <a:gdLst/>
              <a:ahLst/>
              <a:cxnLst/>
              <a:rect l="l" t="t" r="r" b="b"/>
              <a:pathLst>
                <a:path w="567055" h="646429">
                  <a:moveTo>
                    <a:pt x="0" y="646176"/>
                  </a:moveTo>
                  <a:lnTo>
                    <a:pt x="566928" y="646176"/>
                  </a:lnTo>
                  <a:lnTo>
                    <a:pt x="566928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9952" y="2947416"/>
              <a:ext cx="585470" cy="646430"/>
            </a:xfrm>
            <a:custGeom>
              <a:avLst/>
              <a:gdLst/>
              <a:ahLst/>
              <a:cxnLst/>
              <a:rect l="l" t="t" r="r" b="b"/>
              <a:pathLst>
                <a:path w="585469" h="646429">
                  <a:moveTo>
                    <a:pt x="585216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585216" y="646176"/>
                  </a:lnTo>
                  <a:lnTo>
                    <a:pt x="585216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92095" y="2330195"/>
            <a:ext cx="6852284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1525">
              <a:lnSpc>
                <a:spcPts val="4635"/>
              </a:lnSpc>
            </a:pPr>
            <a:r>
              <a:rPr spc="-5" dirty="0">
                <a:solidFill>
                  <a:srgbClr val="FFFFFF"/>
                </a:solidFill>
              </a:rPr>
              <a:t>Computer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Architecture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25167" y="2956560"/>
            <a:ext cx="7419340" cy="1268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8580">
              <a:lnSpc>
                <a:spcPts val="4985"/>
              </a:lnSpc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4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Networks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31083" y="4535246"/>
            <a:ext cx="4018279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"/>
                <a:cs typeface="Arial"/>
              </a:rPr>
              <a:t>N-Bit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Microprocessors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732789"/>
            <a:ext cx="1980564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Cont</a:t>
            </a:r>
            <a:r>
              <a:rPr spc="5" dirty="0"/>
              <a:t>e</a:t>
            </a:r>
            <a:r>
              <a:rPr spc="-5" dirty="0"/>
              <a:t>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36752" y="2232101"/>
            <a:ext cx="6463030" cy="2659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7505" algn="l"/>
              </a:tabLst>
            </a:pPr>
            <a:r>
              <a:rPr sz="3200" spc="-5" dirty="0">
                <a:latin typeface="Arial"/>
                <a:cs typeface="Arial"/>
              </a:rPr>
              <a:t>Memory Address Space and Data  Organization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7505" algn="l"/>
              </a:tabLst>
            </a:pPr>
            <a:r>
              <a:rPr sz="3200" spc="-5" dirty="0">
                <a:latin typeface="Arial"/>
                <a:cs typeface="Arial"/>
              </a:rPr>
              <a:t>Data </a:t>
            </a:r>
            <a:r>
              <a:rPr sz="3200" spc="-15" dirty="0">
                <a:latin typeface="Arial"/>
                <a:cs typeface="Arial"/>
              </a:rPr>
              <a:t>Types</a:t>
            </a:r>
            <a:endParaRPr sz="3200">
              <a:latin typeface="Arial"/>
              <a:cs typeface="Arial"/>
            </a:endParaRPr>
          </a:p>
          <a:p>
            <a:pPr marL="356870" marR="275590" indent="-344805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7505" algn="l"/>
              </a:tabLst>
            </a:pPr>
            <a:r>
              <a:rPr sz="3200" spc="-5" dirty="0">
                <a:latin typeface="Arial"/>
                <a:cs typeface="Arial"/>
              </a:rPr>
              <a:t>Segment Registers and Memory  Segmentation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1044" y="1789302"/>
            <a:ext cx="7480934" cy="199072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6870" marR="5080" indent="-344805">
              <a:lnSpc>
                <a:spcPct val="90000"/>
              </a:lnSpc>
              <a:spcBef>
                <a:spcPts val="44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5" dirty="0">
                <a:latin typeface="Arial"/>
                <a:cs typeface="Arial"/>
              </a:rPr>
              <a:t>In computer architecture,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5" dirty="0">
                <a:latin typeface="Arial"/>
                <a:cs typeface="Arial"/>
              </a:rPr>
              <a:t>register </a:t>
            </a:r>
            <a:r>
              <a:rPr sz="2800" dirty="0">
                <a:latin typeface="Arial"/>
                <a:cs typeface="Arial"/>
              </a:rPr>
              <a:t>is a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small  amount of </a:t>
            </a:r>
            <a:r>
              <a:rPr sz="2800" spc="5" dirty="0">
                <a:latin typeface="Arial"/>
                <a:cs typeface="Arial"/>
              </a:rPr>
              <a:t>storage </a:t>
            </a:r>
            <a:r>
              <a:rPr sz="2800" spc="-5" dirty="0">
                <a:latin typeface="Arial"/>
                <a:cs typeface="Arial"/>
              </a:rPr>
              <a:t>(memory) </a:t>
            </a:r>
            <a:r>
              <a:rPr sz="2800" dirty="0">
                <a:latin typeface="Arial"/>
                <a:cs typeface="Arial"/>
              </a:rPr>
              <a:t>available </a:t>
            </a:r>
            <a:r>
              <a:rPr sz="2800" spc="5" dirty="0">
                <a:latin typeface="Arial"/>
                <a:cs typeface="Arial"/>
              </a:rPr>
              <a:t>on the  </a:t>
            </a:r>
            <a:r>
              <a:rPr sz="2800" dirty="0">
                <a:latin typeface="Arial"/>
                <a:cs typeface="Arial"/>
              </a:rPr>
              <a:t>CPU whose </a:t>
            </a:r>
            <a:r>
              <a:rPr sz="2800" spc="5" dirty="0">
                <a:latin typeface="Arial"/>
                <a:cs typeface="Arial"/>
              </a:rPr>
              <a:t>contents can </a:t>
            </a:r>
            <a:r>
              <a:rPr sz="2800" dirty="0">
                <a:latin typeface="Arial"/>
                <a:cs typeface="Arial"/>
              </a:rPr>
              <a:t>be </a:t>
            </a:r>
            <a:r>
              <a:rPr sz="2800" spc="5" dirty="0">
                <a:latin typeface="Arial"/>
                <a:cs typeface="Arial"/>
              </a:rPr>
              <a:t>accessed </a:t>
            </a:r>
            <a:r>
              <a:rPr sz="2800" dirty="0">
                <a:latin typeface="Arial"/>
                <a:cs typeface="Arial"/>
              </a:rPr>
              <a:t>more  </a:t>
            </a:r>
            <a:r>
              <a:rPr sz="2800" spc="5" dirty="0">
                <a:latin typeface="Arial"/>
                <a:cs typeface="Arial"/>
              </a:rPr>
              <a:t>quickly than storage </a:t>
            </a:r>
            <a:r>
              <a:rPr sz="2800" dirty="0">
                <a:latin typeface="Arial"/>
                <a:cs typeface="Arial"/>
              </a:rPr>
              <a:t>available elsewhere  </a:t>
            </a:r>
            <a:r>
              <a:rPr sz="2800" spc="5" dirty="0">
                <a:latin typeface="Arial"/>
                <a:cs typeface="Arial"/>
              </a:rPr>
              <a:t>(cache, </a:t>
            </a:r>
            <a:r>
              <a:rPr sz="2800" dirty="0">
                <a:latin typeface="Arial"/>
                <a:cs typeface="Arial"/>
              </a:rPr>
              <a:t>RAM,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etc.).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929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Software </a:t>
            </a:r>
            <a:r>
              <a:rPr sz="4000" spc="5" dirty="0"/>
              <a:t>Model </a:t>
            </a:r>
            <a:r>
              <a:rPr sz="4000" dirty="0"/>
              <a:t>of </a:t>
            </a:r>
            <a:r>
              <a:rPr sz="4000" spc="-5" dirty="0"/>
              <a:t>the</a:t>
            </a:r>
            <a:r>
              <a:rPr sz="4000" spc="-125" dirty="0"/>
              <a:t> </a:t>
            </a:r>
            <a:r>
              <a:rPr sz="4000" spc="5" dirty="0"/>
              <a:t>8088/8086  </a:t>
            </a:r>
            <a:r>
              <a:rPr sz="4000" dirty="0"/>
              <a:t>Microprocessor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78739" y="2584196"/>
            <a:ext cx="8750935" cy="309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  <a:tab pos="6331585" algn="l"/>
              </a:tabLst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purpose of </a:t>
            </a:r>
            <a:r>
              <a:rPr sz="2400" spc="-5" dirty="0">
                <a:latin typeface="Arial"/>
                <a:cs typeface="Arial"/>
              </a:rPr>
              <a:t>developing a </a:t>
            </a:r>
            <a:r>
              <a:rPr sz="2400" dirty="0">
                <a:latin typeface="Arial"/>
                <a:cs typeface="Arial"/>
              </a:rPr>
              <a:t>software model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to help the  </a:t>
            </a:r>
            <a:r>
              <a:rPr sz="2400" spc="-5" dirty="0">
                <a:latin typeface="Arial"/>
                <a:cs typeface="Arial"/>
              </a:rPr>
              <a:t>programmer </a:t>
            </a:r>
            <a:r>
              <a:rPr sz="2400" dirty="0">
                <a:latin typeface="Arial"/>
                <a:cs typeface="Arial"/>
              </a:rPr>
              <a:t>to understand 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operation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	microprocessor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  software point of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view.</a:t>
            </a:r>
            <a:endParaRPr sz="2400">
              <a:latin typeface="Arial"/>
              <a:cs typeface="Arial"/>
            </a:endParaRPr>
          </a:p>
          <a:p>
            <a:pPr marL="356870" marR="121920" indent="-344805" algn="just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Thus, </a:t>
            </a:r>
            <a:r>
              <a:rPr sz="2400" spc="-10" dirty="0">
                <a:latin typeface="Arial"/>
                <a:cs typeface="Arial"/>
              </a:rPr>
              <a:t>hardware </a:t>
            </a:r>
            <a:r>
              <a:rPr sz="2400" dirty="0">
                <a:latin typeface="Arial"/>
                <a:cs typeface="Arial"/>
              </a:rPr>
              <a:t>architectural is not </a:t>
            </a:r>
            <a:r>
              <a:rPr sz="2400" spc="-5" dirty="0">
                <a:latin typeface="Arial"/>
                <a:cs typeface="Arial"/>
              </a:rPr>
              <a:t>necessarily </a:t>
            </a:r>
            <a:r>
              <a:rPr sz="2400" dirty="0">
                <a:latin typeface="Arial"/>
                <a:cs typeface="Arial"/>
              </a:rPr>
              <a:t>need to </a:t>
            </a:r>
            <a:r>
              <a:rPr sz="2400" spc="-5" dirty="0">
                <a:latin typeface="Arial"/>
                <a:cs typeface="Arial"/>
              </a:rPr>
              <a:t>know.  </a:t>
            </a:r>
            <a:r>
              <a:rPr sz="2400" dirty="0">
                <a:latin typeface="Arial"/>
                <a:cs typeface="Arial"/>
              </a:rPr>
              <a:t>But it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important to know </a:t>
            </a:r>
            <a:r>
              <a:rPr sz="2400" spc="-5" dirty="0">
                <a:latin typeface="Arial"/>
                <a:cs typeface="Arial"/>
              </a:rPr>
              <a:t>various registers, external </a:t>
            </a:r>
            <a:r>
              <a:rPr sz="2400" dirty="0">
                <a:latin typeface="Arial"/>
                <a:cs typeface="Arial"/>
              </a:rPr>
              <a:t>memory  and I/O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peripherals.</a:t>
            </a:r>
            <a:endParaRPr sz="2400">
              <a:latin typeface="Arial"/>
              <a:cs typeface="Arial"/>
            </a:endParaRPr>
          </a:p>
          <a:p>
            <a:pPr marL="356870" indent="-344805" algn="just">
              <a:lnSpc>
                <a:spcPct val="100000"/>
              </a:lnSpc>
              <a:spcBef>
                <a:spcPts val="5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7505" algn="l"/>
              </a:tabLst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figure </a:t>
            </a:r>
            <a:r>
              <a:rPr sz="2400" dirty="0">
                <a:latin typeface="Arial"/>
                <a:cs typeface="Arial"/>
              </a:rPr>
              <a:t>illustrates the </a:t>
            </a:r>
            <a:r>
              <a:rPr sz="2400" spc="-5" dirty="0">
                <a:latin typeface="Arial"/>
                <a:cs typeface="Arial"/>
              </a:rPr>
              <a:t>software </a:t>
            </a:r>
            <a:r>
              <a:rPr sz="2400" dirty="0">
                <a:latin typeface="Arial"/>
                <a:cs typeface="Arial"/>
              </a:rPr>
              <a:t>architecture of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8088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microprocessor.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6080760"/>
            <a:chOff x="131063" y="0"/>
            <a:chExt cx="9013190" cy="608076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47160" y="384047"/>
              <a:ext cx="4495799" cy="56967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24941" y="729437"/>
            <a:ext cx="291020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5" dirty="0"/>
              <a:t>The </a:t>
            </a:r>
            <a:r>
              <a:rPr sz="2000" spc="-10" dirty="0"/>
              <a:t>8088</a:t>
            </a:r>
            <a:r>
              <a:rPr sz="2000" spc="-60" dirty="0"/>
              <a:t> </a:t>
            </a:r>
            <a:r>
              <a:rPr sz="2000" dirty="0"/>
              <a:t>microprocessor</a:t>
            </a:r>
            <a:endParaRPr sz="2000"/>
          </a:p>
          <a:p>
            <a:pPr marL="12700" marR="14604">
              <a:lnSpc>
                <a:spcPct val="100000"/>
              </a:lnSpc>
            </a:pPr>
            <a:r>
              <a:rPr sz="2000" spc="-10" dirty="0"/>
              <a:t>includes </a:t>
            </a:r>
            <a:r>
              <a:rPr sz="2000" spc="-5" dirty="0"/>
              <a:t>13 16 </a:t>
            </a:r>
            <a:r>
              <a:rPr sz="2000" spc="-10" dirty="0"/>
              <a:t>bit </a:t>
            </a:r>
            <a:r>
              <a:rPr sz="2000" spc="-5" dirty="0"/>
              <a:t>internal  registers: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624941" y="1949576"/>
            <a:ext cx="2631440" cy="3074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Arial"/>
                <a:cs typeface="Arial"/>
              </a:rPr>
              <a:t>Instruction </a:t>
            </a:r>
            <a:r>
              <a:rPr sz="2000" spc="-10" dirty="0">
                <a:latin typeface="Arial"/>
                <a:cs typeface="Arial"/>
              </a:rPr>
              <a:t>pointer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(IP)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Four </a:t>
            </a:r>
            <a:r>
              <a:rPr sz="2000" spc="-10" dirty="0">
                <a:latin typeface="Arial"/>
                <a:cs typeface="Arial"/>
              </a:rPr>
              <a:t>data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registers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( AX, BX, </a:t>
            </a:r>
            <a:r>
              <a:rPr sz="2000" dirty="0">
                <a:latin typeface="Arial"/>
                <a:cs typeface="Arial"/>
              </a:rPr>
              <a:t>CX,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DX)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45" dirty="0">
                <a:latin typeface="Arial"/>
                <a:cs typeface="Arial"/>
              </a:rPr>
              <a:t>Two </a:t>
            </a:r>
            <a:r>
              <a:rPr sz="2000" spc="-10" dirty="0">
                <a:latin typeface="Arial"/>
                <a:cs typeface="Arial"/>
              </a:rPr>
              <a:t>pointer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registers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(BP 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SP)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45" dirty="0">
                <a:latin typeface="Arial"/>
                <a:cs typeface="Arial"/>
              </a:rPr>
              <a:t>Two </a:t>
            </a:r>
            <a:r>
              <a:rPr sz="2000" spc="-10" dirty="0">
                <a:latin typeface="Arial"/>
                <a:cs typeface="Arial"/>
              </a:rPr>
              <a:t>index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registers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(SI </a:t>
            </a:r>
            <a:r>
              <a:rPr sz="2000" spc="-10" dirty="0">
                <a:latin typeface="Arial"/>
                <a:cs typeface="Arial"/>
              </a:rPr>
              <a:t>and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Four </a:t>
            </a:r>
            <a:r>
              <a:rPr sz="2000" dirty="0">
                <a:latin typeface="Arial"/>
                <a:cs typeface="Arial"/>
              </a:rPr>
              <a:t>segment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registers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(CS, DS, </a:t>
            </a:r>
            <a:r>
              <a:rPr sz="2000" spc="-10" dirty="0">
                <a:latin typeface="Arial"/>
                <a:cs typeface="Arial"/>
              </a:rPr>
              <a:t>SS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ES)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Status </a:t>
            </a:r>
            <a:r>
              <a:rPr sz="2000" spc="-5" dirty="0">
                <a:latin typeface="Arial"/>
                <a:cs typeface="Arial"/>
              </a:rPr>
              <a:t>register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(SR)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780" y="5402681"/>
            <a:ext cx="8091805" cy="1177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Arial"/>
                <a:cs typeface="Arial"/>
              </a:rPr>
              <a:t>Independent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address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6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Mbytes</a:t>
            </a:r>
            <a:endParaRPr sz="2000">
              <a:latin typeface="Arial"/>
              <a:cs typeface="Arial"/>
            </a:endParaRPr>
          </a:p>
          <a:p>
            <a:pPr marL="3083560">
              <a:lnSpc>
                <a:spcPts val="2020"/>
              </a:lnSpc>
            </a:pPr>
            <a:r>
              <a:rPr sz="1800" spc="-5" dirty="0">
                <a:latin typeface="Arial"/>
                <a:cs typeface="Arial"/>
              </a:rPr>
              <a:t>Software </a:t>
            </a:r>
            <a:r>
              <a:rPr sz="1800" dirty="0">
                <a:latin typeface="Arial"/>
                <a:cs typeface="Arial"/>
              </a:rPr>
              <a:t>model of the 8086/8088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microprocessor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6644" y="3400170"/>
            <a:ext cx="8674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I/O 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dd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s  space  64</a:t>
            </a:r>
            <a:r>
              <a:rPr sz="1800" spc="-5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te  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2548" y="611200"/>
            <a:ext cx="6440805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Memory Address Space</a:t>
            </a:r>
            <a:r>
              <a:rPr sz="4000" spc="-180" dirty="0"/>
              <a:t> </a:t>
            </a:r>
            <a:r>
              <a:rPr sz="4000" spc="5" dirty="0"/>
              <a:t>and  Data</a:t>
            </a:r>
            <a:r>
              <a:rPr sz="4000" spc="-50" dirty="0"/>
              <a:t> </a:t>
            </a:r>
            <a:r>
              <a:rPr sz="4000" spc="5" dirty="0"/>
              <a:t>Organization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631748" y="2131056"/>
            <a:ext cx="7678420" cy="397700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407670" indent="-344805" algn="just">
              <a:lnSpc>
                <a:spcPct val="10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08305" algn="l"/>
              </a:tabLst>
            </a:pPr>
            <a:r>
              <a:rPr sz="2400" dirty="0">
                <a:latin typeface="Arial"/>
                <a:cs typeface="Arial"/>
              </a:rPr>
              <a:t>Lets see how information stored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memory.</a:t>
            </a:r>
            <a:endParaRPr sz="2400">
              <a:latin typeface="Arial"/>
              <a:cs typeface="Arial"/>
            </a:endParaRPr>
          </a:p>
          <a:p>
            <a:pPr marL="407670" marR="1132205" indent="-344805" algn="just">
              <a:lnSpc>
                <a:spcPct val="100000"/>
              </a:lnSpc>
              <a:spcBef>
                <a:spcPts val="5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08305" algn="l"/>
              </a:tabLst>
            </a:pPr>
            <a:r>
              <a:rPr sz="2400" spc="-5" dirty="0">
                <a:latin typeface="Arial"/>
                <a:cs typeface="Arial"/>
              </a:rPr>
              <a:t>Individual bytes </a:t>
            </a:r>
            <a:r>
              <a:rPr sz="2400" dirty="0">
                <a:latin typeface="Arial"/>
                <a:cs typeface="Arial"/>
              </a:rPr>
              <a:t>of data stored at consecutive  addresses </a:t>
            </a:r>
            <a:r>
              <a:rPr sz="2400" spc="-5" dirty="0">
                <a:latin typeface="Arial"/>
                <a:cs typeface="Arial"/>
              </a:rPr>
              <a:t>over </a:t>
            </a:r>
            <a:r>
              <a:rPr sz="2400" dirty="0">
                <a:latin typeface="Arial"/>
                <a:cs typeface="Arial"/>
              </a:rPr>
              <a:t>the address </a:t>
            </a:r>
            <a:r>
              <a:rPr sz="2400" spc="-5" dirty="0">
                <a:latin typeface="Arial"/>
                <a:cs typeface="Arial"/>
              </a:rPr>
              <a:t>range </a:t>
            </a:r>
            <a:r>
              <a:rPr sz="2400" spc="10" dirty="0">
                <a:latin typeface="Arial"/>
                <a:cs typeface="Arial"/>
              </a:rPr>
              <a:t>00000</a:t>
            </a:r>
            <a:r>
              <a:rPr sz="2400" spc="15" baseline="-20833" dirty="0">
                <a:latin typeface="Arial"/>
                <a:cs typeface="Arial"/>
              </a:rPr>
              <a:t>16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FFFFF</a:t>
            </a:r>
            <a:r>
              <a:rPr sz="2400" spc="-7" baseline="-20833" dirty="0">
                <a:latin typeface="Arial"/>
                <a:cs typeface="Arial"/>
              </a:rPr>
              <a:t>16.</a:t>
            </a:r>
            <a:endParaRPr sz="2400" baseline="-20833">
              <a:latin typeface="Arial"/>
              <a:cs typeface="Arial"/>
            </a:endParaRPr>
          </a:p>
          <a:p>
            <a:pPr marL="407670" marR="119380" indent="-344805">
              <a:lnSpc>
                <a:spcPct val="100000"/>
              </a:lnSpc>
              <a:spcBef>
                <a:spcPts val="5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07670" algn="l"/>
                <a:tab pos="408305" algn="l"/>
              </a:tabLst>
            </a:pPr>
            <a:r>
              <a:rPr sz="2400" spc="5" dirty="0">
                <a:latin typeface="Arial"/>
                <a:cs typeface="Arial"/>
              </a:rPr>
              <a:t>Thus, </a:t>
            </a:r>
            <a:r>
              <a:rPr sz="2400" dirty="0">
                <a:latin typeface="Arial"/>
                <a:cs typeface="Arial"/>
              </a:rPr>
              <a:t>memory </a:t>
            </a:r>
            <a:r>
              <a:rPr sz="2400" spc="-5" dirty="0">
                <a:latin typeface="Arial"/>
                <a:cs typeface="Arial"/>
              </a:rPr>
              <a:t>organized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-5" dirty="0">
                <a:latin typeface="Arial"/>
                <a:cs typeface="Arial"/>
              </a:rPr>
              <a:t>8 </a:t>
            </a:r>
            <a:r>
              <a:rPr sz="2400" dirty="0">
                <a:latin typeface="Arial"/>
                <a:cs typeface="Arial"/>
              </a:rPr>
              <a:t>bit </a:t>
            </a:r>
            <a:r>
              <a:rPr sz="2400" spc="-5" dirty="0">
                <a:latin typeface="Arial"/>
                <a:cs typeface="Arial"/>
              </a:rPr>
              <a:t>bytes </a:t>
            </a:r>
            <a:r>
              <a:rPr sz="2400" dirty="0">
                <a:latin typeface="Arial"/>
                <a:cs typeface="Arial"/>
              </a:rPr>
              <a:t>not as 16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bits  </a:t>
            </a:r>
            <a:r>
              <a:rPr sz="2400" spc="-10" dirty="0">
                <a:latin typeface="Arial"/>
                <a:cs typeface="Arial"/>
              </a:rPr>
              <a:t>words.</a:t>
            </a:r>
            <a:endParaRPr sz="2400">
              <a:latin typeface="Arial"/>
              <a:cs typeface="Arial"/>
            </a:endParaRPr>
          </a:p>
          <a:p>
            <a:pPr marL="407670" marR="68580" indent="-344805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07670" algn="l"/>
                <a:tab pos="408305" algn="l"/>
              </a:tabLst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8088 can access any </a:t>
            </a:r>
            <a:r>
              <a:rPr sz="2400" spc="-15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consecutive bytes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10" dirty="0">
                <a:latin typeface="Arial"/>
                <a:cs typeface="Arial"/>
              </a:rPr>
              <a:t>word </a:t>
            </a:r>
            <a:r>
              <a:rPr sz="2400" dirty="0">
                <a:latin typeface="Arial"/>
                <a:cs typeface="Arial"/>
              </a:rPr>
              <a:t>of data.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lower </a:t>
            </a:r>
            <a:r>
              <a:rPr sz="2400" dirty="0">
                <a:latin typeface="Arial"/>
                <a:cs typeface="Arial"/>
              </a:rPr>
              <a:t>addressed </a:t>
            </a:r>
            <a:r>
              <a:rPr sz="2400" spc="-10" dirty="0">
                <a:latin typeface="Arial"/>
                <a:cs typeface="Arial"/>
              </a:rPr>
              <a:t>byte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least  significant </a:t>
            </a:r>
            <a:r>
              <a:rPr sz="2400" spc="-10" dirty="0">
                <a:latin typeface="Arial"/>
                <a:cs typeface="Arial"/>
              </a:rPr>
              <a:t>byte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word, </a:t>
            </a:r>
            <a:r>
              <a:rPr sz="2400" dirty="0">
                <a:latin typeface="Arial"/>
                <a:cs typeface="Arial"/>
              </a:rPr>
              <a:t>and the higher-addressed  </a:t>
            </a:r>
            <a:r>
              <a:rPr sz="2400" spc="-10" dirty="0">
                <a:latin typeface="Arial"/>
                <a:cs typeface="Arial"/>
              </a:rPr>
              <a:t>byte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its most significant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byte.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5272" y="675843"/>
            <a:ext cx="6442075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Memory Address Space</a:t>
            </a:r>
            <a:r>
              <a:rPr sz="4000" spc="-180" dirty="0"/>
              <a:t> </a:t>
            </a:r>
            <a:r>
              <a:rPr sz="4000" spc="5" dirty="0"/>
              <a:t>and  Data</a:t>
            </a:r>
            <a:r>
              <a:rPr sz="4000" spc="-45" dirty="0"/>
              <a:t> </a:t>
            </a:r>
            <a:r>
              <a:rPr sz="4000" spc="5" dirty="0"/>
              <a:t>Organization</a:t>
            </a:r>
            <a:endParaRPr sz="4000"/>
          </a:p>
        </p:txBody>
      </p:sp>
      <p:sp>
        <p:nvSpPr>
          <p:cNvPr id="11" name="object 11"/>
          <p:cNvSpPr/>
          <p:nvPr/>
        </p:nvSpPr>
        <p:spPr>
          <a:xfrm>
            <a:off x="3832906" y="2281050"/>
            <a:ext cx="1478186" cy="344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05017" y="5796483"/>
            <a:ext cx="2402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Memory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0816" y="602361"/>
            <a:ext cx="6444615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000" spc="5" dirty="0"/>
              <a:t>Memory Address Space</a:t>
            </a:r>
            <a:r>
              <a:rPr sz="4000" spc="-140" dirty="0"/>
              <a:t> </a:t>
            </a:r>
            <a:r>
              <a:rPr sz="4000" dirty="0"/>
              <a:t>and  </a:t>
            </a:r>
            <a:r>
              <a:rPr sz="4000" spc="5" dirty="0"/>
              <a:t>Data</a:t>
            </a:r>
            <a:r>
              <a:rPr sz="4000" spc="-40" dirty="0"/>
              <a:t> </a:t>
            </a:r>
            <a:r>
              <a:rPr sz="4000" spc="5" dirty="0"/>
              <a:t>Organization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663651" y="2067560"/>
            <a:ext cx="53638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5" dirty="0">
                <a:latin typeface="Arial"/>
                <a:cs typeface="Arial"/>
              </a:rPr>
              <a:t>Lower </a:t>
            </a:r>
            <a:r>
              <a:rPr sz="2000" spc="-5" dirty="0">
                <a:latin typeface="Arial"/>
                <a:cs typeface="Arial"/>
              </a:rPr>
              <a:t>address </a:t>
            </a:r>
            <a:r>
              <a:rPr sz="2000" spc="-25" dirty="0">
                <a:latin typeface="Arial"/>
                <a:cs typeface="Arial"/>
              </a:rPr>
              <a:t>byte </a:t>
            </a:r>
            <a:r>
              <a:rPr sz="2000" spc="-10" dirty="0">
                <a:latin typeface="Arial"/>
                <a:cs typeface="Arial"/>
              </a:rPr>
              <a:t>and higher </a:t>
            </a:r>
            <a:r>
              <a:rPr sz="2000" spc="-5" dirty="0">
                <a:latin typeface="Arial"/>
                <a:cs typeface="Arial"/>
              </a:rPr>
              <a:t>address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byte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251" y="4565889"/>
            <a:ext cx="7470775" cy="14293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82270" indent="-344805">
              <a:lnSpc>
                <a:spcPct val="100000"/>
              </a:lnSpc>
              <a:spcBef>
                <a:spcPts val="58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2270" algn="l"/>
                <a:tab pos="382905" algn="l"/>
              </a:tabLst>
            </a:pPr>
            <a:r>
              <a:rPr sz="2000" spc="-5" dirty="0">
                <a:latin typeface="Arial"/>
                <a:cs typeface="Arial"/>
              </a:rPr>
              <a:t>How a </a:t>
            </a:r>
            <a:r>
              <a:rPr sz="2000" spc="-10" dirty="0">
                <a:latin typeface="Arial"/>
                <a:cs typeface="Arial"/>
              </a:rPr>
              <a:t>word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data is </a:t>
            </a:r>
            <a:r>
              <a:rPr sz="2000" spc="-5" dirty="0">
                <a:latin typeface="Arial"/>
                <a:cs typeface="Arial"/>
              </a:rPr>
              <a:t>stored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memory for </a:t>
            </a:r>
            <a:r>
              <a:rPr sz="2000" spc="-5" dirty="0">
                <a:latin typeface="Arial"/>
                <a:cs typeface="Arial"/>
              </a:rPr>
              <a:t>Figure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(a)?</a:t>
            </a:r>
            <a:endParaRPr sz="2000">
              <a:latin typeface="Arial"/>
              <a:cs typeface="Arial"/>
            </a:endParaRPr>
          </a:p>
          <a:p>
            <a:pPr marL="382270" indent="-344805">
              <a:lnSpc>
                <a:spcPct val="100000"/>
              </a:lnSpc>
              <a:spcBef>
                <a:spcPts val="484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2270" algn="l"/>
                <a:tab pos="382905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15" dirty="0">
                <a:latin typeface="Arial"/>
                <a:cs typeface="Arial"/>
              </a:rPr>
              <a:t>two </a:t>
            </a:r>
            <a:r>
              <a:rPr sz="2000" spc="-20" dirty="0">
                <a:latin typeface="Arial"/>
                <a:cs typeface="Arial"/>
              </a:rPr>
              <a:t>bytes </a:t>
            </a:r>
            <a:r>
              <a:rPr sz="2000" spc="-5" dirty="0">
                <a:latin typeface="Arial"/>
                <a:cs typeface="Arial"/>
              </a:rPr>
              <a:t>represent the </a:t>
            </a:r>
            <a:r>
              <a:rPr sz="2000" spc="-10" dirty="0">
                <a:latin typeface="Arial"/>
                <a:cs typeface="Arial"/>
              </a:rPr>
              <a:t>word, </a:t>
            </a:r>
            <a:r>
              <a:rPr sz="2000" spc="-5" dirty="0">
                <a:latin typeface="Arial"/>
                <a:cs typeface="Arial"/>
              </a:rPr>
              <a:t>Higher-add storage +</a:t>
            </a:r>
            <a:r>
              <a:rPr sz="2000" spc="2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Lower</a:t>
            </a:r>
            <a:endParaRPr sz="2000">
              <a:latin typeface="Arial"/>
              <a:cs typeface="Arial"/>
            </a:endParaRPr>
          </a:p>
          <a:p>
            <a:pPr marL="38227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address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storage</a:t>
            </a:r>
            <a:endParaRPr sz="2000">
              <a:latin typeface="Arial"/>
              <a:cs typeface="Arial"/>
            </a:endParaRPr>
          </a:p>
          <a:p>
            <a:pPr marL="9525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Arial"/>
                <a:cs typeface="Arial"/>
              </a:rPr>
              <a:t>0101 0101 0000 </a:t>
            </a:r>
            <a:r>
              <a:rPr sz="2000" spc="-5" dirty="0">
                <a:latin typeface="Arial"/>
                <a:cs typeface="Arial"/>
              </a:rPr>
              <a:t>0010</a:t>
            </a:r>
            <a:r>
              <a:rPr sz="2025" spc="-7" baseline="-20576" dirty="0">
                <a:latin typeface="Arial"/>
                <a:cs typeface="Arial"/>
              </a:rPr>
              <a:t>2 </a:t>
            </a: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5502</a:t>
            </a:r>
            <a:r>
              <a:rPr sz="2025" spc="-15" baseline="-20576" dirty="0">
                <a:latin typeface="Arial"/>
                <a:cs typeface="Arial"/>
              </a:rPr>
              <a:t>16</a:t>
            </a:r>
            <a:endParaRPr sz="2025" baseline="-20576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99032" y="2648711"/>
            <a:ext cx="4974336" cy="2036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642569"/>
            <a:ext cx="36258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Flags</a:t>
            </a:r>
            <a:r>
              <a:rPr spc="-55" dirty="0"/>
              <a:t> </a:t>
            </a:r>
            <a:r>
              <a:rPr spc="-5" dirty="0"/>
              <a:t>Register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6244" y="1612214"/>
            <a:ext cx="7693025" cy="47612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marR="1192530" indent="-344805">
              <a:lnSpc>
                <a:spcPts val="3030"/>
              </a:lnSpc>
              <a:spcBef>
                <a:spcPts val="484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latin typeface="Arial"/>
                <a:cs typeface="Arial"/>
              </a:rPr>
              <a:t>Flags indicate </a:t>
            </a:r>
            <a:r>
              <a:rPr sz="2800" spc="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condition of the  microprocessor as </a:t>
            </a:r>
            <a:r>
              <a:rPr sz="2800" spc="-10" dirty="0">
                <a:latin typeface="Arial"/>
                <a:cs typeface="Arial"/>
              </a:rPr>
              <a:t>well </a:t>
            </a:r>
            <a:r>
              <a:rPr sz="2800" dirty="0">
                <a:latin typeface="Arial"/>
                <a:cs typeface="Arial"/>
              </a:rPr>
              <a:t>as its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operation</a:t>
            </a:r>
            <a:endParaRPr sz="2800">
              <a:latin typeface="Arial"/>
              <a:cs typeface="Arial"/>
            </a:endParaRPr>
          </a:p>
          <a:p>
            <a:pPr marL="356870" marR="5080" indent="-344805">
              <a:lnSpc>
                <a:spcPts val="3030"/>
              </a:lnSpc>
              <a:spcBef>
                <a:spcPts val="133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latin typeface="Arial"/>
                <a:cs typeface="Arial"/>
              </a:rPr>
              <a:t>The </a:t>
            </a:r>
            <a:r>
              <a:rPr sz="2800" spc="5" dirty="0">
                <a:latin typeface="Arial"/>
                <a:cs typeface="Arial"/>
              </a:rPr>
              <a:t>flag </a:t>
            </a:r>
            <a:r>
              <a:rPr sz="2800" dirty="0">
                <a:latin typeface="Arial"/>
                <a:cs typeface="Arial"/>
              </a:rPr>
              <a:t>bits change </a:t>
            </a:r>
            <a:r>
              <a:rPr sz="2800" spc="5" dirty="0">
                <a:latin typeface="Arial"/>
                <a:cs typeface="Arial"/>
              </a:rPr>
              <a:t>after </a:t>
            </a:r>
            <a:r>
              <a:rPr sz="2800" dirty="0">
                <a:latin typeface="Arial"/>
                <a:cs typeface="Arial"/>
              </a:rPr>
              <a:t>many arithmetic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and  </a:t>
            </a:r>
            <a:r>
              <a:rPr sz="2800" dirty="0">
                <a:latin typeface="Arial"/>
                <a:cs typeface="Arial"/>
              </a:rPr>
              <a:t>logic instructions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execute</a:t>
            </a: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96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-5" dirty="0">
                <a:latin typeface="Arial"/>
                <a:cs typeface="Arial"/>
              </a:rPr>
              <a:t>Example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flags,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ts val="2735"/>
              </a:lnSpc>
              <a:spcBef>
                <a:spcPts val="975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56920" algn="l"/>
              </a:tabLst>
            </a:pPr>
            <a:r>
              <a:rPr sz="2400" spc="-5" dirty="0">
                <a:solidFill>
                  <a:srgbClr val="0000E4"/>
                </a:solidFill>
                <a:latin typeface="Arial"/>
                <a:cs typeface="Arial"/>
              </a:rPr>
              <a:t>CF(carry) </a:t>
            </a:r>
            <a:r>
              <a:rPr sz="2400" dirty="0">
                <a:latin typeface="Arial"/>
                <a:cs typeface="Arial"/>
              </a:rPr>
              <a:t>indicates </a:t>
            </a:r>
            <a:r>
              <a:rPr sz="2400" spc="-5" dirty="0">
                <a:latin typeface="Arial"/>
                <a:cs typeface="Arial"/>
              </a:rPr>
              <a:t>carry </a:t>
            </a:r>
            <a:r>
              <a:rPr sz="2400" spc="5" dirty="0">
                <a:latin typeface="Arial"/>
                <a:cs typeface="Arial"/>
              </a:rPr>
              <a:t>after </a:t>
            </a:r>
            <a:r>
              <a:rPr sz="2400" dirty="0">
                <a:latin typeface="Arial"/>
                <a:cs typeface="Arial"/>
              </a:rPr>
              <a:t>addition or a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borrow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ts val="2735"/>
              </a:lnSpc>
            </a:pPr>
            <a:r>
              <a:rPr sz="2400" spc="5" dirty="0">
                <a:latin typeface="Arial"/>
                <a:cs typeface="Arial"/>
              </a:rPr>
              <a:t>after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subtraction</a:t>
            </a:r>
            <a:endParaRPr sz="2400">
              <a:latin typeface="Arial"/>
              <a:cs typeface="Arial"/>
            </a:endParaRPr>
          </a:p>
          <a:p>
            <a:pPr marL="756285" marR="494665" lvl="1" indent="-287020">
              <a:lnSpc>
                <a:spcPts val="2590"/>
              </a:lnSpc>
              <a:spcBef>
                <a:spcPts val="1195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56920" algn="l"/>
              </a:tabLst>
            </a:pPr>
            <a:r>
              <a:rPr sz="2400" spc="-5" dirty="0">
                <a:solidFill>
                  <a:srgbClr val="0000E4"/>
                </a:solidFill>
                <a:latin typeface="Arial"/>
                <a:cs typeface="Arial"/>
              </a:rPr>
              <a:t>OF(overflow) </a:t>
            </a:r>
            <a:r>
              <a:rPr sz="2400" spc="-5" dirty="0">
                <a:latin typeface="Arial"/>
                <a:cs typeface="Arial"/>
              </a:rPr>
              <a:t>is a </a:t>
            </a:r>
            <a:r>
              <a:rPr sz="2400" dirty="0">
                <a:latin typeface="Arial"/>
                <a:cs typeface="Arial"/>
              </a:rPr>
              <a:t>condition that can occur </a:t>
            </a:r>
            <a:r>
              <a:rPr sz="2400" spc="-10" dirty="0">
                <a:latin typeface="Arial"/>
                <a:cs typeface="Arial"/>
              </a:rPr>
              <a:t>when  </a:t>
            </a:r>
            <a:r>
              <a:rPr sz="2400" spc="-5" dirty="0">
                <a:latin typeface="Arial"/>
                <a:cs typeface="Arial"/>
              </a:rPr>
              <a:t>signed </a:t>
            </a:r>
            <a:r>
              <a:rPr sz="2400" spc="5" dirty="0">
                <a:latin typeface="Arial"/>
                <a:cs typeface="Arial"/>
              </a:rPr>
              <a:t>numbers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5" dirty="0">
                <a:latin typeface="Arial"/>
                <a:cs typeface="Arial"/>
              </a:rPr>
              <a:t>added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subtracted</a:t>
            </a:r>
            <a:endParaRPr sz="2400">
              <a:latin typeface="Arial"/>
              <a:cs typeface="Arial"/>
            </a:endParaRPr>
          </a:p>
          <a:p>
            <a:pPr marL="756285" marR="19050" lvl="1" indent="-287020">
              <a:lnSpc>
                <a:spcPts val="2590"/>
              </a:lnSpc>
              <a:spcBef>
                <a:spcPts val="116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56920" algn="l"/>
              </a:tabLst>
            </a:pPr>
            <a:r>
              <a:rPr sz="2400" spc="-5" dirty="0">
                <a:solidFill>
                  <a:srgbClr val="0000E4"/>
                </a:solidFill>
                <a:latin typeface="Arial"/>
                <a:cs typeface="Arial"/>
              </a:rPr>
              <a:t>ZF(zero) </a:t>
            </a:r>
            <a:r>
              <a:rPr sz="2400" dirty="0">
                <a:latin typeface="Arial"/>
                <a:cs typeface="Arial"/>
              </a:rPr>
              <a:t>indicates that the result of an arithmetic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  </a:t>
            </a:r>
            <a:r>
              <a:rPr sz="2400" spc="-5" dirty="0">
                <a:latin typeface="Arial"/>
                <a:cs typeface="Arial"/>
              </a:rPr>
              <a:t>logic </a:t>
            </a:r>
            <a:r>
              <a:rPr sz="2400" dirty="0">
                <a:latin typeface="Arial"/>
                <a:cs typeface="Arial"/>
              </a:rPr>
              <a:t>operation is </a:t>
            </a:r>
            <a:r>
              <a:rPr sz="2400" spc="-5" dirty="0">
                <a:latin typeface="Arial"/>
                <a:cs typeface="Arial"/>
              </a:rPr>
              <a:t>zero </a:t>
            </a:r>
            <a:r>
              <a:rPr sz="2400" dirty="0">
                <a:latin typeface="Arial"/>
                <a:cs typeface="Arial"/>
              </a:rPr>
              <a:t>(1 =</a:t>
            </a:r>
            <a:r>
              <a:rPr sz="2400" spc="-5" dirty="0">
                <a:latin typeface="Arial"/>
                <a:cs typeface="Arial"/>
              </a:rPr>
              <a:t> yes)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7619" y="697179"/>
            <a:ext cx="6440805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Memory Address Space</a:t>
            </a:r>
            <a:r>
              <a:rPr sz="4000" spc="-175" dirty="0"/>
              <a:t> </a:t>
            </a:r>
            <a:r>
              <a:rPr sz="4000" spc="5" dirty="0"/>
              <a:t>and  Data</a:t>
            </a:r>
            <a:r>
              <a:rPr sz="4000" spc="-35" dirty="0"/>
              <a:t> </a:t>
            </a:r>
            <a:r>
              <a:rPr sz="4000" dirty="0"/>
              <a:t>Organization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250342" y="2149805"/>
            <a:ext cx="8430895" cy="428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ts val="2280"/>
              </a:lnSpc>
              <a:spcBef>
                <a:spcPts val="9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permit </a:t>
            </a:r>
            <a:r>
              <a:rPr sz="2000" spc="-5" dirty="0">
                <a:latin typeface="Arial"/>
                <a:cs typeface="Arial"/>
              </a:rPr>
              <a:t>efficient use of memory, </a:t>
            </a:r>
            <a:r>
              <a:rPr sz="2000" spc="-10" dirty="0">
                <a:latin typeface="Arial"/>
                <a:cs typeface="Arial"/>
              </a:rPr>
              <a:t>words </a:t>
            </a:r>
            <a:r>
              <a:rPr sz="2000" spc="-5" dirty="0">
                <a:latin typeface="Arial"/>
                <a:cs typeface="Arial"/>
              </a:rPr>
              <a:t>are stored </a:t>
            </a:r>
            <a:r>
              <a:rPr sz="2000" spc="-10" dirty="0">
                <a:latin typeface="Arial"/>
                <a:cs typeface="Arial"/>
              </a:rPr>
              <a:t>at </a:t>
            </a:r>
            <a:r>
              <a:rPr sz="2000" dirty="0">
                <a:latin typeface="Arial"/>
                <a:cs typeface="Arial"/>
              </a:rPr>
              <a:t>even- </a:t>
            </a:r>
            <a:r>
              <a:rPr sz="2000" spc="-5" dirty="0">
                <a:latin typeface="Arial"/>
                <a:cs typeface="Arial"/>
              </a:rPr>
              <a:t>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odd-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ts val="2280"/>
              </a:lnSpc>
            </a:pPr>
            <a:r>
              <a:rPr sz="2000" spc="-5" dirty="0">
                <a:latin typeface="Arial"/>
                <a:cs typeface="Arial"/>
              </a:rPr>
              <a:t>address </a:t>
            </a:r>
            <a:r>
              <a:rPr sz="2000" spc="-10" dirty="0">
                <a:latin typeface="Arial"/>
                <a:cs typeface="Arial"/>
              </a:rPr>
              <a:t>boundaries </a:t>
            </a:r>
            <a:r>
              <a:rPr sz="2000" dirty="0">
                <a:latin typeface="Arial"/>
                <a:cs typeface="Arial"/>
              </a:rPr>
              <a:t>(memory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bank)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2735"/>
              </a:lnSpc>
              <a:spcBef>
                <a:spcPts val="270"/>
              </a:spcBef>
              <a:buSzPct val="79166"/>
              <a:buFont typeface="Wingdings"/>
              <a:buChar char=""/>
              <a:tabLst>
                <a:tab pos="756920" algn="l"/>
              </a:tabLst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LSB of the </a:t>
            </a:r>
            <a:r>
              <a:rPr sz="2400" spc="-5" dirty="0">
                <a:latin typeface="Arial"/>
                <a:cs typeface="Arial"/>
              </a:rPr>
              <a:t>address </a:t>
            </a:r>
            <a:r>
              <a:rPr sz="2400" dirty="0">
                <a:latin typeface="Arial"/>
                <a:cs typeface="Arial"/>
              </a:rPr>
              <a:t>determines the </a:t>
            </a:r>
            <a:r>
              <a:rPr sz="2400" spc="-10" dirty="0">
                <a:latin typeface="Arial"/>
                <a:cs typeface="Arial"/>
              </a:rPr>
              <a:t>type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word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ts val="2735"/>
              </a:lnSpc>
            </a:pPr>
            <a:r>
              <a:rPr sz="2400" dirty="0">
                <a:latin typeface="Arial"/>
                <a:cs typeface="Arial"/>
              </a:rPr>
              <a:t>boundary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SzPct val="79166"/>
              <a:buFont typeface="Wingdings"/>
              <a:buChar char="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‘0’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even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2 consecutive bytes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spc="-5" dirty="0">
                <a:latin typeface="Arial"/>
                <a:cs typeface="Arial"/>
              </a:rPr>
              <a:t>lower </a:t>
            </a:r>
            <a:r>
              <a:rPr sz="2400" spc="-10" dirty="0">
                <a:latin typeface="Arial"/>
                <a:cs typeface="Arial"/>
              </a:rPr>
              <a:t>byte </a:t>
            </a:r>
            <a:r>
              <a:rPr sz="2400" spc="5" dirty="0">
                <a:latin typeface="Arial"/>
                <a:cs typeface="Arial"/>
              </a:rPr>
              <a:t>at </a:t>
            </a: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even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ts val="2280"/>
              </a:lnSpc>
              <a:spcBef>
                <a:spcPts val="259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20" dirty="0">
                <a:latin typeface="Arial"/>
                <a:cs typeface="Arial"/>
              </a:rPr>
              <a:t>Bytes </a:t>
            </a:r>
            <a:r>
              <a:rPr sz="2000" spc="-10" dirty="0">
                <a:latin typeface="Arial"/>
                <a:cs typeface="Arial"/>
              </a:rPr>
              <a:t>and words </a:t>
            </a:r>
            <a:r>
              <a:rPr sz="2000" spc="-5" dirty="0">
                <a:latin typeface="Arial"/>
                <a:cs typeface="Arial"/>
              </a:rPr>
              <a:t>at even-addressed </a:t>
            </a:r>
            <a:r>
              <a:rPr sz="2000" spc="-10" dirty="0">
                <a:latin typeface="Arial"/>
                <a:cs typeface="Arial"/>
              </a:rPr>
              <a:t>boundaries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dirty="0">
                <a:latin typeface="Arial"/>
                <a:cs typeface="Arial"/>
              </a:rPr>
              <a:t>accessed </a:t>
            </a:r>
            <a:r>
              <a:rPr sz="2000" spc="-5" dirty="0">
                <a:latin typeface="Arial"/>
                <a:cs typeface="Arial"/>
              </a:rPr>
              <a:t>by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ts val="2280"/>
              </a:lnSpc>
            </a:pPr>
            <a:r>
              <a:rPr sz="2000" spc="-10" dirty="0">
                <a:latin typeface="Arial"/>
                <a:cs typeface="Arial"/>
              </a:rPr>
              <a:t>bus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cycle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ts val="2280"/>
              </a:lnSpc>
              <a:spcBef>
                <a:spcPts val="24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20" dirty="0">
                <a:latin typeface="Arial"/>
                <a:cs typeface="Arial"/>
              </a:rPr>
              <a:t>Bytes </a:t>
            </a:r>
            <a:r>
              <a:rPr sz="2000" spc="-10" dirty="0">
                <a:latin typeface="Arial"/>
                <a:cs typeface="Arial"/>
              </a:rPr>
              <a:t>and words </a:t>
            </a:r>
            <a:r>
              <a:rPr sz="2000" spc="-5" dirty="0">
                <a:latin typeface="Arial"/>
                <a:cs typeface="Arial"/>
              </a:rPr>
              <a:t>at odd-addressed </a:t>
            </a:r>
            <a:r>
              <a:rPr sz="2000" spc="-10" dirty="0">
                <a:latin typeface="Arial"/>
                <a:cs typeface="Arial"/>
              </a:rPr>
              <a:t>boundaries require </a:t>
            </a:r>
            <a:r>
              <a:rPr sz="2000" spc="-5" dirty="0">
                <a:latin typeface="Arial"/>
                <a:cs typeface="Arial"/>
              </a:rPr>
              <a:t>2 </a:t>
            </a:r>
            <a:r>
              <a:rPr sz="2000" spc="-10" dirty="0">
                <a:latin typeface="Arial"/>
                <a:cs typeface="Arial"/>
              </a:rPr>
              <a:t>bus </a:t>
            </a:r>
            <a:r>
              <a:rPr sz="2000" spc="-15" dirty="0">
                <a:latin typeface="Arial"/>
                <a:cs typeface="Arial"/>
              </a:rPr>
              <a:t>cycles</a:t>
            </a:r>
            <a:r>
              <a:rPr sz="2000" spc="3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ts val="2280"/>
              </a:lnSpc>
            </a:pPr>
            <a:r>
              <a:rPr sz="2000" spc="-5" dirty="0">
                <a:latin typeface="Arial"/>
                <a:cs typeface="Arial"/>
              </a:rPr>
              <a:t>access</a:t>
            </a:r>
            <a:endParaRPr sz="2000">
              <a:latin typeface="Arial"/>
              <a:cs typeface="Arial"/>
            </a:endParaRPr>
          </a:p>
          <a:p>
            <a:pPr marL="356870" marR="5080" indent="-344805">
              <a:lnSpc>
                <a:spcPct val="90100"/>
              </a:lnSpc>
              <a:spcBef>
                <a:spcPts val="4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A double </a:t>
            </a:r>
            <a:r>
              <a:rPr sz="2000" spc="-15" dirty="0">
                <a:latin typeface="Arial"/>
                <a:cs typeface="Arial"/>
              </a:rPr>
              <a:t>word </a:t>
            </a:r>
            <a:r>
              <a:rPr sz="2000" spc="-10" dirty="0">
                <a:latin typeface="Arial"/>
                <a:cs typeface="Arial"/>
              </a:rPr>
              <a:t>is another data </a:t>
            </a:r>
            <a:r>
              <a:rPr sz="2000" spc="-5" dirty="0">
                <a:latin typeface="Arial"/>
                <a:cs typeface="Arial"/>
              </a:rPr>
              <a:t>form </a:t>
            </a:r>
            <a:r>
              <a:rPr sz="2000" spc="-10" dirty="0">
                <a:latin typeface="Arial"/>
                <a:cs typeface="Arial"/>
              </a:rPr>
              <a:t>that </a:t>
            </a:r>
            <a:r>
              <a:rPr sz="2000" spc="-5" dirty="0">
                <a:latin typeface="Arial"/>
                <a:cs typeface="Arial"/>
              </a:rPr>
              <a:t>can be processed by the </a:t>
            </a:r>
            <a:r>
              <a:rPr sz="2000" spc="-10" dirty="0">
                <a:latin typeface="Arial"/>
                <a:cs typeface="Arial"/>
              </a:rPr>
              <a:t>8088  </a:t>
            </a:r>
            <a:r>
              <a:rPr sz="2000" dirty="0">
                <a:latin typeface="Arial"/>
                <a:cs typeface="Arial"/>
              </a:rPr>
              <a:t>microcomputer.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double word </a:t>
            </a:r>
            <a:r>
              <a:rPr sz="2000" spc="-5" dirty="0">
                <a:latin typeface="Arial"/>
                <a:cs typeface="Arial"/>
              </a:rPr>
              <a:t>corresponds to four </a:t>
            </a:r>
            <a:r>
              <a:rPr sz="2000" spc="-10" dirty="0">
                <a:latin typeface="Arial"/>
                <a:cs typeface="Arial"/>
              </a:rPr>
              <a:t>consecutive </a:t>
            </a:r>
            <a:r>
              <a:rPr sz="2000" spc="-20" dirty="0">
                <a:latin typeface="Arial"/>
                <a:cs typeface="Arial"/>
              </a:rPr>
              <a:t>bytes </a:t>
            </a:r>
            <a:r>
              <a:rPr sz="2000" spc="-5" dirty="0">
                <a:latin typeface="Arial"/>
                <a:cs typeface="Arial"/>
              </a:rPr>
              <a:t>of  </a:t>
            </a:r>
            <a:r>
              <a:rPr sz="2000" spc="-10" dirty="0">
                <a:latin typeface="Arial"/>
                <a:cs typeface="Arial"/>
              </a:rPr>
              <a:t>data </a:t>
            </a:r>
            <a:r>
              <a:rPr sz="2000" spc="-5" dirty="0">
                <a:latin typeface="Arial"/>
                <a:cs typeface="Arial"/>
              </a:rPr>
              <a:t>stored </a:t>
            </a:r>
            <a:r>
              <a:rPr sz="2000" spc="-15" dirty="0">
                <a:latin typeface="Arial"/>
                <a:cs typeface="Arial"/>
              </a:rPr>
              <a:t>in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memory.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5153430" y="957072"/>
            <a:ext cx="3719297" cy="5202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40" y="784606"/>
            <a:ext cx="4618990" cy="5634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33070" indent="-344805">
              <a:lnSpc>
                <a:spcPct val="100000"/>
              </a:lnSpc>
              <a:spcBef>
                <a:spcPts val="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33070" algn="l"/>
                <a:tab pos="433705" algn="l"/>
              </a:tabLst>
            </a:pPr>
            <a:r>
              <a:rPr sz="2000" b="1" spc="-15" dirty="0">
                <a:latin typeface="Arial"/>
                <a:cs typeface="Arial"/>
              </a:rPr>
              <a:t>Aligned </a:t>
            </a:r>
            <a:r>
              <a:rPr sz="2000" b="1" dirty="0">
                <a:latin typeface="Arial"/>
                <a:cs typeface="Arial"/>
              </a:rPr>
              <a:t>word </a:t>
            </a:r>
            <a:r>
              <a:rPr sz="2000" b="1" spc="-5" dirty="0">
                <a:latin typeface="Arial"/>
                <a:cs typeface="Arial"/>
              </a:rPr>
              <a:t>or misaligned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word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007C"/>
              </a:buClr>
              <a:buFont typeface="Wingdings"/>
              <a:buChar char=""/>
            </a:pPr>
            <a:endParaRPr sz="2900">
              <a:latin typeface="Arial"/>
              <a:cs typeface="Arial"/>
            </a:endParaRPr>
          </a:p>
          <a:p>
            <a:pPr marL="433070" marR="489584" indent="-344805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433070" algn="l"/>
                <a:tab pos="433705" algn="l"/>
              </a:tabLst>
            </a:pPr>
            <a:r>
              <a:rPr sz="2000" spc="-10" dirty="0">
                <a:latin typeface="Arial"/>
                <a:cs typeface="Arial"/>
              </a:rPr>
              <a:t>A </a:t>
            </a:r>
            <a:r>
              <a:rPr sz="2000" spc="-15" dirty="0">
                <a:latin typeface="Arial"/>
                <a:cs typeface="Arial"/>
              </a:rPr>
              <a:t>word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data </a:t>
            </a:r>
            <a:r>
              <a:rPr sz="2000" spc="-5" dirty="0">
                <a:latin typeface="Arial"/>
                <a:cs typeface="Arial"/>
              </a:rPr>
              <a:t>stored at an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even 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address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boundary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– </a:t>
            </a:r>
            <a:r>
              <a:rPr sz="2000" spc="-10" dirty="0">
                <a:latin typeface="Arial"/>
                <a:cs typeface="Arial"/>
              </a:rPr>
              <a:t>00000</a:t>
            </a:r>
            <a:r>
              <a:rPr sz="2025" spc="-15" baseline="-20576" dirty="0">
                <a:latin typeface="Arial"/>
                <a:cs typeface="Arial"/>
              </a:rPr>
              <a:t>16</a:t>
            </a:r>
            <a:r>
              <a:rPr sz="2000" spc="-10" dirty="0">
                <a:latin typeface="Arial"/>
                <a:cs typeface="Arial"/>
              </a:rPr>
              <a:t>,  00002</a:t>
            </a:r>
            <a:r>
              <a:rPr sz="2025" spc="-15" baseline="-20576" dirty="0">
                <a:latin typeface="Arial"/>
                <a:cs typeface="Arial"/>
              </a:rPr>
              <a:t>16</a:t>
            </a:r>
            <a:r>
              <a:rPr sz="2000" spc="-10" dirty="0">
                <a:latin typeface="Arial"/>
                <a:cs typeface="Arial"/>
              </a:rPr>
              <a:t>, 00004</a:t>
            </a:r>
            <a:r>
              <a:rPr sz="2025" spc="-15" baseline="-20576" dirty="0">
                <a:latin typeface="Arial"/>
                <a:cs typeface="Arial"/>
              </a:rPr>
              <a:t>16</a:t>
            </a:r>
            <a:r>
              <a:rPr sz="2000" spc="-10" dirty="0">
                <a:latin typeface="Arial"/>
                <a:cs typeface="Arial"/>
              </a:rPr>
              <a:t>… </a:t>
            </a:r>
            <a:r>
              <a:rPr sz="2000" spc="-15" dirty="0">
                <a:latin typeface="Arial"/>
                <a:cs typeface="Arial"/>
              </a:rPr>
              <a:t>aligned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word</a:t>
            </a:r>
            <a:endParaRPr sz="2000">
              <a:latin typeface="Arial"/>
              <a:cs typeface="Arial"/>
            </a:endParaRPr>
          </a:p>
          <a:p>
            <a:pPr marL="433070" marR="93980" indent="-344805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33070" algn="l"/>
                <a:tab pos="433705" algn="l"/>
              </a:tabLst>
            </a:pP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word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data </a:t>
            </a:r>
            <a:r>
              <a:rPr sz="2000" spc="-5" dirty="0">
                <a:latin typeface="Arial"/>
                <a:cs typeface="Arial"/>
              </a:rPr>
              <a:t>stored at </a:t>
            </a:r>
            <a:r>
              <a:rPr sz="2000" spc="-10" dirty="0">
                <a:latin typeface="Arial"/>
                <a:cs typeface="Arial"/>
              </a:rPr>
              <a:t>an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odd 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address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boundary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– </a:t>
            </a:r>
            <a:r>
              <a:rPr sz="2000" spc="-10" dirty="0">
                <a:latin typeface="Arial"/>
                <a:cs typeface="Arial"/>
              </a:rPr>
              <a:t>00001</a:t>
            </a:r>
            <a:r>
              <a:rPr sz="2025" spc="-15" baseline="-20576" dirty="0">
                <a:latin typeface="Arial"/>
                <a:cs typeface="Arial"/>
              </a:rPr>
              <a:t>16</a:t>
            </a:r>
            <a:r>
              <a:rPr sz="2000" spc="-10" dirty="0">
                <a:latin typeface="Arial"/>
                <a:cs typeface="Arial"/>
              </a:rPr>
              <a:t>,  00003</a:t>
            </a:r>
            <a:r>
              <a:rPr sz="2025" spc="-15" baseline="-20576" dirty="0">
                <a:latin typeface="Arial"/>
                <a:cs typeface="Arial"/>
              </a:rPr>
              <a:t>16</a:t>
            </a:r>
            <a:r>
              <a:rPr sz="2000" spc="-10" dirty="0">
                <a:latin typeface="Arial"/>
                <a:cs typeface="Arial"/>
              </a:rPr>
              <a:t>, 00005</a:t>
            </a:r>
            <a:r>
              <a:rPr sz="2025" spc="-15" baseline="-20576" dirty="0">
                <a:latin typeface="Arial"/>
                <a:cs typeface="Arial"/>
              </a:rPr>
              <a:t>16</a:t>
            </a:r>
            <a:r>
              <a:rPr sz="2000" spc="-10" dirty="0">
                <a:latin typeface="Arial"/>
                <a:cs typeface="Arial"/>
              </a:rPr>
              <a:t>… </a:t>
            </a:r>
            <a:r>
              <a:rPr sz="2000" spc="-5" dirty="0">
                <a:latin typeface="Arial"/>
                <a:cs typeface="Arial"/>
              </a:rPr>
              <a:t>misaligned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word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007C"/>
              </a:buClr>
              <a:buFont typeface="Wingdings"/>
              <a:buChar char=""/>
            </a:pPr>
            <a:endParaRPr sz="2900">
              <a:latin typeface="Arial"/>
              <a:cs typeface="Arial"/>
            </a:endParaRPr>
          </a:p>
          <a:p>
            <a:pPr marL="433070" marR="208279" indent="-344805" algn="just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433705" algn="l"/>
              </a:tabLst>
            </a:pPr>
            <a:r>
              <a:rPr sz="2000" spc="-10" dirty="0">
                <a:latin typeface="Arial"/>
                <a:cs typeface="Arial"/>
              </a:rPr>
              <a:t>A double </a:t>
            </a:r>
            <a:r>
              <a:rPr sz="2000" spc="-15" dirty="0">
                <a:latin typeface="Arial"/>
                <a:cs typeface="Arial"/>
              </a:rPr>
              <a:t>word </a:t>
            </a:r>
            <a:r>
              <a:rPr sz="2000" spc="-5" dirty="0">
                <a:latin typeface="Arial"/>
                <a:cs typeface="Arial"/>
              </a:rPr>
              <a:t>corresponds to four  </a:t>
            </a:r>
            <a:r>
              <a:rPr sz="2000" spc="-10" dirty="0">
                <a:latin typeface="Arial"/>
                <a:cs typeface="Arial"/>
              </a:rPr>
              <a:t>consecutive </a:t>
            </a:r>
            <a:r>
              <a:rPr sz="2000" spc="-20" dirty="0">
                <a:latin typeface="Arial"/>
                <a:cs typeface="Arial"/>
              </a:rPr>
              <a:t>bytes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data </a:t>
            </a:r>
            <a:r>
              <a:rPr sz="2000" spc="-5" dirty="0">
                <a:latin typeface="Arial"/>
                <a:cs typeface="Arial"/>
              </a:rPr>
              <a:t>stored </a:t>
            </a:r>
            <a:r>
              <a:rPr sz="2000" spc="-10" dirty="0">
                <a:latin typeface="Arial"/>
                <a:cs typeface="Arial"/>
              </a:rPr>
              <a:t>in  </a:t>
            </a:r>
            <a:r>
              <a:rPr sz="2000" spc="-5" dirty="0">
                <a:latin typeface="Arial"/>
                <a:cs typeface="Arial"/>
              </a:rPr>
              <a:t>memory.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007C"/>
              </a:buClr>
              <a:buFont typeface="Wingdings"/>
              <a:buChar char=""/>
            </a:pPr>
            <a:endParaRPr sz="2900">
              <a:latin typeface="Arial"/>
              <a:cs typeface="Arial"/>
            </a:endParaRPr>
          </a:p>
          <a:p>
            <a:pPr marL="433070" marR="272415" indent="-344805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433070" algn="l"/>
                <a:tab pos="433705" algn="l"/>
              </a:tabLst>
            </a:pPr>
            <a:r>
              <a:rPr sz="2000" spc="-10" dirty="0">
                <a:latin typeface="Arial"/>
                <a:cs typeface="Arial"/>
              </a:rPr>
              <a:t>Note* </a:t>
            </a:r>
            <a:r>
              <a:rPr sz="2000" spc="15" dirty="0">
                <a:latin typeface="Arial"/>
                <a:cs typeface="Arial"/>
              </a:rPr>
              <a:t>When </a:t>
            </a:r>
            <a:r>
              <a:rPr sz="2000" spc="-5" dirty="0">
                <a:latin typeface="Arial"/>
                <a:cs typeface="Arial"/>
              </a:rPr>
              <a:t>expressing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addresses  </a:t>
            </a:r>
            <a:r>
              <a:rPr sz="2000" spc="-10" dirty="0">
                <a:latin typeface="Arial"/>
                <a:cs typeface="Arial"/>
              </a:rPr>
              <a:t>and data in </a:t>
            </a:r>
            <a:r>
              <a:rPr sz="2000" spc="-5" dirty="0">
                <a:latin typeface="Arial"/>
                <a:cs typeface="Arial"/>
              </a:rPr>
              <a:t>hexadecimal </a:t>
            </a:r>
            <a:r>
              <a:rPr sz="2000" dirty="0">
                <a:latin typeface="Arial"/>
                <a:cs typeface="Arial"/>
              </a:rPr>
              <a:t>form </a:t>
            </a:r>
            <a:r>
              <a:rPr sz="2000" spc="-10" dirty="0">
                <a:latin typeface="Arial"/>
                <a:cs typeface="Arial"/>
              </a:rPr>
              <a:t>it is  </a:t>
            </a:r>
            <a:r>
              <a:rPr sz="2000" spc="5" dirty="0">
                <a:latin typeface="Arial"/>
                <a:cs typeface="Arial"/>
              </a:rPr>
              <a:t>common </a:t>
            </a:r>
            <a:r>
              <a:rPr sz="2000" spc="-5" dirty="0">
                <a:latin typeface="Arial"/>
                <a:cs typeface="Arial"/>
              </a:rPr>
              <a:t>to use the </a:t>
            </a:r>
            <a:r>
              <a:rPr sz="2000" spc="-10" dirty="0">
                <a:latin typeface="Arial"/>
                <a:cs typeface="Arial"/>
              </a:rPr>
              <a:t>letter H </a:t>
            </a:r>
            <a:r>
              <a:rPr sz="2000" spc="-5" dirty="0">
                <a:latin typeface="Arial"/>
                <a:cs typeface="Arial"/>
              </a:rPr>
              <a:t>to  specify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base.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6847" y="657301"/>
            <a:ext cx="6440805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Memory Address Space</a:t>
            </a:r>
            <a:r>
              <a:rPr sz="4000" spc="-180" dirty="0"/>
              <a:t> </a:t>
            </a:r>
            <a:r>
              <a:rPr sz="4000" spc="5" dirty="0"/>
              <a:t>and  Data</a:t>
            </a:r>
            <a:r>
              <a:rPr sz="4000" spc="-35" dirty="0"/>
              <a:t> </a:t>
            </a:r>
            <a:r>
              <a:rPr sz="4000" dirty="0"/>
              <a:t>Organization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673100" y="2221850"/>
            <a:ext cx="7595234" cy="17335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10" dirty="0">
                <a:latin typeface="Arial"/>
                <a:cs typeface="Arial"/>
              </a:rPr>
              <a:t>What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data shown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Figure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(b)?</a:t>
            </a:r>
            <a:endParaRPr sz="20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5" dirty="0">
                <a:latin typeface="Arial"/>
                <a:cs typeface="Arial"/>
              </a:rPr>
              <a:t>Express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result </a:t>
            </a:r>
            <a:r>
              <a:rPr sz="2000" spc="-15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hexadecimal </a:t>
            </a:r>
            <a:r>
              <a:rPr sz="2000" spc="5" dirty="0">
                <a:latin typeface="Arial"/>
                <a:cs typeface="Arial"/>
              </a:rPr>
              <a:t>form.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it </a:t>
            </a:r>
            <a:r>
              <a:rPr sz="2000" spc="-5" dirty="0">
                <a:latin typeface="Arial"/>
                <a:cs typeface="Arial"/>
              </a:rPr>
              <a:t>stored </a:t>
            </a:r>
            <a:r>
              <a:rPr sz="2000" spc="-10" dirty="0">
                <a:latin typeface="Arial"/>
                <a:cs typeface="Arial"/>
              </a:rPr>
              <a:t>at </a:t>
            </a:r>
            <a:r>
              <a:rPr sz="2000" spc="-5" dirty="0">
                <a:latin typeface="Arial"/>
                <a:cs typeface="Arial"/>
              </a:rPr>
              <a:t>an </a:t>
            </a:r>
            <a:r>
              <a:rPr sz="2000" spc="-10" dirty="0">
                <a:latin typeface="Arial"/>
                <a:cs typeface="Arial"/>
              </a:rPr>
              <a:t>even </a:t>
            </a:r>
            <a:r>
              <a:rPr sz="2000" spc="-5" dirty="0">
                <a:latin typeface="Arial"/>
                <a:cs typeface="Arial"/>
              </a:rPr>
              <a:t>or  </a:t>
            </a:r>
            <a:r>
              <a:rPr sz="2000" spc="-10" dirty="0">
                <a:latin typeface="Arial"/>
                <a:cs typeface="Arial"/>
              </a:rPr>
              <a:t>odd </a:t>
            </a:r>
            <a:r>
              <a:rPr sz="2000" spc="-5" dirty="0">
                <a:latin typeface="Arial"/>
                <a:cs typeface="Arial"/>
              </a:rPr>
              <a:t>addressed </a:t>
            </a:r>
            <a:r>
              <a:rPr sz="2000" spc="-15" dirty="0">
                <a:latin typeface="Arial"/>
                <a:cs typeface="Arial"/>
              </a:rPr>
              <a:t>word boundary?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it aligned </a:t>
            </a:r>
            <a:r>
              <a:rPr sz="2000" spc="-5" dirty="0">
                <a:latin typeface="Arial"/>
                <a:cs typeface="Arial"/>
              </a:rPr>
              <a:t>or misaligned </a:t>
            </a:r>
            <a:r>
              <a:rPr sz="2000" spc="-15" dirty="0">
                <a:latin typeface="Arial"/>
                <a:cs typeface="Arial"/>
              </a:rPr>
              <a:t>word 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35075" y="4306823"/>
            <a:ext cx="5409308" cy="2181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6127" y="639013"/>
            <a:ext cx="6440805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Memory Address Space</a:t>
            </a:r>
            <a:r>
              <a:rPr sz="4000" spc="-180" dirty="0"/>
              <a:t> </a:t>
            </a:r>
            <a:r>
              <a:rPr sz="4000" spc="5" dirty="0"/>
              <a:t>and  Data</a:t>
            </a:r>
            <a:r>
              <a:rPr sz="4000" spc="-50" dirty="0"/>
              <a:t> </a:t>
            </a:r>
            <a:r>
              <a:rPr sz="4000" spc="5" dirty="0"/>
              <a:t>Organization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490727" y="2276525"/>
            <a:ext cx="7614920" cy="375221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82270" indent="-344805">
              <a:lnSpc>
                <a:spcPct val="100000"/>
              </a:lnSpc>
              <a:spcBef>
                <a:spcPts val="58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2270" algn="l"/>
                <a:tab pos="382905" algn="l"/>
              </a:tabLst>
            </a:pPr>
            <a:r>
              <a:rPr sz="2000" spc="-5" dirty="0">
                <a:latin typeface="Arial"/>
                <a:cs typeface="Arial"/>
              </a:rPr>
              <a:t>SOLUTION:</a:t>
            </a:r>
            <a:endParaRPr sz="2000">
              <a:latin typeface="Arial"/>
              <a:cs typeface="Arial"/>
            </a:endParaRPr>
          </a:p>
          <a:p>
            <a:pPr marL="9525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Arial"/>
                <a:cs typeface="Arial"/>
              </a:rPr>
              <a:t>11111101</a:t>
            </a:r>
            <a:r>
              <a:rPr sz="2025" spc="-15" baseline="-20576" dirty="0">
                <a:latin typeface="Arial"/>
                <a:cs typeface="Arial"/>
              </a:rPr>
              <a:t>2  </a:t>
            </a:r>
            <a:r>
              <a:rPr sz="2000" spc="-5" dirty="0">
                <a:latin typeface="Arial"/>
                <a:cs typeface="Arial"/>
              </a:rPr>
              <a:t>= FD</a:t>
            </a:r>
            <a:r>
              <a:rPr sz="2025" spc="-7" baseline="-20576" dirty="0">
                <a:latin typeface="Arial"/>
                <a:cs typeface="Arial"/>
              </a:rPr>
              <a:t>16 </a:t>
            </a: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FDH</a:t>
            </a:r>
            <a:endParaRPr sz="2000">
              <a:latin typeface="Arial"/>
              <a:cs typeface="Arial"/>
            </a:endParaRPr>
          </a:p>
          <a:p>
            <a:pPr marL="9525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Arial"/>
                <a:cs typeface="Arial"/>
              </a:rPr>
              <a:t>10101010</a:t>
            </a:r>
            <a:r>
              <a:rPr sz="2025" spc="-15" baseline="-20576" dirty="0">
                <a:latin typeface="Arial"/>
                <a:cs typeface="Arial"/>
              </a:rPr>
              <a:t>2  </a:t>
            </a:r>
            <a:r>
              <a:rPr sz="2000" spc="-5" dirty="0">
                <a:latin typeface="Arial"/>
                <a:cs typeface="Arial"/>
              </a:rPr>
              <a:t>= </a:t>
            </a:r>
            <a:r>
              <a:rPr sz="2000" spc="-15" dirty="0">
                <a:latin typeface="Arial"/>
                <a:cs typeface="Arial"/>
              </a:rPr>
              <a:t>AA</a:t>
            </a:r>
            <a:r>
              <a:rPr sz="2025" spc="-22" baseline="-20576" dirty="0">
                <a:latin typeface="Arial"/>
                <a:cs typeface="Arial"/>
              </a:rPr>
              <a:t>16 </a:t>
            </a: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AAH</a:t>
            </a:r>
            <a:endParaRPr sz="2000">
              <a:latin typeface="Arial"/>
              <a:cs typeface="Arial"/>
            </a:endParaRPr>
          </a:p>
          <a:p>
            <a:pPr marL="952500" marR="2002155" indent="-915035">
              <a:lnSpc>
                <a:spcPct val="12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Together the </a:t>
            </a:r>
            <a:r>
              <a:rPr sz="2000" spc="-15" dirty="0">
                <a:latin typeface="Arial"/>
                <a:cs typeface="Arial"/>
              </a:rPr>
              <a:t>two </a:t>
            </a:r>
            <a:r>
              <a:rPr sz="2000" spc="-20" dirty="0">
                <a:latin typeface="Arial"/>
                <a:cs typeface="Arial"/>
              </a:rPr>
              <a:t>bytes </a:t>
            </a:r>
            <a:r>
              <a:rPr sz="2000" spc="-15" dirty="0">
                <a:latin typeface="Arial"/>
                <a:cs typeface="Arial"/>
              </a:rPr>
              <a:t>give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5" dirty="0">
                <a:latin typeface="Arial"/>
                <a:cs typeface="Arial"/>
              </a:rPr>
              <a:t>word  </a:t>
            </a:r>
            <a:r>
              <a:rPr sz="2000" spc="-10" dirty="0">
                <a:latin typeface="Arial"/>
                <a:cs typeface="Arial"/>
              </a:rPr>
              <a:t>1111110110101010</a:t>
            </a:r>
            <a:r>
              <a:rPr sz="2025" spc="-15" baseline="-20576" dirty="0">
                <a:latin typeface="Arial"/>
                <a:cs typeface="Arial"/>
              </a:rPr>
              <a:t>2 </a:t>
            </a:r>
            <a:r>
              <a:rPr sz="2000" spc="-5" dirty="0">
                <a:latin typeface="Arial"/>
                <a:cs typeface="Arial"/>
              </a:rPr>
              <a:t>= </a:t>
            </a:r>
            <a:r>
              <a:rPr sz="2000" spc="-10" dirty="0">
                <a:latin typeface="Arial"/>
                <a:cs typeface="Arial"/>
              </a:rPr>
              <a:t>FDAA</a:t>
            </a:r>
            <a:r>
              <a:rPr sz="2025" spc="-15" baseline="-20576" dirty="0">
                <a:latin typeface="Arial"/>
                <a:cs typeface="Arial"/>
              </a:rPr>
              <a:t>16 </a:t>
            </a: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-3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FDAAH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50"/>
              </a:spcBef>
            </a:pPr>
            <a:r>
              <a:rPr sz="2000" spc="-5" dirty="0">
                <a:latin typeface="Arial"/>
                <a:cs typeface="Arial"/>
              </a:rPr>
              <a:t>Expressing the address of the </a:t>
            </a:r>
            <a:r>
              <a:rPr sz="2000" spc="-10" dirty="0">
                <a:latin typeface="Arial"/>
                <a:cs typeface="Arial"/>
              </a:rPr>
              <a:t>least </a:t>
            </a:r>
            <a:r>
              <a:rPr sz="2000" spc="-5" dirty="0">
                <a:latin typeface="Arial"/>
                <a:cs typeface="Arial"/>
              </a:rPr>
              <a:t>significant </a:t>
            </a:r>
            <a:r>
              <a:rPr sz="2000" spc="-25" dirty="0">
                <a:latin typeface="Arial"/>
                <a:cs typeface="Arial"/>
              </a:rPr>
              <a:t>byte </a:t>
            </a:r>
            <a:r>
              <a:rPr sz="2000" spc="-10" dirty="0">
                <a:latin typeface="Arial"/>
                <a:cs typeface="Arial"/>
              </a:rPr>
              <a:t>in binary</a:t>
            </a:r>
            <a:r>
              <a:rPr sz="2000" spc="25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form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Arial"/>
                <a:cs typeface="Arial"/>
              </a:rPr>
              <a:t>gives 0072BH </a:t>
            </a:r>
            <a:r>
              <a:rPr sz="2000" spc="-5" dirty="0">
                <a:latin typeface="Arial"/>
                <a:cs typeface="Arial"/>
              </a:rPr>
              <a:t>= </a:t>
            </a:r>
            <a:r>
              <a:rPr sz="2000" spc="-10" dirty="0">
                <a:latin typeface="Arial"/>
                <a:cs typeface="Arial"/>
              </a:rPr>
              <a:t>0072B</a:t>
            </a:r>
            <a:r>
              <a:rPr sz="2025" spc="-15" baseline="-20576" dirty="0">
                <a:latin typeface="Arial"/>
                <a:cs typeface="Arial"/>
              </a:rPr>
              <a:t>16 </a:t>
            </a:r>
            <a:r>
              <a:rPr sz="2000" spc="-5" dirty="0">
                <a:latin typeface="Arial"/>
                <a:cs typeface="Arial"/>
              </a:rPr>
              <a:t>= </a:t>
            </a:r>
            <a:r>
              <a:rPr sz="2000" spc="-10" dirty="0">
                <a:latin typeface="Arial"/>
                <a:cs typeface="Arial"/>
              </a:rPr>
              <a:t>0000 0000 0111 0010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1011</a:t>
            </a:r>
            <a:r>
              <a:rPr sz="2025" spc="-7" baseline="-20576" dirty="0">
                <a:latin typeface="Arial"/>
                <a:cs typeface="Arial"/>
              </a:rPr>
              <a:t>2</a:t>
            </a:r>
            <a:endParaRPr sz="2025" baseline="-20576">
              <a:latin typeface="Arial"/>
              <a:cs typeface="Arial"/>
            </a:endParaRPr>
          </a:p>
          <a:p>
            <a:pPr marL="38100" marR="30480">
              <a:lnSpc>
                <a:spcPct val="1501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rightmost </a:t>
            </a:r>
            <a:r>
              <a:rPr sz="2000" spc="-10" dirty="0">
                <a:latin typeface="Arial"/>
                <a:cs typeface="Arial"/>
              </a:rPr>
              <a:t>bit(LSB) is </a:t>
            </a:r>
            <a:r>
              <a:rPr sz="2000" spc="-15" dirty="0">
                <a:latin typeface="Arial"/>
                <a:cs typeface="Arial"/>
              </a:rPr>
              <a:t>logic </a:t>
            </a:r>
            <a:r>
              <a:rPr sz="2000" spc="-5" dirty="0">
                <a:latin typeface="Arial"/>
                <a:cs typeface="Arial"/>
              </a:rPr>
              <a:t>1. Therefore, </a:t>
            </a:r>
            <a:r>
              <a:rPr sz="2000" spc="-10" dirty="0">
                <a:latin typeface="Arial"/>
                <a:cs typeface="Arial"/>
              </a:rPr>
              <a:t>it </a:t>
            </a:r>
            <a:r>
              <a:rPr sz="2000" spc="-15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misaligned </a:t>
            </a:r>
            <a:r>
              <a:rPr sz="2000" spc="-15" dirty="0">
                <a:latin typeface="Arial"/>
                <a:cs typeface="Arial"/>
              </a:rPr>
              <a:t>word </a:t>
            </a:r>
            <a:r>
              <a:rPr sz="2000" spc="-5" dirty="0">
                <a:latin typeface="Arial"/>
                <a:cs typeface="Arial"/>
              </a:rPr>
              <a:t>of  </a:t>
            </a:r>
            <a:r>
              <a:rPr sz="2000" spc="-10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97927" y="1588008"/>
            <a:ext cx="4094256" cy="16525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31385" y="5017642"/>
            <a:ext cx="2322830" cy="326390"/>
          </a:xfrm>
          <a:custGeom>
            <a:avLst/>
            <a:gdLst/>
            <a:ahLst/>
            <a:cxnLst/>
            <a:rect l="l" t="t" r="r" b="b"/>
            <a:pathLst>
              <a:path w="2322829" h="326389">
                <a:moveTo>
                  <a:pt x="2246288" y="31546"/>
                </a:moveTo>
                <a:lnTo>
                  <a:pt x="0" y="313816"/>
                </a:lnTo>
                <a:lnTo>
                  <a:pt x="1524" y="326389"/>
                </a:lnTo>
                <a:lnTo>
                  <a:pt x="2247874" y="44128"/>
                </a:lnTo>
                <a:lnTo>
                  <a:pt x="2246288" y="31546"/>
                </a:lnTo>
                <a:close/>
              </a:path>
              <a:path w="2322829" h="326389">
                <a:moveTo>
                  <a:pt x="2320103" y="29971"/>
                </a:moveTo>
                <a:lnTo>
                  <a:pt x="2258822" y="29971"/>
                </a:lnTo>
                <a:lnTo>
                  <a:pt x="2260473" y="42544"/>
                </a:lnTo>
                <a:lnTo>
                  <a:pt x="2247874" y="44128"/>
                </a:lnTo>
                <a:lnTo>
                  <a:pt x="2251837" y="75564"/>
                </a:lnTo>
                <a:lnTo>
                  <a:pt x="2320103" y="29971"/>
                </a:lnTo>
                <a:close/>
              </a:path>
              <a:path w="2322829" h="326389">
                <a:moveTo>
                  <a:pt x="2258822" y="29971"/>
                </a:moveTo>
                <a:lnTo>
                  <a:pt x="2246288" y="31546"/>
                </a:lnTo>
                <a:lnTo>
                  <a:pt x="2247874" y="44128"/>
                </a:lnTo>
                <a:lnTo>
                  <a:pt x="2260473" y="42544"/>
                </a:lnTo>
                <a:lnTo>
                  <a:pt x="2258822" y="29971"/>
                </a:lnTo>
                <a:close/>
              </a:path>
              <a:path w="2322829" h="326389">
                <a:moveTo>
                  <a:pt x="2242312" y="0"/>
                </a:moveTo>
                <a:lnTo>
                  <a:pt x="2246288" y="31546"/>
                </a:lnTo>
                <a:lnTo>
                  <a:pt x="2258822" y="29971"/>
                </a:lnTo>
                <a:lnTo>
                  <a:pt x="2320103" y="29971"/>
                </a:lnTo>
                <a:lnTo>
                  <a:pt x="2322575" y="28320"/>
                </a:lnTo>
                <a:lnTo>
                  <a:pt x="2242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9285" y="581406"/>
            <a:ext cx="7080250" cy="1365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Memory </a:t>
            </a:r>
            <a:r>
              <a:rPr spc="-5" dirty="0"/>
              <a:t>Address Space and  Data</a:t>
            </a:r>
            <a:r>
              <a:rPr spc="25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5723" y="2343657"/>
            <a:ext cx="8100695" cy="38811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69570" marR="17780" indent="-344805">
              <a:lnSpc>
                <a:spcPct val="90000"/>
              </a:lnSpc>
              <a:spcBef>
                <a:spcPts val="33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9570" algn="l"/>
                <a:tab pos="370205" algn="l"/>
              </a:tabLst>
            </a:pPr>
            <a:r>
              <a:rPr sz="2000" spc="-10" dirty="0">
                <a:latin typeface="Arial"/>
                <a:cs typeface="Arial"/>
              </a:rPr>
              <a:t>8086 </a:t>
            </a:r>
            <a:r>
              <a:rPr sz="2000" spc="-5" dirty="0">
                <a:latin typeface="Arial"/>
                <a:cs typeface="Arial"/>
              </a:rPr>
              <a:t>processor has a 20-bit address bus, </a:t>
            </a:r>
            <a:r>
              <a:rPr sz="2000" spc="-10" dirty="0">
                <a:latin typeface="Arial"/>
                <a:cs typeface="Arial"/>
              </a:rPr>
              <a:t>thus </a:t>
            </a:r>
            <a:r>
              <a:rPr sz="2000" spc="-5" dirty="0">
                <a:latin typeface="Arial"/>
                <a:cs typeface="Arial"/>
              </a:rPr>
              <a:t>can address up to 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25" baseline="24691" dirty="0">
                <a:latin typeface="Arial"/>
                <a:cs typeface="Arial"/>
              </a:rPr>
              <a:t>20 </a:t>
            </a:r>
            <a:r>
              <a:rPr sz="13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or </a:t>
            </a:r>
            <a:r>
              <a:rPr sz="2000" spc="-10" dirty="0">
                <a:latin typeface="Arial"/>
                <a:cs typeface="Arial"/>
              </a:rPr>
              <a:t>1,048,576 </a:t>
            </a:r>
            <a:r>
              <a:rPr sz="2000" spc="5" dirty="0">
                <a:latin typeface="Arial"/>
                <a:cs typeface="Arial"/>
              </a:rPr>
              <a:t>memory </a:t>
            </a:r>
            <a:r>
              <a:rPr sz="2000" spc="-10" dirty="0">
                <a:latin typeface="Arial"/>
                <a:cs typeface="Arial"/>
              </a:rPr>
              <a:t>locations. Since </a:t>
            </a:r>
            <a:r>
              <a:rPr sz="2000" spc="-5" dirty="0">
                <a:latin typeface="Arial"/>
                <a:cs typeface="Arial"/>
              </a:rPr>
              <a:t>each </a:t>
            </a:r>
            <a:r>
              <a:rPr sz="2000" spc="5" dirty="0">
                <a:latin typeface="Arial"/>
                <a:cs typeface="Arial"/>
              </a:rPr>
              <a:t>memory </a:t>
            </a:r>
            <a:r>
              <a:rPr sz="2000" spc="-10" dirty="0">
                <a:latin typeface="Arial"/>
                <a:cs typeface="Arial"/>
              </a:rPr>
              <a:t>location </a:t>
            </a:r>
            <a:r>
              <a:rPr sz="2000" spc="-5" dirty="0">
                <a:latin typeface="Arial"/>
                <a:cs typeface="Arial"/>
              </a:rPr>
              <a:t>stores  </a:t>
            </a:r>
            <a:r>
              <a:rPr sz="2000" spc="-10" dirty="0">
                <a:latin typeface="Arial"/>
                <a:cs typeface="Arial"/>
              </a:rPr>
              <a:t>one </a:t>
            </a:r>
            <a:r>
              <a:rPr sz="2000" spc="-20" dirty="0">
                <a:latin typeface="Arial"/>
                <a:cs typeface="Arial"/>
              </a:rPr>
              <a:t>byte, </a:t>
            </a:r>
            <a:r>
              <a:rPr sz="2000" spc="-10" dirty="0">
                <a:latin typeface="Arial"/>
                <a:cs typeface="Arial"/>
              </a:rPr>
              <a:t>8086 systems </a:t>
            </a:r>
            <a:r>
              <a:rPr sz="2000" spc="-5" dirty="0">
                <a:latin typeface="Arial"/>
                <a:cs typeface="Arial"/>
              </a:rPr>
              <a:t>support </a:t>
            </a:r>
            <a:r>
              <a:rPr sz="2000" spc="-10" dirty="0">
                <a:latin typeface="Arial"/>
                <a:cs typeface="Arial"/>
              </a:rPr>
              <a:t>up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1,048,576 bytes </a:t>
            </a:r>
            <a:r>
              <a:rPr sz="2000" spc="-5" dirty="0">
                <a:latin typeface="Arial"/>
                <a:cs typeface="Arial"/>
              </a:rPr>
              <a:t>or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1Mbyte </a:t>
            </a:r>
            <a:r>
              <a:rPr sz="2000" spc="-5" dirty="0">
                <a:latin typeface="Arial"/>
                <a:cs typeface="Arial"/>
              </a:rPr>
              <a:t>of  memory.</a:t>
            </a:r>
            <a:endParaRPr sz="2000">
              <a:latin typeface="Arial"/>
              <a:cs typeface="Arial"/>
            </a:endParaRPr>
          </a:p>
          <a:p>
            <a:pPr marL="369570" marR="187325" indent="-344805">
              <a:lnSpc>
                <a:spcPts val="2160"/>
              </a:lnSpc>
              <a:spcBef>
                <a:spcPts val="509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9570" algn="l"/>
                <a:tab pos="370205" algn="l"/>
              </a:tabLst>
            </a:pPr>
            <a:r>
              <a:rPr sz="2000" spc="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range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5" dirty="0">
                <a:latin typeface="Arial"/>
                <a:cs typeface="Arial"/>
              </a:rPr>
              <a:t>memory </a:t>
            </a:r>
            <a:r>
              <a:rPr sz="2000" spc="-10" dirty="0">
                <a:latin typeface="Arial"/>
                <a:cs typeface="Arial"/>
              </a:rPr>
              <a:t>address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10" dirty="0">
                <a:latin typeface="Arial"/>
                <a:cs typeface="Arial"/>
              </a:rPr>
              <a:t>0000 0000 0000 0000  0000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1111 1111 1111 1111 1111. </a:t>
            </a:r>
            <a:r>
              <a:rPr sz="2000" spc="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simply </a:t>
            </a:r>
            <a:r>
              <a:rPr sz="2000" spc="-10" dirty="0">
                <a:latin typeface="Arial"/>
                <a:cs typeface="Arial"/>
              </a:rPr>
              <a:t>it, </a:t>
            </a:r>
            <a:r>
              <a:rPr sz="2000" spc="-25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normally </a:t>
            </a:r>
            <a:r>
              <a:rPr sz="2000" spc="-10" dirty="0">
                <a:latin typeface="Arial"/>
                <a:cs typeface="Arial"/>
              </a:rPr>
              <a:t>write  </a:t>
            </a:r>
            <a:r>
              <a:rPr sz="2000" spc="-5" dirty="0">
                <a:latin typeface="Arial"/>
                <a:cs typeface="Arial"/>
              </a:rPr>
              <a:t>the address </a:t>
            </a:r>
            <a:r>
              <a:rPr sz="2000" spc="-15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hexadecimal : </a:t>
            </a:r>
            <a:r>
              <a:rPr sz="2000" spc="-10" dirty="0">
                <a:latin typeface="Arial"/>
                <a:cs typeface="Arial"/>
              </a:rPr>
              <a:t>00000H </a:t>
            </a:r>
            <a:r>
              <a:rPr sz="2000" spc="-5" dirty="0">
                <a:latin typeface="Arial"/>
                <a:cs typeface="Arial"/>
              </a:rPr>
              <a:t>–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FFFFFH.</a:t>
            </a:r>
            <a:endParaRPr sz="2000">
              <a:latin typeface="Arial"/>
              <a:cs typeface="Arial"/>
            </a:endParaRPr>
          </a:p>
          <a:p>
            <a:pPr marL="369570" indent="-344805">
              <a:lnSpc>
                <a:spcPts val="2280"/>
              </a:lnSpc>
              <a:spcBef>
                <a:spcPts val="21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9570" algn="l"/>
                <a:tab pos="370205" algn="l"/>
              </a:tabLst>
            </a:pPr>
            <a:r>
              <a:rPr sz="2000" spc="5" dirty="0">
                <a:latin typeface="Arial"/>
                <a:cs typeface="Arial"/>
              </a:rPr>
              <a:t>The memory </a:t>
            </a:r>
            <a:r>
              <a:rPr sz="2000" spc="-15" dirty="0">
                <a:latin typeface="Arial"/>
                <a:cs typeface="Arial"/>
              </a:rPr>
              <a:t>subsystem </a:t>
            </a:r>
            <a:r>
              <a:rPr sz="2000" spc="-5" dirty="0">
                <a:latin typeface="Arial"/>
                <a:cs typeface="Arial"/>
              </a:rPr>
              <a:t>can access </a:t>
            </a:r>
            <a:r>
              <a:rPr sz="2000" spc="-10" dirty="0">
                <a:latin typeface="Arial"/>
                <a:cs typeface="Arial"/>
              </a:rPr>
              <a:t>one </a:t>
            </a:r>
            <a:r>
              <a:rPr sz="2000" spc="-5" dirty="0">
                <a:latin typeface="Arial"/>
                <a:cs typeface="Arial"/>
              </a:rPr>
              <a:t>or </a:t>
            </a:r>
            <a:r>
              <a:rPr sz="2000" spc="-15" dirty="0">
                <a:latin typeface="Arial"/>
                <a:cs typeface="Arial"/>
              </a:rPr>
              <a:t>two bytes, </a:t>
            </a:r>
            <a:r>
              <a:rPr sz="2000" spc="-10" dirty="0">
                <a:latin typeface="Arial"/>
                <a:cs typeface="Arial"/>
              </a:rPr>
              <a:t>where any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369570">
              <a:lnSpc>
                <a:spcPts val="2280"/>
              </a:lnSpc>
            </a:pPr>
            <a:r>
              <a:rPr sz="2000" spc="-10" dirty="0">
                <a:latin typeface="Arial"/>
                <a:cs typeface="Arial"/>
              </a:rPr>
              <a:t>consecutive </a:t>
            </a:r>
            <a:r>
              <a:rPr sz="2000" spc="-20" dirty="0">
                <a:latin typeface="Arial"/>
                <a:cs typeface="Arial"/>
              </a:rPr>
              <a:t>bytes </a:t>
            </a:r>
            <a:r>
              <a:rPr sz="2000" spc="-5" dirty="0">
                <a:latin typeface="Arial"/>
                <a:cs typeface="Arial"/>
              </a:rPr>
              <a:t>can be accessed as a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word</a:t>
            </a:r>
            <a:endParaRPr sz="2000">
              <a:latin typeface="Arial"/>
              <a:cs typeface="Arial"/>
            </a:endParaRPr>
          </a:p>
          <a:p>
            <a:pPr marL="768985" marR="434340" lvl="1" indent="-287020">
              <a:lnSpc>
                <a:spcPts val="3020"/>
              </a:lnSpc>
              <a:spcBef>
                <a:spcPts val="690"/>
              </a:spcBef>
              <a:buSzPct val="78571"/>
              <a:buFont typeface="Wingdings"/>
              <a:buChar char=""/>
              <a:tabLst>
                <a:tab pos="769620" algn="l"/>
              </a:tabLst>
            </a:pP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lower byte </a:t>
            </a:r>
            <a:r>
              <a:rPr sz="2800" dirty="0">
                <a:latin typeface="Arial"/>
                <a:cs typeface="Arial"/>
              </a:rPr>
              <a:t>is less </a:t>
            </a:r>
            <a:r>
              <a:rPr sz="2800" spc="5" dirty="0">
                <a:latin typeface="Arial"/>
                <a:cs typeface="Arial"/>
              </a:rPr>
              <a:t>significant </a:t>
            </a:r>
            <a:r>
              <a:rPr sz="2800" spc="-5" dirty="0">
                <a:latin typeface="Arial"/>
                <a:cs typeface="Arial"/>
              </a:rPr>
              <a:t>while </a:t>
            </a:r>
            <a:r>
              <a:rPr sz="2800" spc="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higher </a:t>
            </a:r>
            <a:r>
              <a:rPr sz="2800" spc="-5" dirty="0">
                <a:latin typeface="Arial"/>
                <a:cs typeface="Arial"/>
              </a:rPr>
              <a:t>byte </a:t>
            </a:r>
            <a:r>
              <a:rPr sz="2800" dirty="0">
                <a:latin typeface="Arial"/>
                <a:cs typeface="Arial"/>
              </a:rPr>
              <a:t>is more significant (Little Endian  </a:t>
            </a:r>
            <a:r>
              <a:rPr sz="2800" spc="-5" dirty="0">
                <a:latin typeface="Arial"/>
                <a:cs typeface="Arial"/>
              </a:rPr>
              <a:t>Byte </a:t>
            </a:r>
            <a:r>
              <a:rPr sz="2800" dirty="0">
                <a:latin typeface="Arial"/>
                <a:cs typeface="Arial"/>
              </a:rPr>
              <a:t>Ordering).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5102" y="869391"/>
            <a:ext cx="5379085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Memory </a:t>
            </a:r>
            <a:r>
              <a:rPr sz="2800" spc="5" dirty="0"/>
              <a:t>Address Space and</a:t>
            </a:r>
            <a:r>
              <a:rPr sz="2800" spc="-85" dirty="0"/>
              <a:t> </a:t>
            </a:r>
            <a:r>
              <a:rPr sz="2800" dirty="0"/>
              <a:t>Data  </a:t>
            </a:r>
            <a:r>
              <a:rPr sz="2800" spc="5" dirty="0"/>
              <a:t>Organization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438708" y="2269617"/>
            <a:ext cx="7856220" cy="87820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6870" marR="5080" indent="-344805">
              <a:lnSpc>
                <a:spcPct val="90100"/>
              </a:lnSpc>
              <a:spcBef>
                <a:spcPts val="33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A pointer is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5" dirty="0">
                <a:latin typeface="Arial"/>
                <a:cs typeface="Arial"/>
              </a:rPr>
              <a:t>double word </a:t>
            </a:r>
            <a:r>
              <a:rPr sz="2000" spc="-5" dirty="0">
                <a:latin typeface="Arial"/>
                <a:cs typeface="Arial"/>
              </a:rPr>
              <a:t>(multiple of 4) used to access </a:t>
            </a:r>
            <a:r>
              <a:rPr sz="2000" spc="-10" dirty="0">
                <a:latin typeface="Arial"/>
                <a:cs typeface="Arial"/>
              </a:rPr>
              <a:t>data </a:t>
            </a:r>
            <a:r>
              <a:rPr sz="2000" spc="-5" dirty="0">
                <a:latin typeface="Arial"/>
                <a:cs typeface="Arial"/>
              </a:rPr>
              <a:t>or  code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memory. </a:t>
            </a:r>
            <a:r>
              <a:rPr sz="2000" spc="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higher </a:t>
            </a:r>
            <a:r>
              <a:rPr sz="2000" spc="-5" dirty="0">
                <a:latin typeface="Arial"/>
                <a:cs typeface="Arial"/>
              </a:rPr>
              <a:t>address </a:t>
            </a:r>
            <a:r>
              <a:rPr sz="2000" spc="-10" dirty="0">
                <a:latin typeface="Arial"/>
                <a:cs typeface="Arial"/>
              </a:rPr>
              <a:t>word </a:t>
            </a:r>
            <a:r>
              <a:rPr sz="2000" spc="-5" dirty="0">
                <a:latin typeface="Arial"/>
                <a:cs typeface="Arial"/>
              </a:rPr>
              <a:t>represents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i="1" spc="-10" dirty="0">
                <a:latin typeface="Arial"/>
                <a:cs typeface="Arial"/>
              </a:rPr>
              <a:t>segment  </a:t>
            </a:r>
            <a:r>
              <a:rPr sz="2000" i="1" spc="-5" dirty="0">
                <a:latin typeface="Arial"/>
                <a:cs typeface="Arial"/>
              </a:rPr>
              <a:t>base address </a:t>
            </a:r>
            <a:r>
              <a:rPr sz="2000" spc="-15" dirty="0">
                <a:latin typeface="Arial"/>
                <a:cs typeface="Arial"/>
              </a:rPr>
              <a:t>while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5" dirty="0">
                <a:latin typeface="Arial"/>
                <a:cs typeface="Arial"/>
              </a:rPr>
              <a:t>lower </a:t>
            </a:r>
            <a:r>
              <a:rPr sz="2000" spc="-5" dirty="0">
                <a:latin typeface="Arial"/>
                <a:cs typeface="Arial"/>
              </a:rPr>
              <a:t>address </a:t>
            </a:r>
            <a:r>
              <a:rPr sz="2000" spc="-15" dirty="0">
                <a:latin typeface="Arial"/>
                <a:cs typeface="Arial"/>
              </a:rPr>
              <a:t>word </a:t>
            </a:r>
            <a:r>
              <a:rPr sz="2000" spc="-5" dirty="0">
                <a:latin typeface="Arial"/>
                <a:cs typeface="Arial"/>
              </a:rPr>
              <a:t>represents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offset.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76512" y="3368418"/>
            <a:ext cx="7133868" cy="29805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5711" y="759968"/>
            <a:ext cx="611314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Memory Address Space and</a:t>
            </a:r>
            <a:r>
              <a:rPr sz="3200" spc="-75" dirty="0"/>
              <a:t> </a:t>
            </a:r>
            <a:r>
              <a:rPr sz="3200" spc="-5" dirty="0"/>
              <a:t>Data  Organization</a:t>
            </a:r>
            <a:endParaRPr sz="3200"/>
          </a:p>
        </p:txBody>
      </p:sp>
      <p:sp>
        <p:nvSpPr>
          <p:cNvPr id="11" name="object 11"/>
          <p:cNvSpPr txBox="1"/>
          <p:nvPr/>
        </p:nvSpPr>
        <p:spPr>
          <a:xfrm>
            <a:off x="543153" y="2302509"/>
            <a:ext cx="3943985" cy="419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05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Example: Storage of </a:t>
            </a:r>
            <a:r>
              <a:rPr sz="1800" i="1" spc="-5" dirty="0">
                <a:latin typeface="Arial"/>
                <a:cs typeface="Arial"/>
              </a:rPr>
              <a:t>a </a:t>
            </a:r>
            <a:r>
              <a:rPr sz="1800" i="1" dirty="0">
                <a:latin typeface="Arial"/>
                <a:cs typeface="Arial"/>
              </a:rPr>
              <a:t>pointer</a:t>
            </a:r>
            <a:r>
              <a:rPr sz="1800" i="1" spc="-1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ts val="2050"/>
              </a:lnSpc>
            </a:pPr>
            <a:r>
              <a:rPr sz="1800" i="1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ts val="2050"/>
              </a:lnSpc>
              <a:spcBef>
                <a:spcPts val="219"/>
              </a:spcBef>
            </a:pPr>
            <a:r>
              <a:rPr sz="1800" i="1" dirty="0">
                <a:latin typeface="Arial"/>
                <a:cs typeface="Arial"/>
              </a:rPr>
              <a:t>Combine both </a:t>
            </a:r>
            <a:r>
              <a:rPr sz="1800" i="1" spc="-15" dirty="0">
                <a:latin typeface="Arial"/>
                <a:cs typeface="Arial"/>
              </a:rPr>
              <a:t>MSB </a:t>
            </a:r>
            <a:r>
              <a:rPr sz="1800" i="1" dirty="0">
                <a:latin typeface="Arial"/>
                <a:cs typeface="Arial"/>
              </a:rPr>
              <a:t>[00007H ]+</a:t>
            </a:r>
            <a:r>
              <a:rPr sz="1800" i="1" spc="-9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[LSB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ts val="2050"/>
              </a:lnSpc>
            </a:pPr>
            <a:r>
              <a:rPr sz="1800" i="1" dirty="0">
                <a:latin typeface="Arial"/>
                <a:cs typeface="Arial"/>
              </a:rPr>
              <a:t>00006H]</a:t>
            </a:r>
            <a:endParaRPr sz="1800">
              <a:latin typeface="Arial"/>
              <a:cs typeface="Arial"/>
            </a:endParaRPr>
          </a:p>
          <a:p>
            <a:pPr marL="38100" marR="791845">
              <a:lnSpc>
                <a:spcPct val="110000"/>
              </a:lnSpc>
            </a:pPr>
            <a:r>
              <a:rPr sz="1800" dirty="0">
                <a:latin typeface="Arial"/>
                <a:cs typeface="Arial"/>
              </a:rPr>
              <a:t>Higher-addressed </a:t>
            </a:r>
            <a:r>
              <a:rPr sz="1800" spc="-10" dirty="0">
                <a:latin typeface="Arial"/>
                <a:cs typeface="Arial"/>
              </a:rPr>
              <a:t>word </a:t>
            </a:r>
            <a:r>
              <a:rPr sz="1800" dirty="0">
                <a:latin typeface="Arial"/>
                <a:cs typeface="Arial"/>
              </a:rPr>
              <a:t>:  Segment base address =  3B4C</a:t>
            </a:r>
            <a:r>
              <a:rPr sz="1800" baseline="-20833" dirty="0">
                <a:latin typeface="Arial"/>
                <a:cs typeface="Arial"/>
              </a:rPr>
              <a:t>16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00111011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01001100</a:t>
            </a:r>
            <a:r>
              <a:rPr sz="1800" baseline="-20833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z="1800" spc="-5" dirty="0">
                <a:latin typeface="Arial"/>
                <a:cs typeface="Arial"/>
              </a:rPr>
              <a:t>Lower- </a:t>
            </a:r>
            <a:r>
              <a:rPr sz="1800" dirty="0">
                <a:latin typeface="Arial"/>
                <a:cs typeface="Arial"/>
              </a:rPr>
              <a:t>addressed </a:t>
            </a:r>
            <a:r>
              <a:rPr sz="1800" spc="-10" dirty="0">
                <a:latin typeface="Arial"/>
                <a:cs typeface="Arial"/>
              </a:rPr>
              <a:t>word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"/>
                <a:cs typeface="Arial"/>
              </a:rPr>
              <a:t>Offset value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latin typeface="Arial"/>
                <a:cs typeface="Arial"/>
              </a:rPr>
              <a:t>0065</a:t>
            </a:r>
            <a:r>
              <a:rPr sz="1800" baseline="-20833" dirty="0">
                <a:latin typeface="Arial"/>
                <a:cs typeface="Arial"/>
              </a:rPr>
              <a:t>16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00000000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01100101</a:t>
            </a:r>
            <a:r>
              <a:rPr sz="1800" baseline="-20833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  <a:p>
            <a:pPr marL="38100" marR="30480">
              <a:lnSpc>
                <a:spcPct val="90100"/>
              </a:lnSpc>
              <a:spcBef>
                <a:spcPts val="425"/>
              </a:spcBef>
            </a:pPr>
            <a:r>
              <a:rPr sz="1800" spc="-10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complete double </a:t>
            </a:r>
            <a:r>
              <a:rPr sz="1800" spc="-10" dirty="0">
                <a:latin typeface="Arial"/>
                <a:cs typeface="Arial"/>
              </a:rPr>
              <a:t>word </a:t>
            </a:r>
            <a:r>
              <a:rPr sz="1800" dirty="0">
                <a:latin typeface="Arial"/>
                <a:cs typeface="Arial"/>
              </a:rPr>
              <a:t>is  3B4C0065</a:t>
            </a:r>
            <a:r>
              <a:rPr sz="1800" baseline="-20833" dirty="0">
                <a:latin typeface="Arial"/>
                <a:cs typeface="Arial"/>
              </a:rPr>
              <a:t>16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5" dirty="0">
                <a:latin typeface="Arial"/>
                <a:cs typeface="Arial"/>
              </a:rPr>
              <a:t>Since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5" dirty="0">
                <a:latin typeface="Arial"/>
                <a:cs typeface="Arial"/>
              </a:rPr>
              <a:t>double </a:t>
            </a:r>
            <a:r>
              <a:rPr sz="1800" spc="-10" dirty="0">
                <a:latin typeface="Arial"/>
                <a:cs typeface="Arial"/>
              </a:rPr>
              <a:t>word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 starts at address </a:t>
            </a:r>
            <a:r>
              <a:rPr sz="1800" spc="5" dirty="0">
                <a:latin typeface="Arial"/>
                <a:cs typeface="Arial"/>
              </a:rPr>
              <a:t>00004</a:t>
            </a:r>
            <a:r>
              <a:rPr sz="1800" spc="7" baseline="-20833" dirty="0">
                <a:latin typeface="Arial"/>
                <a:cs typeface="Arial"/>
              </a:rPr>
              <a:t>16</a:t>
            </a:r>
            <a:r>
              <a:rPr sz="1800" spc="5" dirty="0">
                <a:latin typeface="Arial"/>
                <a:cs typeface="Arial"/>
              </a:rPr>
              <a:t>, </a:t>
            </a:r>
            <a:r>
              <a:rPr sz="1800" dirty="0">
                <a:latin typeface="Arial"/>
                <a:cs typeface="Arial"/>
              </a:rPr>
              <a:t>is an  </a:t>
            </a:r>
            <a:r>
              <a:rPr sz="1800" spc="-5" dirty="0">
                <a:latin typeface="Arial"/>
                <a:cs typeface="Arial"/>
              </a:rPr>
              <a:t>example </a:t>
            </a:r>
            <a:r>
              <a:rPr sz="1800" dirty="0">
                <a:latin typeface="Arial"/>
                <a:cs typeface="Arial"/>
              </a:rPr>
              <a:t>of aligned double </a:t>
            </a:r>
            <a:r>
              <a:rPr sz="1800" spc="-10" dirty="0">
                <a:latin typeface="Arial"/>
                <a:cs typeface="Arial"/>
              </a:rPr>
              <a:t>word </a:t>
            </a:r>
            <a:r>
              <a:rPr sz="1800" dirty="0">
                <a:latin typeface="Arial"/>
                <a:cs typeface="Arial"/>
              </a:rPr>
              <a:t>of  data.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66033" y="3265000"/>
            <a:ext cx="5007673" cy="2093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1231" y="987298"/>
            <a:ext cx="300545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SELF</a:t>
            </a:r>
            <a:r>
              <a:rPr spc="-70" dirty="0"/>
              <a:t> </a:t>
            </a:r>
            <a:r>
              <a:rPr spc="-5" dirty="0"/>
              <a:t>TEST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0623" y="2308606"/>
            <a:ext cx="7096759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How should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pointer </a:t>
            </a: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segment </a:t>
            </a:r>
            <a:r>
              <a:rPr sz="2000" spc="-10" dirty="0">
                <a:latin typeface="Arial"/>
                <a:cs typeface="Arial"/>
              </a:rPr>
              <a:t>base address equal </a:t>
            </a:r>
            <a:r>
              <a:rPr sz="2000" spc="-5" dirty="0">
                <a:latin typeface="Arial"/>
                <a:cs typeface="Arial"/>
              </a:rPr>
              <a:t>to  </a:t>
            </a:r>
            <a:r>
              <a:rPr sz="2000" spc="-10" dirty="0">
                <a:latin typeface="Arial"/>
                <a:cs typeface="Arial"/>
              </a:rPr>
              <a:t>A000H and </a:t>
            </a:r>
            <a:r>
              <a:rPr sz="2000" dirty="0">
                <a:latin typeface="Arial"/>
                <a:cs typeface="Arial"/>
              </a:rPr>
              <a:t>offset </a:t>
            </a:r>
            <a:r>
              <a:rPr sz="2000" spc="-5" dirty="0">
                <a:latin typeface="Arial"/>
                <a:cs typeface="Arial"/>
              </a:rPr>
              <a:t>address </a:t>
            </a:r>
            <a:r>
              <a:rPr sz="2000" spc="-10" dirty="0">
                <a:latin typeface="Arial"/>
                <a:cs typeface="Arial"/>
              </a:rPr>
              <a:t>55FFH </a:t>
            </a:r>
            <a:r>
              <a:rPr sz="2000" spc="-5" dirty="0">
                <a:latin typeface="Arial"/>
                <a:cs typeface="Arial"/>
              </a:rPr>
              <a:t>be stored </a:t>
            </a:r>
            <a:r>
              <a:rPr sz="2000" spc="-10" dirty="0">
                <a:latin typeface="Arial"/>
                <a:cs typeface="Arial"/>
              </a:rPr>
              <a:t>at </a:t>
            </a:r>
            <a:r>
              <a:rPr sz="2000" spc="-5" dirty="0">
                <a:latin typeface="Arial"/>
                <a:cs typeface="Arial"/>
              </a:rPr>
              <a:t>an even-  address </a:t>
            </a:r>
            <a:r>
              <a:rPr sz="2000" spc="-10" dirty="0">
                <a:latin typeface="Arial"/>
                <a:cs typeface="Arial"/>
              </a:rPr>
              <a:t>boundary </a:t>
            </a:r>
            <a:r>
              <a:rPr sz="2000" spc="-5" dirty="0">
                <a:latin typeface="Arial"/>
                <a:cs typeface="Arial"/>
              </a:rPr>
              <a:t>starting at </a:t>
            </a:r>
            <a:r>
              <a:rPr sz="2000" spc="-10" dirty="0">
                <a:latin typeface="Arial"/>
                <a:cs typeface="Arial"/>
              </a:rPr>
              <a:t>00008H?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15" dirty="0">
                <a:latin typeface="Arial"/>
                <a:cs typeface="Arial"/>
              </a:rPr>
              <a:t>double word  </a:t>
            </a:r>
            <a:r>
              <a:rPr sz="2000" spc="-10" dirty="0">
                <a:latin typeface="Arial"/>
                <a:cs typeface="Arial"/>
              </a:rPr>
              <a:t>aligned </a:t>
            </a:r>
            <a:r>
              <a:rPr sz="2000" spc="-5" dirty="0">
                <a:latin typeface="Arial"/>
                <a:cs typeface="Arial"/>
              </a:rPr>
              <a:t>or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misaligned?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9435" y="867232"/>
            <a:ext cx="30067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SELF</a:t>
            </a:r>
            <a:r>
              <a:rPr spc="-55" dirty="0"/>
              <a:t> </a:t>
            </a:r>
            <a:r>
              <a:rPr spc="-5" dirty="0"/>
              <a:t>TEST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1335" y="2353182"/>
            <a:ext cx="8046084" cy="41103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4970" marR="55880" indent="-344805">
              <a:lnSpc>
                <a:spcPct val="100000"/>
              </a:lnSpc>
              <a:spcBef>
                <a:spcPts val="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94970" algn="l"/>
                <a:tab pos="395605" algn="l"/>
              </a:tabLst>
            </a:pPr>
            <a:r>
              <a:rPr sz="2000" spc="-10" dirty="0">
                <a:latin typeface="Arial"/>
                <a:cs typeface="Arial"/>
              </a:rPr>
              <a:t>How </a:t>
            </a:r>
            <a:r>
              <a:rPr sz="2000" spc="-5" dirty="0">
                <a:latin typeface="Arial"/>
                <a:cs typeface="Arial"/>
              </a:rPr>
              <a:t>should the </a:t>
            </a:r>
            <a:r>
              <a:rPr sz="2000" spc="-10" dirty="0">
                <a:latin typeface="Arial"/>
                <a:cs typeface="Arial"/>
              </a:rPr>
              <a:t>pointer </a:t>
            </a: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segment </a:t>
            </a:r>
            <a:r>
              <a:rPr sz="2000" spc="-5" dirty="0">
                <a:latin typeface="Arial"/>
                <a:cs typeface="Arial"/>
              </a:rPr>
              <a:t>base address equal to </a:t>
            </a:r>
            <a:r>
              <a:rPr sz="2000" spc="-10" dirty="0">
                <a:latin typeface="Arial"/>
                <a:cs typeface="Arial"/>
              </a:rPr>
              <a:t>A000H 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spc="5" dirty="0">
                <a:latin typeface="Arial"/>
                <a:cs typeface="Arial"/>
              </a:rPr>
              <a:t>offset </a:t>
            </a:r>
            <a:r>
              <a:rPr sz="2000" spc="-5" dirty="0">
                <a:latin typeface="Arial"/>
                <a:cs typeface="Arial"/>
              </a:rPr>
              <a:t>address 55FFH be stored </a:t>
            </a:r>
            <a:r>
              <a:rPr sz="2000" spc="-10" dirty="0">
                <a:latin typeface="Arial"/>
                <a:cs typeface="Arial"/>
              </a:rPr>
              <a:t>at </a:t>
            </a:r>
            <a:r>
              <a:rPr sz="2000" spc="-5" dirty="0">
                <a:latin typeface="Arial"/>
                <a:cs typeface="Arial"/>
              </a:rPr>
              <a:t>an </a:t>
            </a:r>
            <a:r>
              <a:rPr sz="2000" spc="-15" dirty="0">
                <a:latin typeface="Arial"/>
                <a:cs typeface="Arial"/>
              </a:rPr>
              <a:t>even-address </a:t>
            </a:r>
            <a:r>
              <a:rPr sz="2000" spc="-10" dirty="0">
                <a:latin typeface="Arial"/>
                <a:cs typeface="Arial"/>
              </a:rPr>
              <a:t>boundary  </a:t>
            </a:r>
            <a:r>
              <a:rPr sz="2000" spc="-5" dirty="0">
                <a:latin typeface="Arial"/>
                <a:cs typeface="Arial"/>
              </a:rPr>
              <a:t>starting at 00008H? Is the </a:t>
            </a:r>
            <a:r>
              <a:rPr sz="2000" spc="-10" dirty="0">
                <a:latin typeface="Arial"/>
                <a:cs typeface="Arial"/>
              </a:rPr>
              <a:t>double word aligned </a:t>
            </a:r>
            <a:r>
              <a:rPr sz="2000" spc="-5" dirty="0">
                <a:latin typeface="Arial"/>
                <a:cs typeface="Arial"/>
              </a:rPr>
              <a:t>or</a:t>
            </a:r>
            <a:r>
              <a:rPr sz="2000" spc="2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misaligned?</a:t>
            </a:r>
            <a:endParaRPr sz="2000">
              <a:latin typeface="Arial"/>
              <a:cs typeface="Arial"/>
            </a:endParaRPr>
          </a:p>
          <a:p>
            <a:pPr marL="394970" indent="-344805">
              <a:lnSpc>
                <a:spcPct val="100000"/>
              </a:lnSpc>
              <a:spcBef>
                <a:spcPts val="484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94970" algn="l"/>
                <a:tab pos="395605" algn="l"/>
              </a:tabLst>
            </a:pPr>
            <a:r>
              <a:rPr sz="2000" spc="-10" dirty="0">
                <a:latin typeface="Arial"/>
                <a:cs typeface="Arial"/>
              </a:rPr>
              <a:t>Solution:</a:t>
            </a:r>
            <a:endParaRPr sz="2000">
              <a:latin typeface="Arial"/>
              <a:cs typeface="Arial"/>
            </a:endParaRPr>
          </a:p>
          <a:p>
            <a:pPr marL="394970" marR="168910" indent="-344805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94970" algn="l"/>
                <a:tab pos="395605" algn="l"/>
              </a:tabLst>
            </a:pPr>
            <a:r>
              <a:rPr sz="2000" spc="-5" dirty="0">
                <a:latin typeface="Arial"/>
                <a:cs typeface="Arial"/>
              </a:rPr>
              <a:t>Storage of the </a:t>
            </a:r>
            <a:r>
              <a:rPr sz="2000" spc="-15" dirty="0">
                <a:latin typeface="Arial"/>
                <a:cs typeface="Arial"/>
              </a:rPr>
              <a:t>two-word </a:t>
            </a:r>
            <a:r>
              <a:rPr sz="2000" spc="-10" dirty="0">
                <a:latin typeface="Arial"/>
                <a:cs typeface="Arial"/>
              </a:rPr>
              <a:t>pointer requires </a:t>
            </a:r>
            <a:r>
              <a:rPr sz="2000" spc="-5" dirty="0">
                <a:latin typeface="Arial"/>
                <a:cs typeface="Arial"/>
              </a:rPr>
              <a:t>four </a:t>
            </a:r>
            <a:r>
              <a:rPr sz="2000" spc="-10" dirty="0">
                <a:latin typeface="Arial"/>
                <a:cs typeface="Arial"/>
              </a:rPr>
              <a:t>consecutive </a:t>
            </a:r>
            <a:r>
              <a:rPr sz="2000" spc="-25" dirty="0">
                <a:latin typeface="Arial"/>
                <a:cs typeface="Arial"/>
              </a:rPr>
              <a:t>byte  </a:t>
            </a:r>
            <a:r>
              <a:rPr sz="2000" spc="-5" dirty="0">
                <a:latin typeface="Arial"/>
                <a:cs typeface="Arial"/>
              </a:rPr>
              <a:t>locations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memory, starting at address </a:t>
            </a:r>
            <a:r>
              <a:rPr sz="2000" spc="-20" dirty="0">
                <a:latin typeface="Arial"/>
                <a:cs typeface="Arial"/>
              </a:rPr>
              <a:t>00008</a:t>
            </a:r>
            <a:r>
              <a:rPr sz="2025" spc="-30" baseline="-20576" dirty="0">
                <a:latin typeface="Arial"/>
                <a:cs typeface="Arial"/>
              </a:rPr>
              <a:t>16</a:t>
            </a:r>
            <a:r>
              <a:rPr sz="2000" spc="-20" dirty="0">
                <a:latin typeface="Arial"/>
                <a:cs typeface="Arial"/>
              </a:rPr>
              <a:t>. </a:t>
            </a:r>
            <a:r>
              <a:rPr sz="2000" spc="5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least-  significant </a:t>
            </a:r>
            <a:r>
              <a:rPr sz="2000" spc="-20" dirty="0">
                <a:latin typeface="Arial"/>
                <a:cs typeface="Arial"/>
              </a:rPr>
              <a:t>byte </a:t>
            </a:r>
            <a:r>
              <a:rPr sz="2000" spc="-5" dirty="0">
                <a:latin typeface="Arial"/>
                <a:cs typeface="Arial"/>
              </a:rPr>
              <a:t>of the </a:t>
            </a:r>
            <a:r>
              <a:rPr sz="2000" spc="5" dirty="0">
                <a:latin typeface="Arial"/>
                <a:cs typeface="Arial"/>
              </a:rPr>
              <a:t>offset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stored at address </a:t>
            </a:r>
            <a:r>
              <a:rPr sz="2000" spc="-20" dirty="0">
                <a:latin typeface="Arial"/>
                <a:cs typeface="Arial"/>
              </a:rPr>
              <a:t>00008</a:t>
            </a:r>
            <a:r>
              <a:rPr sz="2025" spc="-30" baseline="-20576" dirty="0">
                <a:latin typeface="Arial"/>
                <a:cs typeface="Arial"/>
              </a:rPr>
              <a:t>16 </a:t>
            </a:r>
            <a:r>
              <a:rPr sz="2000" spc="-10" dirty="0">
                <a:latin typeface="Arial"/>
                <a:cs typeface="Arial"/>
              </a:rPr>
              <a:t>and is  shown </a:t>
            </a:r>
            <a:r>
              <a:rPr sz="2000" spc="-5" dirty="0">
                <a:latin typeface="Arial"/>
                <a:cs typeface="Arial"/>
              </a:rPr>
              <a:t>as </a:t>
            </a:r>
            <a:r>
              <a:rPr sz="2000" spc="-10" dirty="0">
                <a:latin typeface="Arial"/>
                <a:cs typeface="Arial"/>
              </a:rPr>
              <a:t>FF</a:t>
            </a:r>
            <a:r>
              <a:rPr sz="2025" spc="-15" baseline="-20576" dirty="0">
                <a:latin typeface="Arial"/>
                <a:cs typeface="Arial"/>
              </a:rPr>
              <a:t>16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previous </a:t>
            </a:r>
            <a:r>
              <a:rPr sz="2000" spc="-5" dirty="0">
                <a:latin typeface="Arial"/>
                <a:cs typeface="Arial"/>
              </a:rPr>
              <a:t>figure.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5" dirty="0">
                <a:latin typeface="Arial"/>
                <a:cs typeface="Arial"/>
              </a:rPr>
              <a:t>most </a:t>
            </a:r>
            <a:r>
              <a:rPr sz="2000" spc="-5" dirty="0">
                <a:latin typeface="Arial"/>
                <a:cs typeface="Arial"/>
              </a:rPr>
              <a:t>significant </a:t>
            </a:r>
            <a:r>
              <a:rPr sz="2000" spc="-20" dirty="0">
                <a:latin typeface="Arial"/>
                <a:cs typeface="Arial"/>
              </a:rPr>
              <a:t>byte </a:t>
            </a:r>
            <a:r>
              <a:rPr sz="2000" spc="-5" dirty="0">
                <a:latin typeface="Arial"/>
                <a:cs typeface="Arial"/>
              </a:rPr>
              <a:t>of  the </a:t>
            </a:r>
            <a:r>
              <a:rPr sz="2000" dirty="0">
                <a:latin typeface="Arial"/>
                <a:cs typeface="Arial"/>
              </a:rPr>
              <a:t>offset, </a:t>
            </a:r>
            <a:r>
              <a:rPr sz="2000" spc="-15" dirty="0">
                <a:latin typeface="Arial"/>
                <a:cs typeface="Arial"/>
              </a:rPr>
              <a:t>55</a:t>
            </a:r>
            <a:r>
              <a:rPr sz="2025" spc="-22" baseline="-20576" dirty="0">
                <a:latin typeface="Arial"/>
                <a:cs typeface="Arial"/>
              </a:rPr>
              <a:t>16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stored at address </a:t>
            </a:r>
            <a:r>
              <a:rPr sz="2000" spc="-10" dirty="0">
                <a:latin typeface="Arial"/>
                <a:cs typeface="Arial"/>
              </a:rPr>
              <a:t>00009</a:t>
            </a:r>
            <a:r>
              <a:rPr sz="2025" spc="-15" baseline="-20576" dirty="0">
                <a:latin typeface="Arial"/>
                <a:cs typeface="Arial"/>
              </a:rPr>
              <a:t>16</a:t>
            </a:r>
            <a:r>
              <a:rPr sz="2000" spc="-10" dirty="0">
                <a:latin typeface="Arial"/>
                <a:cs typeface="Arial"/>
              </a:rPr>
              <a:t>. </a:t>
            </a:r>
            <a:r>
              <a:rPr sz="2000" dirty="0">
                <a:latin typeface="Arial"/>
                <a:cs typeface="Arial"/>
              </a:rPr>
              <a:t>These </a:t>
            </a:r>
            <a:r>
              <a:rPr sz="2000" spc="-15" dirty="0">
                <a:latin typeface="Arial"/>
                <a:cs typeface="Arial"/>
              </a:rPr>
              <a:t>two </a:t>
            </a:r>
            <a:r>
              <a:rPr sz="2000" spc="-20" dirty="0">
                <a:latin typeface="Arial"/>
                <a:cs typeface="Arial"/>
              </a:rPr>
              <a:t>bytes </a:t>
            </a:r>
            <a:r>
              <a:rPr sz="2000" spc="-5" dirty="0">
                <a:latin typeface="Arial"/>
                <a:cs typeface="Arial"/>
              </a:rPr>
              <a:t>are  </a:t>
            </a:r>
            <a:r>
              <a:rPr sz="2000" spc="-10" dirty="0">
                <a:latin typeface="Arial"/>
                <a:cs typeface="Arial"/>
              </a:rPr>
              <a:t>followed </a:t>
            </a:r>
            <a:r>
              <a:rPr sz="2000" spc="-5" dirty="0">
                <a:latin typeface="Arial"/>
                <a:cs typeface="Arial"/>
              </a:rPr>
              <a:t>by the least significant </a:t>
            </a:r>
            <a:r>
              <a:rPr sz="2000" spc="-20" dirty="0">
                <a:latin typeface="Arial"/>
                <a:cs typeface="Arial"/>
              </a:rPr>
              <a:t>byte </a:t>
            </a:r>
            <a:r>
              <a:rPr sz="2000" spc="-5" dirty="0">
                <a:latin typeface="Arial"/>
                <a:cs typeface="Arial"/>
              </a:rPr>
              <a:t>of the </a:t>
            </a:r>
            <a:r>
              <a:rPr sz="2000" dirty="0">
                <a:latin typeface="Arial"/>
                <a:cs typeface="Arial"/>
              </a:rPr>
              <a:t>segment </a:t>
            </a:r>
            <a:r>
              <a:rPr sz="2000" spc="-5" dirty="0">
                <a:latin typeface="Arial"/>
                <a:cs typeface="Arial"/>
              </a:rPr>
              <a:t>base address,  </a:t>
            </a:r>
            <a:r>
              <a:rPr sz="2000" spc="-10" dirty="0">
                <a:latin typeface="Arial"/>
                <a:cs typeface="Arial"/>
              </a:rPr>
              <a:t>00</a:t>
            </a:r>
            <a:r>
              <a:rPr sz="2025" spc="-15" baseline="-20576" dirty="0">
                <a:latin typeface="Arial"/>
                <a:cs typeface="Arial"/>
              </a:rPr>
              <a:t>16</a:t>
            </a:r>
            <a:r>
              <a:rPr sz="2000" spc="-10" dirty="0">
                <a:latin typeface="Arial"/>
                <a:cs typeface="Arial"/>
              </a:rPr>
              <a:t>, at address 0000A</a:t>
            </a:r>
            <a:r>
              <a:rPr sz="2025" spc="-15" baseline="-20576" dirty="0">
                <a:latin typeface="Arial"/>
                <a:cs typeface="Arial"/>
              </a:rPr>
              <a:t>16</a:t>
            </a:r>
            <a:r>
              <a:rPr sz="2000" spc="-10" dirty="0">
                <a:latin typeface="Arial"/>
                <a:cs typeface="Arial"/>
              </a:rPr>
              <a:t>, and its </a:t>
            </a:r>
            <a:r>
              <a:rPr sz="2000" spc="5" dirty="0">
                <a:latin typeface="Arial"/>
                <a:cs typeface="Arial"/>
              </a:rPr>
              <a:t>most </a:t>
            </a:r>
            <a:r>
              <a:rPr sz="2000" spc="-5" dirty="0">
                <a:latin typeface="Arial"/>
                <a:cs typeface="Arial"/>
              </a:rPr>
              <a:t>significant </a:t>
            </a:r>
            <a:r>
              <a:rPr sz="2000" spc="-20" dirty="0">
                <a:latin typeface="Arial"/>
                <a:cs typeface="Arial"/>
              </a:rPr>
              <a:t>byte, </a:t>
            </a:r>
            <a:r>
              <a:rPr sz="2000" spc="-5" dirty="0">
                <a:latin typeface="Arial"/>
                <a:cs typeface="Arial"/>
              </a:rPr>
              <a:t>A0</a:t>
            </a:r>
            <a:r>
              <a:rPr sz="2025" spc="-7" baseline="-20576" dirty="0">
                <a:latin typeface="Arial"/>
                <a:cs typeface="Arial"/>
              </a:rPr>
              <a:t>16</a:t>
            </a:r>
            <a:r>
              <a:rPr sz="2000" spc="-5" dirty="0">
                <a:latin typeface="Arial"/>
                <a:cs typeface="Arial"/>
              </a:rPr>
              <a:t>, at  address </a:t>
            </a:r>
            <a:r>
              <a:rPr sz="2000" spc="-10" dirty="0">
                <a:latin typeface="Arial"/>
                <a:cs typeface="Arial"/>
              </a:rPr>
              <a:t>0000B</a:t>
            </a:r>
            <a:r>
              <a:rPr sz="2025" spc="-15" baseline="-20576" dirty="0">
                <a:latin typeface="Arial"/>
                <a:cs typeface="Arial"/>
              </a:rPr>
              <a:t>16</a:t>
            </a:r>
            <a:r>
              <a:rPr sz="2000" spc="-10" dirty="0">
                <a:latin typeface="Arial"/>
                <a:cs typeface="Arial"/>
              </a:rPr>
              <a:t>. Since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double </a:t>
            </a:r>
            <a:r>
              <a:rPr sz="2000" spc="-15" dirty="0">
                <a:latin typeface="Arial"/>
                <a:cs typeface="Arial"/>
              </a:rPr>
              <a:t>word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stored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memory  </a:t>
            </a:r>
            <a:r>
              <a:rPr sz="2000" spc="-5" dirty="0">
                <a:latin typeface="Arial"/>
                <a:cs typeface="Arial"/>
              </a:rPr>
              <a:t>starting at starting at address </a:t>
            </a:r>
            <a:r>
              <a:rPr sz="2000" spc="-15" dirty="0">
                <a:latin typeface="Arial"/>
                <a:cs typeface="Arial"/>
              </a:rPr>
              <a:t>00008</a:t>
            </a:r>
            <a:r>
              <a:rPr sz="2025" spc="-22" baseline="-20576" dirty="0">
                <a:latin typeface="Arial"/>
                <a:cs typeface="Arial"/>
              </a:rPr>
              <a:t>16</a:t>
            </a:r>
            <a:r>
              <a:rPr sz="2000" spc="-15" dirty="0">
                <a:latin typeface="Arial"/>
                <a:cs typeface="Arial"/>
              </a:rPr>
              <a:t>, </a:t>
            </a:r>
            <a:r>
              <a:rPr sz="2000" spc="-10" dirty="0">
                <a:latin typeface="Arial"/>
                <a:cs typeface="Arial"/>
              </a:rPr>
              <a:t>its is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aligned.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780110"/>
            <a:ext cx="28829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55" dirty="0"/>
              <a:t> </a:t>
            </a:r>
            <a:r>
              <a:rPr spc="-5" dirty="0"/>
              <a:t>Types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61110" y="2145842"/>
            <a:ext cx="3992879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00007C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Integer data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type</a:t>
            </a:r>
            <a:endParaRPr sz="2000">
              <a:latin typeface="Arial"/>
              <a:cs typeface="Arial"/>
            </a:endParaRPr>
          </a:p>
          <a:p>
            <a:pPr marL="497205" indent="-485140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497205" algn="l"/>
                <a:tab pos="497840" algn="l"/>
              </a:tabLst>
            </a:pPr>
            <a:r>
              <a:rPr sz="2000" spc="-10" dirty="0">
                <a:latin typeface="Arial"/>
                <a:cs typeface="Arial"/>
              </a:rPr>
              <a:t>Unsigned </a:t>
            </a:r>
            <a:r>
              <a:rPr sz="2000" spc="-5" dirty="0">
                <a:latin typeface="Arial"/>
                <a:cs typeface="Arial"/>
              </a:rPr>
              <a:t>or </a:t>
            </a:r>
            <a:r>
              <a:rPr sz="2000" spc="-10" dirty="0">
                <a:latin typeface="Arial"/>
                <a:cs typeface="Arial"/>
              </a:rPr>
              <a:t>signed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integer</a:t>
            </a:r>
            <a:endParaRPr sz="2000">
              <a:latin typeface="Arial"/>
              <a:cs typeface="Arial"/>
            </a:endParaRPr>
          </a:p>
          <a:p>
            <a:pPr marL="497205" indent="-485140">
              <a:lnSpc>
                <a:spcPct val="100000"/>
              </a:lnSpc>
              <a:spcBef>
                <a:spcPts val="484"/>
              </a:spcBef>
              <a:buClr>
                <a:srgbClr val="00007C"/>
              </a:buClr>
              <a:buSzPct val="75000"/>
              <a:buFont typeface="Wingdings"/>
              <a:buChar char=""/>
              <a:tabLst>
                <a:tab pos="497205" algn="l"/>
                <a:tab pos="497840" algn="l"/>
              </a:tabLst>
            </a:pPr>
            <a:r>
              <a:rPr sz="2000" spc="-15" dirty="0">
                <a:latin typeface="Arial"/>
                <a:cs typeface="Arial"/>
              </a:rPr>
              <a:t>Byte-wide </a:t>
            </a:r>
            <a:r>
              <a:rPr sz="2000" spc="-5" dirty="0">
                <a:latin typeface="Arial"/>
                <a:cs typeface="Arial"/>
              </a:rPr>
              <a:t>or </a:t>
            </a:r>
            <a:r>
              <a:rPr sz="2000" spc="-10" dirty="0">
                <a:latin typeface="Arial"/>
                <a:cs typeface="Arial"/>
              </a:rPr>
              <a:t>word-wide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integer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1882" y="5500827"/>
            <a:ext cx="47021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Unsigned </a:t>
            </a:r>
            <a:r>
              <a:rPr sz="2000" spc="-25" dirty="0">
                <a:latin typeface="Arial"/>
                <a:cs typeface="Arial"/>
              </a:rPr>
              <a:t>byte </a:t>
            </a:r>
            <a:r>
              <a:rPr sz="2000" spc="-10" dirty="0">
                <a:latin typeface="Arial"/>
                <a:cs typeface="Arial"/>
              </a:rPr>
              <a:t>and unsigned word</a:t>
            </a:r>
            <a:r>
              <a:rPr sz="2000" spc="2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integer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90842" y="3739563"/>
            <a:ext cx="4860208" cy="14529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20384" y="2179320"/>
            <a:ext cx="2707005" cy="1243965"/>
          </a:xfrm>
          <a:prstGeom prst="rect">
            <a:avLst/>
          </a:prstGeom>
          <a:ln w="24384">
            <a:solidFill>
              <a:srgbClr val="6E6EBB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389255" marR="898525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Byte : </a:t>
            </a:r>
            <a:r>
              <a:rPr sz="1800" i="1" spc="-5" dirty="0">
                <a:latin typeface="Arial"/>
                <a:cs typeface="Arial"/>
              </a:rPr>
              <a:t>8 </a:t>
            </a:r>
            <a:r>
              <a:rPr sz="1800" i="1" dirty="0">
                <a:latin typeface="Arial"/>
                <a:cs typeface="Arial"/>
              </a:rPr>
              <a:t>bits  </a:t>
            </a:r>
            <a:r>
              <a:rPr sz="1800" i="1" spc="5" dirty="0">
                <a:latin typeface="Arial"/>
                <a:cs typeface="Arial"/>
              </a:rPr>
              <a:t>Word </a:t>
            </a:r>
            <a:r>
              <a:rPr sz="1800" i="1" dirty="0">
                <a:latin typeface="Arial"/>
                <a:cs typeface="Arial"/>
              </a:rPr>
              <a:t>: 16</a:t>
            </a:r>
            <a:r>
              <a:rPr sz="1800" i="1" spc="-1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bits</a:t>
            </a:r>
            <a:endParaRPr sz="180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Double word :32</a:t>
            </a:r>
            <a:r>
              <a:rPr sz="1800" i="1" spc="-9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bits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780110"/>
            <a:ext cx="36258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Flags</a:t>
            </a:r>
            <a:r>
              <a:rPr spc="-55" dirty="0"/>
              <a:t> </a:t>
            </a:r>
            <a:r>
              <a:rPr spc="-5" dirty="0"/>
              <a:t>Register</a:t>
            </a:r>
          </a:p>
        </p:txBody>
      </p:sp>
      <p:sp>
        <p:nvSpPr>
          <p:cNvPr id="11" name="object 11"/>
          <p:cNvSpPr/>
          <p:nvPr/>
        </p:nvSpPr>
        <p:spPr>
          <a:xfrm>
            <a:off x="1195727" y="1774147"/>
            <a:ext cx="6887882" cy="4708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19403" y="904443"/>
            <a:ext cx="28829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55" dirty="0"/>
              <a:t> </a:t>
            </a:r>
            <a:r>
              <a:rPr spc="-5" dirty="0"/>
              <a:t>Types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2211" y="2287650"/>
            <a:ext cx="7713345" cy="1671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lr>
                <a:srgbClr val="00007C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  <a:tab pos="6911975" algn="l"/>
              </a:tabLst>
            </a:pPr>
            <a:r>
              <a:rPr sz="2000" spc="5" dirty="0">
                <a:latin typeface="Arial"/>
                <a:cs typeface="Arial"/>
              </a:rPr>
              <a:t>The most </a:t>
            </a:r>
            <a:r>
              <a:rPr sz="2000" spc="-5" dirty="0">
                <a:latin typeface="Arial"/>
                <a:cs typeface="Arial"/>
              </a:rPr>
              <a:t>significant </a:t>
            </a:r>
            <a:r>
              <a:rPr sz="2000" spc="-10" dirty="0">
                <a:latin typeface="Arial"/>
                <a:cs typeface="Arial"/>
              </a:rPr>
              <a:t>bit </a:t>
            </a:r>
            <a:r>
              <a:rPr sz="2000" spc="-5" dirty="0">
                <a:latin typeface="Arial"/>
                <a:cs typeface="Arial"/>
              </a:rPr>
              <a:t>of a signed </a:t>
            </a:r>
            <a:r>
              <a:rPr sz="2000" spc="-10" dirty="0">
                <a:latin typeface="Arial"/>
                <a:cs typeface="Arial"/>
              </a:rPr>
              <a:t>integer is </a:t>
            </a:r>
            <a:r>
              <a:rPr sz="2000" spc="-5" dirty="0">
                <a:latin typeface="Arial"/>
                <a:cs typeface="Arial"/>
              </a:rPr>
              <a:t>a sign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bit.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	</a:t>
            </a:r>
            <a:r>
              <a:rPr sz="2000" spc="-15" dirty="0">
                <a:latin typeface="Arial"/>
                <a:cs typeface="Arial"/>
              </a:rPr>
              <a:t>zero</a:t>
            </a:r>
            <a:r>
              <a:rPr sz="2000" spc="-10" dirty="0">
                <a:latin typeface="Arial"/>
                <a:cs typeface="Arial"/>
              </a:rPr>
              <a:t> in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this </a:t>
            </a:r>
            <a:r>
              <a:rPr sz="2000" spc="-10" dirty="0">
                <a:latin typeface="Arial"/>
                <a:cs typeface="Arial"/>
              </a:rPr>
              <a:t>bit </a:t>
            </a:r>
            <a:r>
              <a:rPr sz="2000" spc="-5" dirty="0">
                <a:latin typeface="Arial"/>
                <a:cs typeface="Arial"/>
              </a:rPr>
              <a:t>position identifies a </a:t>
            </a:r>
            <a:r>
              <a:rPr sz="2000" spc="-10" dirty="0">
                <a:latin typeface="Arial"/>
                <a:cs typeface="Arial"/>
              </a:rPr>
              <a:t>positive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number.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84"/>
              </a:spcBef>
              <a:buClr>
                <a:srgbClr val="00007C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5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range of a signed </a:t>
            </a:r>
            <a:r>
              <a:rPr sz="2000" spc="-20" dirty="0">
                <a:latin typeface="Arial"/>
                <a:cs typeface="Arial"/>
              </a:rPr>
              <a:t>byte </a:t>
            </a:r>
            <a:r>
              <a:rPr sz="2000" spc="-10" dirty="0">
                <a:latin typeface="Arial"/>
                <a:cs typeface="Arial"/>
              </a:rPr>
              <a:t>integer is +127 </a:t>
            </a:r>
            <a:r>
              <a:rPr sz="2000" spc="-5" dirty="0">
                <a:latin typeface="Arial"/>
                <a:cs typeface="Arial"/>
              </a:rPr>
              <a:t>~ -128.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range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signed </a:t>
            </a:r>
            <a:r>
              <a:rPr sz="2000" spc="-10" dirty="0">
                <a:latin typeface="Arial"/>
                <a:cs typeface="Arial"/>
              </a:rPr>
              <a:t>word integer is +32767 </a:t>
            </a:r>
            <a:r>
              <a:rPr sz="2000" spc="-5" dirty="0">
                <a:latin typeface="Arial"/>
                <a:cs typeface="Arial"/>
              </a:rPr>
              <a:t>~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-32768.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8088 </a:t>
            </a:r>
            <a:r>
              <a:rPr sz="2000" spc="-20" dirty="0">
                <a:latin typeface="Arial"/>
                <a:cs typeface="Arial"/>
              </a:rPr>
              <a:t>always </a:t>
            </a:r>
            <a:r>
              <a:rPr sz="2000" spc="-5" dirty="0">
                <a:latin typeface="Arial"/>
                <a:cs typeface="Arial"/>
              </a:rPr>
              <a:t>expresses </a:t>
            </a:r>
            <a:r>
              <a:rPr sz="2000" spc="-10" dirty="0">
                <a:latin typeface="Arial"/>
                <a:cs typeface="Arial"/>
              </a:rPr>
              <a:t>negative </a:t>
            </a:r>
            <a:r>
              <a:rPr sz="2000" spc="-5" dirty="0">
                <a:latin typeface="Arial"/>
                <a:cs typeface="Arial"/>
              </a:rPr>
              <a:t>number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15" dirty="0">
                <a:latin typeface="Arial"/>
                <a:cs typeface="Arial"/>
              </a:rPr>
              <a:t>2’s</a:t>
            </a:r>
            <a:r>
              <a:rPr sz="2000" spc="2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complement.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59588" y="4367728"/>
            <a:ext cx="5904743" cy="1730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55751" y="968197"/>
            <a:ext cx="303911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ASCII</a:t>
            </a:r>
            <a:r>
              <a:rPr spc="-45" dirty="0"/>
              <a:t> </a:t>
            </a:r>
            <a:r>
              <a:rPr spc="-5" dirty="0"/>
              <a:t>Table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5751" y="2202256"/>
            <a:ext cx="2870200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ASCII </a:t>
            </a:r>
            <a:r>
              <a:rPr sz="2000" spc="-5" dirty="0">
                <a:latin typeface="Arial"/>
                <a:cs typeface="Arial"/>
              </a:rPr>
              <a:t>( </a:t>
            </a:r>
            <a:r>
              <a:rPr sz="2000" dirty="0">
                <a:latin typeface="Arial"/>
                <a:cs typeface="Arial"/>
              </a:rPr>
              <a:t>American  </a:t>
            </a:r>
            <a:r>
              <a:rPr sz="2000" spc="-10" dirty="0">
                <a:latin typeface="Arial"/>
                <a:cs typeface="Arial"/>
              </a:rPr>
              <a:t>Standard Code </a:t>
            </a:r>
            <a:r>
              <a:rPr sz="2000" dirty="0">
                <a:latin typeface="Arial"/>
                <a:cs typeface="Arial"/>
              </a:rPr>
              <a:t>for  Information  </a:t>
            </a:r>
            <a:r>
              <a:rPr sz="2000" spc="-5" dirty="0">
                <a:latin typeface="Arial"/>
                <a:cs typeface="Arial"/>
              </a:rPr>
              <a:t>Interchange) –  information expressed  here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be directly  processed by 8088  </a:t>
            </a:r>
            <a:r>
              <a:rPr sz="2000" dirty="0">
                <a:latin typeface="Arial"/>
                <a:cs typeface="Arial"/>
              </a:rPr>
              <a:t>microprocessor.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895" y="5434990"/>
            <a:ext cx="296481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Arial"/>
                <a:cs typeface="Arial"/>
              </a:rPr>
              <a:t>Table </a:t>
            </a:r>
            <a:r>
              <a:rPr sz="2000" spc="-10" dirty="0">
                <a:latin typeface="Arial"/>
                <a:cs typeface="Arial"/>
              </a:rPr>
              <a:t>shows how  </a:t>
            </a:r>
            <a:r>
              <a:rPr sz="2000" dirty="0">
                <a:latin typeface="Arial"/>
                <a:cs typeface="Arial"/>
              </a:rPr>
              <a:t>numbers, </a:t>
            </a:r>
            <a:r>
              <a:rPr sz="2000" spc="-5" dirty="0">
                <a:latin typeface="Arial"/>
                <a:cs typeface="Arial"/>
              </a:rPr>
              <a:t>letters,  characters coded </a:t>
            </a:r>
            <a:r>
              <a:rPr sz="2000" spc="-10" dirty="0">
                <a:latin typeface="Arial"/>
                <a:cs typeface="Arial"/>
              </a:rPr>
              <a:t>in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ASCII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07535" y="2173223"/>
            <a:ext cx="4812792" cy="4325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63955" y="997153"/>
            <a:ext cx="262699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Data</a:t>
            </a:r>
            <a:r>
              <a:rPr sz="4000" spc="-114" dirty="0"/>
              <a:t> </a:t>
            </a:r>
            <a:r>
              <a:rPr sz="4000" spc="5" dirty="0"/>
              <a:t>Types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638555" y="2190862"/>
            <a:ext cx="7599045" cy="392937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5"/>
              </a:spcBef>
            </a:pPr>
            <a:r>
              <a:rPr sz="2000" spc="-10" dirty="0">
                <a:latin typeface="Arial"/>
                <a:cs typeface="Arial"/>
              </a:rPr>
              <a:t>EXAMPLE”</a:t>
            </a:r>
            <a:endParaRPr sz="2000">
              <a:latin typeface="Arial"/>
              <a:cs typeface="Arial"/>
            </a:endParaRPr>
          </a:p>
          <a:p>
            <a:pPr marL="38100" marR="30480">
              <a:lnSpc>
                <a:spcPct val="100000"/>
              </a:lnSpc>
              <a:spcBef>
                <a:spcPts val="484"/>
              </a:spcBef>
            </a:pPr>
            <a:r>
              <a:rPr sz="2000" spc="-25" dirty="0">
                <a:latin typeface="Arial"/>
                <a:cs typeface="Arial"/>
              </a:rPr>
              <a:t>Byte </a:t>
            </a:r>
            <a:r>
              <a:rPr sz="2000" spc="-5" dirty="0">
                <a:latin typeface="Arial"/>
                <a:cs typeface="Arial"/>
              </a:rPr>
              <a:t>addresses </a:t>
            </a:r>
            <a:r>
              <a:rPr sz="2000" spc="-15" dirty="0">
                <a:latin typeface="Arial"/>
                <a:cs typeface="Arial"/>
              </a:rPr>
              <a:t>01100</a:t>
            </a:r>
            <a:r>
              <a:rPr sz="2025" spc="-22" baseline="-20576" dirty="0">
                <a:latin typeface="Arial"/>
                <a:cs typeface="Arial"/>
              </a:rPr>
              <a:t>16 </a:t>
            </a:r>
            <a:r>
              <a:rPr sz="2000" spc="-5" dirty="0">
                <a:latin typeface="Arial"/>
                <a:cs typeface="Arial"/>
              </a:rPr>
              <a:t>through </a:t>
            </a:r>
            <a:r>
              <a:rPr sz="2000" spc="-10" dirty="0">
                <a:latin typeface="Arial"/>
                <a:cs typeface="Arial"/>
              </a:rPr>
              <a:t>01104</a:t>
            </a:r>
            <a:r>
              <a:rPr sz="2025" spc="-15" baseline="-20576" dirty="0">
                <a:latin typeface="Arial"/>
                <a:cs typeface="Arial"/>
              </a:rPr>
              <a:t>16 </a:t>
            </a:r>
            <a:r>
              <a:rPr sz="2000" spc="-10" dirty="0">
                <a:latin typeface="Arial"/>
                <a:cs typeface="Arial"/>
              </a:rPr>
              <a:t>contain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ASCII data  01000001, 01000011, 01001001 and 01001001 </a:t>
            </a:r>
            <a:r>
              <a:rPr sz="2000" spc="-15" dirty="0">
                <a:latin typeface="Arial"/>
                <a:cs typeface="Arial"/>
              </a:rPr>
              <a:t>respectively. </a:t>
            </a:r>
            <a:r>
              <a:rPr sz="2000" spc="15" dirty="0">
                <a:latin typeface="Arial"/>
                <a:cs typeface="Arial"/>
              </a:rPr>
              <a:t>What  </a:t>
            </a:r>
            <a:r>
              <a:rPr sz="2000" spc="-5" dirty="0">
                <a:latin typeface="Arial"/>
                <a:cs typeface="Arial"/>
              </a:rPr>
              <a:t>do the </a:t>
            </a:r>
            <a:r>
              <a:rPr sz="2000" spc="-10" dirty="0">
                <a:latin typeface="Arial"/>
                <a:cs typeface="Arial"/>
              </a:rPr>
              <a:t>data </a:t>
            </a:r>
            <a:r>
              <a:rPr sz="2000" spc="-5" dirty="0">
                <a:latin typeface="Arial"/>
                <a:cs typeface="Arial"/>
              </a:rPr>
              <a:t>stand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for?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Arial"/>
                <a:cs typeface="Arial"/>
              </a:rPr>
              <a:t>Solution: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Arial"/>
                <a:cs typeface="Arial"/>
              </a:rPr>
              <a:t>Using the </a:t>
            </a:r>
            <a:r>
              <a:rPr sz="2000" spc="-10" dirty="0">
                <a:latin typeface="Arial"/>
                <a:cs typeface="Arial"/>
              </a:rPr>
              <a:t>ASCII table,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data </a:t>
            </a:r>
            <a:r>
              <a:rPr sz="2000" spc="-5" dirty="0">
                <a:latin typeface="Arial"/>
                <a:cs typeface="Arial"/>
              </a:rPr>
              <a:t>are converted to </a:t>
            </a:r>
            <a:r>
              <a:rPr sz="2000" spc="-10" dirty="0">
                <a:latin typeface="Arial"/>
                <a:cs typeface="Arial"/>
              </a:rPr>
              <a:t>ASCII</a:t>
            </a:r>
            <a:r>
              <a:rPr sz="2000" spc="2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code.</a:t>
            </a:r>
            <a:endParaRPr sz="2000">
              <a:latin typeface="Arial"/>
              <a:cs typeface="Arial"/>
            </a:endParaRPr>
          </a:p>
          <a:p>
            <a:pPr marL="38100" marR="4509770">
              <a:lnSpc>
                <a:spcPct val="12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(01100H) = </a:t>
            </a:r>
            <a:r>
              <a:rPr sz="2000" spc="-10" dirty="0">
                <a:latin typeface="Arial"/>
                <a:cs typeface="Arial"/>
              </a:rPr>
              <a:t>01000001</a:t>
            </a:r>
            <a:r>
              <a:rPr sz="2025" spc="-15" baseline="-20576" dirty="0">
                <a:latin typeface="Arial"/>
                <a:cs typeface="Arial"/>
              </a:rPr>
              <a:t>2 </a:t>
            </a:r>
            <a:r>
              <a:rPr sz="2000" spc="-5" dirty="0">
                <a:latin typeface="Arial"/>
                <a:cs typeface="Arial"/>
              </a:rPr>
              <a:t>= </a:t>
            </a:r>
            <a:r>
              <a:rPr sz="2000" spc="-10" dirty="0">
                <a:latin typeface="Arial"/>
                <a:cs typeface="Arial"/>
              </a:rPr>
              <a:t>A  (01101H) </a:t>
            </a:r>
            <a:r>
              <a:rPr sz="2000" spc="-5" dirty="0">
                <a:latin typeface="Arial"/>
                <a:cs typeface="Arial"/>
              </a:rPr>
              <a:t>= </a:t>
            </a:r>
            <a:r>
              <a:rPr sz="2000" spc="-10" dirty="0">
                <a:latin typeface="Arial"/>
                <a:cs typeface="Arial"/>
              </a:rPr>
              <a:t>01010011</a:t>
            </a:r>
            <a:r>
              <a:rPr sz="2025" spc="-15" baseline="-20576" dirty="0">
                <a:latin typeface="Arial"/>
                <a:cs typeface="Arial"/>
              </a:rPr>
              <a:t>2 </a:t>
            </a:r>
            <a:r>
              <a:rPr sz="2000" spc="-5" dirty="0">
                <a:latin typeface="Arial"/>
                <a:cs typeface="Arial"/>
              </a:rPr>
              <a:t>= S  </a:t>
            </a:r>
            <a:r>
              <a:rPr sz="2000" spc="-10" dirty="0">
                <a:latin typeface="Arial"/>
                <a:cs typeface="Arial"/>
              </a:rPr>
              <a:t>(01102H) </a:t>
            </a:r>
            <a:r>
              <a:rPr sz="2000" spc="-5" dirty="0">
                <a:latin typeface="Arial"/>
                <a:cs typeface="Arial"/>
              </a:rPr>
              <a:t>= </a:t>
            </a:r>
            <a:r>
              <a:rPr sz="2000" spc="-10" dirty="0">
                <a:latin typeface="Arial"/>
                <a:cs typeface="Arial"/>
              </a:rPr>
              <a:t>01000011</a:t>
            </a:r>
            <a:r>
              <a:rPr sz="2025" spc="-15" baseline="-20576" dirty="0">
                <a:latin typeface="Arial"/>
                <a:cs typeface="Arial"/>
              </a:rPr>
              <a:t>2 </a:t>
            </a:r>
            <a:r>
              <a:rPr sz="2000" spc="-5" dirty="0">
                <a:latin typeface="Arial"/>
                <a:cs typeface="Arial"/>
              </a:rPr>
              <a:t>= </a:t>
            </a:r>
            <a:r>
              <a:rPr sz="2000" spc="-10" dirty="0">
                <a:latin typeface="Arial"/>
                <a:cs typeface="Arial"/>
              </a:rPr>
              <a:t>C  (01103H) </a:t>
            </a:r>
            <a:r>
              <a:rPr sz="2000" spc="-5" dirty="0">
                <a:latin typeface="Arial"/>
                <a:cs typeface="Arial"/>
              </a:rPr>
              <a:t>= </a:t>
            </a:r>
            <a:r>
              <a:rPr sz="2000" spc="-10" dirty="0">
                <a:latin typeface="Arial"/>
                <a:cs typeface="Arial"/>
              </a:rPr>
              <a:t>01001001</a:t>
            </a:r>
            <a:r>
              <a:rPr sz="2025" spc="-15" baseline="-20576" dirty="0">
                <a:latin typeface="Arial"/>
                <a:cs typeface="Arial"/>
              </a:rPr>
              <a:t>2 </a:t>
            </a:r>
            <a:r>
              <a:rPr sz="2000" spc="-5" dirty="0">
                <a:latin typeface="Arial"/>
                <a:cs typeface="Arial"/>
              </a:rPr>
              <a:t>= I  </a:t>
            </a:r>
            <a:r>
              <a:rPr sz="2000" spc="-10" dirty="0">
                <a:latin typeface="Arial"/>
                <a:cs typeface="Arial"/>
              </a:rPr>
              <a:t>(01104H) </a:t>
            </a:r>
            <a:r>
              <a:rPr sz="2000" spc="-5" dirty="0">
                <a:latin typeface="Arial"/>
                <a:cs typeface="Arial"/>
              </a:rPr>
              <a:t>= </a:t>
            </a:r>
            <a:r>
              <a:rPr sz="2000" spc="-10" dirty="0">
                <a:latin typeface="Arial"/>
                <a:cs typeface="Arial"/>
              </a:rPr>
              <a:t>01001001</a:t>
            </a:r>
            <a:r>
              <a:rPr sz="2025" spc="-15" baseline="-20576" dirty="0">
                <a:latin typeface="Arial"/>
                <a:cs typeface="Arial"/>
              </a:rPr>
              <a:t>2 </a:t>
            </a: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780110"/>
            <a:ext cx="45275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Instruction</a:t>
            </a:r>
            <a:r>
              <a:rPr spc="-90" dirty="0"/>
              <a:t> </a:t>
            </a:r>
            <a:r>
              <a:rPr spc="-5" dirty="0"/>
              <a:t>Pointer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703" rIns="0" bIns="0" rtlCol="0">
            <a:spAutoFit/>
          </a:bodyPr>
          <a:lstStyle/>
          <a:p>
            <a:pPr marL="332740" marR="5080" indent="-344805">
              <a:lnSpc>
                <a:spcPts val="2160"/>
              </a:lnSpc>
              <a:spcBef>
                <a:spcPts val="3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33375" algn="l"/>
                <a:tab pos="334010" algn="l"/>
              </a:tabLst>
            </a:pPr>
            <a:r>
              <a:rPr dirty="0"/>
              <a:t>The </a:t>
            </a:r>
            <a:r>
              <a:rPr b="1" i="1" spc="-5" dirty="0">
                <a:latin typeface="Arial"/>
                <a:cs typeface="Arial"/>
              </a:rPr>
              <a:t>instruction pointer </a:t>
            </a:r>
            <a:r>
              <a:rPr b="1" i="1" spc="-10" dirty="0">
                <a:latin typeface="Arial"/>
                <a:cs typeface="Arial"/>
              </a:rPr>
              <a:t>(IP) </a:t>
            </a:r>
            <a:r>
              <a:rPr spc="-10" dirty="0"/>
              <a:t>identifies </a:t>
            </a:r>
            <a:r>
              <a:rPr spc="-5" dirty="0"/>
              <a:t>the </a:t>
            </a:r>
            <a:r>
              <a:rPr spc="-10" dirty="0"/>
              <a:t>location </a:t>
            </a:r>
            <a:r>
              <a:rPr spc="-5" dirty="0"/>
              <a:t>of the next </a:t>
            </a:r>
            <a:r>
              <a:rPr spc="-15" dirty="0"/>
              <a:t>word  </a:t>
            </a:r>
            <a:r>
              <a:rPr spc="-5" dirty="0"/>
              <a:t>of instruction code </a:t>
            </a:r>
            <a:r>
              <a:rPr spc="-10" dirty="0"/>
              <a:t>to </a:t>
            </a:r>
            <a:r>
              <a:rPr spc="-5" dirty="0"/>
              <a:t>be fetched from the current code segment of  memory.</a:t>
            </a:r>
          </a:p>
          <a:p>
            <a:pPr marL="332740" marR="163830" indent="-344805">
              <a:lnSpc>
                <a:spcPts val="216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33375" algn="l"/>
                <a:tab pos="334010" algn="l"/>
              </a:tabLst>
            </a:pPr>
            <a:r>
              <a:rPr spc="-10" dirty="0"/>
              <a:t>Contains </a:t>
            </a:r>
            <a:r>
              <a:rPr dirty="0"/>
              <a:t>offset </a:t>
            </a:r>
            <a:r>
              <a:rPr spc="-5" dirty="0"/>
              <a:t>of the </a:t>
            </a:r>
            <a:r>
              <a:rPr spc="-15" dirty="0"/>
              <a:t>word </a:t>
            </a:r>
            <a:r>
              <a:rPr spc="-5" dirty="0"/>
              <a:t>of instruction code </a:t>
            </a:r>
            <a:r>
              <a:rPr spc="-10" dirty="0"/>
              <a:t>instead </a:t>
            </a:r>
            <a:r>
              <a:rPr spc="-5" dirty="0"/>
              <a:t>of </a:t>
            </a:r>
            <a:r>
              <a:rPr spc="-10" dirty="0"/>
              <a:t>its actual  </a:t>
            </a:r>
            <a:r>
              <a:rPr spc="-5" dirty="0"/>
              <a:t>address.</a:t>
            </a:r>
          </a:p>
          <a:p>
            <a:pPr marL="332740" marR="567690" indent="-344805">
              <a:lnSpc>
                <a:spcPts val="2160"/>
              </a:lnSpc>
              <a:spcBef>
                <a:spcPts val="484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33375" algn="l"/>
                <a:tab pos="334010" algn="l"/>
              </a:tabLst>
            </a:pPr>
            <a:r>
              <a:rPr spc="-5" dirty="0"/>
              <a:t>This </a:t>
            </a:r>
            <a:r>
              <a:rPr spc="-15" dirty="0"/>
              <a:t>is </a:t>
            </a:r>
            <a:r>
              <a:rPr spc="-5" dirty="0"/>
              <a:t>because </a:t>
            </a:r>
            <a:r>
              <a:rPr spc="-10" dirty="0"/>
              <a:t>both </a:t>
            </a:r>
            <a:r>
              <a:rPr spc="-5" dirty="0"/>
              <a:t>IP </a:t>
            </a:r>
            <a:r>
              <a:rPr spc="-10" dirty="0"/>
              <a:t>and CS </a:t>
            </a:r>
            <a:r>
              <a:rPr spc="-5" dirty="0"/>
              <a:t>are 16 </a:t>
            </a:r>
            <a:r>
              <a:rPr spc="-10" dirty="0"/>
              <a:t>bits in length, </a:t>
            </a:r>
            <a:r>
              <a:rPr spc="-5" dirty="0"/>
              <a:t>20 </a:t>
            </a:r>
            <a:r>
              <a:rPr spc="-10" dirty="0"/>
              <a:t>bits </a:t>
            </a:r>
            <a:r>
              <a:rPr spc="-15" dirty="0"/>
              <a:t>is  </a:t>
            </a:r>
            <a:r>
              <a:rPr spc="-10" dirty="0"/>
              <a:t>require </a:t>
            </a:r>
            <a:r>
              <a:rPr spc="-5" dirty="0"/>
              <a:t>to access </a:t>
            </a:r>
            <a:r>
              <a:rPr spc="-10" dirty="0"/>
              <a:t>the</a:t>
            </a:r>
            <a:r>
              <a:rPr spc="15" dirty="0"/>
              <a:t> </a:t>
            </a:r>
            <a:r>
              <a:rPr spc="-5" dirty="0"/>
              <a:t>memory.</a:t>
            </a:r>
          </a:p>
          <a:p>
            <a:pPr marL="332740" marR="708660" indent="-344805">
              <a:lnSpc>
                <a:spcPct val="90100"/>
              </a:lnSpc>
              <a:spcBef>
                <a:spcPts val="44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33375" algn="l"/>
                <a:tab pos="334010" algn="l"/>
              </a:tabLst>
            </a:pPr>
            <a:r>
              <a:rPr spc="5" dirty="0"/>
              <a:t>The </a:t>
            </a:r>
            <a:r>
              <a:rPr dirty="0"/>
              <a:t>offset </a:t>
            </a:r>
            <a:r>
              <a:rPr spc="-10" dirty="0"/>
              <a:t>in </a:t>
            </a:r>
            <a:r>
              <a:rPr spc="-5" dirty="0"/>
              <a:t>IP </a:t>
            </a:r>
            <a:r>
              <a:rPr spc="-10" dirty="0"/>
              <a:t>is </a:t>
            </a:r>
            <a:r>
              <a:rPr spc="-5" dirty="0"/>
              <a:t>combined </a:t>
            </a:r>
            <a:r>
              <a:rPr spc="-15" dirty="0"/>
              <a:t>with </a:t>
            </a:r>
            <a:r>
              <a:rPr spc="-10" dirty="0"/>
              <a:t>the </a:t>
            </a:r>
            <a:r>
              <a:rPr spc="-5" dirty="0"/>
              <a:t>current </a:t>
            </a:r>
            <a:r>
              <a:rPr spc="-15" dirty="0"/>
              <a:t>value </a:t>
            </a:r>
            <a:r>
              <a:rPr spc="-10" dirty="0"/>
              <a:t>in </a:t>
            </a:r>
            <a:r>
              <a:rPr spc="-5" dirty="0"/>
              <a:t>CS to  </a:t>
            </a:r>
            <a:r>
              <a:rPr spc="-10" dirty="0"/>
              <a:t>generate te </a:t>
            </a:r>
            <a:r>
              <a:rPr spc="-5" dirty="0"/>
              <a:t>address of the instruction code. Thus </a:t>
            </a:r>
            <a:r>
              <a:rPr spc="-10" dirty="0"/>
              <a:t>denoted </a:t>
            </a:r>
            <a:r>
              <a:rPr spc="-5" dirty="0"/>
              <a:t>as  </a:t>
            </a:r>
            <a:r>
              <a:rPr spc="-10" dirty="0"/>
              <a:t>CS:IP.</a:t>
            </a:r>
          </a:p>
          <a:p>
            <a:pPr marL="332740" marR="136525" indent="-344805">
              <a:lnSpc>
                <a:spcPts val="2160"/>
              </a:lnSpc>
              <a:spcBef>
                <a:spcPts val="509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33375" algn="l"/>
                <a:tab pos="334010" algn="l"/>
              </a:tabLst>
            </a:pPr>
            <a:r>
              <a:rPr spc="-10" dirty="0"/>
              <a:t>During </a:t>
            </a:r>
            <a:r>
              <a:rPr dirty="0"/>
              <a:t>normal </a:t>
            </a:r>
            <a:r>
              <a:rPr spc="-10" dirty="0"/>
              <a:t>operation, </a:t>
            </a:r>
            <a:r>
              <a:rPr spc="-5" dirty="0"/>
              <a:t>the </a:t>
            </a:r>
            <a:r>
              <a:rPr spc="-10" dirty="0"/>
              <a:t>8088 </a:t>
            </a:r>
            <a:r>
              <a:rPr spc="-5" dirty="0"/>
              <a:t>fetches instrcutions </a:t>
            </a:r>
            <a:r>
              <a:rPr dirty="0"/>
              <a:t>from </a:t>
            </a:r>
            <a:r>
              <a:rPr spc="-5" dirty="0"/>
              <a:t>the  code segment of memory, stores </a:t>
            </a:r>
            <a:r>
              <a:rPr spc="-10" dirty="0"/>
              <a:t>them in its instruction queue and  </a:t>
            </a:r>
            <a:r>
              <a:rPr spc="-5" dirty="0"/>
              <a:t>executes </a:t>
            </a:r>
            <a:r>
              <a:rPr spc="-10" dirty="0"/>
              <a:t>them one </a:t>
            </a:r>
            <a:r>
              <a:rPr spc="-5" dirty="0"/>
              <a:t>after </a:t>
            </a:r>
            <a:r>
              <a:rPr spc="-10" dirty="0"/>
              <a:t>the</a:t>
            </a:r>
            <a:r>
              <a:rPr spc="25" dirty="0"/>
              <a:t> </a:t>
            </a:r>
            <a:r>
              <a:rPr spc="-5" dirty="0"/>
              <a:t>other.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780110"/>
            <a:ext cx="37223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30" dirty="0"/>
              <a:t> </a:t>
            </a:r>
            <a:r>
              <a:rPr spc="-5" dirty="0"/>
              <a:t>Registers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2444" y="2364994"/>
            <a:ext cx="7781925" cy="37166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210185" indent="-344805">
              <a:lnSpc>
                <a:spcPct val="100000"/>
              </a:lnSpc>
              <a:spcBef>
                <a:spcPts val="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5" dirty="0">
                <a:latin typeface="Arial"/>
                <a:cs typeface="Arial"/>
              </a:rPr>
              <a:t>Data registers are used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temporary storage of </a:t>
            </a:r>
            <a:r>
              <a:rPr sz="2000" spc="-10" dirty="0">
                <a:latin typeface="Arial"/>
                <a:cs typeface="Arial"/>
              </a:rPr>
              <a:t>frequently </a:t>
            </a:r>
            <a:r>
              <a:rPr sz="2000" spc="-5" dirty="0">
                <a:latin typeface="Arial"/>
                <a:cs typeface="Arial"/>
              </a:rPr>
              <a:t>used  intermediate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results.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contents of the data </a:t>
            </a:r>
            <a:r>
              <a:rPr sz="2000" spc="-5" dirty="0">
                <a:latin typeface="Arial"/>
                <a:cs typeface="Arial"/>
              </a:rPr>
              <a:t>registers can </a:t>
            </a:r>
            <a:r>
              <a:rPr sz="2000" spc="-10" dirty="0">
                <a:latin typeface="Arial"/>
                <a:cs typeface="Arial"/>
              </a:rPr>
              <a:t>be </a:t>
            </a:r>
            <a:r>
              <a:rPr sz="2000" spc="-5" dirty="0">
                <a:latin typeface="Arial"/>
                <a:cs typeface="Arial"/>
              </a:rPr>
              <a:t>read, </a:t>
            </a:r>
            <a:r>
              <a:rPr sz="2000" spc="-10" dirty="0">
                <a:latin typeface="Arial"/>
                <a:cs typeface="Arial"/>
              </a:rPr>
              <a:t>loaded </a:t>
            </a:r>
            <a:r>
              <a:rPr sz="2000" spc="-5" dirty="0">
                <a:latin typeface="Arial"/>
                <a:cs typeface="Arial"/>
              </a:rPr>
              <a:t>or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modified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Arial"/>
                <a:cs typeface="Arial"/>
              </a:rPr>
              <a:t>through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software.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5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four registers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are: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0"/>
              </a:spcBef>
              <a:buClr>
                <a:srgbClr val="9999CC"/>
              </a:buClr>
              <a:buSzPct val="78571"/>
              <a:buFont typeface="Wingdings"/>
              <a:buChar char="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Accumulator </a:t>
            </a:r>
            <a:r>
              <a:rPr sz="2800" spc="5" dirty="0">
                <a:latin typeface="Arial"/>
                <a:cs typeface="Arial"/>
              </a:rPr>
              <a:t>register,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78571"/>
              <a:buFont typeface="Wingdings"/>
              <a:buChar char=""/>
              <a:tabLst>
                <a:tab pos="756920" algn="l"/>
              </a:tabLst>
            </a:pPr>
            <a:r>
              <a:rPr sz="2800" spc="5" dirty="0">
                <a:latin typeface="Arial"/>
                <a:cs typeface="Arial"/>
              </a:rPr>
              <a:t>Base </a:t>
            </a:r>
            <a:r>
              <a:rPr sz="2800" dirty="0">
                <a:latin typeface="Arial"/>
                <a:cs typeface="Arial"/>
              </a:rPr>
              <a:t>register,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9999CC"/>
              </a:buClr>
              <a:buSzPct val="78571"/>
              <a:buFont typeface="Wingdings"/>
              <a:buChar char="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Counter </a:t>
            </a:r>
            <a:r>
              <a:rPr sz="2800" spc="5" dirty="0">
                <a:latin typeface="Arial"/>
                <a:cs typeface="Arial"/>
              </a:rPr>
              <a:t>register,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78571"/>
              <a:buFont typeface="Wingdings"/>
              <a:buChar char="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Data register,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780110"/>
            <a:ext cx="37223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30" dirty="0"/>
              <a:t> </a:t>
            </a:r>
            <a:r>
              <a:rPr spc="-5" dirty="0"/>
              <a:t>Registers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2444" y="2364994"/>
            <a:ext cx="7788909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register can be accessed </a:t>
            </a:r>
            <a:r>
              <a:rPr sz="2000" spc="-10" dirty="0">
                <a:latin typeface="Arial"/>
                <a:cs typeface="Arial"/>
              </a:rPr>
              <a:t>either </a:t>
            </a:r>
            <a:r>
              <a:rPr sz="2000" spc="-5" dirty="0">
                <a:latin typeface="Arial"/>
                <a:cs typeface="Arial"/>
              </a:rPr>
              <a:t>as a </a:t>
            </a:r>
            <a:r>
              <a:rPr sz="2000" spc="-15" dirty="0">
                <a:latin typeface="Arial"/>
                <a:cs typeface="Arial"/>
              </a:rPr>
              <a:t>whole </a:t>
            </a:r>
            <a:r>
              <a:rPr sz="2000" spc="-5" dirty="0">
                <a:latin typeface="Arial"/>
                <a:cs typeface="Arial"/>
              </a:rPr>
              <a:t>(16 </a:t>
            </a:r>
            <a:r>
              <a:rPr sz="2000" spc="-10" dirty="0">
                <a:latin typeface="Arial"/>
                <a:cs typeface="Arial"/>
              </a:rPr>
              <a:t>bits)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15" dirty="0">
                <a:latin typeface="Arial"/>
                <a:cs typeface="Arial"/>
              </a:rPr>
              <a:t>word  </a:t>
            </a:r>
            <a:r>
              <a:rPr sz="2000" spc="-10" dirty="0">
                <a:latin typeface="Arial"/>
                <a:cs typeface="Arial"/>
              </a:rPr>
              <a:t>data </a:t>
            </a:r>
            <a:r>
              <a:rPr sz="2000" spc="-5" dirty="0">
                <a:latin typeface="Arial"/>
                <a:cs typeface="Arial"/>
              </a:rPr>
              <a:t>or as 8 </a:t>
            </a:r>
            <a:r>
              <a:rPr sz="2000" spc="-10" dirty="0">
                <a:latin typeface="Arial"/>
                <a:cs typeface="Arial"/>
              </a:rPr>
              <a:t>bit data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25" dirty="0">
                <a:latin typeface="Arial"/>
                <a:cs typeface="Arial"/>
              </a:rPr>
              <a:t>byte </a:t>
            </a:r>
            <a:r>
              <a:rPr sz="2000" spc="-15" dirty="0">
                <a:latin typeface="Arial"/>
                <a:cs typeface="Arial"/>
              </a:rPr>
              <a:t>wide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operation.</a:t>
            </a:r>
            <a:endParaRPr sz="2000">
              <a:latin typeface="Arial"/>
              <a:cs typeface="Arial"/>
            </a:endParaRPr>
          </a:p>
          <a:p>
            <a:pPr marL="356870" marR="473075" indent="-344805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advantage </a:t>
            </a:r>
            <a:r>
              <a:rPr sz="2000" spc="-5" dirty="0">
                <a:latin typeface="Arial"/>
                <a:cs typeface="Arial"/>
              </a:rPr>
              <a:t>of storing </a:t>
            </a:r>
            <a:r>
              <a:rPr sz="2000" spc="-10" dirty="0">
                <a:latin typeface="Arial"/>
                <a:cs typeface="Arial"/>
              </a:rPr>
              <a:t>data in internal </a:t>
            </a:r>
            <a:r>
              <a:rPr sz="2000" spc="-5" dirty="0">
                <a:latin typeface="Arial"/>
                <a:cs typeface="Arial"/>
              </a:rPr>
              <a:t>registers </a:t>
            </a:r>
            <a:r>
              <a:rPr sz="2000" spc="-10" dirty="0">
                <a:latin typeface="Arial"/>
                <a:cs typeface="Arial"/>
              </a:rPr>
              <a:t>instead </a:t>
            </a:r>
            <a:r>
              <a:rPr sz="2000" spc="-5" dirty="0">
                <a:latin typeface="Arial"/>
                <a:cs typeface="Arial"/>
              </a:rPr>
              <a:t>of  </a:t>
            </a:r>
            <a:r>
              <a:rPr sz="2000" spc="5" dirty="0">
                <a:latin typeface="Arial"/>
                <a:cs typeface="Arial"/>
              </a:rPr>
              <a:t>memory </a:t>
            </a:r>
            <a:r>
              <a:rPr sz="2000" spc="-10" dirty="0">
                <a:latin typeface="Arial"/>
                <a:cs typeface="Arial"/>
              </a:rPr>
              <a:t>during </a:t>
            </a:r>
            <a:r>
              <a:rPr sz="2000" spc="-5" dirty="0">
                <a:latin typeface="Arial"/>
                <a:cs typeface="Arial"/>
              </a:rPr>
              <a:t>processing </a:t>
            </a:r>
            <a:r>
              <a:rPr sz="2000" spc="-10" dirty="0">
                <a:latin typeface="Arial"/>
                <a:cs typeface="Arial"/>
              </a:rPr>
              <a:t>is that they </a:t>
            </a:r>
            <a:r>
              <a:rPr sz="2000" spc="-5" dirty="0">
                <a:latin typeface="Arial"/>
                <a:cs typeface="Arial"/>
              </a:rPr>
              <a:t>can be accessed </a:t>
            </a:r>
            <a:r>
              <a:rPr sz="2000" spc="5" dirty="0">
                <a:latin typeface="Arial"/>
                <a:cs typeface="Arial"/>
              </a:rPr>
              <a:t>much  </a:t>
            </a:r>
            <a:r>
              <a:rPr sz="2000" dirty="0">
                <a:latin typeface="Arial"/>
                <a:cs typeface="Arial"/>
              </a:rPr>
              <a:t>faster.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780110"/>
            <a:ext cx="37223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30" dirty="0"/>
              <a:t> </a:t>
            </a:r>
            <a:r>
              <a:rPr spc="-5" dirty="0"/>
              <a:t>Registers</a:t>
            </a:r>
          </a:p>
        </p:txBody>
      </p:sp>
      <p:sp>
        <p:nvSpPr>
          <p:cNvPr id="11" name="object 11"/>
          <p:cNvSpPr/>
          <p:nvPr/>
        </p:nvSpPr>
        <p:spPr>
          <a:xfrm>
            <a:off x="722644" y="2309397"/>
            <a:ext cx="4590973" cy="41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99784" y="2327909"/>
            <a:ext cx="256286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An </a:t>
            </a:r>
            <a:r>
              <a:rPr sz="1800" b="1" dirty="0">
                <a:latin typeface="Arial"/>
                <a:cs typeface="Arial"/>
              </a:rPr>
              <a:t>X </a:t>
            </a:r>
            <a:r>
              <a:rPr sz="1800" dirty="0">
                <a:latin typeface="Arial"/>
                <a:cs typeface="Arial"/>
              </a:rPr>
              <a:t>after the register  letter identifies the  reference of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register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word.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15240" algn="just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When </a:t>
            </a:r>
            <a:r>
              <a:rPr sz="1800" dirty="0">
                <a:latin typeface="Arial"/>
                <a:cs typeface="Arial"/>
              </a:rPr>
              <a:t>referencing one of  these registers on a </a:t>
            </a:r>
            <a:r>
              <a:rPr sz="1800" spc="-5" dirty="0">
                <a:latin typeface="Arial"/>
                <a:cs typeface="Arial"/>
              </a:rPr>
              <a:t>byte  </a:t>
            </a:r>
            <a:r>
              <a:rPr sz="1800" spc="-10" dirty="0">
                <a:latin typeface="Arial"/>
                <a:cs typeface="Arial"/>
              </a:rPr>
              <a:t>wide </a:t>
            </a:r>
            <a:r>
              <a:rPr sz="1800" spc="5" dirty="0">
                <a:latin typeface="Arial"/>
                <a:cs typeface="Arial"/>
              </a:rPr>
              <a:t>basis, </a:t>
            </a:r>
            <a:r>
              <a:rPr sz="1800" spc="-10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H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L.  </a:t>
            </a:r>
            <a:r>
              <a:rPr sz="1800" b="1" spc="-5" dirty="0">
                <a:latin typeface="Arial"/>
                <a:cs typeface="Arial"/>
              </a:rPr>
              <a:t>H </a:t>
            </a:r>
            <a:r>
              <a:rPr sz="1800" dirty="0">
                <a:latin typeface="Arial"/>
                <a:cs typeface="Arial"/>
              </a:rPr>
              <a:t>-&gt; high </a:t>
            </a:r>
            <a:r>
              <a:rPr sz="1800" spc="-5" dirty="0">
                <a:latin typeface="Arial"/>
                <a:cs typeface="Arial"/>
              </a:rPr>
              <a:t>byte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(MSB)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-&gt; </a:t>
            </a:r>
            <a:r>
              <a:rPr sz="1800" dirty="0">
                <a:latin typeface="Arial"/>
                <a:cs typeface="Arial"/>
              </a:rPr>
              <a:t>Low </a:t>
            </a:r>
            <a:r>
              <a:rPr sz="1800" spc="-5" dirty="0">
                <a:latin typeface="Arial"/>
                <a:cs typeface="Arial"/>
              </a:rPr>
              <a:t>byte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(LSB)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68883" y="936447"/>
            <a:ext cx="57435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Multipurpose</a:t>
            </a:r>
            <a:r>
              <a:rPr spc="-40" dirty="0"/>
              <a:t> </a:t>
            </a:r>
            <a:r>
              <a:rPr dirty="0"/>
              <a:t>Registers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5220" y="2293759"/>
            <a:ext cx="7396480" cy="41414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3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AX</a:t>
            </a:r>
            <a:r>
              <a:rPr sz="2000" b="1" u="heavy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(Accumulator)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2280"/>
              </a:lnSpc>
              <a:spcBef>
                <a:spcPts val="24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Exists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16-bit register </a:t>
            </a:r>
            <a:r>
              <a:rPr sz="2000" spc="-10" dirty="0">
                <a:latin typeface="Arial"/>
                <a:cs typeface="Arial"/>
              </a:rPr>
              <a:t>or as either </a:t>
            </a:r>
            <a:r>
              <a:rPr sz="2000" spc="-15" dirty="0">
                <a:latin typeface="Arial"/>
                <a:cs typeface="Arial"/>
              </a:rPr>
              <a:t>two </a:t>
            </a:r>
            <a:r>
              <a:rPr sz="2000" spc="-5" dirty="0">
                <a:latin typeface="Arial"/>
                <a:cs typeface="Arial"/>
              </a:rPr>
              <a:t>8-.bit registers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(AH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2280"/>
              </a:lnSpc>
            </a:pPr>
            <a:r>
              <a:rPr sz="2000" spc="-10" dirty="0">
                <a:latin typeface="Arial"/>
                <a:cs typeface="Arial"/>
              </a:rPr>
              <a:t>and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AL)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2280"/>
              </a:lnSpc>
              <a:spcBef>
                <a:spcPts val="24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Used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instructions such </a:t>
            </a:r>
            <a:r>
              <a:rPr sz="2000" spc="-10" dirty="0">
                <a:latin typeface="Arial"/>
                <a:cs typeface="Arial"/>
              </a:rPr>
              <a:t>as multiplication, division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2280"/>
              </a:lnSpc>
            </a:pPr>
            <a:r>
              <a:rPr sz="2000" spc="5" dirty="0">
                <a:latin typeface="Arial"/>
                <a:cs typeface="Arial"/>
              </a:rPr>
              <a:t>some </a:t>
            </a:r>
            <a:r>
              <a:rPr sz="2000" spc="-5" dirty="0">
                <a:latin typeface="Arial"/>
                <a:cs typeface="Arial"/>
              </a:rPr>
              <a:t>of the adjustment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instructions.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24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BX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(Base</a:t>
            </a:r>
            <a:r>
              <a:rPr sz="2000" b="1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index)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spc="-1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spc="-10" dirty="0">
                <a:latin typeface="Arial"/>
                <a:cs typeface="Arial"/>
              </a:rPr>
              <a:t>appear </a:t>
            </a:r>
            <a:r>
              <a:rPr sz="2000" spc="-5" dirty="0">
                <a:latin typeface="Arial"/>
                <a:cs typeface="Arial"/>
              </a:rPr>
              <a:t>as </a:t>
            </a:r>
            <a:r>
              <a:rPr sz="2000" spc="-15" dirty="0">
                <a:latin typeface="Arial"/>
                <a:cs typeface="Arial"/>
              </a:rPr>
              <a:t>BH </a:t>
            </a:r>
            <a:r>
              <a:rPr sz="2000" spc="-5" dirty="0">
                <a:latin typeface="Arial"/>
                <a:cs typeface="Arial"/>
              </a:rPr>
              <a:t>or BL as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well.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2280"/>
              </a:lnSpc>
              <a:spcBef>
                <a:spcPts val="24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spc="-10" dirty="0">
                <a:latin typeface="Arial"/>
                <a:cs typeface="Arial"/>
              </a:rPr>
              <a:t>Holds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offset </a:t>
            </a:r>
            <a:r>
              <a:rPr sz="2000" spc="-5" dirty="0">
                <a:latin typeface="Arial"/>
                <a:cs typeface="Arial"/>
              </a:rPr>
              <a:t>address of a </a:t>
            </a:r>
            <a:r>
              <a:rPr sz="2000" spc="-10" dirty="0">
                <a:latin typeface="Arial"/>
                <a:cs typeface="Arial"/>
              </a:rPr>
              <a:t>location in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2280"/>
              </a:lnSpc>
            </a:pPr>
            <a:r>
              <a:rPr sz="2000" spc="-10" dirty="0">
                <a:latin typeface="Arial"/>
                <a:cs typeface="Arial"/>
              </a:rPr>
              <a:t>systems in all versions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microprocessor.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24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CX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(Count)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spc="-10" dirty="0">
                <a:latin typeface="Arial"/>
                <a:cs typeface="Arial"/>
              </a:rPr>
              <a:t>Includes </a:t>
            </a:r>
            <a:r>
              <a:rPr sz="2000" spc="-5" dirty="0">
                <a:latin typeface="Arial"/>
                <a:cs typeface="Arial"/>
              </a:rPr>
              <a:t>CH </a:t>
            </a:r>
            <a:r>
              <a:rPr sz="2000" spc="-10" dirty="0">
                <a:latin typeface="Arial"/>
                <a:cs typeface="Arial"/>
              </a:rPr>
              <a:t>and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</a:t>
            </a:r>
            <a:endParaRPr sz="2000">
              <a:latin typeface="Arial"/>
              <a:cs typeface="Arial"/>
            </a:endParaRPr>
          </a:p>
          <a:p>
            <a:pPr marL="756285" marR="121920" lvl="1" indent="-756920" algn="r">
              <a:lnSpc>
                <a:spcPts val="2280"/>
              </a:lnSpc>
              <a:spcBef>
                <a:spcPts val="245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spc="-10" dirty="0">
                <a:latin typeface="Arial"/>
                <a:cs typeface="Arial"/>
              </a:rPr>
              <a:t>Holds </a:t>
            </a:r>
            <a:r>
              <a:rPr sz="2000" spc="-5" dirty="0">
                <a:latin typeface="Arial"/>
                <a:cs typeface="Arial"/>
              </a:rPr>
              <a:t>the count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10" dirty="0">
                <a:latin typeface="Arial"/>
                <a:cs typeface="Arial"/>
              </a:rPr>
              <a:t>various instructions including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repeated</a:t>
            </a:r>
            <a:endParaRPr sz="2000">
              <a:latin typeface="Arial"/>
              <a:cs typeface="Arial"/>
            </a:endParaRPr>
          </a:p>
          <a:p>
            <a:pPr marR="155575" algn="r">
              <a:lnSpc>
                <a:spcPts val="2280"/>
              </a:lnSpc>
            </a:pPr>
            <a:r>
              <a:rPr sz="2000" spc="-5" dirty="0">
                <a:latin typeface="Arial"/>
                <a:cs typeface="Arial"/>
              </a:rPr>
              <a:t>string instructions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shift, rotate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LOOP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instructions.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44804" y="1174191"/>
            <a:ext cx="34778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Pointer &amp; Index</a:t>
            </a:r>
            <a:r>
              <a:rPr sz="2400" spc="-114" dirty="0"/>
              <a:t> </a:t>
            </a:r>
            <a:r>
              <a:rPr sz="2400" spc="-5" dirty="0"/>
              <a:t>Registers</a:t>
            </a:r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449510" y="3733169"/>
            <a:ext cx="3436804" cy="2885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5615" y="2254453"/>
            <a:ext cx="8047355" cy="349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SP </a:t>
            </a:r>
            <a:r>
              <a:rPr sz="2000" spc="-5" dirty="0">
                <a:latin typeface="Arial"/>
                <a:cs typeface="Arial"/>
              </a:rPr>
              <a:t>(stack </a:t>
            </a:r>
            <a:r>
              <a:rPr sz="2000" spc="-10" dirty="0">
                <a:latin typeface="Arial"/>
                <a:cs typeface="Arial"/>
              </a:rPr>
              <a:t>pointer) </a:t>
            </a:r>
            <a:r>
              <a:rPr sz="2000" spc="-5" dirty="0">
                <a:latin typeface="Arial"/>
                <a:cs typeface="Arial"/>
              </a:rPr>
              <a:t>used to </a:t>
            </a:r>
            <a:r>
              <a:rPr sz="2000" spc="-10" dirty="0">
                <a:latin typeface="Arial"/>
                <a:cs typeface="Arial"/>
              </a:rPr>
              <a:t>address data in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LIFO </a:t>
            </a:r>
            <a:r>
              <a:rPr sz="2000" dirty="0">
                <a:latin typeface="Arial"/>
                <a:cs typeface="Arial"/>
              </a:rPr>
              <a:t>(last-in,</a:t>
            </a:r>
            <a:r>
              <a:rPr sz="2000" spc="1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first-out)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stack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96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BP </a:t>
            </a:r>
            <a:r>
              <a:rPr sz="2000" spc="-5" dirty="0">
                <a:latin typeface="Arial"/>
                <a:cs typeface="Arial"/>
              </a:rPr>
              <a:t>(base </a:t>
            </a:r>
            <a:r>
              <a:rPr sz="2000" spc="-10" dirty="0">
                <a:latin typeface="Arial"/>
                <a:cs typeface="Arial"/>
              </a:rPr>
              <a:t>pointer) </a:t>
            </a:r>
            <a:r>
              <a:rPr sz="2000" spc="-5" dirty="0">
                <a:latin typeface="Arial"/>
                <a:cs typeface="Arial"/>
              </a:rPr>
              <a:t>often used to </a:t>
            </a:r>
            <a:r>
              <a:rPr sz="2000" spc="-10" dirty="0">
                <a:latin typeface="Arial"/>
                <a:cs typeface="Arial"/>
              </a:rPr>
              <a:t>address </a:t>
            </a:r>
            <a:r>
              <a:rPr sz="2000" spc="-5" dirty="0">
                <a:latin typeface="Arial"/>
                <a:cs typeface="Arial"/>
              </a:rPr>
              <a:t>an array of </a:t>
            </a:r>
            <a:r>
              <a:rPr sz="2000" spc="-10" dirty="0">
                <a:latin typeface="Arial"/>
                <a:cs typeface="Arial"/>
              </a:rPr>
              <a:t>data in the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stack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5" dirty="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426084" lvl="1" indent="-345440">
              <a:lnSpc>
                <a:spcPct val="100000"/>
              </a:lnSpc>
              <a:spcBef>
                <a:spcPts val="171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26084" algn="l"/>
                <a:tab pos="426720" algn="l"/>
              </a:tabLst>
            </a:pPr>
            <a:r>
              <a:rPr sz="2000" spc="5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default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segments:</a:t>
            </a:r>
            <a:endParaRPr sz="2000">
              <a:latin typeface="Arial"/>
              <a:cs typeface="Arial"/>
            </a:endParaRPr>
          </a:p>
          <a:p>
            <a:pPr marL="883285" lvl="2" indent="-344805">
              <a:lnSpc>
                <a:spcPct val="100000"/>
              </a:lnSpc>
              <a:spcBef>
                <a:spcPts val="96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883285" algn="l"/>
                <a:tab pos="883919" algn="l"/>
              </a:tabLst>
            </a:pPr>
            <a:r>
              <a:rPr sz="2000" spc="-5" dirty="0">
                <a:latin typeface="Arial"/>
                <a:cs typeface="Arial"/>
              </a:rPr>
              <a:t>CS:IP</a:t>
            </a:r>
            <a:endParaRPr sz="2000">
              <a:latin typeface="Arial"/>
              <a:cs typeface="Arial"/>
            </a:endParaRPr>
          </a:p>
          <a:p>
            <a:pPr marL="883285" lvl="2" indent="-344805">
              <a:lnSpc>
                <a:spcPct val="100000"/>
              </a:lnSpc>
              <a:spcBef>
                <a:spcPts val="9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883285" algn="l"/>
                <a:tab pos="883919" algn="l"/>
              </a:tabLst>
            </a:pPr>
            <a:r>
              <a:rPr sz="2000" spc="-15" dirty="0">
                <a:latin typeface="Arial"/>
                <a:cs typeface="Arial"/>
              </a:rPr>
              <a:t>SS:BP </a:t>
            </a:r>
            <a:r>
              <a:rPr sz="2000" spc="-5" dirty="0">
                <a:latin typeface="Arial"/>
                <a:cs typeface="Arial"/>
              </a:rPr>
              <a:t>or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SP</a:t>
            </a:r>
            <a:endParaRPr sz="2000">
              <a:latin typeface="Arial"/>
              <a:cs typeface="Arial"/>
            </a:endParaRPr>
          </a:p>
          <a:p>
            <a:pPr marL="883285" lvl="2" indent="-344805">
              <a:lnSpc>
                <a:spcPct val="100000"/>
              </a:lnSpc>
              <a:spcBef>
                <a:spcPts val="96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883285" algn="l"/>
                <a:tab pos="883919" algn="l"/>
              </a:tabLst>
            </a:pPr>
            <a:r>
              <a:rPr sz="2000" spc="-10" dirty="0">
                <a:latin typeface="Arial"/>
                <a:cs typeface="Arial"/>
              </a:rPr>
              <a:t>DS:SI </a:t>
            </a:r>
            <a:r>
              <a:rPr sz="2000" spc="-5" dirty="0">
                <a:latin typeface="Arial"/>
                <a:cs typeface="Arial"/>
              </a:rPr>
              <a:t>or DI or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BX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73125" y="981278"/>
            <a:ext cx="57397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Multipurpose</a:t>
            </a:r>
            <a:r>
              <a:rPr spc="-15" dirty="0"/>
              <a:t> </a:t>
            </a:r>
            <a:r>
              <a:rPr spc="-5" dirty="0"/>
              <a:t>Registers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1705" y="2191075"/>
            <a:ext cx="6770370" cy="458724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2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(Data)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9999CC"/>
              </a:buClr>
              <a:buSzPct val="79545"/>
              <a:buFont typeface="Wingdings"/>
              <a:buChar char="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Holds </a:t>
            </a:r>
            <a:r>
              <a:rPr sz="2200" spc="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part of </a:t>
            </a:r>
            <a:r>
              <a:rPr sz="2200" spc="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result </a:t>
            </a:r>
            <a:r>
              <a:rPr sz="2200" spc="10" dirty="0">
                <a:latin typeface="Arial"/>
                <a:cs typeface="Arial"/>
              </a:rPr>
              <a:t>from </a:t>
            </a:r>
            <a:r>
              <a:rPr sz="2200" spc="5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multiplication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part of </a:t>
            </a:r>
            <a:r>
              <a:rPr sz="2200" spc="5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dividend </a:t>
            </a:r>
            <a:r>
              <a:rPr sz="2200" spc="5" dirty="0">
                <a:latin typeface="Arial"/>
                <a:cs typeface="Arial"/>
              </a:rPr>
              <a:t>before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division.</a:t>
            </a:r>
            <a:endParaRPr sz="2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BP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(Base</a:t>
            </a:r>
            <a:r>
              <a:rPr sz="22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Pointer)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9999CC"/>
              </a:buClr>
              <a:buSzPct val="79545"/>
              <a:buFont typeface="Wingdings"/>
              <a:buChar char="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Points </a:t>
            </a:r>
            <a:r>
              <a:rPr sz="2200" spc="5" dirty="0">
                <a:latin typeface="Arial"/>
                <a:cs typeface="Arial"/>
              </a:rPr>
              <a:t>to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5" dirty="0">
                <a:latin typeface="Arial"/>
                <a:cs typeface="Arial"/>
              </a:rPr>
              <a:t>memory </a:t>
            </a:r>
            <a:r>
              <a:rPr sz="2200" spc="-5" dirty="0">
                <a:latin typeface="Arial"/>
                <a:cs typeface="Arial"/>
              </a:rPr>
              <a:t>location in all versions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microprocessor </a:t>
            </a:r>
            <a:r>
              <a:rPr sz="2200" spc="10" dirty="0">
                <a:latin typeface="Arial"/>
                <a:cs typeface="Arial"/>
              </a:rPr>
              <a:t>for </a:t>
            </a:r>
            <a:r>
              <a:rPr sz="2200" spc="5" dirty="0">
                <a:latin typeface="Arial"/>
                <a:cs typeface="Arial"/>
              </a:rPr>
              <a:t>memory </a:t>
            </a:r>
            <a:r>
              <a:rPr sz="2200" dirty="0">
                <a:latin typeface="Arial"/>
                <a:cs typeface="Arial"/>
              </a:rPr>
              <a:t>data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transfers.</a:t>
            </a:r>
            <a:endParaRPr sz="2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(Destination</a:t>
            </a:r>
            <a:r>
              <a:rPr sz="22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Index)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9999CC"/>
              </a:buClr>
              <a:buSzPct val="79545"/>
              <a:buFont typeface="Wingdings"/>
              <a:buChar char=""/>
              <a:tabLst>
                <a:tab pos="756920" algn="l"/>
              </a:tabLst>
            </a:pPr>
            <a:r>
              <a:rPr sz="2200" dirty="0">
                <a:latin typeface="Arial"/>
                <a:cs typeface="Arial"/>
              </a:rPr>
              <a:t>Addresses string </a:t>
            </a:r>
            <a:r>
              <a:rPr sz="2200" spc="-5" dirty="0">
                <a:latin typeface="Arial"/>
                <a:cs typeface="Arial"/>
              </a:rPr>
              <a:t>destination </a:t>
            </a:r>
            <a:r>
              <a:rPr sz="2200" dirty="0">
                <a:latin typeface="Arial"/>
                <a:cs typeface="Arial"/>
              </a:rPr>
              <a:t>data </a:t>
            </a:r>
            <a:r>
              <a:rPr sz="2200" spc="10" dirty="0">
                <a:latin typeface="Arial"/>
                <a:cs typeface="Arial"/>
              </a:rPr>
              <a:t>for </a:t>
            </a:r>
            <a:r>
              <a:rPr sz="2200" spc="5" dirty="0">
                <a:latin typeface="Arial"/>
                <a:cs typeface="Arial"/>
              </a:rPr>
              <a:t>the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string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instructions.</a:t>
            </a:r>
            <a:endParaRPr sz="2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(Source</a:t>
            </a:r>
            <a:r>
              <a:rPr sz="22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Index)</a:t>
            </a:r>
            <a:endParaRPr sz="2200">
              <a:latin typeface="Arial"/>
              <a:cs typeface="Arial"/>
            </a:endParaRPr>
          </a:p>
          <a:p>
            <a:pPr marL="756285" marR="749300" lvl="1" indent="-287020">
              <a:lnSpc>
                <a:spcPct val="100000"/>
              </a:lnSpc>
              <a:spcBef>
                <a:spcPts val="530"/>
              </a:spcBef>
              <a:buClr>
                <a:srgbClr val="9999CC"/>
              </a:buClr>
              <a:buSzPct val="79545"/>
              <a:buFont typeface="Wingdings"/>
              <a:buChar char=""/>
              <a:tabLst>
                <a:tab pos="756920" algn="l"/>
              </a:tabLst>
            </a:pPr>
            <a:r>
              <a:rPr sz="2200" dirty="0">
                <a:latin typeface="Arial"/>
                <a:cs typeface="Arial"/>
              </a:rPr>
              <a:t>Addresses source string data </a:t>
            </a:r>
            <a:r>
              <a:rPr sz="2200" spc="10" dirty="0">
                <a:latin typeface="Arial"/>
                <a:cs typeface="Arial"/>
              </a:rPr>
              <a:t>for </a:t>
            </a:r>
            <a:r>
              <a:rPr sz="2200" spc="5" dirty="0">
                <a:latin typeface="Arial"/>
                <a:cs typeface="Arial"/>
              </a:rPr>
              <a:t>the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string  instructions.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780110"/>
            <a:ext cx="36258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Flags</a:t>
            </a:r>
            <a:r>
              <a:rPr spc="-55" dirty="0"/>
              <a:t> </a:t>
            </a:r>
            <a:r>
              <a:rPr spc="-5" dirty="0"/>
              <a:t>Register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5955" marR="756285" indent="-287020">
              <a:lnSpc>
                <a:spcPct val="100000"/>
              </a:lnSpc>
              <a:spcBef>
                <a:spcPts val="10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657225" algn="l"/>
              </a:tabLst>
            </a:pPr>
            <a:r>
              <a:rPr sz="2400" dirty="0"/>
              <a:t>DF(direction) indicates </a:t>
            </a:r>
            <a:r>
              <a:rPr sz="2400" spc="5" dirty="0"/>
              <a:t>left </a:t>
            </a:r>
            <a:r>
              <a:rPr sz="2400" dirty="0"/>
              <a:t>or </a:t>
            </a:r>
            <a:r>
              <a:rPr sz="2400" spc="-5" dirty="0"/>
              <a:t>right </a:t>
            </a:r>
            <a:r>
              <a:rPr sz="2400" spc="10" dirty="0"/>
              <a:t>for </a:t>
            </a:r>
            <a:r>
              <a:rPr sz="2400" spc="-5" dirty="0"/>
              <a:t>moving </a:t>
            </a:r>
            <a:r>
              <a:rPr sz="2400" dirty="0"/>
              <a:t>or  comparing string</a:t>
            </a:r>
            <a:r>
              <a:rPr sz="2400" spc="-25" dirty="0"/>
              <a:t> </a:t>
            </a:r>
            <a:r>
              <a:rPr sz="2400" spc="5" dirty="0"/>
              <a:t>data.</a:t>
            </a:r>
            <a:endParaRPr sz="2400"/>
          </a:p>
          <a:p>
            <a:pPr marL="655955" marR="95885" indent="-287020">
              <a:lnSpc>
                <a:spcPct val="100000"/>
              </a:lnSpc>
              <a:spcBef>
                <a:spcPts val="575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657225" algn="l"/>
              </a:tabLst>
            </a:pPr>
            <a:r>
              <a:rPr sz="2400" dirty="0"/>
              <a:t>IF(interrupt) indicates </a:t>
            </a:r>
            <a:r>
              <a:rPr sz="2400" spc="-5" dirty="0"/>
              <a:t>whether </a:t>
            </a:r>
            <a:r>
              <a:rPr sz="2400" dirty="0"/>
              <a:t>external interrupts are  being processed or</a:t>
            </a:r>
            <a:r>
              <a:rPr sz="2400" spc="-55" dirty="0"/>
              <a:t> </a:t>
            </a:r>
            <a:r>
              <a:rPr sz="2400" dirty="0"/>
              <a:t>ignored.</a:t>
            </a:r>
            <a:endParaRPr sz="2400"/>
          </a:p>
          <a:p>
            <a:pPr marL="655955" marR="186055" indent="-287020">
              <a:lnSpc>
                <a:spcPct val="100000"/>
              </a:lnSpc>
              <a:spcBef>
                <a:spcPts val="58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657225" algn="l"/>
              </a:tabLst>
            </a:pPr>
            <a:r>
              <a:rPr sz="2400" dirty="0"/>
              <a:t>TF(trap) permits operation of the processor </a:t>
            </a:r>
            <a:r>
              <a:rPr sz="2400" spc="-5" dirty="0"/>
              <a:t>in single  </a:t>
            </a:r>
            <a:r>
              <a:rPr sz="2400" dirty="0"/>
              <a:t>step</a:t>
            </a:r>
            <a:r>
              <a:rPr sz="2400" spc="-15" dirty="0"/>
              <a:t> </a:t>
            </a:r>
            <a:r>
              <a:rPr sz="2400" spc="5" dirty="0"/>
              <a:t>mode.</a:t>
            </a:r>
            <a:endParaRPr sz="2400"/>
          </a:p>
          <a:p>
            <a:pPr marL="655955" indent="-287020">
              <a:lnSpc>
                <a:spcPct val="100000"/>
              </a:lnSpc>
              <a:spcBef>
                <a:spcPts val="58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657225" algn="l"/>
              </a:tabLst>
            </a:pPr>
            <a:r>
              <a:rPr sz="2400" spc="-5" dirty="0">
                <a:solidFill>
                  <a:srgbClr val="0000E4"/>
                </a:solidFill>
              </a:rPr>
              <a:t>SF(sign) </a:t>
            </a:r>
            <a:r>
              <a:rPr sz="2400" dirty="0"/>
              <a:t>contains the resulting </a:t>
            </a:r>
            <a:r>
              <a:rPr sz="2400" spc="-5" dirty="0"/>
              <a:t>sign </a:t>
            </a:r>
            <a:r>
              <a:rPr sz="2400" dirty="0"/>
              <a:t>of an</a:t>
            </a:r>
            <a:r>
              <a:rPr sz="2400" spc="-75" dirty="0"/>
              <a:t> </a:t>
            </a:r>
            <a:r>
              <a:rPr sz="2400" dirty="0"/>
              <a:t>arithmetic</a:t>
            </a:r>
            <a:endParaRPr sz="2400"/>
          </a:p>
          <a:p>
            <a:pPr marL="655955">
              <a:lnSpc>
                <a:spcPct val="100000"/>
              </a:lnSpc>
            </a:pPr>
            <a:r>
              <a:rPr sz="2400" dirty="0"/>
              <a:t>operation </a:t>
            </a:r>
            <a:r>
              <a:rPr sz="2400" spc="-5" dirty="0"/>
              <a:t>(1 </a:t>
            </a:r>
            <a:r>
              <a:rPr sz="2400" dirty="0"/>
              <a:t>=</a:t>
            </a:r>
            <a:r>
              <a:rPr sz="2400" spc="-25" dirty="0"/>
              <a:t> </a:t>
            </a:r>
            <a:r>
              <a:rPr sz="2400" spc="-5" dirty="0"/>
              <a:t>negative)</a:t>
            </a:r>
            <a:endParaRPr sz="2400"/>
          </a:p>
          <a:p>
            <a:pPr marL="655955" indent="-287020">
              <a:lnSpc>
                <a:spcPct val="100000"/>
              </a:lnSpc>
              <a:spcBef>
                <a:spcPts val="575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657225" algn="l"/>
              </a:tabLst>
            </a:pPr>
            <a:r>
              <a:rPr sz="2400" spc="-5" dirty="0">
                <a:solidFill>
                  <a:srgbClr val="0000E4"/>
                </a:solidFill>
              </a:rPr>
              <a:t>AF(auxiliary carry) </a:t>
            </a:r>
            <a:r>
              <a:rPr sz="2400" dirty="0"/>
              <a:t>contains </a:t>
            </a:r>
            <a:r>
              <a:rPr sz="2400" spc="-5" dirty="0"/>
              <a:t>carry </a:t>
            </a:r>
            <a:r>
              <a:rPr sz="2400" dirty="0"/>
              <a:t>out of bit 3 into bit</a:t>
            </a:r>
            <a:r>
              <a:rPr sz="2400" spc="-35" dirty="0"/>
              <a:t> </a:t>
            </a:r>
            <a:r>
              <a:rPr sz="2400" dirty="0"/>
              <a:t>4</a:t>
            </a:r>
            <a:endParaRPr sz="2400"/>
          </a:p>
          <a:p>
            <a:pPr marL="655955">
              <a:lnSpc>
                <a:spcPct val="100000"/>
              </a:lnSpc>
              <a:spcBef>
                <a:spcPts val="5"/>
              </a:spcBef>
            </a:pPr>
            <a:r>
              <a:rPr sz="2400" spc="10" dirty="0"/>
              <a:t>for </a:t>
            </a:r>
            <a:r>
              <a:rPr sz="2400" dirty="0"/>
              <a:t>specialised</a:t>
            </a:r>
            <a:r>
              <a:rPr sz="2400" spc="-55" dirty="0"/>
              <a:t> </a:t>
            </a:r>
            <a:r>
              <a:rPr sz="2400" dirty="0"/>
              <a:t>arithmetic.</a:t>
            </a:r>
            <a:endParaRPr sz="2400"/>
          </a:p>
          <a:p>
            <a:pPr marL="655955" indent="-287020">
              <a:lnSpc>
                <a:spcPct val="100000"/>
              </a:lnSpc>
              <a:spcBef>
                <a:spcPts val="575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657225" algn="l"/>
              </a:tabLst>
            </a:pPr>
            <a:r>
              <a:rPr sz="2400" spc="-5" dirty="0">
                <a:solidFill>
                  <a:srgbClr val="0000E4"/>
                </a:solidFill>
              </a:rPr>
              <a:t>PF(parity) </a:t>
            </a:r>
            <a:r>
              <a:rPr sz="2400" dirty="0"/>
              <a:t>indicates the number of 1 bits that</a:t>
            </a:r>
            <a:r>
              <a:rPr sz="2400" spc="-160" dirty="0"/>
              <a:t> </a:t>
            </a:r>
            <a:r>
              <a:rPr sz="2400" spc="-5" dirty="0"/>
              <a:t>result</a:t>
            </a:r>
            <a:endParaRPr sz="2400"/>
          </a:p>
          <a:p>
            <a:pPr marL="655955">
              <a:lnSpc>
                <a:spcPct val="100000"/>
              </a:lnSpc>
              <a:spcBef>
                <a:spcPts val="5"/>
              </a:spcBef>
            </a:pPr>
            <a:r>
              <a:rPr sz="2400" spc="5" dirty="0"/>
              <a:t>from </a:t>
            </a:r>
            <a:r>
              <a:rPr sz="2400" dirty="0"/>
              <a:t>an</a:t>
            </a:r>
            <a:r>
              <a:rPr sz="2400" spc="-45" dirty="0"/>
              <a:t> </a:t>
            </a:r>
            <a:r>
              <a:rPr sz="2400" dirty="0"/>
              <a:t>operation.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780110"/>
            <a:ext cx="37223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30" dirty="0"/>
              <a:t> </a:t>
            </a:r>
            <a:r>
              <a:rPr spc="-5" dirty="0"/>
              <a:t>Registers</a:t>
            </a:r>
          </a:p>
        </p:txBody>
      </p:sp>
      <p:sp>
        <p:nvSpPr>
          <p:cNvPr id="11" name="object 11"/>
          <p:cNvSpPr/>
          <p:nvPr/>
        </p:nvSpPr>
        <p:spPr>
          <a:xfrm>
            <a:off x="1429775" y="2240814"/>
            <a:ext cx="6159216" cy="35440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73145" y="6002223"/>
            <a:ext cx="2861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Dedicated register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780110"/>
            <a:ext cx="66440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Pointer and Index</a:t>
            </a:r>
            <a:r>
              <a:rPr spc="15" dirty="0"/>
              <a:t> </a:t>
            </a:r>
            <a:r>
              <a:rPr spc="-5" dirty="0"/>
              <a:t>Register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2444" y="2328418"/>
            <a:ext cx="7849234" cy="3649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170" marR="283845" indent="-344170">
              <a:lnSpc>
                <a:spcPts val="251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44170" algn="l"/>
                <a:tab pos="357505" algn="l"/>
              </a:tabLst>
            </a:pPr>
            <a:r>
              <a:rPr sz="2200" spc="5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pointer </a:t>
            </a:r>
            <a:r>
              <a:rPr sz="2200" dirty="0">
                <a:latin typeface="Arial"/>
                <a:cs typeface="Arial"/>
              </a:rPr>
              <a:t>registers and </a:t>
            </a:r>
            <a:r>
              <a:rPr sz="2200" spc="-5" dirty="0">
                <a:latin typeface="Arial"/>
                <a:cs typeface="Arial"/>
              </a:rPr>
              <a:t>index </a:t>
            </a:r>
            <a:r>
              <a:rPr sz="2200" dirty="0">
                <a:latin typeface="Arial"/>
                <a:cs typeface="Arial"/>
              </a:rPr>
              <a:t>registers are used </a:t>
            </a:r>
            <a:r>
              <a:rPr sz="2200" spc="10" dirty="0">
                <a:latin typeface="Arial"/>
                <a:cs typeface="Arial"/>
              </a:rPr>
              <a:t>to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store</a:t>
            </a:r>
            <a:endParaRPr sz="2200">
              <a:latin typeface="Arial"/>
              <a:cs typeface="Arial"/>
            </a:endParaRPr>
          </a:p>
          <a:p>
            <a:pPr marR="4994275" algn="ctr">
              <a:lnSpc>
                <a:spcPts val="2510"/>
              </a:lnSpc>
            </a:pPr>
            <a:r>
              <a:rPr sz="2200" i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offset</a:t>
            </a:r>
            <a:r>
              <a:rPr sz="2200" i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addresses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344170" indent="-344170">
              <a:lnSpc>
                <a:spcPts val="2510"/>
              </a:lnSpc>
              <a:spcBef>
                <a:spcPts val="2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44170" algn="l"/>
                <a:tab pos="357505" algn="l"/>
              </a:tabLst>
            </a:pPr>
            <a:r>
              <a:rPr sz="2200" spc="-5" dirty="0">
                <a:latin typeface="Arial"/>
                <a:cs typeface="Arial"/>
              </a:rPr>
              <a:t>Values held </a:t>
            </a:r>
            <a:r>
              <a:rPr sz="2200" dirty="0">
                <a:latin typeface="Arial"/>
                <a:cs typeface="Arial"/>
              </a:rPr>
              <a:t>in </a:t>
            </a:r>
            <a:r>
              <a:rPr sz="2200" spc="5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index </a:t>
            </a:r>
            <a:r>
              <a:rPr sz="2200" dirty="0">
                <a:latin typeface="Arial"/>
                <a:cs typeface="Arial"/>
              </a:rPr>
              <a:t>registers are used </a:t>
            </a:r>
            <a:r>
              <a:rPr sz="2200" spc="5" dirty="0">
                <a:latin typeface="Arial"/>
                <a:cs typeface="Arial"/>
              </a:rPr>
              <a:t>to reference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  <a:p>
            <a:pPr marR="1416050" algn="ctr">
              <a:lnSpc>
                <a:spcPts val="2510"/>
              </a:lnSpc>
            </a:pPr>
            <a:r>
              <a:rPr sz="2200" spc="-5" dirty="0">
                <a:latin typeface="Arial"/>
                <a:cs typeface="Arial"/>
              </a:rPr>
              <a:t>relative </a:t>
            </a:r>
            <a:r>
              <a:rPr sz="2200" spc="10" dirty="0">
                <a:latin typeface="Arial"/>
                <a:cs typeface="Arial"/>
              </a:rPr>
              <a:t>to </a:t>
            </a:r>
            <a:r>
              <a:rPr sz="2200" spc="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data </a:t>
            </a:r>
            <a:r>
              <a:rPr sz="2200" spc="5" dirty="0">
                <a:latin typeface="Arial"/>
                <a:cs typeface="Arial"/>
              </a:rPr>
              <a:t>segment </a:t>
            </a:r>
            <a:r>
              <a:rPr sz="2200" dirty="0">
                <a:latin typeface="Arial"/>
                <a:cs typeface="Arial"/>
              </a:rPr>
              <a:t>or </a:t>
            </a:r>
            <a:r>
              <a:rPr sz="2200" spc="-5" dirty="0">
                <a:latin typeface="Arial"/>
                <a:cs typeface="Arial"/>
              </a:rPr>
              <a:t>extra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segment.</a:t>
            </a:r>
            <a:endParaRPr sz="2200">
              <a:latin typeface="Arial"/>
              <a:cs typeface="Arial"/>
            </a:endParaRPr>
          </a:p>
          <a:p>
            <a:pPr marL="344170" marR="287655" indent="-344170">
              <a:lnSpc>
                <a:spcPts val="2510"/>
              </a:lnSpc>
              <a:spcBef>
                <a:spcPts val="2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44170" algn="l"/>
                <a:tab pos="357505" algn="l"/>
              </a:tabLst>
            </a:pPr>
            <a:r>
              <a:rPr sz="2200" spc="10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pointer registers are used </a:t>
            </a:r>
            <a:r>
              <a:rPr sz="2200" spc="5" dirty="0">
                <a:latin typeface="Arial"/>
                <a:cs typeface="Arial"/>
              </a:rPr>
              <a:t>to store </a:t>
            </a:r>
            <a:r>
              <a:rPr sz="2200" spc="10" dirty="0">
                <a:latin typeface="Arial"/>
                <a:cs typeface="Arial"/>
              </a:rPr>
              <a:t>offset </a:t>
            </a:r>
            <a:r>
              <a:rPr sz="2200" dirty="0">
                <a:latin typeface="Arial"/>
                <a:cs typeface="Arial"/>
              </a:rPr>
              <a:t>addresses</a:t>
            </a:r>
            <a:r>
              <a:rPr sz="2200" spc="-2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  <a:p>
            <a:pPr marR="344170" algn="ctr">
              <a:lnSpc>
                <a:spcPts val="2510"/>
              </a:lnSpc>
            </a:pPr>
            <a:r>
              <a:rPr sz="2200" spc="5" dirty="0">
                <a:latin typeface="Arial"/>
                <a:cs typeface="Arial"/>
              </a:rPr>
              <a:t>memory </a:t>
            </a:r>
            <a:r>
              <a:rPr sz="2200" spc="-5" dirty="0">
                <a:latin typeface="Arial"/>
                <a:cs typeface="Arial"/>
              </a:rPr>
              <a:t>location relative </a:t>
            </a:r>
            <a:r>
              <a:rPr sz="2200" spc="10" dirty="0">
                <a:latin typeface="Arial"/>
                <a:cs typeface="Arial"/>
              </a:rPr>
              <a:t>to </a:t>
            </a:r>
            <a:r>
              <a:rPr sz="2200" spc="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stack </a:t>
            </a:r>
            <a:r>
              <a:rPr sz="2200" spc="5" dirty="0">
                <a:latin typeface="Arial"/>
                <a:cs typeface="Arial"/>
              </a:rPr>
              <a:t>segment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register.</a:t>
            </a:r>
            <a:endParaRPr sz="2200">
              <a:latin typeface="Arial"/>
              <a:cs typeface="Arial"/>
            </a:endParaRPr>
          </a:p>
          <a:p>
            <a:pPr marL="344170" marR="173990" indent="-344170">
              <a:lnSpc>
                <a:spcPts val="2510"/>
              </a:lnSpc>
              <a:spcBef>
                <a:spcPts val="2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44170" algn="l"/>
                <a:tab pos="357505" algn="l"/>
              </a:tabLst>
            </a:pPr>
            <a:r>
              <a:rPr sz="2200" spc="-5" dirty="0">
                <a:latin typeface="Arial"/>
                <a:cs typeface="Arial"/>
              </a:rPr>
              <a:t>Combining SP </a:t>
            </a:r>
            <a:r>
              <a:rPr sz="2200" spc="-10" dirty="0">
                <a:latin typeface="Arial"/>
                <a:cs typeface="Arial"/>
              </a:rPr>
              <a:t>with </a:t>
            </a:r>
            <a:r>
              <a:rPr sz="2200" spc="5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value in </a:t>
            </a:r>
            <a:r>
              <a:rPr sz="2200" spc="5" dirty="0">
                <a:latin typeface="Arial"/>
                <a:cs typeface="Arial"/>
              </a:rPr>
              <a:t>SS </a:t>
            </a:r>
            <a:r>
              <a:rPr sz="2200" dirty="0">
                <a:latin typeface="Arial"/>
                <a:cs typeface="Arial"/>
              </a:rPr>
              <a:t>( </a:t>
            </a:r>
            <a:r>
              <a:rPr sz="2200" spc="-5" dirty="0">
                <a:latin typeface="Arial"/>
                <a:cs typeface="Arial"/>
              </a:rPr>
              <a:t>SS:SP) </a:t>
            </a:r>
            <a:r>
              <a:rPr sz="2200" dirty="0">
                <a:latin typeface="Arial"/>
                <a:cs typeface="Arial"/>
              </a:rPr>
              <a:t>results </a:t>
            </a:r>
            <a:r>
              <a:rPr sz="2200" spc="-5" dirty="0">
                <a:latin typeface="Arial"/>
                <a:cs typeface="Arial"/>
              </a:rPr>
              <a:t>in </a:t>
            </a:r>
            <a:r>
              <a:rPr sz="2200" spc="5" dirty="0">
                <a:latin typeface="Arial"/>
                <a:cs typeface="Arial"/>
              </a:rPr>
              <a:t>a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20</a:t>
            </a:r>
            <a:endParaRPr sz="2200">
              <a:latin typeface="Arial"/>
              <a:cs typeface="Arial"/>
            </a:endParaRPr>
          </a:p>
          <a:p>
            <a:pPr marR="713740" algn="ctr">
              <a:lnSpc>
                <a:spcPts val="2510"/>
              </a:lnSpc>
            </a:pPr>
            <a:r>
              <a:rPr sz="2200" spc="-5" dirty="0">
                <a:latin typeface="Arial"/>
                <a:cs typeface="Arial"/>
              </a:rPr>
              <a:t>bit </a:t>
            </a:r>
            <a:r>
              <a:rPr sz="2200" dirty="0">
                <a:latin typeface="Arial"/>
                <a:cs typeface="Arial"/>
              </a:rPr>
              <a:t>address that </a:t>
            </a:r>
            <a:r>
              <a:rPr sz="2200" spc="-5" dirty="0">
                <a:latin typeface="Arial"/>
                <a:cs typeface="Arial"/>
              </a:rPr>
              <a:t>points </a:t>
            </a:r>
            <a:r>
              <a:rPr sz="2200" spc="5" dirty="0">
                <a:latin typeface="Arial"/>
                <a:cs typeface="Arial"/>
              </a:rPr>
              <a:t>to the top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stack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(TOS).</a:t>
            </a:r>
            <a:endParaRPr sz="2200">
              <a:latin typeface="Arial"/>
              <a:cs typeface="Arial"/>
            </a:endParaRPr>
          </a:p>
          <a:p>
            <a:pPr marL="356870" marR="819150" indent="-344805" algn="just">
              <a:lnSpc>
                <a:spcPct val="90000"/>
              </a:lnSpc>
              <a:spcBef>
                <a:spcPts val="52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7505" algn="l"/>
              </a:tabLst>
            </a:pPr>
            <a:r>
              <a:rPr sz="2200" spc="-5" dirty="0">
                <a:latin typeface="Arial"/>
                <a:cs typeface="Arial"/>
              </a:rPr>
              <a:t>BP is </a:t>
            </a:r>
            <a:r>
              <a:rPr sz="2200" dirty="0">
                <a:latin typeface="Arial"/>
                <a:cs typeface="Arial"/>
              </a:rPr>
              <a:t>used </a:t>
            </a:r>
            <a:r>
              <a:rPr sz="2200" spc="5" dirty="0">
                <a:latin typeface="Arial"/>
                <a:cs typeface="Arial"/>
              </a:rPr>
              <a:t>to </a:t>
            </a:r>
            <a:r>
              <a:rPr sz="2200" dirty="0">
                <a:latin typeface="Arial"/>
                <a:cs typeface="Arial"/>
              </a:rPr>
              <a:t>access data </a:t>
            </a:r>
            <a:r>
              <a:rPr sz="2200" spc="-10" dirty="0">
                <a:latin typeface="Arial"/>
                <a:cs typeface="Arial"/>
              </a:rPr>
              <a:t>within </a:t>
            </a:r>
            <a:r>
              <a:rPr sz="2200" spc="5" dirty="0">
                <a:latin typeface="Arial"/>
                <a:cs typeface="Arial"/>
              </a:rPr>
              <a:t>the stack </a:t>
            </a:r>
            <a:r>
              <a:rPr sz="2200" dirty="0">
                <a:latin typeface="Arial"/>
                <a:cs typeface="Arial"/>
              </a:rPr>
              <a:t>segment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  memory. </a:t>
            </a:r>
            <a:r>
              <a:rPr sz="2200" spc="5" dirty="0">
                <a:latin typeface="Arial"/>
                <a:cs typeface="Arial"/>
              </a:rPr>
              <a:t>It </a:t>
            </a:r>
            <a:r>
              <a:rPr sz="2200" spc="-5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commonly used </a:t>
            </a:r>
            <a:r>
              <a:rPr sz="2200" spc="5" dirty="0">
                <a:latin typeface="Arial"/>
                <a:cs typeface="Arial"/>
              </a:rPr>
              <a:t>to reference </a:t>
            </a:r>
            <a:r>
              <a:rPr sz="2200" dirty="0">
                <a:latin typeface="Arial"/>
                <a:cs typeface="Arial"/>
              </a:rPr>
              <a:t>subroutine  parameters.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20369" y="974547"/>
            <a:ext cx="47771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Segment</a:t>
            </a:r>
            <a:r>
              <a:rPr spc="-30" dirty="0"/>
              <a:t> </a:t>
            </a:r>
            <a:r>
              <a:rPr spc="-5" dirty="0"/>
              <a:t>Registers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0369" y="1838188"/>
            <a:ext cx="7574280" cy="45104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59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7505" algn="l"/>
              </a:tabLst>
            </a:pPr>
            <a:r>
              <a:rPr sz="3200" spc="-5" dirty="0">
                <a:latin typeface="Arial"/>
                <a:cs typeface="Arial"/>
              </a:rPr>
              <a:t>CS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Register</a:t>
            </a:r>
            <a:endParaRPr sz="3200">
              <a:latin typeface="Arial"/>
              <a:cs typeface="Arial"/>
            </a:endParaRPr>
          </a:p>
          <a:p>
            <a:pPr marL="756285" marR="374650" lvl="1" indent="-287020">
              <a:lnSpc>
                <a:spcPts val="3030"/>
              </a:lnSpc>
              <a:spcBef>
                <a:spcPts val="705"/>
              </a:spcBef>
              <a:buSzPct val="78571"/>
              <a:buFont typeface="Wingdings"/>
              <a:buChar char=""/>
              <a:tabLst>
                <a:tab pos="756920" algn="l"/>
              </a:tabLst>
            </a:pPr>
            <a:r>
              <a:rPr sz="2800" spc="5" dirty="0">
                <a:latin typeface="Arial"/>
                <a:cs typeface="Arial"/>
              </a:rPr>
              <a:t>Starting </a:t>
            </a:r>
            <a:r>
              <a:rPr sz="2800" dirty="0">
                <a:latin typeface="Arial"/>
                <a:cs typeface="Arial"/>
              </a:rPr>
              <a:t>address of the memory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segment  that contains instructions of </a:t>
            </a:r>
            <a:r>
              <a:rPr sz="2800" spc="5" dirty="0">
                <a:latin typeface="Arial"/>
                <a:cs typeface="Arial"/>
              </a:rPr>
              <a:t>the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program</a:t>
            </a:r>
            <a:endParaRPr sz="2800">
              <a:latin typeface="Arial"/>
              <a:cs typeface="Arial"/>
            </a:endParaRPr>
          </a:p>
          <a:p>
            <a:pPr marL="756285" marR="43180" lvl="1" indent="-287020">
              <a:lnSpc>
                <a:spcPts val="3030"/>
              </a:lnSpc>
              <a:spcBef>
                <a:spcPts val="665"/>
              </a:spcBef>
              <a:buSzPct val="78571"/>
              <a:buFont typeface="Wingdings"/>
              <a:buChar char="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The </a:t>
            </a:r>
            <a:r>
              <a:rPr sz="2800" spc="5" dirty="0">
                <a:latin typeface="Arial"/>
                <a:cs typeface="Arial"/>
              </a:rPr>
              <a:t>contents </a:t>
            </a:r>
            <a:r>
              <a:rPr sz="2800" dirty="0">
                <a:latin typeface="Arial"/>
                <a:cs typeface="Arial"/>
              </a:rPr>
              <a:t>are combined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spc="5" dirty="0">
                <a:latin typeface="Arial"/>
                <a:cs typeface="Arial"/>
              </a:rPr>
              <a:t>the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values 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5" dirty="0">
                <a:latin typeface="Arial"/>
                <a:cs typeface="Arial"/>
              </a:rPr>
              <a:t>IP to </a:t>
            </a:r>
            <a:r>
              <a:rPr sz="2800" dirty="0">
                <a:latin typeface="Arial"/>
                <a:cs typeface="Arial"/>
              </a:rPr>
              <a:t>generate a </a:t>
            </a:r>
            <a:r>
              <a:rPr sz="2800" spc="-5" dirty="0">
                <a:latin typeface="Arial"/>
                <a:cs typeface="Arial"/>
              </a:rPr>
              <a:t>physical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address</a:t>
            </a: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34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7505" algn="l"/>
              </a:tabLst>
            </a:pPr>
            <a:r>
              <a:rPr sz="3200" spc="-5" dirty="0">
                <a:latin typeface="Arial"/>
                <a:cs typeface="Arial"/>
              </a:rPr>
              <a:t>DS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Register</a:t>
            </a:r>
            <a:endParaRPr sz="3200">
              <a:latin typeface="Arial"/>
              <a:cs typeface="Arial"/>
            </a:endParaRPr>
          </a:p>
          <a:p>
            <a:pPr marL="756285" marR="5080" lvl="1" indent="-287020" algn="just">
              <a:lnSpc>
                <a:spcPts val="3030"/>
              </a:lnSpc>
              <a:spcBef>
                <a:spcPts val="705"/>
              </a:spcBef>
              <a:buSzPct val="78571"/>
              <a:buFont typeface="Wingdings"/>
              <a:buChar char=""/>
              <a:tabLst>
                <a:tab pos="756920" algn="l"/>
              </a:tabLst>
            </a:pPr>
            <a:r>
              <a:rPr sz="2800" spc="5" dirty="0">
                <a:latin typeface="Arial"/>
                <a:cs typeface="Arial"/>
              </a:rPr>
              <a:t>Starting location </a:t>
            </a:r>
            <a:r>
              <a:rPr sz="2800" dirty="0">
                <a:latin typeface="Arial"/>
                <a:cs typeface="Arial"/>
              </a:rPr>
              <a:t>of the data segment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which 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where </a:t>
            </a:r>
            <a:r>
              <a:rPr sz="2800" dirty="0">
                <a:latin typeface="Arial"/>
                <a:cs typeface="Arial"/>
              </a:rPr>
              <a:t>data </a:t>
            </a:r>
            <a:r>
              <a:rPr sz="2800" spc="5" dirty="0">
                <a:latin typeface="Arial"/>
                <a:cs typeface="Arial"/>
              </a:rPr>
              <a:t>can </a:t>
            </a:r>
            <a:r>
              <a:rPr sz="2800" dirty="0">
                <a:latin typeface="Arial"/>
                <a:cs typeface="Arial"/>
              </a:rPr>
              <a:t>be stored, and operands  are </a:t>
            </a:r>
            <a:r>
              <a:rPr sz="2800" spc="5" dirty="0">
                <a:latin typeface="Arial"/>
                <a:cs typeface="Arial"/>
              </a:rPr>
              <a:t>fetched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from</a:t>
            </a:r>
            <a:endParaRPr sz="28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85"/>
              </a:spcBef>
              <a:buSzPct val="78571"/>
              <a:buFont typeface="Wingdings"/>
              <a:buChar char="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Combined </a:t>
            </a:r>
            <a:r>
              <a:rPr sz="2800" spc="-10" dirty="0">
                <a:latin typeface="Arial"/>
                <a:cs typeface="Arial"/>
              </a:rPr>
              <a:t>with </a:t>
            </a:r>
            <a:r>
              <a:rPr sz="2800" spc="-5" dirty="0">
                <a:latin typeface="Arial"/>
                <a:cs typeface="Arial"/>
              </a:rPr>
              <a:t>values </a:t>
            </a:r>
            <a:r>
              <a:rPr sz="2800" dirty="0">
                <a:latin typeface="Arial"/>
                <a:cs typeface="Arial"/>
              </a:rPr>
              <a:t>in SI or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2165" y="963625"/>
            <a:ext cx="47764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Segment</a:t>
            </a:r>
            <a:r>
              <a:rPr spc="-30" dirty="0"/>
              <a:t> </a:t>
            </a:r>
            <a:r>
              <a:rPr spc="-5" dirty="0"/>
              <a:t>Registers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8527" y="2023948"/>
            <a:ext cx="7553959" cy="4338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ts val="2385"/>
              </a:lnSpc>
              <a:spcBef>
                <a:spcPts val="9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SS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register</a:t>
            </a:r>
            <a:endParaRPr sz="2000">
              <a:latin typeface="Arial"/>
              <a:cs typeface="Arial"/>
            </a:endParaRPr>
          </a:p>
          <a:p>
            <a:pPr marL="756285" marR="150495" lvl="1" indent="-287020">
              <a:lnSpc>
                <a:spcPct val="80000"/>
              </a:lnSpc>
              <a:spcBef>
                <a:spcPts val="655"/>
              </a:spcBef>
              <a:buSzPct val="78571"/>
              <a:buFont typeface="Wingdings"/>
              <a:buChar char="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Starting address of </a:t>
            </a:r>
            <a:r>
              <a:rPr sz="2800" spc="5" dirty="0">
                <a:latin typeface="Arial"/>
                <a:cs typeface="Arial"/>
              </a:rPr>
              <a:t>the stack </a:t>
            </a:r>
            <a:r>
              <a:rPr sz="2800" dirty="0">
                <a:latin typeface="Arial"/>
                <a:cs typeface="Arial"/>
              </a:rPr>
              <a:t>segment, a  segment </a:t>
            </a:r>
            <a:r>
              <a:rPr sz="2800" spc="-5" dirty="0">
                <a:latin typeface="Arial"/>
                <a:cs typeface="Arial"/>
              </a:rPr>
              <a:t>where </a:t>
            </a:r>
            <a:r>
              <a:rPr sz="2800" spc="5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values </a:t>
            </a:r>
            <a:r>
              <a:rPr sz="2800" dirty="0">
                <a:latin typeface="Arial"/>
                <a:cs typeface="Arial"/>
              </a:rPr>
              <a:t>of IP, </a:t>
            </a:r>
            <a:r>
              <a:rPr sz="2800" spc="5" dirty="0">
                <a:latin typeface="Arial"/>
                <a:cs typeface="Arial"/>
              </a:rPr>
              <a:t>status  </a:t>
            </a:r>
            <a:r>
              <a:rPr sz="2800" dirty="0">
                <a:latin typeface="Arial"/>
                <a:cs typeface="Arial"/>
              </a:rPr>
              <a:t>flags and </a:t>
            </a:r>
            <a:r>
              <a:rPr sz="2800" spc="5" dirty="0">
                <a:latin typeface="Arial"/>
                <a:cs typeface="Arial"/>
              </a:rPr>
              <a:t>other </a:t>
            </a:r>
            <a:r>
              <a:rPr sz="2800" dirty="0">
                <a:latin typeface="Arial"/>
                <a:cs typeface="Arial"/>
              </a:rPr>
              <a:t>registers are pushed  </a:t>
            </a:r>
            <a:r>
              <a:rPr sz="2800" spc="-10" dirty="0">
                <a:latin typeface="Arial"/>
                <a:cs typeface="Arial"/>
              </a:rPr>
              <a:t>whenever </a:t>
            </a:r>
            <a:r>
              <a:rPr sz="2800" spc="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interrupt or subroutine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calls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675"/>
              </a:spcBef>
              <a:buSzPct val="78571"/>
              <a:buFont typeface="Wingdings"/>
              <a:buChar char=""/>
              <a:tabLst>
                <a:tab pos="756920" algn="l"/>
              </a:tabLst>
            </a:pPr>
            <a:r>
              <a:rPr sz="2800" spc="5" dirty="0">
                <a:latin typeface="Arial"/>
                <a:cs typeface="Arial"/>
              </a:rPr>
              <a:t>After the </a:t>
            </a:r>
            <a:r>
              <a:rPr sz="2800" dirty="0">
                <a:latin typeface="Arial"/>
                <a:cs typeface="Arial"/>
              </a:rPr>
              <a:t>completion of </a:t>
            </a:r>
            <a:r>
              <a:rPr sz="2800" spc="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interrupt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service  </a:t>
            </a:r>
            <a:r>
              <a:rPr sz="2800" dirty="0">
                <a:latin typeface="Arial"/>
                <a:cs typeface="Arial"/>
              </a:rPr>
              <a:t>routine or subroutine, </a:t>
            </a:r>
            <a:r>
              <a:rPr sz="2800" spc="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original system  </a:t>
            </a:r>
            <a:r>
              <a:rPr sz="2800" spc="5" dirty="0">
                <a:latin typeface="Arial"/>
                <a:cs typeface="Arial"/>
              </a:rPr>
              <a:t>status </a:t>
            </a:r>
            <a:r>
              <a:rPr sz="2800" dirty="0">
                <a:latin typeface="Arial"/>
                <a:cs typeface="Arial"/>
              </a:rPr>
              <a:t>is restored </a:t>
            </a:r>
            <a:r>
              <a:rPr sz="2800" spc="5" dirty="0">
                <a:latin typeface="Arial"/>
                <a:cs typeface="Arial"/>
              </a:rPr>
              <a:t>from the stack </a:t>
            </a:r>
            <a:r>
              <a:rPr sz="2800" dirty="0">
                <a:latin typeface="Arial"/>
                <a:cs typeface="Arial"/>
              </a:rPr>
              <a:t>using </a:t>
            </a:r>
            <a:r>
              <a:rPr sz="2800" spc="5" dirty="0">
                <a:latin typeface="Arial"/>
                <a:cs typeface="Arial"/>
              </a:rPr>
              <a:t>the  pop and </a:t>
            </a:r>
            <a:r>
              <a:rPr sz="2800" dirty="0">
                <a:latin typeface="Arial"/>
                <a:cs typeface="Arial"/>
              </a:rPr>
              <a:t>return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instructions</a:t>
            </a:r>
            <a:endParaRPr sz="2800">
              <a:latin typeface="Arial"/>
              <a:cs typeface="Arial"/>
            </a:endParaRPr>
          </a:p>
          <a:p>
            <a:pPr marL="756285" marR="97790" lvl="1" indent="-287020">
              <a:lnSpc>
                <a:spcPct val="80000"/>
              </a:lnSpc>
              <a:spcBef>
                <a:spcPts val="675"/>
              </a:spcBef>
              <a:buSzPct val="78571"/>
              <a:buFont typeface="Wingdings"/>
              <a:buChar char="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Combined </a:t>
            </a:r>
            <a:r>
              <a:rPr sz="2800" spc="-10" dirty="0">
                <a:latin typeface="Arial"/>
                <a:cs typeface="Arial"/>
              </a:rPr>
              <a:t>with </a:t>
            </a:r>
            <a:r>
              <a:rPr sz="2800" spc="5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value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5" dirty="0">
                <a:latin typeface="Arial"/>
                <a:cs typeface="Arial"/>
              </a:rPr>
              <a:t>SP to </a:t>
            </a:r>
            <a:r>
              <a:rPr sz="2800" dirty="0">
                <a:latin typeface="Arial"/>
                <a:cs typeface="Arial"/>
              </a:rPr>
              <a:t>identify  </a:t>
            </a:r>
            <a:r>
              <a:rPr sz="2800" spc="5" dirty="0">
                <a:latin typeface="Arial"/>
                <a:cs typeface="Arial"/>
              </a:rPr>
              <a:t>the </a:t>
            </a:r>
            <a:r>
              <a:rPr sz="2800" spc="-10" dirty="0">
                <a:latin typeface="Arial"/>
                <a:cs typeface="Arial"/>
              </a:rPr>
              <a:t>next </a:t>
            </a:r>
            <a:r>
              <a:rPr sz="2800" spc="5" dirty="0">
                <a:latin typeface="Arial"/>
                <a:cs typeface="Arial"/>
              </a:rPr>
              <a:t>location a </a:t>
            </a:r>
            <a:r>
              <a:rPr sz="2800" spc="-5" dirty="0">
                <a:latin typeface="Arial"/>
                <a:cs typeface="Arial"/>
              </a:rPr>
              <a:t>word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5" dirty="0">
                <a:latin typeface="Arial"/>
                <a:cs typeface="Arial"/>
              </a:rPr>
              <a:t>to be pushed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  </a:t>
            </a:r>
            <a:r>
              <a:rPr sz="2800" spc="-5" dirty="0">
                <a:latin typeface="Arial"/>
                <a:cs typeface="Arial"/>
              </a:rPr>
              <a:t>popped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52652" y="868121"/>
            <a:ext cx="47809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Segment</a:t>
            </a:r>
            <a:r>
              <a:rPr spc="-10" dirty="0"/>
              <a:t> </a:t>
            </a:r>
            <a:r>
              <a:rPr spc="-5" dirty="0"/>
              <a:t>Registers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6290" y="2264770"/>
            <a:ext cx="6809740" cy="29114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3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7505" algn="l"/>
              </a:tabLst>
            </a:pPr>
            <a:r>
              <a:rPr sz="3200" spc="-10" dirty="0">
                <a:latin typeface="Arial"/>
                <a:cs typeface="Arial"/>
              </a:rPr>
              <a:t>ES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Register</a:t>
            </a:r>
            <a:endParaRPr sz="32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65"/>
              </a:spcBef>
              <a:buSzPct val="78571"/>
              <a:buFont typeface="Wingdings"/>
              <a:buChar char=""/>
              <a:tabLst>
                <a:tab pos="756920" algn="l"/>
                <a:tab pos="2221865" algn="l"/>
              </a:tabLst>
            </a:pPr>
            <a:r>
              <a:rPr sz="2800" spc="5" dirty="0">
                <a:latin typeface="Arial"/>
                <a:cs typeface="Arial"/>
              </a:rPr>
              <a:t>Starting </a:t>
            </a:r>
            <a:r>
              <a:rPr sz="2800" dirty="0">
                <a:latin typeface="Arial"/>
                <a:cs typeface="Arial"/>
              </a:rPr>
              <a:t>address of the </a:t>
            </a:r>
            <a:r>
              <a:rPr sz="2800" spc="-5" dirty="0">
                <a:latin typeface="Arial"/>
                <a:cs typeface="Arial"/>
              </a:rPr>
              <a:t>extra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segment,  </a:t>
            </a:r>
            <a:r>
              <a:rPr sz="2800" spc="-5" dirty="0">
                <a:latin typeface="Arial"/>
                <a:cs typeface="Arial"/>
              </a:rPr>
              <a:t>which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	usually </a:t>
            </a:r>
            <a:r>
              <a:rPr sz="2800" spc="5" dirty="0">
                <a:latin typeface="Arial"/>
                <a:cs typeface="Arial"/>
              </a:rPr>
              <a:t>used for </a:t>
            </a:r>
            <a:r>
              <a:rPr sz="2800" dirty="0">
                <a:latin typeface="Arial"/>
                <a:cs typeface="Arial"/>
              </a:rPr>
              <a:t>data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storage</a:t>
            </a:r>
            <a:endParaRPr sz="2800">
              <a:latin typeface="Arial"/>
              <a:cs typeface="Arial"/>
            </a:endParaRPr>
          </a:p>
          <a:p>
            <a:pPr marL="756285" marR="125730" lvl="1" indent="-287020">
              <a:lnSpc>
                <a:spcPct val="100000"/>
              </a:lnSpc>
              <a:spcBef>
                <a:spcPts val="675"/>
              </a:spcBef>
              <a:buSzPct val="78571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spc="5" dirty="0">
                <a:latin typeface="Arial"/>
                <a:cs typeface="Arial"/>
              </a:rPr>
              <a:t>contents </a:t>
            </a:r>
            <a:r>
              <a:rPr sz="2800" spc="-5" dirty="0">
                <a:latin typeface="Arial"/>
                <a:cs typeface="Arial"/>
              </a:rPr>
              <a:t>may </a:t>
            </a:r>
            <a:r>
              <a:rPr sz="2800" dirty="0">
                <a:latin typeface="Arial"/>
                <a:cs typeface="Arial"/>
              </a:rPr>
              <a:t>be </a:t>
            </a:r>
            <a:r>
              <a:rPr sz="2800" spc="5" dirty="0">
                <a:latin typeface="Arial"/>
                <a:cs typeface="Arial"/>
              </a:rPr>
              <a:t>used </a:t>
            </a:r>
            <a:r>
              <a:rPr sz="2800" spc="-10" dirty="0">
                <a:latin typeface="Arial"/>
                <a:cs typeface="Arial"/>
              </a:rPr>
              <a:t>with </a:t>
            </a:r>
            <a:r>
              <a:rPr sz="2800" spc="5" dirty="0">
                <a:latin typeface="Arial"/>
                <a:cs typeface="Arial"/>
              </a:rPr>
              <a:t>the  contents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DI </a:t>
            </a:r>
            <a:r>
              <a:rPr sz="2800" spc="5" dirty="0">
                <a:latin typeface="Arial"/>
                <a:cs typeface="Arial"/>
              </a:rPr>
              <a:t>to specify a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destination  </a:t>
            </a:r>
            <a:r>
              <a:rPr sz="2800" dirty="0">
                <a:latin typeface="Arial"/>
                <a:cs typeface="Arial"/>
              </a:rPr>
              <a:t>address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780110"/>
            <a:ext cx="66440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Pointer and Index</a:t>
            </a:r>
            <a:r>
              <a:rPr spc="15" dirty="0"/>
              <a:t> </a:t>
            </a:r>
            <a:r>
              <a:rPr spc="-5" dirty="0"/>
              <a:t>Register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0616" y="2265680"/>
            <a:ext cx="7685405" cy="2508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index </a:t>
            </a:r>
            <a:r>
              <a:rPr sz="2200" spc="5" dirty="0">
                <a:latin typeface="Arial"/>
                <a:cs typeface="Arial"/>
              </a:rPr>
              <a:t>register </a:t>
            </a:r>
            <a:r>
              <a:rPr sz="2200" dirty="0">
                <a:latin typeface="Arial"/>
                <a:cs typeface="Arial"/>
              </a:rPr>
              <a:t>are used </a:t>
            </a:r>
            <a:r>
              <a:rPr sz="2200" spc="5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hold </a:t>
            </a:r>
            <a:r>
              <a:rPr sz="2200" spc="10" dirty="0">
                <a:latin typeface="Arial"/>
                <a:cs typeface="Arial"/>
              </a:rPr>
              <a:t>offset </a:t>
            </a:r>
            <a:r>
              <a:rPr sz="2200" dirty="0">
                <a:latin typeface="Arial"/>
                <a:cs typeface="Arial"/>
              </a:rPr>
              <a:t>addresses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instructions </a:t>
            </a:r>
            <a:r>
              <a:rPr sz="2200" spc="5" dirty="0">
                <a:latin typeface="Arial"/>
                <a:cs typeface="Arial"/>
              </a:rPr>
              <a:t>that access </a:t>
            </a:r>
            <a:r>
              <a:rPr sz="2200" dirty="0">
                <a:latin typeface="Arial"/>
                <a:cs typeface="Arial"/>
              </a:rPr>
              <a:t>data </a:t>
            </a:r>
            <a:r>
              <a:rPr sz="2200" spc="-5" dirty="0">
                <a:latin typeface="Arial"/>
                <a:cs typeface="Arial"/>
              </a:rPr>
              <a:t>in </a:t>
            </a:r>
            <a:r>
              <a:rPr sz="2200" spc="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data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segment.</a:t>
            </a:r>
            <a:endParaRPr sz="22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53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source index </a:t>
            </a:r>
            <a:r>
              <a:rPr sz="2200" spc="5" dirty="0">
                <a:latin typeface="Arial"/>
                <a:cs typeface="Arial"/>
              </a:rPr>
              <a:t>register </a:t>
            </a:r>
            <a:r>
              <a:rPr sz="2200" dirty="0">
                <a:latin typeface="Arial"/>
                <a:cs typeface="Arial"/>
              </a:rPr>
              <a:t>(SI) </a:t>
            </a:r>
            <a:r>
              <a:rPr sz="2200" spc="-5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used </a:t>
            </a:r>
            <a:r>
              <a:rPr sz="2200" spc="10" dirty="0">
                <a:latin typeface="Arial"/>
                <a:cs typeface="Arial"/>
              </a:rPr>
              <a:t>for </a:t>
            </a:r>
            <a:r>
              <a:rPr sz="2200" dirty="0">
                <a:latin typeface="Arial"/>
                <a:cs typeface="Arial"/>
              </a:rPr>
              <a:t>a source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operand  </a:t>
            </a:r>
            <a:r>
              <a:rPr sz="2200" spc="5" dirty="0">
                <a:latin typeface="Arial"/>
                <a:cs typeface="Arial"/>
              </a:rPr>
              <a:t>and the </a:t>
            </a:r>
            <a:r>
              <a:rPr sz="2200" dirty="0">
                <a:latin typeface="Arial"/>
                <a:cs typeface="Arial"/>
              </a:rPr>
              <a:t>destination </a:t>
            </a:r>
            <a:r>
              <a:rPr sz="2200" spc="-5" dirty="0">
                <a:latin typeface="Arial"/>
                <a:cs typeface="Arial"/>
              </a:rPr>
              <a:t>index </a:t>
            </a:r>
            <a:r>
              <a:rPr sz="2200" dirty="0">
                <a:latin typeface="Arial"/>
                <a:cs typeface="Arial"/>
              </a:rPr>
              <a:t>(DI) </a:t>
            </a:r>
            <a:r>
              <a:rPr sz="2200" spc="-5" dirty="0">
                <a:latin typeface="Arial"/>
                <a:cs typeface="Arial"/>
              </a:rPr>
              <a:t>is </a:t>
            </a:r>
            <a:r>
              <a:rPr sz="2200" spc="5" dirty="0">
                <a:latin typeface="Arial"/>
                <a:cs typeface="Arial"/>
              </a:rPr>
              <a:t>used </a:t>
            </a:r>
            <a:r>
              <a:rPr sz="2200" spc="10" dirty="0">
                <a:latin typeface="Arial"/>
                <a:cs typeface="Arial"/>
              </a:rPr>
              <a:t>for </a:t>
            </a:r>
            <a:r>
              <a:rPr sz="2200" spc="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destination  operand.</a:t>
            </a:r>
            <a:endParaRPr sz="2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200" spc="10" dirty="0">
                <a:latin typeface="Arial"/>
                <a:cs typeface="Arial"/>
              </a:rPr>
              <a:t>The four </a:t>
            </a:r>
            <a:r>
              <a:rPr sz="2200" spc="5" dirty="0">
                <a:latin typeface="Arial"/>
                <a:cs typeface="Arial"/>
              </a:rPr>
              <a:t>registers must </a:t>
            </a:r>
            <a:r>
              <a:rPr sz="2200" spc="-10" dirty="0">
                <a:latin typeface="Arial"/>
                <a:cs typeface="Arial"/>
              </a:rPr>
              <a:t>always </a:t>
            </a:r>
            <a:r>
              <a:rPr sz="2200" spc="5" dirty="0">
                <a:latin typeface="Arial"/>
                <a:cs typeface="Arial"/>
              </a:rPr>
              <a:t>be used </a:t>
            </a:r>
            <a:r>
              <a:rPr sz="2200" spc="10" dirty="0">
                <a:latin typeface="Arial"/>
                <a:cs typeface="Arial"/>
              </a:rPr>
              <a:t>for </a:t>
            </a:r>
            <a:r>
              <a:rPr sz="2200" spc="5" dirty="0">
                <a:latin typeface="Arial"/>
                <a:cs typeface="Arial"/>
              </a:rPr>
              <a:t>16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bit</a:t>
            </a:r>
            <a:endParaRPr sz="22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Arial"/>
                <a:cs typeface="Arial"/>
              </a:rPr>
              <a:t>operations.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76016" y="4777740"/>
            <a:ext cx="4587240" cy="1738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780110"/>
            <a:ext cx="38461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Status</a:t>
            </a:r>
            <a:r>
              <a:rPr spc="-35" dirty="0"/>
              <a:t> </a:t>
            </a:r>
            <a:r>
              <a:rPr spc="-5" dirty="0"/>
              <a:t>Register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2444" y="2364994"/>
            <a:ext cx="7977505" cy="2585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lr>
                <a:srgbClr val="00007C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status register, </a:t>
            </a:r>
            <a:r>
              <a:rPr sz="2000" spc="-10" dirty="0">
                <a:latin typeface="Arial"/>
                <a:cs typeface="Arial"/>
              </a:rPr>
              <a:t>also called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i="1" spc="-10" dirty="0">
                <a:latin typeface="Arial"/>
                <a:cs typeface="Arial"/>
              </a:rPr>
              <a:t>flags </a:t>
            </a:r>
            <a:r>
              <a:rPr sz="2000" i="1" spc="-5" dirty="0">
                <a:latin typeface="Arial"/>
                <a:cs typeface="Arial"/>
              </a:rPr>
              <a:t>register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spc="-10" dirty="0">
                <a:latin typeface="Arial"/>
                <a:cs typeface="Arial"/>
              </a:rPr>
              <a:t>indicate conditions  that are </a:t>
            </a:r>
            <a:r>
              <a:rPr sz="2000" spc="-5" dirty="0">
                <a:latin typeface="Arial"/>
                <a:cs typeface="Arial"/>
              </a:rPr>
              <a:t>produced as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result of </a:t>
            </a:r>
            <a:r>
              <a:rPr sz="2000" spc="-10" dirty="0">
                <a:latin typeface="Arial"/>
                <a:cs typeface="Arial"/>
              </a:rPr>
              <a:t>executing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instruction.</a:t>
            </a:r>
            <a:endParaRPr sz="2000">
              <a:latin typeface="Arial"/>
              <a:cs typeface="Arial"/>
            </a:endParaRPr>
          </a:p>
          <a:p>
            <a:pPr marL="356870" marR="439420" indent="-344805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Only nine bits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register are implemented. </a:t>
            </a:r>
            <a:r>
              <a:rPr sz="2000" spc="-15" dirty="0">
                <a:latin typeface="Arial"/>
                <a:cs typeface="Arial"/>
              </a:rPr>
              <a:t>Six </a:t>
            </a:r>
            <a:r>
              <a:rPr sz="2000" spc="-5" dirty="0">
                <a:latin typeface="Arial"/>
                <a:cs typeface="Arial"/>
              </a:rPr>
              <a:t>of these </a:t>
            </a:r>
            <a:r>
              <a:rPr sz="2000" spc="-10" dirty="0">
                <a:latin typeface="Arial"/>
                <a:cs typeface="Arial"/>
              </a:rPr>
              <a:t>bits  </a:t>
            </a:r>
            <a:r>
              <a:rPr sz="2000" spc="-5" dirty="0">
                <a:latin typeface="Arial"/>
                <a:cs typeface="Arial"/>
              </a:rPr>
              <a:t>represent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status 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flags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other </a:t>
            </a:r>
            <a:r>
              <a:rPr sz="2000" spc="-5" dirty="0">
                <a:latin typeface="Arial"/>
                <a:cs typeface="Arial"/>
              </a:rPr>
              <a:t>three </a:t>
            </a:r>
            <a:r>
              <a:rPr sz="2000" spc="-10" dirty="0">
                <a:latin typeface="Arial"/>
                <a:cs typeface="Arial"/>
              </a:rPr>
              <a:t>bits </a:t>
            </a:r>
            <a:r>
              <a:rPr sz="2000" spc="-5" dirty="0">
                <a:latin typeface="Arial"/>
                <a:cs typeface="Arial"/>
              </a:rPr>
              <a:t>represent </a:t>
            </a:r>
            <a:r>
              <a:rPr sz="2000" b="1" spc="-5" dirty="0">
                <a:latin typeface="Arial"/>
                <a:cs typeface="Arial"/>
              </a:rPr>
              <a:t>control  flags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6870" marR="5715" indent="-344805">
              <a:lnSpc>
                <a:spcPct val="100000"/>
              </a:lnSpc>
              <a:spcBef>
                <a:spcPts val="484"/>
              </a:spcBef>
              <a:buClr>
                <a:srgbClr val="00007C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8088 provides instructions </a:t>
            </a:r>
            <a:r>
              <a:rPr sz="2000" spc="-15" dirty="0">
                <a:latin typeface="Arial"/>
                <a:cs typeface="Arial"/>
              </a:rPr>
              <a:t>within </a:t>
            </a:r>
            <a:r>
              <a:rPr sz="2000" spc="-10" dirty="0">
                <a:latin typeface="Arial"/>
                <a:cs typeface="Arial"/>
              </a:rPr>
              <a:t>its instruction </a:t>
            </a:r>
            <a:r>
              <a:rPr sz="2000" spc="-5" dirty="0">
                <a:latin typeface="Arial"/>
                <a:cs typeface="Arial"/>
              </a:rPr>
              <a:t>set </a:t>
            </a:r>
            <a:r>
              <a:rPr sz="2000" spc="-10" dirty="0">
                <a:latin typeface="Arial"/>
                <a:cs typeface="Arial"/>
              </a:rPr>
              <a:t>that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spc="-10" dirty="0">
                <a:latin typeface="Arial"/>
                <a:cs typeface="Arial"/>
              </a:rPr>
              <a:t>able  </a:t>
            </a:r>
            <a:r>
              <a:rPr sz="2000" spc="-5" dirty="0">
                <a:latin typeface="Arial"/>
                <a:cs typeface="Arial"/>
              </a:rPr>
              <a:t>to use these flags to after </a:t>
            </a:r>
            <a:r>
              <a:rPr sz="2000" spc="-10" dirty="0">
                <a:latin typeface="Arial"/>
                <a:cs typeface="Arial"/>
              </a:rPr>
              <a:t>the sequence in </a:t>
            </a:r>
            <a:r>
              <a:rPr sz="2000" spc="-15" dirty="0">
                <a:latin typeface="Arial"/>
                <a:cs typeface="Arial"/>
              </a:rPr>
              <a:t>which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program </a:t>
            </a:r>
            <a:r>
              <a:rPr sz="2000" spc="-10" dirty="0">
                <a:latin typeface="Arial"/>
                <a:cs typeface="Arial"/>
              </a:rPr>
              <a:t>is  </a:t>
            </a:r>
            <a:r>
              <a:rPr sz="2000" spc="-5" dirty="0">
                <a:latin typeface="Arial"/>
                <a:cs typeface="Arial"/>
              </a:rPr>
              <a:t>executed.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780110"/>
            <a:ext cx="38461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Status</a:t>
            </a:r>
            <a:r>
              <a:rPr spc="-35" dirty="0"/>
              <a:t> </a:t>
            </a:r>
            <a:r>
              <a:rPr spc="-5" dirty="0"/>
              <a:t>Register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6880" y="2411094"/>
            <a:ext cx="290639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Status and </a:t>
            </a:r>
            <a:r>
              <a:rPr sz="2000" spc="-5" dirty="0">
                <a:latin typeface="Arial"/>
                <a:cs typeface="Arial"/>
              </a:rPr>
              <a:t>control </a:t>
            </a:r>
            <a:r>
              <a:rPr sz="2000" spc="-10" dirty="0">
                <a:latin typeface="Arial"/>
                <a:cs typeface="Arial"/>
              </a:rPr>
              <a:t>bits  maintained in the </a:t>
            </a:r>
            <a:r>
              <a:rPr sz="2000" spc="-5" dirty="0">
                <a:latin typeface="Arial"/>
                <a:cs typeface="Arial"/>
              </a:rPr>
              <a:t>flags  register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6880" y="4484623"/>
            <a:ext cx="2849880" cy="1304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4170" marR="455295" indent="-344170" algn="r">
              <a:lnSpc>
                <a:spcPct val="100000"/>
              </a:lnSpc>
              <a:spcBef>
                <a:spcPts val="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44170" algn="l"/>
                <a:tab pos="344805" algn="l"/>
              </a:tabLst>
            </a:pPr>
            <a:r>
              <a:rPr sz="2000" spc="-10" dirty="0">
                <a:latin typeface="Arial"/>
                <a:cs typeface="Arial"/>
              </a:rPr>
              <a:t>Generally Set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R="404495" algn="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Tested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individually</a:t>
            </a:r>
            <a:endParaRPr sz="20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484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5" dirty="0">
                <a:latin typeface="Arial"/>
                <a:cs typeface="Arial"/>
              </a:rPr>
              <a:t>9 1 </a:t>
            </a:r>
            <a:r>
              <a:rPr sz="2000" spc="-10" dirty="0">
                <a:latin typeface="Arial"/>
                <a:cs typeface="Arial"/>
              </a:rPr>
              <a:t>bit </a:t>
            </a:r>
            <a:r>
              <a:rPr sz="2000" spc="-5" dirty="0">
                <a:latin typeface="Arial"/>
                <a:cs typeface="Arial"/>
              </a:rPr>
              <a:t>flags </a:t>
            </a:r>
            <a:r>
              <a:rPr sz="2000" spc="-15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8086; </a:t>
            </a:r>
            <a:r>
              <a:rPr sz="2000" spc="-5" dirty="0">
                <a:latin typeface="Arial"/>
                <a:cs typeface="Arial"/>
              </a:rPr>
              <a:t>7  are</a:t>
            </a:r>
            <a:r>
              <a:rPr sz="2000" spc="-10" dirty="0">
                <a:latin typeface="Arial"/>
                <a:cs typeface="Arial"/>
              </a:rPr>
              <a:t> unused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21143" y="2513911"/>
            <a:ext cx="4810888" cy="421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52088" y="3447288"/>
            <a:ext cx="5087112" cy="2618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780110"/>
            <a:ext cx="38461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Status</a:t>
            </a:r>
            <a:r>
              <a:rPr spc="-35" dirty="0"/>
              <a:t> </a:t>
            </a:r>
            <a:r>
              <a:rPr spc="-5" dirty="0"/>
              <a:t>Register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2444" y="2364994"/>
            <a:ext cx="54991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Status </a:t>
            </a:r>
            <a:r>
              <a:rPr sz="2000" spc="-5" dirty="0">
                <a:latin typeface="Arial"/>
                <a:cs typeface="Arial"/>
              </a:rPr>
              <a:t>flags </a:t>
            </a:r>
            <a:r>
              <a:rPr sz="2000" spc="-10" dirty="0">
                <a:latin typeface="Arial"/>
                <a:cs typeface="Arial"/>
              </a:rPr>
              <a:t>indicate </a:t>
            </a:r>
            <a:r>
              <a:rPr sz="2000" spc="-5" dirty="0">
                <a:latin typeface="Arial"/>
                <a:cs typeface="Arial"/>
              </a:rPr>
              <a:t>current processor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status.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06424" y="3109370"/>
            <a:ext cx="6019800" cy="2829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780110"/>
            <a:ext cx="38461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Status</a:t>
            </a:r>
            <a:r>
              <a:rPr spc="-35" dirty="0"/>
              <a:t> </a:t>
            </a:r>
            <a:r>
              <a:rPr spc="-5" dirty="0"/>
              <a:t>Register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2444" y="2364994"/>
            <a:ext cx="66992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5" dirty="0">
                <a:latin typeface="Arial"/>
                <a:cs typeface="Arial"/>
              </a:rPr>
              <a:t>Control flags </a:t>
            </a:r>
            <a:r>
              <a:rPr sz="2000" spc="-10" dirty="0">
                <a:latin typeface="Arial"/>
                <a:cs typeface="Arial"/>
              </a:rPr>
              <a:t>influence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8086 during execution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phase.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5088" y="3158357"/>
            <a:ext cx="5762625" cy="2418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635888"/>
            <a:ext cx="692150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Self-Test 1: Flags</a:t>
            </a:r>
            <a:r>
              <a:rPr spc="15" dirty="0"/>
              <a:t> </a:t>
            </a:r>
            <a:r>
              <a:rPr spc="-5" dirty="0"/>
              <a:t>Condition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5693" y="1514707"/>
            <a:ext cx="7026275" cy="457009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400" dirty="0">
                <a:latin typeface="Arial"/>
                <a:cs typeface="Arial"/>
              </a:rPr>
              <a:t>Assume the </a:t>
            </a:r>
            <a:r>
              <a:rPr sz="2400" spc="-5" dirty="0">
                <a:latin typeface="Arial"/>
                <a:cs typeface="Arial"/>
              </a:rPr>
              <a:t>following register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conditions: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980"/>
              </a:spcBef>
              <a:tabLst>
                <a:tab pos="2069464" algn="l"/>
                <a:tab pos="3766185" algn="l"/>
                <a:tab pos="5435600" algn="l"/>
              </a:tabLst>
            </a:pPr>
            <a:r>
              <a:rPr sz="2000" spc="-15" dirty="0">
                <a:latin typeface="Arial"/>
                <a:cs typeface="Arial"/>
              </a:rPr>
              <a:t>AX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AB00H,	</a:t>
            </a:r>
            <a:r>
              <a:rPr sz="2000" spc="-15" dirty="0">
                <a:latin typeface="Arial"/>
                <a:cs typeface="Arial"/>
              </a:rPr>
              <a:t>BX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200CH,	CX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3003H,	DX </a:t>
            </a: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DEFFH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  <a:spcBef>
                <a:spcPts val="1810"/>
              </a:spcBef>
            </a:pPr>
            <a:r>
              <a:rPr sz="2400" spc="-5" dirty="0">
                <a:latin typeface="Arial"/>
                <a:cs typeface="Arial"/>
              </a:rPr>
              <a:t>Find </a:t>
            </a:r>
            <a:r>
              <a:rPr sz="2400" dirty="0">
                <a:latin typeface="Arial"/>
                <a:cs typeface="Arial"/>
              </a:rPr>
              <a:t>the status of the </a:t>
            </a:r>
            <a:r>
              <a:rPr sz="2400" spc="-5" dirty="0">
                <a:latin typeface="Arial"/>
                <a:cs typeface="Arial"/>
              </a:rPr>
              <a:t>CF, </a:t>
            </a:r>
            <a:r>
              <a:rPr sz="2400" dirty="0">
                <a:latin typeface="Arial"/>
                <a:cs typeface="Arial"/>
              </a:rPr>
              <a:t>PF, AF, ZF and SF </a:t>
            </a:r>
            <a:r>
              <a:rPr sz="2400" spc="10" dirty="0">
                <a:latin typeface="Arial"/>
                <a:cs typeface="Arial"/>
              </a:rPr>
              <a:t>for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following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operations:</a:t>
            </a:r>
            <a:endParaRPr sz="2400">
              <a:latin typeface="Arial"/>
              <a:cs typeface="Arial"/>
            </a:endParaRPr>
          </a:p>
          <a:p>
            <a:pPr marL="1384300" indent="-457834">
              <a:lnSpc>
                <a:spcPct val="100000"/>
              </a:lnSpc>
              <a:spcBef>
                <a:spcPts val="500"/>
              </a:spcBef>
              <a:buClr>
                <a:srgbClr val="00007C"/>
              </a:buClr>
              <a:buSzPct val="65000"/>
              <a:buAutoNum type="arabicPeriod"/>
              <a:tabLst>
                <a:tab pos="1384300" algn="l"/>
                <a:tab pos="1384935" algn="l"/>
                <a:tab pos="2101215" algn="l"/>
              </a:tabLst>
            </a:pPr>
            <a:r>
              <a:rPr sz="2000" spc="-5" dirty="0">
                <a:latin typeface="Arial"/>
                <a:cs typeface="Arial"/>
              </a:rPr>
              <a:t>MOV	BX,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3FH</a:t>
            </a:r>
            <a:endParaRPr sz="20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480"/>
              </a:spcBef>
              <a:tabLst>
                <a:tab pos="2061845" algn="l"/>
              </a:tabLst>
            </a:pPr>
            <a:r>
              <a:rPr sz="2000" spc="-10" dirty="0">
                <a:latin typeface="Arial"/>
                <a:cs typeface="Arial"/>
              </a:rPr>
              <a:t>ADD	BL,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45H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Arial"/>
              <a:cs typeface="Arial"/>
            </a:endParaRPr>
          </a:p>
          <a:p>
            <a:pPr marL="1384300" indent="-457834">
              <a:lnSpc>
                <a:spcPct val="100000"/>
              </a:lnSpc>
              <a:buClr>
                <a:srgbClr val="00007C"/>
              </a:buClr>
              <a:buSzPct val="65000"/>
              <a:buAutoNum type="arabicPeriod" startAt="2"/>
              <a:tabLst>
                <a:tab pos="1384300" algn="l"/>
                <a:tab pos="1384935" algn="l"/>
                <a:tab pos="2061845" algn="l"/>
              </a:tabLst>
            </a:pPr>
            <a:r>
              <a:rPr sz="2000" spc="-10" dirty="0">
                <a:latin typeface="Arial"/>
                <a:cs typeface="Arial"/>
              </a:rPr>
              <a:t>ADD	</a:t>
            </a:r>
            <a:r>
              <a:rPr sz="2000" spc="-5" dirty="0">
                <a:latin typeface="Arial"/>
                <a:cs typeface="Arial"/>
              </a:rPr>
              <a:t>BX,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DX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007C"/>
              </a:buClr>
              <a:buFont typeface="Arial"/>
              <a:buAutoNum type="arabicPeriod" startAt="2"/>
            </a:pPr>
            <a:endParaRPr sz="1900">
              <a:latin typeface="Arial"/>
              <a:cs typeface="Arial"/>
            </a:endParaRPr>
          </a:p>
          <a:p>
            <a:pPr marL="1384300" indent="-457834">
              <a:lnSpc>
                <a:spcPct val="100000"/>
              </a:lnSpc>
              <a:buClr>
                <a:srgbClr val="00007C"/>
              </a:buClr>
              <a:buSzPct val="65000"/>
              <a:buAutoNum type="arabicPeriod" startAt="2"/>
              <a:tabLst>
                <a:tab pos="1384300" algn="l"/>
                <a:tab pos="1384935" algn="l"/>
                <a:tab pos="2089150" algn="l"/>
              </a:tabLst>
            </a:pPr>
            <a:r>
              <a:rPr sz="2000" spc="-10" dirty="0">
                <a:latin typeface="Arial"/>
                <a:cs typeface="Arial"/>
              </a:rPr>
              <a:t>CMP	</a:t>
            </a:r>
            <a:r>
              <a:rPr sz="2000" spc="-5" dirty="0">
                <a:latin typeface="Arial"/>
                <a:cs typeface="Arial"/>
              </a:rPr>
              <a:t>AX,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DX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007C"/>
              </a:buClr>
              <a:buFont typeface="Arial"/>
              <a:buAutoNum type="arabicPeriod" startAt="2"/>
            </a:pPr>
            <a:endParaRPr sz="1900">
              <a:latin typeface="Arial"/>
              <a:cs typeface="Arial"/>
            </a:endParaRPr>
          </a:p>
          <a:p>
            <a:pPr marL="1384300" indent="-457834">
              <a:lnSpc>
                <a:spcPct val="100000"/>
              </a:lnSpc>
              <a:buClr>
                <a:srgbClr val="00007C"/>
              </a:buClr>
              <a:buSzPct val="65000"/>
              <a:buAutoNum type="arabicPeriod" startAt="2"/>
              <a:tabLst>
                <a:tab pos="1384300" algn="l"/>
                <a:tab pos="1384935" algn="l"/>
                <a:tab pos="2061210" algn="l"/>
              </a:tabLst>
            </a:pPr>
            <a:r>
              <a:rPr sz="2000" spc="-5" dirty="0">
                <a:latin typeface="Arial"/>
                <a:cs typeface="Arial"/>
              </a:rPr>
              <a:t>NOT	</a:t>
            </a:r>
            <a:r>
              <a:rPr sz="2000" spc="-10" dirty="0">
                <a:latin typeface="Arial"/>
                <a:cs typeface="Arial"/>
              </a:rPr>
              <a:t>DX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721817"/>
            <a:ext cx="34715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Segmentation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6244" y="1625599"/>
            <a:ext cx="7393940" cy="1307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spc="-5" dirty="0">
                <a:latin typeface="Arial"/>
                <a:cs typeface="Arial"/>
              </a:rPr>
              <a:t>Memory </a:t>
            </a:r>
            <a:r>
              <a:rPr sz="2800" dirty="0">
                <a:latin typeface="Arial"/>
                <a:cs typeface="Arial"/>
              </a:rPr>
              <a:t>Address Generation: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spc="5" dirty="0">
                <a:latin typeface="Arial"/>
                <a:cs typeface="Arial"/>
              </a:rPr>
              <a:t>BIU </a:t>
            </a:r>
            <a:r>
              <a:rPr sz="2800" dirty="0">
                <a:latin typeface="Arial"/>
                <a:cs typeface="Arial"/>
              </a:rPr>
              <a:t>has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  </a:t>
            </a:r>
            <a:r>
              <a:rPr sz="2800" spc="5" dirty="0">
                <a:latin typeface="Arial"/>
                <a:cs typeface="Arial"/>
              </a:rPr>
              <a:t>dedicated </a:t>
            </a:r>
            <a:r>
              <a:rPr sz="2800" dirty="0">
                <a:latin typeface="Arial"/>
                <a:cs typeface="Arial"/>
              </a:rPr>
              <a:t>adder </a:t>
            </a:r>
            <a:r>
              <a:rPr sz="2800" spc="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determining physical  </a:t>
            </a:r>
            <a:r>
              <a:rPr sz="2800" spc="-5" dirty="0">
                <a:latin typeface="Arial"/>
                <a:cs typeface="Arial"/>
              </a:rPr>
              <a:t>memory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addresses.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8320" y="2980944"/>
            <a:ext cx="5486400" cy="3593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560908"/>
            <a:ext cx="71672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Memory </a:t>
            </a:r>
            <a:r>
              <a:rPr spc="-5" dirty="0"/>
              <a:t>Address</a:t>
            </a:r>
            <a:r>
              <a:rPr spc="20" dirty="0"/>
              <a:t> </a:t>
            </a:r>
            <a:r>
              <a:rPr spc="-5" dirty="0"/>
              <a:t>Generation</a:t>
            </a:r>
          </a:p>
        </p:txBody>
      </p:sp>
      <p:sp>
        <p:nvSpPr>
          <p:cNvPr id="11" name="object 11"/>
          <p:cNvSpPr/>
          <p:nvPr/>
        </p:nvSpPr>
        <p:spPr>
          <a:xfrm>
            <a:off x="4697024" y="2051304"/>
            <a:ext cx="4193991" cy="3910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6244" y="2080005"/>
            <a:ext cx="3822065" cy="4142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Offset value </a:t>
            </a:r>
            <a:r>
              <a:rPr sz="1800" dirty="0">
                <a:latin typeface="Arial"/>
                <a:cs typeface="Arial"/>
              </a:rPr>
              <a:t>denote the number of  address locations added to the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based  address in order to get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5" dirty="0">
                <a:latin typeface="Arial"/>
                <a:cs typeface="Arial"/>
              </a:rPr>
              <a:t>specific  </a:t>
            </a:r>
            <a:r>
              <a:rPr sz="1800" dirty="0">
                <a:latin typeface="Arial"/>
                <a:cs typeface="Arial"/>
              </a:rPr>
              <a:t>absolute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1390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Segment register stores the starting  addresses of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segment. </a:t>
            </a:r>
            <a:r>
              <a:rPr sz="1800" spc="-110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get the  </a:t>
            </a:r>
            <a:r>
              <a:rPr sz="1800" spc="-10" dirty="0">
                <a:latin typeface="Arial"/>
                <a:cs typeface="Arial"/>
              </a:rPr>
              <a:t>exact </a:t>
            </a:r>
            <a:r>
              <a:rPr sz="1800" dirty="0">
                <a:latin typeface="Arial"/>
                <a:cs typeface="Arial"/>
              </a:rPr>
              <a:t>location of data or instruction  </a:t>
            </a:r>
            <a:r>
              <a:rPr sz="1800" spc="-5" dirty="0">
                <a:latin typeface="Arial"/>
                <a:cs typeface="Arial"/>
              </a:rPr>
              <a:t>within a </a:t>
            </a:r>
            <a:r>
              <a:rPr sz="1800" dirty="0">
                <a:latin typeface="Arial"/>
                <a:cs typeface="Arial"/>
              </a:rPr>
              <a:t>segment, an offset </a:t>
            </a:r>
            <a:r>
              <a:rPr sz="1800" spc="-5" dirty="0">
                <a:latin typeface="Arial"/>
                <a:cs typeface="Arial"/>
              </a:rPr>
              <a:t>value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(or  displacement) is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required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Adder perform addition of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41020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Physical </a:t>
            </a:r>
            <a:r>
              <a:rPr sz="1800" spc="5" dirty="0">
                <a:latin typeface="Arial"/>
                <a:cs typeface="Arial"/>
              </a:rPr>
              <a:t>address- </a:t>
            </a:r>
            <a:r>
              <a:rPr sz="1800" dirty="0">
                <a:latin typeface="Arial"/>
                <a:cs typeface="Arial"/>
              </a:rPr>
              <a:t>real address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  binary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41044" y="551814"/>
            <a:ext cx="71659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Memory </a:t>
            </a:r>
            <a:r>
              <a:rPr spc="-5" dirty="0"/>
              <a:t>Address</a:t>
            </a:r>
            <a:r>
              <a:rPr spc="15" dirty="0"/>
              <a:t> </a:t>
            </a:r>
            <a:r>
              <a:rPr spc="-5" dirty="0"/>
              <a:t>Generation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8644" y="1475954"/>
            <a:ext cx="7889875" cy="25495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8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base </a:t>
            </a:r>
            <a:r>
              <a:rPr sz="2400" spc="-5" dirty="0">
                <a:latin typeface="Arial"/>
                <a:cs typeface="Arial"/>
              </a:rPr>
              <a:t>value </a:t>
            </a:r>
            <a:r>
              <a:rPr sz="2400" dirty="0">
                <a:latin typeface="Arial"/>
                <a:cs typeface="Arial"/>
              </a:rPr>
              <a:t>can be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740"/>
              </a:lnSpc>
              <a:spcBef>
                <a:spcPts val="285"/>
              </a:spcBef>
              <a:buSzPct val="79166"/>
              <a:buFont typeface="Wingdings"/>
              <a:buChar char="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CS (code segment), DS (data segment), SS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(stack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ts val="2740"/>
              </a:lnSpc>
            </a:pPr>
            <a:r>
              <a:rPr sz="2400" dirty="0">
                <a:latin typeface="Arial"/>
                <a:cs typeface="Arial"/>
              </a:rPr>
              <a:t>segment) or ES </a:t>
            </a:r>
            <a:r>
              <a:rPr sz="2400" spc="-5" dirty="0">
                <a:latin typeface="Arial"/>
                <a:cs typeface="Arial"/>
              </a:rPr>
              <a:t>(extra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segment)</a:t>
            </a:r>
            <a:endParaRPr sz="2400">
              <a:latin typeface="Arial"/>
              <a:cs typeface="Arial"/>
            </a:endParaRPr>
          </a:p>
          <a:p>
            <a:pPr marL="356870" marR="5080" indent="-344805">
              <a:lnSpc>
                <a:spcPct val="90000"/>
              </a:lnSpc>
              <a:spcBef>
                <a:spcPts val="5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point to note is that the </a:t>
            </a:r>
            <a:r>
              <a:rPr sz="2400" spc="-5" dirty="0">
                <a:latin typeface="Arial"/>
                <a:cs typeface="Arial"/>
              </a:rPr>
              <a:t>beginning </a:t>
            </a:r>
            <a:r>
              <a:rPr sz="2400" dirty="0">
                <a:latin typeface="Arial"/>
                <a:cs typeface="Arial"/>
              </a:rPr>
              <a:t>segment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address  is </a:t>
            </a:r>
            <a:r>
              <a:rPr sz="2400" dirty="0">
                <a:latin typeface="Arial"/>
                <a:cs typeface="Arial"/>
              </a:rPr>
              <a:t>not arbitrary - </a:t>
            </a:r>
            <a:r>
              <a:rPr sz="2400" i="1" dirty="0">
                <a:latin typeface="Arial"/>
                <a:cs typeface="Arial"/>
              </a:rPr>
              <a:t>it </a:t>
            </a:r>
            <a:r>
              <a:rPr sz="2400" i="1" spc="-10" dirty="0">
                <a:latin typeface="Arial"/>
                <a:cs typeface="Arial"/>
              </a:rPr>
              <a:t>must </a:t>
            </a:r>
            <a:r>
              <a:rPr sz="2400" i="1" dirty="0">
                <a:latin typeface="Arial"/>
                <a:cs typeface="Arial"/>
              </a:rPr>
              <a:t>begin at an address </a:t>
            </a:r>
            <a:r>
              <a:rPr sz="2400" i="1" spc="-5" dirty="0">
                <a:latin typeface="Arial"/>
                <a:cs typeface="Arial"/>
              </a:rPr>
              <a:t>divisible </a:t>
            </a:r>
            <a:r>
              <a:rPr sz="2400" i="1" dirty="0">
                <a:latin typeface="Arial"/>
                <a:cs typeface="Arial"/>
              </a:rPr>
              <a:t>by  16, </a:t>
            </a:r>
            <a:r>
              <a:rPr sz="2400" dirty="0">
                <a:latin typeface="Arial"/>
                <a:cs typeface="Arial"/>
              </a:rPr>
              <a:t>Another </a:t>
            </a:r>
            <a:r>
              <a:rPr sz="2400" spc="-10" dirty="0">
                <a:latin typeface="Arial"/>
                <a:cs typeface="Arial"/>
              </a:rPr>
              <a:t>way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saying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that the low-order hex  </a:t>
            </a:r>
            <a:r>
              <a:rPr sz="2400" spc="-5" dirty="0">
                <a:latin typeface="Arial"/>
                <a:cs typeface="Arial"/>
              </a:rPr>
              <a:t>digit </a:t>
            </a:r>
            <a:r>
              <a:rPr sz="2400" spc="5" dirty="0">
                <a:latin typeface="Arial"/>
                <a:cs typeface="Arial"/>
              </a:rPr>
              <a:t>must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22858" y="4154170"/>
          <a:ext cx="8147684" cy="2694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1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884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b="1" spc="-4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Type</a:t>
                      </a:r>
                      <a:r>
                        <a:rPr sz="1700" b="1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of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memory</a:t>
                      </a:r>
                      <a:r>
                        <a:rPr sz="1700" b="1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reference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5073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Default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4616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segment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Alternate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4806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segment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Offset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b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(logical</a:t>
                      </a:r>
                      <a:r>
                        <a:rPr sz="17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address)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941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Instruction</a:t>
                      </a:r>
                      <a:r>
                        <a:rPr sz="1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fetch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CS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None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5" dirty="0">
                          <a:latin typeface="Arial"/>
                          <a:cs typeface="Arial"/>
                        </a:rPr>
                        <a:t>IP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942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Stack</a:t>
                      </a:r>
                      <a:r>
                        <a:rPr sz="17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SS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None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SP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942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General</a:t>
                      </a:r>
                      <a:r>
                        <a:rPr sz="17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DS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CS, ES,</a:t>
                      </a:r>
                      <a:r>
                        <a:rPr sz="17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SS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Effective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address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941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7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DS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CS, ES,</a:t>
                      </a:r>
                      <a:r>
                        <a:rPr sz="17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SS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SI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942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7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destination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ES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None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DI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942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BX </a:t>
                      </a:r>
                      <a:r>
                        <a:rPr sz="1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used </a:t>
                      </a:r>
                      <a:r>
                        <a:rPr sz="1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7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pointer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DS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CS,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ES,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 SS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Effective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address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94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BP </a:t>
                      </a:r>
                      <a:r>
                        <a:rPr sz="1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used </a:t>
                      </a:r>
                      <a:r>
                        <a:rPr sz="1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7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pointer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15" dirty="0">
                          <a:latin typeface="Arial"/>
                          <a:cs typeface="Arial"/>
                        </a:rPr>
                        <a:t>SS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CS,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ES,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DS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Effective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address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41044" y="551814"/>
            <a:ext cx="67640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Physical </a:t>
            </a:r>
            <a:r>
              <a:rPr spc="-10" dirty="0"/>
              <a:t>&amp; </a:t>
            </a:r>
            <a:r>
              <a:rPr spc="-5" dirty="0"/>
              <a:t>Logical Address</a:t>
            </a:r>
          </a:p>
        </p:txBody>
      </p:sp>
      <p:sp>
        <p:nvSpPr>
          <p:cNvPr id="11" name="object 11"/>
          <p:cNvSpPr/>
          <p:nvPr/>
        </p:nvSpPr>
        <p:spPr>
          <a:xfrm>
            <a:off x="1234467" y="1463223"/>
            <a:ext cx="6503885" cy="5068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41044" y="494233"/>
            <a:ext cx="676655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Physical &amp; Logical</a:t>
            </a:r>
            <a:r>
              <a:rPr spc="5" dirty="0"/>
              <a:t> </a:t>
            </a:r>
            <a:r>
              <a:rPr spc="-5" dirty="0"/>
              <a:t>Address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8942" y="1357375"/>
            <a:ext cx="4889500" cy="5208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b="1" i="1" spc="-5" dirty="0"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  <a:p>
            <a:pPr marL="356870" marR="5080">
              <a:lnSpc>
                <a:spcPct val="80000"/>
              </a:lnSpc>
              <a:spcBef>
                <a:spcPts val="480"/>
              </a:spcBef>
            </a:pPr>
            <a:r>
              <a:rPr sz="2000" spc="-5" dirty="0">
                <a:latin typeface="Arial"/>
                <a:cs typeface="Arial"/>
              </a:rPr>
              <a:t>Calculate the </a:t>
            </a:r>
            <a:r>
              <a:rPr sz="2000" spc="-15" dirty="0">
                <a:latin typeface="Arial"/>
                <a:cs typeface="Arial"/>
              </a:rPr>
              <a:t>physical </a:t>
            </a:r>
            <a:r>
              <a:rPr sz="2000" spc="-5" dirty="0">
                <a:latin typeface="Arial"/>
                <a:cs typeface="Arial"/>
              </a:rPr>
              <a:t>address  corresponding to logical address </a:t>
            </a:r>
            <a:r>
              <a:rPr sz="2000" spc="-10" dirty="0">
                <a:latin typeface="Arial"/>
                <a:cs typeface="Arial"/>
              </a:rPr>
              <a:t>D470H 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b="1" spc="-10" dirty="0">
                <a:solidFill>
                  <a:srgbClr val="1717FF"/>
                </a:solidFill>
                <a:latin typeface="Arial"/>
                <a:cs typeface="Arial"/>
              </a:rPr>
              <a:t>extra </a:t>
            </a:r>
            <a:r>
              <a:rPr sz="2000" b="1" spc="-5" dirty="0">
                <a:solidFill>
                  <a:srgbClr val="1717FF"/>
                </a:solidFill>
                <a:latin typeface="Arial"/>
                <a:cs typeface="Arial"/>
              </a:rPr>
              <a:t>segment</a:t>
            </a:r>
            <a:r>
              <a:rPr sz="2000" spc="-5" dirty="0">
                <a:latin typeface="Arial"/>
                <a:cs typeface="Arial"/>
              </a:rPr>
              <a:t>. </a:t>
            </a:r>
            <a:r>
              <a:rPr sz="2000" spc="-10" dirty="0">
                <a:latin typeface="Arial"/>
                <a:cs typeface="Arial"/>
              </a:rPr>
              <a:t>Repeat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10" dirty="0">
                <a:latin typeface="Arial"/>
                <a:cs typeface="Arial"/>
              </a:rPr>
              <a:t>logical  </a:t>
            </a:r>
            <a:r>
              <a:rPr sz="2000" spc="-5" dirty="0">
                <a:latin typeface="Arial"/>
                <a:cs typeface="Arial"/>
              </a:rPr>
              <a:t>address </a:t>
            </a:r>
            <a:r>
              <a:rPr sz="2000" spc="-10" dirty="0">
                <a:latin typeface="Arial"/>
                <a:cs typeface="Arial"/>
              </a:rPr>
              <a:t>290AH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b="1" spc="-10" dirty="0">
                <a:solidFill>
                  <a:srgbClr val="1717FF"/>
                </a:solidFill>
                <a:latin typeface="Arial"/>
                <a:cs typeface="Arial"/>
              </a:rPr>
              <a:t>stack</a:t>
            </a:r>
            <a:r>
              <a:rPr sz="2000" b="1" spc="85" dirty="0">
                <a:solidFill>
                  <a:srgbClr val="1717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717FF"/>
                </a:solidFill>
                <a:latin typeface="Arial"/>
                <a:cs typeface="Arial"/>
              </a:rPr>
              <a:t>segment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6870" marR="120650">
              <a:lnSpc>
                <a:spcPct val="8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Assume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segment </a:t>
            </a:r>
            <a:r>
              <a:rPr sz="2000" spc="-5" dirty="0">
                <a:latin typeface="Arial"/>
                <a:cs typeface="Arial"/>
              </a:rPr>
              <a:t>definitions </a:t>
            </a:r>
            <a:r>
              <a:rPr sz="2000" spc="-10" dirty="0">
                <a:latin typeface="Arial"/>
                <a:cs typeface="Arial"/>
              </a:rPr>
              <a:t>shown  in </a:t>
            </a:r>
            <a:r>
              <a:rPr sz="2000" spc="-5" dirty="0">
                <a:latin typeface="Arial"/>
                <a:cs typeface="Arial"/>
              </a:rPr>
              <a:t>Figure 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above.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0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For the extra </a:t>
            </a:r>
            <a:r>
              <a:rPr sz="2000" dirty="0">
                <a:latin typeface="Arial"/>
                <a:cs typeface="Arial"/>
              </a:rPr>
              <a:t>segment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52B90H </a:t>
            </a:r>
            <a:r>
              <a:rPr sz="2000" spc="-5" dirty="0">
                <a:latin typeface="Arial"/>
                <a:cs typeface="Arial"/>
              </a:rPr>
              <a:t>(base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address)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tabLst>
                <a:tab pos="926465" algn="l"/>
              </a:tabLst>
            </a:pPr>
            <a:r>
              <a:rPr sz="2000" spc="-5" dirty="0">
                <a:latin typeface="Arial"/>
                <a:cs typeface="Arial"/>
              </a:rPr>
              <a:t>+	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D470H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(offset)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60000H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R="1240790"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the stack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segment</a:t>
            </a:r>
            <a:endParaRPr sz="2000">
              <a:latin typeface="Arial"/>
              <a:cs typeface="Arial"/>
            </a:endParaRPr>
          </a:p>
          <a:p>
            <a:pPr marR="334645" algn="ct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Arial"/>
                <a:cs typeface="Arial"/>
              </a:rPr>
              <a:t>5D270H </a:t>
            </a:r>
            <a:r>
              <a:rPr sz="2000" spc="-5" dirty="0">
                <a:latin typeface="Arial"/>
                <a:cs typeface="Arial"/>
              </a:rPr>
              <a:t>(base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address)</a:t>
            </a:r>
            <a:endParaRPr sz="2000">
              <a:latin typeface="Arial"/>
              <a:cs typeface="Arial"/>
            </a:endParaRPr>
          </a:p>
          <a:p>
            <a:pPr marR="1814830" algn="ctr">
              <a:lnSpc>
                <a:spcPct val="100000"/>
              </a:lnSpc>
              <a:tabLst>
                <a:tab pos="285750" algn="l"/>
                <a:tab pos="709930" algn="l"/>
              </a:tabLst>
            </a:pPr>
            <a:r>
              <a:rPr sz="2000" spc="-5" dirty="0">
                <a:latin typeface="Arial"/>
                <a:cs typeface="Arial"/>
              </a:rPr>
              <a:t>+	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290AH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(offset)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5FB7AH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85815" y="1283208"/>
            <a:ext cx="3532632" cy="5385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6858000"/>
            <a:chOff x="131063" y="0"/>
            <a:chExt cx="9013190" cy="68580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81599" y="27431"/>
              <a:ext cx="3563111" cy="68305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41044" y="501853"/>
            <a:ext cx="399986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Physical &amp;  Logical</a:t>
            </a:r>
            <a:r>
              <a:rPr spc="-60" dirty="0"/>
              <a:t> </a:t>
            </a:r>
            <a:r>
              <a:rPr spc="-5" dirty="0"/>
              <a:t>Address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8644" y="2104390"/>
            <a:ext cx="3834765" cy="43434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marR="5080" indent="-344805">
              <a:lnSpc>
                <a:spcPct val="8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Logical </a:t>
            </a:r>
            <a:r>
              <a:rPr sz="2400" dirty="0">
                <a:latin typeface="Arial"/>
                <a:cs typeface="Arial"/>
              </a:rPr>
              <a:t>Address </a:t>
            </a:r>
            <a:r>
              <a:rPr sz="2400" spc="5" dirty="0">
                <a:latin typeface="Arial"/>
                <a:cs typeface="Arial"/>
              </a:rPr>
              <a:t>(offset)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 4321H: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A666H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007C"/>
              </a:buClr>
              <a:buFont typeface="Wingdings"/>
              <a:buChar char=""/>
            </a:pPr>
            <a:endParaRPr sz="2500">
              <a:latin typeface="Arial"/>
              <a:cs typeface="Arial"/>
            </a:endParaRPr>
          </a:p>
          <a:p>
            <a:pPr marL="356870" indent="-344805">
              <a:lnSpc>
                <a:spcPts val="2595"/>
              </a:lnSpc>
              <a:spcBef>
                <a:spcPts val="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Physical </a:t>
            </a:r>
            <a:r>
              <a:rPr sz="2400" dirty="0">
                <a:latin typeface="Arial"/>
                <a:cs typeface="Arial"/>
              </a:rPr>
              <a:t>Address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ts val="2595"/>
              </a:lnSpc>
            </a:pPr>
            <a:r>
              <a:rPr sz="2400" dirty="0">
                <a:latin typeface="Arial"/>
                <a:cs typeface="Arial"/>
              </a:rPr>
              <a:t>4D876H</a:t>
            </a:r>
            <a:endParaRPr sz="2400">
              <a:latin typeface="Arial"/>
              <a:cs typeface="Arial"/>
            </a:endParaRPr>
          </a:p>
          <a:p>
            <a:pPr marL="356870" marR="182880" indent="-344805">
              <a:lnSpc>
                <a:spcPct val="80100"/>
              </a:lnSpc>
              <a:spcBef>
                <a:spcPts val="5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Physical </a:t>
            </a:r>
            <a:r>
              <a:rPr sz="2400" dirty="0">
                <a:latin typeface="Arial"/>
                <a:cs typeface="Arial"/>
              </a:rPr>
              <a:t>Address is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also  </a:t>
            </a:r>
            <a:r>
              <a:rPr sz="2400" spc="-5" dirty="0">
                <a:latin typeface="Arial"/>
                <a:cs typeface="Arial"/>
              </a:rPr>
              <a:t>known </a:t>
            </a:r>
            <a:r>
              <a:rPr sz="2400" dirty="0">
                <a:latin typeface="Arial"/>
                <a:cs typeface="Arial"/>
              </a:rPr>
              <a:t>as Absolute  Address.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007C"/>
              </a:buClr>
              <a:buFont typeface="Wingdings"/>
              <a:buChar char=""/>
            </a:pPr>
            <a:endParaRPr sz="25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Calculation:</a:t>
            </a:r>
            <a:endParaRPr sz="2400">
              <a:latin typeface="Arial"/>
              <a:cs typeface="Arial"/>
            </a:endParaRPr>
          </a:p>
          <a:p>
            <a:pPr marL="356870" marR="122555" indent="-344805">
              <a:lnSpc>
                <a:spcPts val="2300"/>
              </a:lnSpc>
              <a:spcBef>
                <a:spcPts val="56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CS </a:t>
            </a:r>
            <a:r>
              <a:rPr sz="2400" dirty="0">
                <a:latin typeface="Arial"/>
                <a:cs typeface="Arial"/>
              </a:rPr>
              <a:t>× 10H + </a:t>
            </a:r>
            <a:r>
              <a:rPr sz="2400" spc="10" dirty="0">
                <a:latin typeface="Arial"/>
                <a:cs typeface="Arial"/>
              </a:rPr>
              <a:t>Offset </a:t>
            </a:r>
            <a:r>
              <a:rPr sz="2400" dirty="0">
                <a:latin typeface="Arial"/>
                <a:cs typeface="Arial"/>
              </a:rPr>
              <a:t>=  4321H × 10H + A666H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 4D876H.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Advantages of Segmented  </a:t>
            </a:r>
            <a:r>
              <a:rPr spc="-10" dirty="0"/>
              <a:t>Memory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5142" y="1879168"/>
            <a:ext cx="7952740" cy="43815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6870" marR="5080" indent="-344805">
              <a:lnSpc>
                <a:spcPct val="80000"/>
              </a:lnSpc>
              <a:spcBef>
                <a:spcPts val="7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latin typeface="Arial"/>
                <a:cs typeface="Arial"/>
              </a:rPr>
              <a:t>Program </a:t>
            </a:r>
            <a:r>
              <a:rPr sz="2800" spc="5" dirty="0">
                <a:latin typeface="Arial"/>
                <a:cs typeface="Arial"/>
              </a:rPr>
              <a:t>op-codes </a:t>
            </a:r>
            <a:r>
              <a:rPr sz="2800" spc="-10" dirty="0">
                <a:latin typeface="Arial"/>
                <a:cs typeface="Arial"/>
              </a:rPr>
              <a:t>will </a:t>
            </a:r>
            <a:r>
              <a:rPr sz="2800" spc="5" dirty="0">
                <a:latin typeface="Arial"/>
                <a:cs typeface="Arial"/>
              </a:rPr>
              <a:t>be fetched from the code  </a:t>
            </a:r>
            <a:r>
              <a:rPr sz="2800" dirty="0">
                <a:latin typeface="Arial"/>
                <a:cs typeface="Arial"/>
              </a:rPr>
              <a:t>segment, </a:t>
            </a:r>
            <a:r>
              <a:rPr sz="2800" spc="-5" dirty="0">
                <a:latin typeface="Arial"/>
                <a:cs typeface="Arial"/>
              </a:rPr>
              <a:t>while </a:t>
            </a:r>
            <a:r>
              <a:rPr sz="2800" dirty="0">
                <a:latin typeface="Arial"/>
                <a:cs typeface="Arial"/>
              </a:rPr>
              <a:t>program data </a:t>
            </a:r>
            <a:r>
              <a:rPr sz="2800" spc="-5" dirty="0">
                <a:latin typeface="Arial"/>
                <a:cs typeface="Arial"/>
              </a:rPr>
              <a:t>variables </a:t>
            </a:r>
            <a:r>
              <a:rPr sz="2800" spc="-10" dirty="0">
                <a:latin typeface="Arial"/>
                <a:cs typeface="Arial"/>
              </a:rPr>
              <a:t>will </a:t>
            </a:r>
            <a:r>
              <a:rPr sz="2800" dirty="0">
                <a:latin typeface="Arial"/>
                <a:cs typeface="Arial"/>
              </a:rPr>
              <a:t>be  </a:t>
            </a:r>
            <a:r>
              <a:rPr sz="2800" spc="5" dirty="0">
                <a:latin typeface="Arial"/>
                <a:cs typeface="Arial"/>
              </a:rPr>
              <a:t>stored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data </a:t>
            </a:r>
            <a:r>
              <a:rPr sz="2800" spc="5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extra </a:t>
            </a:r>
            <a:r>
              <a:rPr sz="2800" spc="5" dirty="0">
                <a:latin typeface="Arial"/>
                <a:cs typeface="Arial"/>
              </a:rPr>
              <a:t>segments. Stack  </a:t>
            </a:r>
            <a:r>
              <a:rPr sz="2800" dirty="0">
                <a:latin typeface="Arial"/>
                <a:cs typeface="Arial"/>
              </a:rPr>
              <a:t>operations </a:t>
            </a:r>
            <a:r>
              <a:rPr sz="2800" spc="5" dirty="0">
                <a:latin typeface="Arial"/>
                <a:cs typeface="Arial"/>
              </a:rPr>
              <a:t>use </a:t>
            </a:r>
            <a:r>
              <a:rPr sz="2800" dirty="0">
                <a:latin typeface="Arial"/>
                <a:cs typeface="Arial"/>
              </a:rPr>
              <a:t>registers </a:t>
            </a:r>
            <a:r>
              <a:rPr sz="2800" spc="5" dirty="0">
                <a:latin typeface="Arial"/>
                <a:cs typeface="Arial"/>
              </a:rPr>
              <a:t>BP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spc="5" dirty="0">
                <a:latin typeface="Arial"/>
                <a:cs typeface="Arial"/>
              </a:rPr>
              <a:t>SP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5" dirty="0">
                <a:latin typeface="Arial"/>
                <a:cs typeface="Arial"/>
              </a:rPr>
              <a:t>the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stack  </a:t>
            </a:r>
            <a:r>
              <a:rPr sz="2800" dirty="0">
                <a:latin typeface="Arial"/>
                <a:cs typeface="Arial"/>
              </a:rPr>
              <a:t>segment.</a:t>
            </a:r>
            <a:endParaRPr sz="2800">
              <a:latin typeface="Arial"/>
              <a:cs typeface="Arial"/>
            </a:endParaRPr>
          </a:p>
          <a:p>
            <a:pPr marL="356870" marR="424180" indent="-344805" algn="just">
              <a:lnSpc>
                <a:spcPct val="80000"/>
              </a:lnSpc>
              <a:spcBef>
                <a:spcPts val="6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7505" algn="l"/>
              </a:tabLst>
            </a:pPr>
            <a:r>
              <a:rPr sz="2800" dirty="0">
                <a:latin typeface="Arial"/>
                <a:cs typeface="Arial"/>
              </a:rPr>
              <a:t>Program </a:t>
            </a:r>
            <a:r>
              <a:rPr sz="2800" spc="5" dirty="0">
                <a:latin typeface="Arial"/>
                <a:cs typeface="Arial"/>
              </a:rPr>
              <a:t>can </a:t>
            </a:r>
            <a:r>
              <a:rPr sz="2800" spc="-10" dirty="0">
                <a:latin typeface="Arial"/>
                <a:cs typeface="Arial"/>
              </a:rPr>
              <a:t>work </a:t>
            </a:r>
            <a:r>
              <a:rPr sz="2800" dirty="0">
                <a:latin typeface="Arial"/>
                <a:cs typeface="Arial"/>
              </a:rPr>
              <a:t>on </a:t>
            </a:r>
            <a:r>
              <a:rPr sz="2800" spc="-5" dirty="0">
                <a:latin typeface="Arial"/>
                <a:cs typeface="Arial"/>
              </a:rPr>
              <a:t>several </a:t>
            </a:r>
            <a:r>
              <a:rPr sz="2800" dirty="0">
                <a:latin typeface="Arial"/>
                <a:cs typeface="Arial"/>
              </a:rPr>
              <a:t>different </a:t>
            </a:r>
            <a:r>
              <a:rPr sz="2800" spc="5" dirty="0">
                <a:latin typeface="Arial"/>
                <a:cs typeface="Arial"/>
              </a:rPr>
              <a:t>sets </a:t>
            </a:r>
            <a:r>
              <a:rPr sz="2800" dirty="0">
                <a:latin typeface="Arial"/>
                <a:cs typeface="Arial"/>
              </a:rPr>
              <a:t>of  data. This is done </a:t>
            </a:r>
            <a:r>
              <a:rPr sz="2800" spc="5" dirty="0">
                <a:latin typeface="Arial"/>
                <a:cs typeface="Arial"/>
              </a:rPr>
              <a:t>by </a:t>
            </a:r>
            <a:r>
              <a:rPr sz="2800" dirty="0">
                <a:latin typeface="Arial"/>
                <a:cs typeface="Arial"/>
              </a:rPr>
              <a:t>reloading-register </a:t>
            </a:r>
            <a:r>
              <a:rPr sz="2800" spc="5" dirty="0">
                <a:latin typeface="Arial"/>
                <a:cs typeface="Arial"/>
              </a:rPr>
              <a:t>DS to  </a:t>
            </a:r>
            <a:r>
              <a:rPr sz="2800" dirty="0">
                <a:latin typeface="Arial"/>
                <a:cs typeface="Arial"/>
              </a:rPr>
              <a:t>point to the new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data.</a:t>
            </a:r>
            <a:endParaRPr sz="2800">
              <a:latin typeface="Arial"/>
              <a:cs typeface="Arial"/>
            </a:endParaRPr>
          </a:p>
          <a:p>
            <a:pPr marL="356870" marR="5080" indent="-344805">
              <a:lnSpc>
                <a:spcPct val="8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latin typeface="Arial"/>
                <a:cs typeface="Arial"/>
              </a:rPr>
              <a:t>Reference logical addresses </a:t>
            </a:r>
            <a:r>
              <a:rPr sz="2800" spc="5" dirty="0">
                <a:latin typeface="Arial"/>
                <a:cs typeface="Arial"/>
              </a:rPr>
              <a:t>can be </a:t>
            </a:r>
            <a:r>
              <a:rPr sz="2800" dirty="0">
                <a:latin typeface="Arial"/>
                <a:cs typeface="Arial"/>
              </a:rPr>
              <a:t>loaded </a:t>
            </a:r>
            <a:r>
              <a:rPr sz="2800" spc="5" dirty="0">
                <a:latin typeface="Arial"/>
                <a:cs typeface="Arial"/>
              </a:rPr>
              <a:t>and 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run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anywhere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memory. This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5" dirty="0">
                <a:latin typeface="Arial"/>
                <a:cs typeface="Arial"/>
              </a:rPr>
              <a:t>because the  </a:t>
            </a:r>
            <a:r>
              <a:rPr sz="2800" dirty="0">
                <a:latin typeface="Arial"/>
                <a:cs typeface="Arial"/>
              </a:rPr>
              <a:t>logical addresses </a:t>
            </a:r>
            <a:r>
              <a:rPr sz="2800" spc="-10" dirty="0">
                <a:latin typeface="Arial"/>
                <a:cs typeface="Arial"/>
              </a:rPr>
              <a:t>always </a:t>
            </a:r>
            <a:r>
              <a:rPr sz="2800" spc="5" dirty="0">
                <a:latin typeface="Arial"/>
                <a:cs typeface="Arial"/>
              </a:rPr>
              <a:t>range from 0000 to  </a:t>
            </a:r>
            <a:r>
              <a:rPr sz="2800" spc="-10" dirty="0">
                <a:latin typeface="Arial"/>
                <a:cs typeface="Arial"/>
              </a:rPr>
              <a:t>FFFFH, </a:t>
            </a:r>
            <a:r>
              <a:rPr sz="2800" dirty="0">
                <a:latin typeface="Arial"/>
                <a:cs typeface="Arial"/>
              </a:rPr>
              <a:t>independent of </a:t>
            </a:r>
            <a:r>
              <a:rPr sz="2800" spc="5" dirty="0">
                <a:latin typeface="Arial"/>
                <a:cs typeface="Arial"/>
              </a:rPr>
              <a:t>the code </a:t>
            </a:r>
            <a:r>
              <a:rPr sz="2800" dirty="0">
                <a:latin typeface="Arial"/>
                <a:cs typeface="Arial"/>
              </a:rPr>
              <a:t>segment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base.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Advantages of Segmented  </a:t>
            </a:r>
            <a:r>
              <a:rPr spc="-10" dirty="0"/>
              <a:t>Memory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8144" y="1945894"/>
            <a:ext cx="8105140" cy="414718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6870" marR="558165" indent="-344805">
              <a:lnSpc>
                <a:spcPct val="80000"/>
              </a:lnSpc>
              <a:spcBef>
                <a:spcPts val="71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600" spc="-5" dirty="0">
                <a:latin typeface="Arial"/>
                <a:cs typeface="Arial"/>
              </a:rPr>
              <a:t>Consider a </a:t>
            </a:r>
            <a:r>
              <a:rPr sz="2600" i="1" spc="-10" dirty="0">
                <a:latin typeface="Arial"/>
                <a:cs typeface="Arial"/>
              </a:rPr>
              <a:t>multitasking </a:t>
            </a:r>
            <a:r>
              <a:rPr sz="2600" spc="-10" dirty="0">
                <a:latin typeface="Arial"/>
                <a:cs typeface="Arial"/>
              </a:rPr>
              <a:t>environment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-10" dirty="0">
                <a:latin typeface="Arial"/>
                <a:cs typeface="Arial"/>
              </a:rPr>
              <a:t>which </a:t>
            </a:r>
            <a:r>
              <a:rPr sz="2600" spc="-5" dirty="0">
                <a:latin typeface="Arial"/>
                <a:cs typeface="Arial"/>
              </a:rPr>
              <a:t>the  8086 is </a:t>
            </a:r>
            <a:r>
              <a:rPr sz="2600" spc="-10" dirty="0">
                <a:latin typeface="Arial"/>
                <a:cs typeface="Arial"/>
              </a:rPr>
              <a:t>doing several </a:t>
            </a:r>
            <a:r>
              <a:rPr sz="2600" spc="-5" dirty="0">
                <a:latin typeface="Arial"/>
                <a:cs typeface="Arial"/>
              </a:rPr>
              <a:t>different jobs at</a:t>
            </a:r>
            <a:r>
              <a:rPr sz="2600" spc="2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once.</a:t>
            </a:r>
            <a:endParaRPr sz="2600">
              <a:latin typeface="Arial"/>
              <a:cs typeface="Arial"/>
            </a:endParaRPr>
          </a:p>
          <a:p>
            <a:pPr marL="356870" marR="5080" indent="-344805">
              <a:lnSpc>
                <a:spcPct val="80000"/>
              </a:lnSpc>
              <a:spcBef>
                <a:spcPts val="62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600" spc="-10" dirty="0">
                <a:latin typeface="Arial"/>
                <a:cs typeface="Arial"/>
              </a:rPr>
              <a:t>An inactive </a:t>
            </a:r>
            <a:r>
              <a:rPr sz="2600" spc="-5" dirty="0">
                <a:latin typeface="Arial"/>
                <a:cs typeface="Arial"/>
              </a:rPr>
              <a:t>program can be temporarily </a:t>
            </a:r>
            <a:r>
              <a:rPr sz="2600" spc="-15" dirty="0">
                <a:latin typeface="Arial"/>
                <a:cs typeface="Arial"/>
              </a:rPr>
              <a:t>saved </a:t>
            </a:r>
            <a:r>
              <a:rPr sz="2600" spc="-5" dirty="0">
                <a:latin typeface="Arial"/>
                <a:cs typeface="Arial"/>
              </a:rPr>
              <a:t>on a  magnetic disk and a </a:t>
            </a:r>
            <a:r>
              <a:rPr sz="2600" spc="-10" dirty="0">
                <a:latin typeface="Arial"/>
                <a:cs typeface="Arial"/>
              </a:rPr>
              <a:t>new program brought </a:t>
            </a:r>
            <a:r>
              <a:rPr sz="2600" spc="-5" dirty="0">
                <a:latin typeface="Arial"/>
                <a:cs typeface="Arial"/>
              </a:rPr>
              <a:t>in to take  its place - </a:t>
            </a:r>
            <a:r>
              <a:rPr sz="2600" spc="-10" dirty="0">
                <a:latin typeface="Arial"/>
                <a:cs typeface="Arial"/>
              </a:rPr>
              <a:t>without </a:t>
            </a:r>
            <a:r>
              <a:rPr sz="2600" spc="-5" dirty="0">
                <a:latin typeface="Arial"/>
                <a:cs typeface="Arial"/>
              </a:rPr>
              <a:t>concern for the </a:t>
            </a:r>
            <a:r>
              <a:rPr sz="2600" spc="-10" dirty="0">
                <a:latin typeface="Arial"/>
                <a:cs typeface="Arial"/>
              </a:rPr>
              <a:t>physical </a:t>
            </a:r>
            <a:r>
              <a:rPr sz="2600" spc="-5" dirty="0">
                <a:latin typeface="Arial"/>
                <a:cs typeface="Arial"/>
              </a:rPr>
              <a:t>location of  this </a:t>
            </a:r>
            <a:r>
              <a:rPr sz="2600" spc="-10" dirty="0">
                <a:latin typeface="Arial"/>
                <a:cs typeface="Arial"/>
              </a:rPr>
              <a:t>new</a:t>
            </a:r>
            <a:r>
              <a:rPr sz="2600" spc="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program.</a:t>
            </a:r>
            <a:endParaRPr sz="2600">
              <a:latin typeface="Arial"/>
              <a:cs typeface="Arial"/>
            </a:endParaRPr>
          </a:p>
          <a:p>
            <a:pPr marL="356870" marR="114300" indent="-344805">
              <a:lnSpc>
                <a:spcPct val="80000"/>
              </a:lnSpc>
              <a:spcBef>
                <a:spcPts val="63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600" spc="-5" dirty="0">
                <a:latin typeface="Arial"/>
                <a:cs typeface="Arial"/>
              </a:rPr>
              <a:t>Such programs are said to be </a:t>
            </a:r>
            <a:r>
              <a:rPr sz="2600" b="1" spc="-5" dirty="0">
                <a:solidFill>
                  <a:srgbClr val="0000FF"/>
                </a:solidFill>
                <a:latin typeface="Arial"/>
                <a:cs typeface="Arial"/>
              </a:rPr>
              <a:t>relocatable</a:t>
            </a:r>
            <a:r>
              <a:rPr sz="2600" i="1" spc="-5" dirty="0">
                <a:latin typeface="Arial"/>
                <a:cs typeface="Arial"/>
              </a:rPr>
              <a:t>, </a:t>
            </a:r>
            <a:r>
              <a:rPr sz="2600" spc="-5" dirty="0">
                <a:latin typeface="Arial"/>
                <a:cs typeface="Arial"/>
              </a:rPr>
              <a:t>meaning  that they </a:t>
            </a:r>
            <a:r>
              <a:rPr sz="2600" spc="-10" dirty="0">
                <a:latin typeface="Arial"/>
                <a:cs typeface="Arial"/>
              </a:rPr>
              <a:t>will </a:t>
            </a:r>
            <a:r>
              <a:rPr sz="2600" spc="-5" dirty="0">
                <a:latin typeface="Arial"/>
                <a:cs typeface="Arial"/>
              </a:rPr>
              <a:t>run at any location in</a:t>
            </a:r>
            <a:r>
              <a:rPr sz="2600" spc="19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memory.</a:t>
            </a:r>
            <a:endParaRPr sz="2600">
              <a:latin typeface="Arial"/>
              <a:cs typeface="Arial"/>
            </a:endParaRPr>
          </a:p>
          <a:p>
            <a:pPr marL="356870" marR="40005" indent="-344805">
              <a:lnSpc>
                <a:spcPct val="80000"/>
              </a:lnSpc>
              <a:spcBef>
                <a:spcPts val="62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requirements for </a:t>
            </a:r>
            <a:r>
              <a:rPr sz="2600" spc="-10" dirty="0">
                <a:latin typeface="Arial"/>
                <a:cs typeface="Arial"/>
              </a:rPr>
              <a:t>writing </a:t>
            </a:r>
            <a:r>
              <a:rPr sz="2600" spc="-5" dirty="0">
                <a:latin typeface="Arial"/>
                <a:cs typeface="Arial"/>
              </a:rPr>
              <a:t>relocatable programs  are that no references be </a:t>
            </a:r>
            <a:r>
              <a:rPr sz="2600" spc="-10" dirty="0">
                <a:latin typeface="Arial"/>
                <a:cs typeface="Arial"/>
              </a:rPr>
              <a:t>made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spc="-10" dirty="0">
                <a:latin typeface="Arial"/>
                <a:cs typeface="Arial"/>
              </a:rPr>
              <a:t>physical  </a:t>
            </a:r>
            <a:r>
              <a:rPr sz="2600" spc="-5" dirty="0">
                <a:latin typeface="Arial"/>
                <a:cs typeface="Arial"/>
              </a:rPr>
              <a:t>addresses, and no changes to the </a:t>
            </a:r>
            <a:r>
              <a:rPr sz="2600" spc="-10" dirty="0">
                <a:latin typeface="Arial"/>
                <a:cs typeface="Arial"/>
              </a:rPr>
              <a:t>segment </a:t>
            </a:r>
            <a:r>
              <a:rPr sz="2600" spc="-5" dirty="0">
                <a:latin typeface="Arial"/>
                <a:cs typeface="Arial"/>
              </a:rPr>
              <a:t>registers  are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allowed.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0362" y="625220"/>
            <a:ext cx="5863590" cy="1365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Segment Registers</a:t>
            </a:r>
            <a:r>
              <a:rPr spc="-30" dirty="0"/>
              <a:t> </a:t>
            </a:r>
            <a:r>
              <a:rPr spc="-5" dirty="0"/>
              <a:t>and  </a:t>
            </a:r>
            <a:r>
              <a:rPr spc="-10" dirty="0"/>
              <a:t>Memory</a:t>
            </a:r>
            <a:r>
              <a:rPr spc="10" dirty="0"/>
              <a:t> </a:t>
            </a:r>
            <a:r>
              <a:rPr spc="-5" dirty="0"/>
              <a:t>Segmentation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8378" y="2123679"/>
            <a:ext cx="7922259" cy="380746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8088 has </a:t>
            </a:r>
            <a:r>
              <a:rPr sz="2000" spc="-5" dirty="0">
                <a:latin typeface="Arial"/>
                <a:cs typeface="Arial"/>
              </a:rPr>
              <a:t>1 </a:t>
            </a:r>
            <a:r>
              <a:rPr sz="2000" spc="-20" dirty="0">
                <a:latin typeface="Arial"/>
                <a:cs typeface="Arial"/>
              </a:rPr>
              <a:t>Mbyte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memory </a:t>
            </a:r>
            <a:r>
              <a:rPr sz="2000" spc="-10" dirty="0">
                <a:latin typeface="Arial"/>
                <a:cs typeface="Arial"/>
              </a:rPr>
              <a:t>but not all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spc="-10" dirty="0">
                <a:latin typeface="Arial"/>
                <a:cs typeface="Arial"/>
              </a:rPr>
              <a:t>active </a:t>
            </a:r>
            <a:r>
              <a:rPr sz="2000" spc="-5" dirty="0">
                <a:latin typeface="Arial"/>
                <a:cs typeface="Arial"/>
              </a:rPr>
              <a:t>at </a:t>
            </a:r>
            <a:r>
              <a:rPr sz="2000" spc="-10" dirty="0">
                <a:latin typeface="Arial"/>
                <a:cs typeface="Arial"/>
              </a:rPr>
              <a:t>one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time.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5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partitioned into </a:t>
            </a:r>
            <a:r>
              <a:rPr sz="2000" spc="-20" dirty="0">
                <a:latin typeface="Arial"/>
                <a:cs typeface="Arial"/>
              </a:rPr>
              <a:t>64Kbyte </a:t>
            </a:r>
            <a:r>
              <a:rPr sz="2000" spc="-10" dirty="0">
                <a:latin typeface="Arial"/>
                <a:cs typeface="Arial"/>
              </a:rPr>
              <a:t>(65536)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segments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segment represents </a:t>
            </a:r>
            <a:r>
              <a:rPr sz="2000" spc="-10" dirty="0">
                <a:latin typeface="Arial"/>
                <a:cs typeface="Arial"/>
              </a:rPr>
              <a:t>independently </a:t>
            </a:r>
            <a:r>
              <a:rPr sz="2000" spc="-5" dirty="0">
                <a:latin typeface="Arial"/>
                <a:cs typeface="Arial"/>
              </a:rPr>
              <a:t>addressable </a:t>
            </a:r>
            <a:r>
              <a:rPr sz="2000" spc="-10" dirty="0">
                <a:latin typeface="Arial"/>
                <a:cs typeface="Arial"/>
              </a:rPr>
              <a:t>units</a:t>
            </a:r>
            <a:r>
              <a:rPr sz="2000" spc="1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latin typeface="Arial"/>
                <a:cs typeface="Arial"/>
              </a:rPr>
              <a:t>memory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64K consecutive </a:t>
            </a:r>
            <a:r>
              <a:rPr sz="2000" spc="-25" dirty="0">
                <a:latin typeface="Arial"/>
                <a:cs typeface="Arial"/>
              </a:rPr>
              <a:t>byte </a:t>
            </a:r>
            <a:r>
              <a:rPr sz="2000" spc="-5" dirty="0">
                <a:latin typeface="Arial"/>
                <a:cs typeface="Arial"/>
              </a:rPr>
              <a:t>storage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locations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segment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assigned a base address that </a:t>
            </a:r>
            <a:r>
              <a:rPr sz="2000" spc="-10" dirty="0">
                <a:latin typeface="Arial"/>
                <a:cs typeface="Arial"/>
              </a:rPr>
              <a:t>identifies its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starting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point.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Only </a:t>
            </a:r>
            <a:r>
              <a:rPr sz="2000" spc="-5" dirty="0">
                <a:latin typeface="Arial"/>
                <a:cs typeface="Arial"/>
              </a:rPr>
              <a:t>4 of these </a:t>
            </a:r>
            <a:r>
              <a:rPr sz="2000" spc="-20" dirty="0">
                <a:latin typeface="Arial"/>
                <a:cs typeface="Arial"/>
              </a:rPr>
              <a:t>64Kbyte </a:t>
            </a:r>
            <a:r>
              <a:rPr sz="2000" spc="-5" dirty="0">
                <a:latin typeface="Arial"/>
                <a:cs typeface="Arial"/>
              </a:rPr>
              <a:t>segments are </a:t>
            </a:r>
            <a:r>
              <a:rPr sz="2000" spc="-10" dirty="0">
                <a:latin typeface="Arial"/>
                <a:cs typeface="Arial"/>
              </a:rPr>
              <a:t>active </a:t>
            </a:r>
            <a:r>
              <a:rPr sz="2000" spc="-5" dirty="0">
                <a:latin typeface="Arial"/>
                <a:cs typeface="Arial"/>
              </a:rPr>
              <a:t>at a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245"/>
              </a:spcBef>
              <a:buClr>
                <a:srgbClr val="00007C"/>
              </a:buClr>
              <a:buSzPct val="65000"/>
              <a:buFont typeface="Wingdings"/>
              <a:buChar char=""/>
              <a:tabLst>
                <a:tab pos="1156335" algn="l"/>
              </a:tabLst>
            </a:pPr>
            <a:r>
              <a:rPr sz="2000" spc="-10" dirty="0">
                <a:latin typeface="Arial"/>
                <a:cs typeface="Arial"/>
              </a:rPr>
              <a:t>Code </a:t>
            </a:r>
            <a:r>
              <a:rPr sz="2000" spc="-5" dirty="0">
                <a:latin typeface="Arial"/>
                <a:cs typeface="Arial"/>
              </a:rPr>
              <a:t>– stores program or instruction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codes</a:t>
            </a:r>
            <a:endParaRPr sz="20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240"/>
              </a:spcBef>
              <a:buClr>
                <a:srgbClr val="00007C"/>
              </a:buClr>
              <a:buSzPct val="65000"/>
              <a:buFont typeface="Wingdings"/>
              <a:buChar char=""/>
              <a:tabLst>
                <a:tab pos="1156335" algn="l"/>
              </a:tabLst>
            </a:pPr>
            <a:r>
              <a:rPr sz="2000" spc="-5" dirty="0">
                <a:latin typeface="Arial"/>
                <a:cs typeface="Arial"/>
              </a:rPr>
              <a:t>Data – stores data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240"/>
              </a:spcBef>
              <a:buClr>
                <a:srgbClr val="00007C"/>
              </a:buClr>
              <a:buSzPct val="65000"/>
              <a:buFont typeface="Wingdings"/>
              <a:buChar char=""/>
              <a:tabLst>
                <a:tab pos="1156335" algn="l"/>
              </a:tabLst>
            </a:pPr>
            <a:r>
              <a:rPr sz="2000" spc="-5" dirty="0">
                <a:latin typeface="Arial"/>
                <a:cs typeface="Arial"/>
              </a:rPr>
              <a:t>Stack - </a:t>
            </a:r>
            <a:r>
              <a:rPr sz="2000" dirty="0">
                <a:latin typeface="Arial"/>
                <a:cs typeface="Arial"/>
              </a:rPr>
              <a:t>store </a:t>
            </a:r>
            <a:r>
              <a:rPr sz="2000" spc="-5" dirty="0">
                <a:latin typeface="Arial"/>
                <a:cs typeface="Arial"/>
              </a:rPr>
              <a:t>interrupt and subroutine return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addresses</a:t>
            </a:r>
            <a:endParaRPr sz="20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240"/>
              </a:spcBef>
              <a:buClr>
                <a:srgbClr val="00007C"/>
              </a:buClr>
              <a:buSzPct val="65000"/>
              <a:buFont typeface="Wingdings"/>
              <a:buChar char=""/>
              <a:tabLst>
                <a:tab pos="1156335" algn="l"/>
              </a:tabLst>
            </a:pPr>
            <a:r>
              <a:rPr sz="2000" spc="-5" dirty="0">
                <a:latin typeface="Arial"/>
                <a:cs typeface="Arial"/>
              </a:rPr>
              <a:t>Extra – </a:t>
            </a:r>
            <a:r>
              <a:rPr sz="2000" spc="-10" dirty="0">
                <a:latin typeface="Arial"/>
                <a:cs typeface="Arial"/>
              </a:rPr>
              <a:t>additional </a:t>
            </a:r>
            <a:r>
              <a:rPr sz="2000" spc="-5" dirty="0">
                <a:latin typeface="Arial"/>
                <a:cs typeface="Arial"/>
              </a:rPr>
              <a:t>data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segment.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Segment Registers and </a:t>
            </a:r>
            <a:r>
              <a:rPr spc="-10" dirty="0"/>
              <a:t>Memory  </a:t>
            </a:r>
            <a:r>
              <a:rPr spc="-5" dirty="0"/>
              <a:t>Segmentation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2444" y="2207768"/>
            <a:ext cx="795591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addresses of the </a:t>
            </a:r>
            <a:r>
              <a:rPr sz="2000" spc="-10" dirty="0">
                <a:latin typeface="Arial"/>
                <a:cs typeface="Arial"/>
              </a:rPr>
              <a:t>active </a:t>
            </a:r>
            <a:r>
              <a:rPr sz="2000" spc="-5" dirty="0">
                <a:latin typeface="Arial"/>
                <a:cs typeface="Arial"/>
              </a:rPr>
              <a:t>segments are stored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the four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internal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segment registers: </a:t>
            </a:r>
            <a:r>
              <a:rPr sz="2000" spc="-10" dirty="0">
                <a:latin typeface="Arial"/>
                <a:cs typeface="Arial"/>
              </a:rPr>
              <a:t>CS, SS, DS,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57672" y="2935222"/>
            <a:ext cx="4924967" cy="3797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82944" y="3589782"/>
            <a:ext cx="2037714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Each pf these  registers contains </a:t>
            </a:r>
            <a:r>
              <a:rPr sz="1800" spc="-5" dirty="0">
                <a:latin typeface="Arial"/>
                <a:cs typeface="Arial"/>
              </a:rPr>
              <a:t>a  </a:t>
            </a:r>
            <a:r>
              <a:rPr sz="1800" dirty="0">
                <a:latin typeface="Arial"/>
                <a:cs typeface="Arial"/>
              </a:rPr>
              <a:t>16 bit base address  that points to the  </a:t>
            </a:r>
            <a:r>
              <a:rPr sz="1800" spc="-5" dirty="0">
                <a:latin typeface="Arial"/>
                <a:cs typeface="Arial"/>
              </a:rPr>
              <a:t>lowest </a:t>
            </a:r>
            <a:r>
              <a:rPr sz="1800" dirty="0">
                <a:latin typeface="Arial"/>
                <a:cs typeface="Arial"/>
              </a:rPr>
              <a:t>addressed  </a:t>
            </a:r>
            <a:r>
              <a:rPr sz="1800" spc="-5" dirty="0">
                <a:latin typeface="Arial"/>
                <a:cs typeface="Arial"/>
              </a:rPr>
              <a:t>byte </a:t>
            </a:r>
            <a:r>
              <a:rPr sz="1800" dirty="0">
                <a:latin typeface="Arial"/>
                <a:cs typeface="Arial"/>
              </a:rPr>
              <a:t>of the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segment 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memory.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453593"/>
            <a:ext cx="51790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Self-Test </a:t>
            </a:r>
            <a:r>
              <a:rPr spc="-5" dirty="0"/>
              <a:t>1:</a:t>
            </a:r>
            <a:r>
              <a:rPr spc="-80" dirty="0"/>
              <a:t> </a:t>
            </a:r>
            <a:r>
              <a:rPr spc="-5" dirty="0"/>
              <a:t>Answers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11021" y="1220339"/>
            <a:ext cx="3073400" cy="134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65150" indent="-457834">
              <a:lnSpc>
                <a:spcPct val="120000"/>
              </a:lnSpc>
              <a:spcBef>
                <a:spcPts val="95"/>
              </a:spcBef>
              <a:tabLst>
                <a:tab pos="469900" algn="l"/>
                <a:tab pos="1298575" algn="l"/>
                <a:tab pos="1331595" algn="l"/>
              </a:tabLst>
            </a:pPr>
            <a:r>
              <a:rPr sz="1550" b="1" dirty="0">
                <a:solidFill>
                  <a:srgbClr val="00007C"/>
                </a:solidFill>
                <a:latin typeface="Arial"/>
                <a:cs typeface="Arial"/>
              </a:rPr>
              <a:t>1.	</a:t>
            </a:r>
            <a:r>
              <a:rPr sz="2400" b="1" spc="-5" dirty="0">
                <a:solidFill>
                  <a:srgbClr val="1717FF"/>
                </a:solidFill>
                <a:latin typeface="Arial"/>
                <a:cs typeface="Arial"/>
              </a:rPr>
              <a:t>MOV		</a:t>
            </a:r>
            <a:r>
              <a:rPr sz="2400" b="1" dirty="0">
                <a:solidFill>
                  <a:srgbClr val="1717FF"/>
                </a:solidFill>
                <a:latin typeface="Arial"/>
                <a:cs typeface="Arial"/>
              </a:rPr>
              <a:t>BX,</a:t>
            </a:r>
            <a:r>
              <a:rPr sz="2400" b="1" spc="-110" dirty="0">
                <a:solidFill>
                  <a:srgbClr val="1717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717FF"/>
                </a:solidFill>
                <a:latin typeface="Arial"/>
                <a:cs typeface="Arial"/>
              </a:rPr>
              <a:t>3FH  </a:t>
            </a:r>
            <a:r>
              <a:rPr sz="2400" b="1" spc="-30" dirty="0">
                <a:solidFill>
                  <a:srgbClr val="1717FF"/>
                </a:solidFill>
                <a:latin typeface="Arial"/>
                <a:cs typeface="Arial"/>
              </a:rPr>
              <a:t>ADD	</a:t>
            </a:r>
            <a:r>
              <a:rPr sz="2400" b="1" spc="-5" dirty="0">
                <a:solidFill>
                  <a:srgbClr val="1717FF"/>
                </a:solidFill>
                <a:latin typeface="Arial"/>
                <a:cs typeface="Arial"/>
              </a:rPr>
              <a:t>BL,</a:t>
            </a:r>
            <a:r>
              <a:rPr sz="2400" b="1" spc="-45" dirty="0">
                <a:solidFill>
                  <a:srgbClr val="1717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717FF"/>
                </a:solidFill>
                <a:latin typeface="Arial"/>
                <a:cs typeface="Arial"/>
              </a:rPr>
              <a:t>45H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BL </a:t>
            </a:r>
            <a:r>
              <a:rPr sz="2400" dirty="0">
                <a:latin typeface="Arial"/>
                <a:cs typeface="Arial"/>
              </a:rPr>
              <a:t>= 84H (3FH +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45H)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1021" y="2537583"/>
            <a:ext cx="686435" cy="90296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dirty="0">
                <a:latin typeface="Arial"/>
                <a:cs typeface="Arial"/>
              </a:rPr>
              <a:t>3F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45H: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07514" y="2537583"/>
            <a:ext cx="1898014" cy="90296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670"/>
              </a:spcBef>
              <a:tabLst>
                <a:tab pos="875665" algn="l"/>
              </a:tabLst>
            </a:pPr>
            <a:r>
              <a:rPr sz="2400" dirty="0">
                <a:latin typeface="Arial"/>
                <a:cs typeface="Arial"/>
              </a:rPr>
              <a:t>0011	1111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942975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0100	0101</a:t>
            </a:r>
            <a:r>
              <a:rPr sz="2400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84545" y="3048965"/>
            <a:ext cx="11017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[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SF =</a:t>
            </a:r>
            <a:r>
              <a:rPr sz="2400" b="1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spc="5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9226" y="3488563"/>
            <a:ext cx="6205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4880" algn="l"/>
                <a:tab pos="1878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000	0100	</a:t>
            </a:r>
            <a:r>
              <a:rPr sz="2400" spc="-25" dirty="0">
                <a:latin typeface="Arial"/>
                <a:cs typeface="Arial"/>
              </a:rPr>
              <a:t>[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AF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 1, ZF = 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0,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CF = 0, PF =</a:t>
            </a:r>
            <a:r>
              <a:rPr sz="24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291971" y="4627393"/>
          <a:ext cx="6039485" cy="172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0214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  <a:tabLst>
                          <a:tab pos="488950" algn="l"/>
                        </a:tabLst>
                      </a:pPr>
                      <a:r>
                        <a:rPr sz="1550" b="1" dirty="0">
                          <a:solidFill>
                            <a:srgbClr val="00007C"/>
                          </a:solidFill>
                          <a:latin typeface="Arial"/>
                          <a:cs typeface="Arial"/>
                        </a:rPr>
                        <a:t>2.	</a:t>
                      </a:r>
                      <a:r>
                        <a:rPr sz="2400" b="1" spc="-30" dirty="0">
                          <a:solidFill>
                            <a:srgbClr val="1717FF"/>
                          </a:solidFill>
                          <a:latin typeface="Arial"/>
                          <a:cs typeface="Arial"/>
                        </a:rPr>
                        <a:t>ADD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8900">
                        <a:lnSpc>
                          <a:spcPts val="2655"/>
                        </a:lnSpc>
                      </a:pPr>
                      <a:r>
                        <a:rPr sz="2400" b="1" dirty="0">
                          <a:solidFill>
                            <a:srgbClr val="1717FF"/>
                          </a:solidFill>
                          <a:latin typeface="Arial"/>
                          <a:cs typeface="Arial"/>
                        </a:rPr>
                        <a:t>BX,</a:t>
                      </a:r>
                      <a:r>
                        <a:rPr sz="2400" b="1" spc="-5" dirty="0">
                          <a:solidFill>
                            <a:srgbClr val="1717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solidFill>
                            <a:srgbClr val="1717FF"/>
                          </a:solidFill>
                          <a:latin typeface="Arial"/>
                          <a:cs typeface="Arial"/>
                        </a:rPr>
                        <a:t>DX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1717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717FF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0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200CH: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0010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0000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0000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1717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1100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1717FF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92">
                <a:tc>
                  <a:txBody>
                    <a:bodyPr/>
                    <a:lstStyle/>
                    <a:p>
                      <a:pPr marL="31750">
                        <a:lnSpc>
                          <a:spcPts val="2810"/>
                        </a:lnSpc>
                        <a:spcBef>
                          <a:spcPts val="16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DEFFH: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263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1101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263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1110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FF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263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1111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1717FF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63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1111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1717FF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263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+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4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1111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1111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0000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1717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1011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1717FF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(FF0BH)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20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311021" y="6342684"/>
            <a:ext cx="5412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[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AF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 1, ZF = 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0,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CF = 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0,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PF = 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0,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SF =</a:t>
            </a:r>
            <a:r>
              <a:rPr sz="2400" b="1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spc="15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59864" y="2892551"/>
            <a:ext cx="5904230" cy="1591310"/>
            <a:chOff x="1959864" y="2892551"/>
            <a:chExt cx="5904230" cy="1591310"/>
          </a:xfrm>
        </p:grpSpPr>
        <p:sp>
          <p:nvSpPr>
            <p:cNvPr id="19" name="object 19"/>
            <p:cNvSpPr/>
            <p:nvPr/>
          </p:nvSpPr>
          <p:spPr>
            <a:xfrm>
              <a:off x="2874264" y="2892551"/>
              <a:ext cx="1704339" cy="652780"/>
            </a:xfrm>
            <a:custGeom>
              <a:avLst/>
              <a:gdLst/>
              <a:ahLst/>
              <a:cxnLst/>
              <a:rect l="l" t="t" r="r" b="b"/>
              <a:pathLst>
                <a:path w="1704339" h="652779">
                  <a:moveTo>
                    <a:pt x="69977" y="77216"/>
                  </a:moveTo>
                  <a:lnTo>
                    <a:pt x="46101" y="47498"/>
                  </a:lnTo>
                  <a:lnTo>
                    <a:pt x="36195" y="55372"/>
                  </a:lnTo>
                  <a:lnTo>
                    <a:pt x="60071" y="85090"/>
                  </a:lnTo>
                  <a:lnTo>
                    <a:pt x="69977" y="77216"/>
                  </a:lnTo>
                  <a:close/>
                </a:path>
                <a:path w="1704339" h="652779">
                  <a:moveTo>
                    <a:pt x="97409" y="40513"/>
                  </a:moveTo>
                  <a:lnTo>
                    <a:pt x="95758" y="36830"/>
                  </a:lnTo>
                  <a:lnTo>
                    <a:pt x="20472" y="7874"/>
                  </a:lnTo>
                  <a:lnTo>
                    <a:pt x="0" y="0"/>
                  </a:lnTo>
                  <a:lnTo>
                    <a:pt x="14986" y="101473"/>
                  </a:lnTo>
                  <a:lnTo>
                    <a:pt x="18288" y="103886"/>
                  </a:lnTo>
                  <a:lnTo>
                    <a:pt x="25273" y="102870"/>
                  </a:lnTo>
                  <a:lnTo>
                    <a:pt x="27559" y="99568"/>
                  </a:lnTo>
                  <a:lnTo>
                    <a:pt x="17526" y="32042"/>
                  </a:lnTo>
                  <a:lnTo>
                    <a:pt x="28321" y="45466"/>
                  </a:lnTo>
                  <a:lnTo>
                    <a:pt x="38227" y="37592"/>
                  </a:lnTo>
                  <a:lnTo>
                    <a:pt x="27406" y="24142"/>
                  </a:lnTo>
                  <a:lnTo>
                    <a:pt x="91186" y="48641"/>
                  </a:lnTo>
                  <a:lnTo>
                    <a:pt x="94869" y="46990"/>
                  </a:lnTo>
                  <a:lnTo>
                    <a:pt x="96139" y="43815"/>
                  </a:lnTo>
                  <a:lnTo>
                    <a:pt x="97409" y="40513"/>
                  </a:lnTo>
                  <a:close/>
                </a:path>
                <a:path w="1704339" h="652779">
                  <a:moveTo>
                    <a:pt x="101727" y="116840"/>
                  </a:moveTo>
                  <a:lnTo>
                    <a:pt x="77978" y="87122"/>
                  </a:lnTo>
                  <a:lnTo>
                    <a:pt x="68072" y="94996"/>
                  </a:lnTo>
                  <a:lnTo>
                    <a:pt x="91821" y="124841"/>
                  </a:lnTo>
                  <a:lnTo>
                    <a:pt x="101727" y="116840"/>
                  </a:lnTo>
                  <a:close/>
                </a:path>
                <a:path w="1704339" h="652779">
                  <a:moveTo>
                    <a:pt x="133477" y="156464"/>
                  </a:moveTo>
                  <a:lnTo>
                    <a:pt x="109728" y="126746"/>
                  </a:lnTo>
                  <a:lnTo>
                    <a:pt x="99822" y="134747"/>
                  </a:lnTo>
                  <a:lnTo>
                    <a:pt x="123571" y="164465"/>
                  </a:lnTo>
                  <a:lnTo>
                    <a:pt x="133477" y="156464"/>
                  </a:lnTo>
                  <a:close/>
                </a:path>
                <a:path w="1704339" h="652779">
                  <a:moveTo>
                    <a:pt x="165227" y="196088"/>
                  </a:moveTo>
                  <a:lnTo>
                    <a:pt x="141478" y="166370"/>
                  </a:lnTo>
                  <a:lnTo>
                    <a:pt x="131572" y="174371"/>
                  </a:lnTo>
                  <a:lnTo>
                    <a:pt x="155321" y="204089"/>
                  </a:lnTo>
                  <a:lnTo>
                    <a:pt x="165227" y="196088"/>
                  </a:lnTo>
                  <a:close/>
                </a:path>
                <a:path w="1704339" h="652779">
                  <a:moveTo>
                    <a:pt x="196977" y="235839"/>
                  </a:moveTo>
                  <a:lnTo>
                    <a:pt x="173228" y="205994"/>
                  </a:lnTo>
                  <a:lnTo>
                    <a:pt x="163322" y="213995"/>
                  </a:lnTo>
                  <a:lnTo>
                    <a:pt x="187071" y="243713"/>
                  </a:lnTo>
                  <a:lnTo>
                    <a:pt x="196977" y="235839"/>
                  </a:lnTo>
                  <a:close/>
                </a:path>
                <a:path w="1704339" h="652779">
                  <a:moveTo>
                    <a:pt x="228854" y="275463"/>
                  </a:moveTo>
                  <a:lnTo>
                    <a:pt x="204978" y="245745"/>
                  </a:lnTo>
                  <a:lnTo>
                    <a:pt x="195072" y="253619"/>
                  </a:lnTo>
                  <a:lnTo>
                    <a:pt x="218821" y="283337"/>
                  </a:lnTo>
                  <a:lnTo>
                    <a:pt x="228854" y="275463"/>
                  </a:lnTo>
                  <a:close/>
                </a:path>
                <a:path w="1704339" h="652779">
                  <a:moveTo>
                    <a:pt x="1704086" y="109220"/>
                  </a:moveTo>
                  <a:lnTo>
                    <a:pt x="1701292" y="106426"/>
                  </a:lnTo>
                  <a:lnTo>
                    <a:pt x="225552" y="106426"/>
                  </a:lnTo>
                  <a:lnTo>
                    <a:pt x="225552" y="74676"/>
                  </a:lnTo>
                  <a:lnTo>
                    <a:pt x="149352" y="112776"/>
                  </a:lnTo>
                  <a:lnTo>
                    <a:pt x="225552" y="150876"/>
                  </a:lnTo>
                  <a:lnTo>
                    <a:pt x="225552" y="119126"/>
                  </a:lnTo>
                  <a:lnTo>
                    <a:pt x="1691386" y="119126"/>
                  </a:lnTo>
                  <a:lnTo>
                    <a:pt x="1691386" y="652272"/>
                  </a:lnTo>
                  <a:lnTo>
                    <a:pt x="1704086" y="652272"/>
                  </a:lnTo>
                  <a:lnTo>
                    <a:pt x="1704086" y="119126"/>
                  </a:lnTo>
                  <a:lnTo>
                    <a:pt x="1704086" y="112776"/>
                  </a:lnTo>
                  <a:lnTo>
                    <a:pt x="1704086" y="109220"/>
                  </a:lnTo>
                  <a:close/>
                </a:path>
              </a:pathLst>
            </a:custGeom>
            <a:solidFill>
              <a:srgbClr val="171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00656" y="3791711"/>
              <a:ext cx="1569720" cy="125095"/>
            </a:xfrm>
            <a:custGeom>
              <a:avLst/>
              <a:gdLst/>
              <a:ahLst/>
              <a:cxnLst/>
              <a:rect l="l" t="t" r="r" b="b"/>
              <a:pathLst>
                <a:path w="1569720" h="125095">
                  <a:moveTo>
                    <a:pt x="0" y="0"/>
                  </a:moveTo>
                  <a:lnTo>
                    <a:pt x="0" y="124968"/>
                  </a:lnTo>
                  <a:lnTo>
                    <a:pt x="1569720" y="124968"/>
                  </a:lnTo>
                  <a:lnTo>
                    <a:pt x="1569720" y="0"/>
                  </a:lnTo>
                </a:path>
              </a:pathLst>
            </a:custGeom>
            <a:ln w="12192">
              <a:solidFill>
                <a:srgbClr val="00954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61132" y="3934967"/>
              <a:ext cx="4903470" cy="363220"/>
            </a:xfrm>
            <a:custGeom>
              <a:avLst/>
              <a:gdLst/>
              <a:ahLst/>
              <a:cxnLst/>
              <a:rect l="l" t="t" r="r" b="b"/>
              <a:pathLst>
                <a:path w="4903470" h="363220">
                  <a:moveTo>
                    <a:pt x="2690114" y="0"/>
                  </a:moveTo>
                  <a:lnTo>
                    <a:pt x="2677414" y="0"/>
                  </a:lnTo>
                  <a:lnTo>
                    <a:pt x="2677414" y="136906"/>
                  </a:lnTo>
                  <a:lnTo>
                    <a:pt x="44450" y="136906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146812"/>
                  </a:lnTo>
                  <a:lnTo>
                    <a:pt x="34544" y="149606"/>
                  </a:lnTo>
                  <a:lnTo>
                    <a:pt x="2687320" y="149606"/>
                  </a:lnTo>
                  <a:lnTo>
                    <a:pt x="2690114" y="146812"/>
                  </a:lnTo>
                  <a:lnTo>
                    <a:pt x="2690114" y="143256"/>
                  </a:lnTo>
                  <a:lnTo>
                    <a:pt x="2690114" y="136906"/>
                  </a:lnTo>
                  <a:lnTo>
                    <a:pt x="2690114" y="0"/>
                  </a:lnTo>
                  <a:close/>
                </a:path>
                <a:path w="4903470" h="363220">
                  <a:moveTo>
                    <a:pt x="4902962" y="170688"/>
                  </a:moveTo>
                  <a:lnTo>
                    <a:pt x="4890262" y="170688"/>
                  </a:lnTo>
                  <a:lnTo>
                    <a:pt x="4890262" y="350266"/>
                  </a:lnTo>
                  <a:lnTo>
                    <a:pt x="44450" y="350266"/>
                  </a:lnTo>
                  <a:lnTo>
                    <a:pt x="44450" y="246888"/>
                  </a:lnTo>
                  <a:lnTo>
                    <a:pt x="76200" y="246888"/>
                  </a:lnTo>
                  <a:lnTo>
                    <a:pt x="69850" y="234188"/>
                  </a:lnTo>
                  <a:lnTo>
                    <a:pt x="38100" y="170688"/>
                  </a:lnTo>
                  <a:lnTo>
                    <a:pt x="0" y="246888"/>
                  </a:lnTo>
                  <a:lnTo>
                    <a:pt x="31750" y="246888"/>
                  </a:lnTo>
                  <a:lnTo>
                    <a:pt x="31750" y="360172"/>
                  </a:lnTo>
                  <a:lnTo>
                    <a:pt x="34544" y="362966"/>
                  </a:lnTo>
                  <a:lnTo>
                    <a:pt x="4900168" y="362966"/>
                  </a:lnTo>
                  <a:lnTo>
                    <a:pt x="4902962" y="360172"/>
                  </a:lnTo>
                  <a:lnTo>
                    <a:pt x="4902962" y="356616"/>
                  </a:lnTo>
                  <a:lnTo>
                    <a:pt x="4902962" y="350266"/>
                  </a:lnTo>
                  <a:lnTo>
                    <a:pt x="4902962" y="170688"/>
                  </a:lnTo>
                  <a:close/>
                </a:path>
              </a:pathLst>
            </a:custGeom>
            <a:solidFill>
              <a:srgbClr val="009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59864" y="2892551"/>
              <a:ext cx="4801235" cy="1591310"/>
            </a:xfrm>
            <a:custGeom>
              <a:avLst/>
              <a:gdLst/>
              <a:ahLst/>
              <a:cxnLst/>
              <a:rect l="l" t="t" r="r" b="b"/>
              <a:pathLst>
                <a:path w="4801234" h="1591310">
                  <a:moveTo>
                    <a:pt x="69977" y="77216"/>
                  </a:moveTo>
                  <a:lnTo>
                    <a:pt x="46101" y="47498"/>
                  </a:lnTo>
                  <a:lnTo>
                    <a:pt x="36195" y="55372"/>
                  </a:lnTo>
                  <a:lnTo>
                    <a:pt x="60071" y="85090"/>
                  </a:lnTo>
                  <a:lnTo>
                    <a:pt x="69977" y="77216"/>
                  </a:lnTo>
                  <a:close/>
                </a:path>
                <a:path w="4801234" h="1591310">
                  <a:moveTo>
                    <a:pt x="97409" y="40513"/>
                  </a:moveTo>
                  <a:lnTo>
                    <a:pt x="95758" y="36830"/>
                  </a:lnTo>
                  <a:lnTo>
                    <a:pt x="20472" y="7874"/>
                  </a:lnTo>
                  <a:lnTo>
                    <a:pt x="0" y="0"/>
                  </a:lnTo>
                  <a:lnTo>
                    <a:pt x="14986" y="101473"/>
                  </a:lnTo>
                  <a:lnTo>
                    <a:pt x="18288" y="103886"/>
                  </a:lnTo>
                  <a:lnTo>
                    <a:pt x="25273" y="102870"/>
                  </a:lnTo>
                  <a:lnTo>
                    <a:pt x="27559" y="99568"/>
                  </a:lnTo>
                  <a:lnTo>
                    <a:pt x="17526" y="32042"/>
                  </a:lnTo>
                  <a:lnTo>
                    <a:pt x="28321" y="45466"/>
                  </a:lnTo>
                  <a:lnTo>
                    <a:pt x="38227" y="37592"/>
                  </a:lnTo>
                  <a:lnTo>
                    <a:pt x="27406" y="24142"/>
                  </a:lnTo>
                  <a:lnTo>
                    <a:pt x="91186" y="48641"/>
                  </a:lnTo>
                  <a:lnTo>
                    <a:pt x="94869" y="46990"/>
                  </a:lnTo>
                  <a:lnTo>
                    <a:pt x="96139" y="43815"/>
                  </a:lnTo>
                  <a:lnTo>
                    <a:pt x="97409" y="40513"/>
                  </a:lnTo>
                  <a:close/>
                </a:path>
                <a:path w="4801234" h="1591310">
                  <a:moveTo>
                    <a:pt x="101727" y="116840"/>
                  </a:moveTo>
                  <a:lnTo>
                    <a:pt x="77978" y="87122"/>
                  </a:lnTo>
                  <a:lnTo>
                    <a:pt x="68072" y="94996"/>
                  </a:lnTo>
                  <a:lnTo>
                    <a:pt x="91821" y="124841"/>
                  </a:lnTo>
                  <a:lnTo>
                    <a:pt x="101727" y="116840"/>
                  </a:lnTo>
                  <a:close/>
                </a:path>
                <a:path w="4801234" h="1591310">
                  <a:moveTo>
                    <a:pt x="133477" y="156464"/>
                  </a:moveTo>
                  <a:lnTo>
                    <a:pt x="109728" y="126746"/>
                  </a:lnTo>
                  <a:lnTo>
                    <a:pt x="99822" y="134747"/>
                  </a:lnTo>
                  <a:lnTo>
                    <a:pt x="123571" y="164465"/>
                  </a:lnTo>
                  <a:lnTo>
                    <a:pt x="133477" y="156464"/>
                  </a:lnTo>
                  <a:close/>
                </a:path>
                <a:path w="4801234" h="1591310">
                  <a:moveTo>
                    <a:pt x="165227" y="196088"/>
                  </a:moveTo>
                  <a:lnTo>
                    <a:pt x="141478" y="166370"/>
                  </a:lnTo>
                  <a:lnTo>
                    <a:pt x="131572" y="174371"/>
                  </a:lnTo>
                  <a:lnTo>
                    <a:pt x="155321" y="204089"/>
                  </a:lnTo>
                  <a:lnTo>
                    <a:pt x="165227" y="196088"/>
                  </a:lnTo>
                  <a:close/>
                </a:path>
                <a:path w="4801234" h="1591310">
                  <a:moveTo>
                    <a:pt x="196977" y="235839"/>
                  </a:moveTo>
                  <a:lnTo>
                    <a:pt x="173228" y="205994"/>
                  </a:lnTo>
                  <a:lnTo>
                    <a:pt x="163322" y="213995"/>
                  </a:lnTo>
                  <a:lnTo>
                    <a:pt x="187071" y="243713"/>
                  </a:lnTo>
                  <a:lnTo>
                    <a:pt x="196977" y="235839"/>
                  </a:lnTo>
                  <a:close/>
                </a:path>
                <a:path w="4801234" h="1591310">
                  <a:moveTo>
                    <a:pt x="228854" y="275463"/>
                  </a:moveTo>
                  <a:lnTo>
                    <a:pt x="204978" y="245745"/>
                  </a:lnTo>
                  <a:lnTo>
                    <a:pt x="195072" y="253619"/>
                  </a:lnTo>
                  <a:lnTo>
                    <a:pt x="218821" y="283337"/>
                  </a:lnTo>
                  <a:lnTo>
                    <a:pt x="228854" y="275463"/>
                  </a:lnTo>
                  <a:close/>
                </a:path>
                <a:path w="4801234" h="1591310">
                  <a:moveTo>
                    <a:pt x="4800854" y="932307"/>
                  </a:moveTo>
                  <a:lnTo>
                    <a:pt x="4788154" y="932307"/>
                  </a:lnTo>
                  <a:lnTo>
                    <a:pt x="4788154" y="1578610"/>
                  </a:lnTo>
                  <a:lnTo>
                    <a:pt x="119126" y="1578610"/>
                  </a:lnTo>
                  <a:lnTo>
                    <a:pt x="119126" y="243840"/>
                  </a:lnTo>
                  <a:lnTo>
                    <a:pt x="150876" y="243840"/>
                  </a:lnTo>
                  <a:lnTo>
                    <a:pt x="144526" y="231140"/>
                  </a:lnTo>
                  <a:lnTo>
                    <a:pt x="112776" y="167640"/>
                  </a:lnTo>
                  <a:lnTo>
                    <a:pt x="74676" y="243840"/>
                  </a:lnTo>
                  <a:lnTo>
                    <a:pt x="106426" y="243840"/>
                  </a:lnTo>
                  <a:lnTo>
                    <a:pt x="106426" y="1588516"/>
                  </a:lnTo>
                  <a:lnTo>
                    <a:pt x="109220" y="1591310"/>
                  </a:lnTo>
                  <a:lnTo>
                    <a:pt x="4798060" y="1591310"/>
                  </a:lnTo>
                  <a:lnTo>
                    <a:pt x="4800854" y="1588516"/>
                  </a:lnTo>
                  <a:lnTo>
                    <a:pt x="4800854" y="1584960"/>
                  </a:lnTo>
                  <a:lnTo>
                    <a:pt x="4800854" y="1578610"/>
                  </a:lnTo>
                  <a:lnTo>
                    <a:pt x="4800854" y="932307"/>
                  </a:lnTo>
                  <a:close/>
                </a:path>
              </a:pathLst>
            </a:custGeom>
            <a:solidFill>
              <a:srgbClr val="171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Segment Registers and </a:t>
            </a:r>
            <a:r>
              <a:rPr spc="-10" dirty="0"/>
              <a:t>Memory  </a:t>
            </a:r>
            <a:r>
              <a:rPr spc="-5" dirty="0"/>
              <a:t>Segmentation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2444" y="2150504"/>
            <a:ext cx="7770495" cy="326517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4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Four </a:t>
            </a:r>
            <a:r>
              <a:rPr sz="2000" spc="-5" dirty="0">
                <a:latin typeface="Arial"/>
                <a:cs typeface="Arial"/>
              </a:rPr>
              <a:t>segments </a:t>
            </a:r>
            <a:r>
              <a:rPr sz="2000" spc="-15" dirty="0">
                <a:latin typeface="Arial"/>
                <a:cs typeface="Arial"/>
              </a:rPr>
              <a:t>give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maximum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5" dirty="0">
                <a:latin typeface="Arial"/>
                <a:cs typeface="Arial"/>
              </a:rPr>
              <a:t>256Kbytes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active</a:t>
            </a:r>
            <a:r>
              <a:rPr sz="2000" spc="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memory.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9999CC"/>
              </a:buClr>
              <a:buSzPct val="78571"/>
              <a:buFont typeface="Wingdings"/>
              <a:buChar char="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Code segment -64K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9999CC"/>
              </a:buClr>
              <a:buSzPct val="78571"/>
              <a:buFont typeface="Wingdings"/>
              <a:buChar char=""/>
              <a:tabLst>
                <a:tab pos="756920" algn="l"/>
              </a:tabLst>
            </a:pPr>
            <a:r>
              <a:rPr sz="2800" spc="5" dirty="0">
                <a:latin typeface="Arial"/>
                <a:cs typeface="Arial"/>
              </a:rPr>
              <a:t>Stack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64K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78571"/>
              <a:buFont typeface="Wingdings"/>
              <a:buChar char="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Data Storage </a:t>
            </a:r>
            <a:r>
              <a:rPr sz="2800" spc="5" dirty="0">
                <a:latin typeface="Arial"/>
                <a:cs typeface="Arial"/>
              </a:rPr>
              <a:t>–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128K</a:t>
            </a:r>
            <a:endParaRPr sz="28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51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base </a:t>
            </a:r>
            <a:r>
              <a:rPr sz="2000" spc="-10" dirty="0">
                <a:latin typeface="Arial"/>
                <a:cs typeface="Arial"/>
              </a:rPr>
              <a:t>address </a:t>
            </a:r>
            <a:r>
              <a:rPr sz="2000" spc="-5" dirty="0">
                <a:latin typeface="Arial"/>
                <a:cs typeface="Arial"/>
              </a:rPr>
              <a:t>of a segment </a:t>
            </a:r>
            <a:r>
              <a:rPr sz="2000" spc="5" dirty="0">
                <a:latin typeface="Arial"/>
                <a:cs typeface="Arial"/>
              </a:rPr>
              <a:t>must </a:t>
            </a:r>
            <a:r>
              <a:rPr sz="2000" spc="-5" dirty="0">
                <a:latin typeface="Arial"/>
                <a:cs typeface="Arial"/>
              </a:rPr>
              <a:t>reside on a </a:t>
            </a:r>
            <a:r>
              <a:rPr sz="2000" spc="-10" dirty="0">
                <a:latin typeface="Arial"/>
                <a:cs typeface="Arial"/>
              </a:rPr>
              <a:t>16-byte </a:t>
            </a:r>
            <a:r>
              <a:rPr sz="2000" spc="-5" dirty="0">
                <a:latin typeface="Arial"/>
                <a:cs typeface="Arial"/>
              </a:rPr>
              <a:t>address  </a:t>
            </a:r>
            <a:r>
              <a:rPr sz="2000" spc="-15" dirty="0">
                <a:latin typeface="Arial"/>
                <a:cs typeface="Arial"/>
              </a:rPr>
              <a:t>boundary.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5" dirty="0">
                <a:latin typeface="Arial"/>
                <a:cs typeface="Arial"/>
              </a:rPr>
              <a:t>User accessible segments can be set </a:t>
            </a:r>
            <a:r>
              <a:rPr sz="2000" spc="-10" dirty="0">
                <a:latin typeface="Arial"/>
                <a:cs typeface="Arial"/>
              </a:rPr>
              <a:t>up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be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contiguous,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adjacent, disjoint or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overlapping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Segment Registers and </a:t>
            </a:r>
            <a:r>
              <a:rPr spc="-10" dirty="0"/>
              <a:t>Memory  </a:t>
            </a:r>
            <a:r>
              <a:rPr spc="-5" dirty="0"/>
              <a:t>Segmentation</a:t>
            </a:r>
          </a:p>
        </p:txBody>
      </p:sp>
      <p:sp>
        <p:nvSpPr>
          <p:cNvPr id="11" name="object 11"/>
          <p:cNvSpPr/>
          <p:nvPr/>
        </p:nvSpPr>
        <p:spPr>
          <a:xfrm>
            <a:off x="666378" y="2207889"/>
            <a:ext cx="5411333" cy="41807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444449"/>
            <a:ext cx="633095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Dedicated, Reserved and  Generel-Used</a:t>
            </a:r>
            <a:r>
              <a:rPr spc="20" dirty="0"/>
              <a:t> </a:t>
            </a:r>
            <a:r>
              <a:rPr spc="-10" dirty="0"/>
              <a:t>Memory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6244" y="2174189"/>
            <a:ext cx="7731759" cy="406590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33070" marR="403860" indent="-344805" algn="just">
              <a:lnSpc>
                <a:spcPct val="80000"/>
              </a:lnSpc>
              <a:spcBef>
                <a:spcPts val="695"/>
              </a:spcBef>
              <a:buClr>
                <a:srgbClr val="00007C"/>
              </a:buClr>
              <a:buSzPct val="74000"/>
              <a:buFont typeface="Wingdings"/>
              <a:buChar char=""/>
              <a:tabLst>
                <a:tab pos="433705" algn="l"/>
              </a:tabLst>
            </a:pPr>
            <a:r>
              <a:rPr sz="2500" dirty="0">
                <a:latin typeface="Arial"/>
                <a:cs typeface="Arial"/>
              </a:rPr>
              <a:t>The </a:t>
            </a:r>
            <a:r>
              <a:rPr sz="2500" b="1" i="1" dirty="0">
                <a:latin typeface="Arial"/>
                <a:cs typeface="Arial"/>
              </a:rPr>
              <a:t>dedicated </a:t>
            </a:r>
            <a:r>
              <a:rPr sz="2500" b="1" i="1" spc="-10" dirty="0">
                <a:latin typeface="Arial"/>
                <a:cs typeface="Arial"/>
              </a:rPr>
              <a:t>memory </a:t>
            </a:r>
            <a:r>
              <a:rPr sz="2500" dirty="0">
                <a:latin typeface="Arial"/>
                <a:cs typeface="Arial"/>
              </a:rPr>
              <a:t>(00000</a:t>
            </a:r>
            <a:r>
              <a:rPr sz="2475" baseline="-20202" dirty="0">
                <a:latin typeface="Arial"/>
                <a:cs typeface="Arial"/>
              </a:rPr>
              <a:t>16 </a:t>
            </a:r>
            <a:r>
              <a:rPr sz="2500" spc="-5" dirty="0">
                <a:latin typeface="Arial"/>
                <a:cs typeface="Arial"/>
              </a:rPr>
              <a:t>~ 00013</a:t>
            </a:r>
            <a:r>
              <a:rPr sz="2475" spc="-7" baseline="-20202" dirty="0">
                <a:latin typeface="Arial"/>
                <a:cs typeface="Arial"/>
              </a:rPr>
              <a:t>16</a:t>
            </a:r>
            <a:r>
              <a:rPr sz="2500" spc="-5" dirty="0">
                <a:latin typeface="Arial"/>
                <a:cs typeface="Arial"/>
              </a:rPr>
              <a:t>) </a:t>
            </a:r>
            <a:r>
              <a:rPr sz="2500" dirty="0">
                <a:latin typeface="Arial"/>
                <a:cs typeface="Arial"/>
              </a:rPr>
              <a:t>are  </a:t>
            </a:r>
            <a:r>
              <a:rPr sz="2500" spc="-5" dirty="0">
                <a:latin typeface="Arial"/>
                <a:cs typeface="Arial"/>
              </a:rPr>
              <a:t>used </a:t>
            </a:r>
            <a:r>
              <a:rPr sz="2500" dirty="0">
                <a:latin typeface="Arial"/>
                <a:cs typeface="Arial"/>
              </a:rPr>
              <a:t>for stirage </a:t>
            </a:r>
            <a:r>
              <a:rPr sz="2500" spc="-5" dirty="0">
                <a:latin typeface="Arial"/>
                <a:cs typeface="Arial"/>
              </a:rPr>
              <a:t>of the pointers to 8088’s internal  </a:t>
            </a:r>
            <a:r>
              <a:rPr sz="2500" dirty="0">
                <a:latin typeface="Arial"/>
                <a:cs typeface="Arial"/>
              </a:rPr>
              <a:t>interrupt </a:t>
            </a:r>
            <a:r>
              <a:rPr sz="2500" spc="-5" dirty="0">
                <a:latin typeface="Arial"/>
                <a:cs typeface="Arial"/>
              </a:rPr>
              <a:t>service rountines and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exceptions.</a:t>
            </a:r>
            <a:endParaRPr sz="2500">
              <a:latin typeface="Arial"/>
              <a:cs typeface="Arial"/>
            </a:endParaRPr>
          </a:p>
          <a:p>
            <a:pPr marL="433070" marR="543560" indent="-344805">
              <a:lnSpc>
                <a:spcPct val="80000"/>
              </a:lnSpc>
              <a:spcBef>
                <a:spcPts val="600"/>
              </a:spcBef>
              <a:buClr>
                <a:srgbClr val="00007C"/>
              </a:buClr>
              <a:buSzPct val="74000"/>
              <a:buFont typeface="Wingdings"/>
              <a:buChar char=""/>
              <a:tabLst>
                <a:tab pos="433070" algn="l"/>
                <a:tab pos="433705" algn="l"/>
              </a:tabLst>
            </a:pPr>
            <a:r>
              <a:rPr sz="2500" dirty="0">
                <a:latin typeface="Arial"/>
                <a:cs typeface="Arial"/>
              </a:rPr>
              <a:t>The </a:t>
            </a:r>
            <a:r>
              <a:rPr sz="2500" b="1" i="1" spc="-5" dirty="0">
                <a:latin typeface="Arial"/>
                <a:cs typeface="Arial"/>
              </a:rPr>
              <a:t>reserved memory </a:t>
            </a:r>
            <a:r>
              <a:rPr sz="2500" spc="-5" dirty="0">
                <a:latin typeface="Arial"/>
                <a:cs typeface="Arial"/>
              </a:rPr>
              <a:t>(00014</a:t>
            </a:r>
            <a:r>
              <a:rPr sz="2475" spc="-7" baseline="-20202" dirty="0">
                <a:latin typeface="Arial"/>
                <a:cs typeface="Arial"/>
              </a:rPr>
              <a:t>16 </a:t>
            </a:r>
            <a:r>
              <a:rPr sz="2500" spc="-5" dirty="0">
                <a:latin typeface="Arial"/>
                <a:cs typeface="Arial"/>
              </a:rPr>
              <a:t>~ 0007F</a:t>
            </a:r>
            <a:r>
              <a:rPr sz="2475" spc="-7" baseline="-20202" dirty="0">
                <a:latin typeface="Arial"/>
                <a:cs typeface="Arial"/>
              </a:rPr>
              <a:t>16</a:t>
            </a:r>
            <a:r>
              <a:rPr sz="2500" spc="-5" dirty="0">
                <a:latin typeface="Arial"/>
                <a:cs typeface="Arial"/>
              </a:rPr>
              <a:t>) </a:t>
            </a:r>
            <a:r>
              <a:rPr sz="2500" dirty="0">
                <a:latin typeface="Arial"/>
                <a:cs typeface="Arial"/>
              </a:rPr>
              <a:t>are  </a:t>
            </a:r>
            <a:r>
              <a:rPr sz="2500" spc="-5" dirty="0">
                <a:latin typeface="Arial"/>
                <a:cs typeface="Arial"/>
              </a:rPr>
              <a:t>used </a:t>
            </a:r>
            <a:r>
              <a:rPr sz="2500" dirty="0">
                <a:latin typeface="Arial"/>
                <a:cs typeface="Arial"/>
              </a:rPr>
              <a:t>for storage </a:t>
            </a:r>
            <a:r>
              <a:rPr sz="2500" spc="-5" dirty="0">
                <a:latin typeface="Arial"/>
                <a:cs typeface="Arial"/>
              </a:rPr>
              <a:t>of the pointers to </a:t>
            </a:r>
            <a:r>
              <a:rPr sz="2500" dirty="0">
                <a:latin typeface="Arial"/>
                <a:cs typeface="Arial"/>
              </a:rPr>
              <a:t>user-defined  interrupts.</a:t>
            </a:r>
            <a:endParaRPr sz="2500">
              <a:latin typeface="Arial"/>
              <a:cs typeface="Arial"/>
            </a:endParaRPr>
          </a:p>
          <a:p>
            <a:pPr marL="433070" marR="93980" indent="-344805">
              <a:lnSpc>
                <a:spcPts val="2400"/>
              </a:lnSpc>
              <a:spcBef>
                <a:spcPts val="585"/>
              </a:spcBef>
              <a:buClr>
                <a:srgbClr val="00007C"/>
              </a:buClr>
              <a:buSzPct val="74000"/>
              <a:buFont typeface="Wingdings"/>
              <a:buChar char=""/>
              <a:tabLst>
                <a:tab pos="433070" algn="l"/>
                <a:tab pos="433705" algn="l"/>
              </a:tabLst>
            </a:pPr>
            <a:r>
              <a:rPr sz="2500" spc="-5" dirty="0">
                <a:latin typeface="Arial"/>
                <a:cs typeface="Arial"/>
              </a:rPr>
              <a:t>The </a:t>
            </a:r>
            <a:r>
              <a:rPr sz="2500" dirty="0">
                <a:latin typeface="Arial"/>
                <a:cs typeface="Arial"/>
              </a:rPr>
              <a:t>128- </a:t>
            </a:r>
            <a:r>
              <a:rPr sz="2500" spc="-10" dirty="0">
                <a:latin typeface="Arial"/>
                <a:cs typeface="Arial"/>
              </a:rPr>
              <a:t>byte </a:t>
            </a:r>
            <a:r>
              <a:rPr sz="2500" spc="-5" dirty="0">
                <a:latin typeface="Arial"/>
                <a:cs typeface="Arial"/>
              </a:rPr>
              <a:t>dedicated and reserved </a:t>
            </a:r>
            <a:r>
              <a:rPr sz="2500" dirty="0">
                <a:latin typeface="Arial"/>
                <a:cs typeface="Arial"/>
              </a:rPr>
              <a:t>memory </a:t>
            </a:r>
            <a:r>
              <a:rPr sz="2500" spc="-5" dirty="0">
                <a:latin typeface="Arial"/>
                <a:cs typeface="Arial"/>
              </a:rPr>
              <a:t>can  contain 32 </a:t>
            </a:r>
            <a:r>
              <a:rPr sz="2500" dirty="0">
                <a:latin typeface="Arial"/>
                <a:cs typeface="Arial"/>
              </a:rPr>
              <a:t>interrupt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pointers.</a:t>
            </a:r>
            <a:endParaRPr sz="2500">
              <a:latin typeface="Arial"/>
              <a:cs typeface="Arial"/>
            </a:endParaRPr>
          </a:p>
          <a:p>
            <a:pPr marL="433070" marR="543560" indent="-344805">
              <a:lnSpc>
                <a:spcPts val="2400"/>
              </a:lnSpc>
              <a:spcBef>
                <a:spcPts val="600"/>
              </a:spcBef>
              <a:buClr>
                <a:srgbClr val="00007C"/>
              </a:buClr>
              <a:buSzPct val="74000"/>
              <a:buFont typeface="Wingdings"/>
              <a:buChar char=""/>
              <a:tabLst>
                <a:tab pos="433070" algn="l"/>
                <a:tab pos="433705" algn="l"/>
              </a:tabLst>
            </a:pPr>
            <a:r>
              <a:rPr sz="2500" spc="-5" dirty="0">
                <a:latin typeface="Arial"/>
                <a:cs typeface="Arial"/>
              </a:rPr>
              <a:t>The </a:t>
            </a:r>
            <a:r>
              <a:rPr sz="2500" b="1" i="1" dirty="0">
                <a:latin typeface="Arial"/>
                <a:cs typeface="Arial"/>
              </a:rPr>
              <a:t>general-use </a:t>
            </a:r>
            <a:r>
              <a:rPr sz="2500" b="1" i="1" spc="-5" dirty="0">
                <a:latin typeface="Arial"/>
                <a:cs typeface="Arial"/>
              </a:rPr>
              <a:t>memory </a:t>
            </a:r>
            <a:r>
              <a:rPr sz="2500" spc="-5" dirty="0">
                <a:latin typeface="Arial"/>
                <a:cs typeface="Arial"/>
              </a:rPr>
              <a:t>(00080</a:t>
            </a:r>
            <a:r>
              <a:rPr sz="2475" spc="-7" baseline="-20202" dirty="0">
                <a:latin typeface="Arial"/>
                <a:cs typeface="Arial"/>
              </a:rPr>
              <a:t>16 </a:t>
            </a:r>
            <a:r>
              <a:rPr sz="2500" spc="-5" dirty="0">
                <a:latin typeface="Arial"/>
                <a:cs typeface="Arial"/>
              </a:rPr>
              <a:t>~ FFFEF</a:t>
            </a:r>
            <a:r>
              <a:rPr sz="2475" spc="-7" baseline="-20202" dirty="0">
                <a:latin typeface="Arial"/>
                <a:cs typeface="Arial"/>
              </a:rPr>
              <a:t>16</a:t>
            </a:r>
            <a:r>
              <a:rPr sz="2500" spc="-5" dirty="0">
                <a:latin typeface="Arial"/>
                <a:cs typeface="Arial"/>
              </a:rPr>
              <a:t>)  </a:t>
            </a:r>
            <a:r>
              <a:rPr sz="2500" dirty="0">
                <a:latin typeface="Arial"/>
                <a:cs typeface="Arial"/>
              </a:rPr>
              <a:t>store data or </a:t>
            </a:r>
            <a:r>
              <a:rPr sz="2500" spc="-5" dirty="0">
                <a:latin typeface="Arial"/>
                <a:cs typeface="Arial"/>
              </a:rPr>
              <a:t>instructions of </a:t>
            </a:r>
            <a:r>
              <a:rPr sz="2500" dirty="0">
                <a:latin typeface="Arial"/>
                <a:cs typeface="Arial"/>
              </a:rPr>
              <a:t>the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program.</a:t>
            </a:r>
            <a:endParaRPr sz="2500">
              <a:latin typeface="Arial"/>
              <a:cs typeface="Arial"/>
            </a:endParaRPr>
          </a:p>
          <a:p>
            <a:pPr marL="433070" marR="386080" indent="-344805">
              <a:lnSpc>
                <a:spcPts val="2400"/>
              </a:lnSpc>
              <a:spcBef>
                <a:spcPts val="605"/>
              </a:spcBef>
              <a:buClr>
                <a:srgbClr val="00007C"/>
              </a:buClr>
              <a:buSzPct val="74000"/>
              <a:buFont typeface="Wingdings"/>
              <a:buChar char=""/>
              <a:tabLst>
                <a:tab pos="433070" algn="l"/>
                <a:tab pos="433705" algn="l"/>
              </a:tabLst>
            </a:pPr>
            <a:r>
              <a:rPr sz="2500" spc="-5" dirty="0">
                <a:latin typeface="Arial"/>
                <a:cs typeface="Arial"/>
              </a:rPr>
              <a:t>The dedicated </a:t>
            </a:r>
            <a:r>
              <a:rPr sz="2500" dirty="0">
                <a:latin typeface="Arial"/>
                <a:cs typeface="Arial"/>
              </a:rPr>
              <a:t>memory </a:t>
            </a:r>
            <a:r>
              <a:rPr sz="2500" spc="5" dirty="0">
                <a:latin typeface="Arial"/>
                <a:cs typeface="Arial"/>
              </a:rPr>
              <a:t>(FFFE0</a:t>
            </a:r>
            <a:r>
              <a:rPr sz="2475" spc="7" baseline="-20202" dirty="0">
                <a:latin typeface="Arial"/>
                <a:cs typeface="Arial"/>
              </a:rPr>
              <a:t>16 </a:t>
            </a:r>
            <a:r>
              <a:rPr sz="2500" spc="-5" dirty="0">
                <a:latin typeface="Arial"/>
                <a:cs typeface="Arial"/>
              </a:rPr>
              <a:t>~ FFFEB</a:t>
            </a:r>
            <a:r>
              <a:rPr sz="2475" spc="-7" baseline="-20202" dirty="0">
                <a:latin typeface="Arial"/>
                <a:cs typeface="Arial"/>
              </a:rPr>
              <a:t>16</a:t>
            </a:r>
            <a:r>
              <a:rPr sz="2500" spc="-5" dirty="0">
                <a:latin typeface="Arial"/>
                <a:cs typeface="Arial"/>
              </a:rPr>
              <a:t>) </a:t>
            </a:r>
            <a:r>
              <a:rPr sz="2500" dirty="0">
                <a:latin typeface="Arial"/>
                <a:cs typeface="Arial"/>
              </a:rPr>
              <a:t>are  </a:t>
            </a:r>
            <a:r>
              <a:rPr sz="2500" spc="-5" dirty="0">
                <a:latin typeface="Arial"/>
                <a:cs typeface="Arial"/>
              </a:rPr>
              <a:t>used for </a:t>
            </a:r>
            <a:r>
              <a:rPr sz="2500" dirty="0">
                <a:latin typeface="Arial"/>
                <a:cs typeface="Arial"/>
              </a:rPr>
              <a:t>hardware reset jump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instruction.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444449"/>
            <a:ext cx="633095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Dedicated, Reserved and  Generel-Used</a:t>
            </a:r>
            <a:r>
              <a:rPr spc="20" dirty="0"/>
              <a:t> </a:t>
            </a:r>
            <a:r>
              <a:rPr spc="-10" dirty="0"/>
              <a:t>Memory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369106" y="2415557"/>
            <a:ext cx="3344545" cy="3947160"/>
            <a:chOff x="1369106" y="2415557"/>
            <a:chExt cx="3344545" cy="3947160"/>
          </a:xfrm>
        </p:grpSpPr>
        <p:sp>
          <p:nvSpPr>
            <p:cNvPr id="12" name="object 12"/>
            <p:cNvSpPr/>
            <p:nvPr/>
          </p:nvSpPr>
          <p:spPr>
            <a:xfrm>
              <a:off x="1369106" y="2415557"/>
              <a:ext cx="2599465" cy="37055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58540" y="2665221"/>
              <a:ext cx="951865" cy="701040"/>
            </a:xfrm>
            <a:custGeom>
              <a:avLst/>
              <a:gdLst/>
              <a:ahLst/>
              <a:cxnLst/>
              <a:rect l="l" t="t" r="r" b="b"/>
              <a:pathLst>
                <a:path w="951864" h="701039">
                  <a:moveTo>
                    <a:pt x="847979" y="12700"/>
                  </a:moveTo>
                  <a:lnTo>
                    <a:pt x="847217" y="0"/>
                  </a:lnTo>
                  <a:lnTo>
                    <a:pt x="84924" y="41973"/>
                  </a:lnTo>
                  <a:lnTo>
                    <a:pt x="83185" y="10287"/>
                  </a:lnTo>
                  <a:lnTo>
                    <a:pt x="9144" y="52578"/>
                  </a:lnTo>
                  <a:lnTo>
                    <a:pt x="87376" y="86360"/>
                  </a:lnTo>
                  <a:lnTo>
                    <a:pt x="85661" y="55372"/>
                  </a:lnTo>
                  <a:lnTo>
                    <a:pt x="85623" y="54673"/>
                  </a:lnTo>
                  <a:lnTo>
                    <a:pt x="847979" y="12700"/>
                  </a:lnTo>
                  <a:close/>
                </a:path>
                <a:path w="951864" h="701039">
                  <a:moveTo>
                    <a:pt x="951357" y="664591"/>
                  </a:moveTo>
                  <a:lnTo>
                    <a:pt x="76263" y="656082"/>
                  </a:lnTo>
                  <a:lnTo>
                    <a:pt x="76263" y="655955"/>
                  </a:lnTo>
                  <a:lnTo>
                    <a:pt x="76581" y="624332"/>
                  </a:lnTo>
                  <a:lnTo>
                    <a:pt x="0" y="661670"/>
                  </a:lnTo>
                  <a:lnTo>
                    <a:pt x="75819" y="700532"/>
                  </a:lnTo>
                  <a:lnTo>
                    <a:pt x="76136" y="668782"/>
                  </a:lnTo>
                  <a:lnTo>
                    <a:pt x="951230" y="677291"/>
                  </a:lnTo>
                  <a:lnTo>
                    <a:pt x="951357" y="6645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58540" y="5042788"/>
              <a:ext cx="1155065" cy="1319530"/>
            </a:xfrm>
            <a:custGeom>
              <a:avLst/>
              <a:gdLst/>
              <a:ahLst/>
              <a:cxnLst/>
              <a:rect l="l" t="t" r="r" b="b"/>
              <a:pathLst>
                <a:path w="1155064" h="1319529">
                  <a:moveTo>
                    <a:pt x="1072261" y="1307922"/>
                  </a:moveTo>
                  <a:lnTo>
                    <a:pt x="99148" y="852690"/>
                  </a:lnTo>
                  <a:lnTo>
                    <a:pt x="101676" y="847293"/>
                  </a:lnTo>
                  <a:lnTo>
                    <a:pt x="112649" y="823912"/>
                  </a:lnTo>
                  <a:lnTo>
                    <a:pt x="27432" y="826135"/>
                  </a:lnTo>
                  <a:lnTo>
                    <a:pt x="80264" y="892937"/>
                  </a:lnTo>
                  <a:lnTo>
                    <a:pt x="93764" y="864158"/>
                  </a:lnTo>
                  <a:lnTo>
                    <a:pt x="1066927" y="1319428"/>
                  </a:lnTo>
                  <a:lnTo>
                    <a:pt x="1072261" y="1307922"/>
                  </a:lnTo>
                  <a:close/>
                </a:path>
                <a:path w="1155064" h="1319529">
                  <a:moveTo>
                    <a:pt x="1155065" y="12446"/>
                  </a:moveTo>
                  <a:lnTo>
                    <a:pt x="1152906" y="0"/>
                  </a:lnTo>
                  <a:lnTo>
                    <a:pt x="74041" y="184543"/>
                  </a:lnTo>
                  <a:lnTo>
                    <a:pt x="68707" y="153289"/>
                  </a:lnTo>
                  <a:lnTo>
                    <a:pt x="0" y="203708"/>
                  </a:lnTo>
                  <a:lnTo>
                    <a:pt x="81534" y="228346"/>
                  </a:lnTo>
                  <a:lnTo>
                    <a:pt x="76555" y="199263"/>
                  </a:lnTo>
                  <a:lnTo>
                    <a:pt x="76187" y="197116"/>
                  </a:lnTo>
                  <a:lnTo>
                    <a:pt x="1155065" y="124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07128" y="2457069"/>
            <a:ext cx="2879725" cy="117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For use </a:t>
            </a:r>
            <a:r>
              <a:rPr sz="1800" spc="-10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future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products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Dedicated functions </a:t>
            </a:r>
            <a:r>
              <a:rPr sz="1800" spc="5" dirty="0">
                <a:latin typeface="Arial"/>
                <a:cs typeface="Arial"/>
              </a:rPr>
              <a:t>such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hardware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56150" y="4445000"/>
            <a:ext cx="3263265" cy="2147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85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Storage of pointer to  interrupt service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routines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- each pointer is 4 bytes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long,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(offset + </a:t>
            </a:r>
            <a:r>
              <a:rPr sz="1800" spc="5" dirty="0">
                <a:latin typeface="Arial"/>
                <a:cs typeface="Arial"/>
              </a:rPr>
              <a:t>segment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6355" marR="5080">
              <a:lnSpc>
                <a:spcPct val="100000"/>
              </a:lnSpc>
              <a:spcBef>
                <a:spcPts val="1445"/>
              </a:spcBef>
            </a:pPr>
            <a:r>
              <a:rPr sz="1800" dirty="0">
                <a:latin typeface="Arial"/>
                <a:cs typeface="Arial"/>
              </a:rPr>
              <a:t>Storage of </a:t>
            </a:r>
            <a:r>
              <a:rPr sz="1800" spc="-5" dirty="0">
                <a:latin typeface="Arial"/>
                <a:cs typeface="Arial"/>
              </a:rPr>
              <a:t>hardware </a:t>
            </a:r>
            <a:r>
              <a:rPr sz="1800" dirty="0">
                <a:latin typeface="Arial"/>
                <a:cs typeface="Arial"/>
              </a:rPr>
              <a:t>reset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jump  instrcution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780110"/>
            <a:ext cx="76358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Generating a </a:t>
            </a:r>
            <a:r>
              <a:rPr spc="-10" dirty="0"/>
              <a:t>Memory</a:t>
            </a:r>
            <a:r>
              <a:rPr spc="45" dirty="0"/>
              <a:t> </a:t>
            </a:r>
            <a:r>
              <a:rPr spc="-5" dirty="0"/>
              <a:t>Address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2444" y="2361946"/>
            <a:ext cx="7805420" cy="3830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logical </a:t>
            </a:r>
            <a:r>
              <a:rPr sz="2400" dirty="0">
                <a:latin typeface="Arial"/>
                <a:cs typeface="Arial"/>
              </a:rPr>
              <a:t>address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8088 microprocessor </a:t>
            </a:r>
            <a:r>
              <a:rPr sz="2400" spc="-5" dirty="0">
                <a:latin typeface="Arial"/>
                <a:cs typeface="Arial"/>
              </a:rPr>
              <a:t>system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  </a:t>
            </a:r>
            <a:r>
              <a:rPr sz="2400" dirty="0">
                <a:latin typeface="Arial"/>
                <a:cs typeface="Arial"/>
              </a:rPr>
              <a:t>described by a segment base and an </a:t>
            </a:r>
            <a:r>
              <a:rPr sz="2400" spc="5" dirty="0">
                <a:latin typeface="Arial"/>
                <a:cs typeface="Arial"/>
              </a:rPr>
              <a:t>offset </a:t>
            </a:r>
            <a:r>
              <a:rPr sz="2400" spc="-10" dirty="0">
                <a:latin typeface="Arial"/>
                <a:cs typeface="Arial"/>
              </a:rPr>
              <a:t>which </a:t>
            </a:r>
            <a:r>
              <a:rPr sz="2400" dirty="0">
                <a:latin typeface="Arial"/>
                <a:cs typeface="Arial"/>
              </a:rPr>
              <a:t>is 16  bits.</a:t>
            </a:r>
            <a:endParaRPr sz="2400">
              <a:latin typeface="Arial"/>
              <a:cs typeface="Arial"/>
            </a:endParaRPr>
          </a:p>
          <a:p>
            <a:pPr marL="356870" indent="-344805" algn="just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7505" algn="l"/>
              </a:tabLst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physical addresses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used to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access</a:t>
            </a:r>
            <a:endParaRPr sz="2400">
              <a:latin typeface="Arial"/>
              <a:cs typeface="Arial"/>
            </a:endParaRPr>
          </a:p>
          <a:p>
            <a:pPr marL="35687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memory are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20 bits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length.</a:t>
            </a:r>
            <a:endParaRPr sz="2400">
              <a:latin typeface="Arial"/>
              <a:cs typeface="Arial"/>
            </a:endParaRPr>
          </a:p>
          <a:p>
            <a:pPr marL="356870" marR="69215" indent="-344805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generation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physical </a:t>
            </a:r>
            <a:r>
              <a:rPr sz="2400" dirty="0">
                <a:latin typeface="Arial"/>
                <a:cs typeface="Arial"/>
              </a:rPr>
              <a:t>address </a:t>
            </a:r>
            <a:r>
              <a:rPr sz="2400" spc="-10" dirty="0">
                <a:latin typeface="Arial"/>
                <a:cs typeface="Arial"/>
              </a:rPr>
              <a:t>involves  </a:t>
            </a:r>
            <a:r>
              <a:rPr sz="2400" dirty="0">
                <a:latin typeface="Arial"/>
                <a:cs typeface="Arial"/>
              </a:rPr>
              <a:t>combining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16 bit </a:t>
            </a:r>
            <a:r>
              <a:rPr sz="2400" spc="10" dirty="0">
                <a:latin typeface="Arial"/>
                <a:cs typeface="Arial"/>
              </a:rPr>
              <a:t>offset </a:t>
            </a:r>
            <a:r>
              <a:rPr sz="2400" spc="-5" dirty="0">
                <a:latin typeface="Arial"/>
                <a:cs typeface="Arial"/>
              </a:rPr>
              <a:t>value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located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 instruction pointer, a base pointer, an index </a:t>
            </a:r>
            <a:r>
              <a:rPr sz="2400" spc="-5" dirty="0">
                <a:latin typeface="Arial"/>
                <a:cs typeface="Arial"/>
              </a:rPr>
              <a:t>register,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or 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pointer </a:t>
            </a:r>
            <a:r>
              <a:rPr sz="2400" spc="-5" dirty="0">
                <a:latin typeface="Arial"/>
                <a:cs typeface="Arial"/>
              </a:rPr>
              <a:t>register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16 bit segment base </a:t>
            </a:r>
            <a:r>
              <a:rPr sz="2400" spc="-5" dirty="0">
                <a:latin typeface="Arial"/>
                <a:cs typeface="Arial"/>
              </a:rPr>
              <a:t>value </a:t>
            </a:r>
            <a:r>
              <a:rPr sz="2400" dirty="0">
                <a:latin typeface="Arial"/>
                <a:cs typeface="Arial"/>
              </a:rPr>
              <a:t>that  is located in one of the segment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register.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780110"/>
            <a:ext cx="76358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Generating a </a:t>
            </a:r>
            <a:r>
              <a:rPr spc="-10" dirty="0"/>
              <a:t>Memory</a:t>
            </a:r>
            <a:r>
              <a:rPr spc="45" dirty="0"/>
              <a:t> </a:t>
            </a:r>
            <a:r>
              <a:rPr spc="-5" dirty="0"/>
              <a:t>Address</a:t>
            </a:r>
          </a:p>
        </p:txBody>
      </p:sp>
      <p:sp>
        <p:nvSpPr>
          <p:cNvPr id="11" name="object 11"/>
          <p:cNvSpPr/>
          <p:nvPr/>
        </p:nvSpPr>
        <p:spPr>
          <a:xfrm>
            <a:off x="2432999" y="2002457"/>
            <a:ext cx="3999000" cy="4175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780110"/>
            <a:ext cx="76358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Generating a </a:t>
            </a:r>
            <a:r>
              <a:rPr spc="-10" dirty="0"/>
              <a:t>Memory</a:t>
            </a:r>
            <a:r>
              <a:rPr spc="45" dirty="0"/>
              <a:t> </a:t>
            </a:r>
            <a:r>
              <a:rPr spc="-5" dirty="0"/>
              <a:t>Address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595253" y="2144991"/>
            <a:ext cx="6812915" cy="3847465"/>
            <a:chOff x="1595253" y="2144991"/>
            <a:chExt cx="6812915" cy="3847465"/>
          </a:xfrm>
        </p:grpSpPr>
        <p:sp>
          <p:nvSpPr>
            <p:cNvPr id="12" name="object 12"/>
            <p:cNvSpPr/>
            <p:nvPr/>
          </p:nvSpPr>
          <p:spPr>
            <a:xfrm>
              <a:off x="1595253" y="2144991"/>
              <a:ext cx="5896339" cy="3847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48044" y="2506979"/>
              <a:ext cx="1959610" cy="2586355"/>
            </a:xfrm>
            <a:custGeom>
              <a:avLst/>
              <a:gdLst/>
              <a:ahLst/>
              <a:cxnLst/>
              <a:rect l="l" t="t" r="r" b="b"/>
              <a:pathLst>
                <a:path w="1959609" h="2586354">
                  <a:moveTo>
                    <a:pt x="1627759" y="2008505"/>
                  </a:moveTo>
                  <a:lnTo>
                    <a:pt x="1623441" y="1996567"/>
                  </a:lnTo>
                  <a:lnTo>
                    <a:pt x="69761" y="2543911"/>
                  </a:lnTo>
                  <a:lnTo>
                    <a:pt x="59182" y="2513965"/>
                  </a:lnTo>
                  <a:lnTo>
                    <a:pt x="0" y="2575179"/>
                  </a:lnTo>
                  <a:lnTo>
                    <a:pt x="84582" y="2585847"/>
                  </a:lnTo>
                  <a:lnTo>
                    <a:pt x="75463" y="2560066"/>
                  </a:lnTo>
                  <a:lnTo>
                    <a:pt x="73977" y="2555849"/>
                  </a:lnTo>
                  <a:lnTo>
                    <a:pt x="1627759" y="2008505"/>
                  </a:lnTo>
                  <a:close/>
                </a:path>
                <a:path w="1959609" h="2586354">
                  <a:moveTo>
                    <a:pt x="1959610" y="12192"/>
                  </a:moveTo>
                  <a:lnTo>
                    <a:pt x="1956054" y="0"/>
                  </a:lnTo>
                  <a:lnTo>
                    <a:pt x="403669" y="449846"/>
                  </a:lnTo>
                  <a:lnTo>
                    <a:pt x="394843" y="419354"/>
                  </a:lnTo>
                  <a:lnTo>
                    <a:pt x="332232" y="477139"/>
                  </a:lnTo>
                  <a:lnTo>
                    <a:pt x="416052" y="492506"/>
                  </a:lnTo>
                  <a:lnTo>
                    <a:pt x="408241" y="465582"/>
                  </a:lnTo>
                  <a:lnTo>
                    <a:pt x="407212" y="462038"/>
                  </a:lnTo>
                  <a:lnTo>
                    <a:pt x="1959610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35883" y="6293611"/>
            <a:ext cx="2393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Boundary of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segment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780110"/>
            <a:ext cx="76358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Generating a </a:t>
            </a:r>
            <a:r>
              <a:rPr spc="-10" dirty="0"/>
              <a:t>Memory</a:t>
            </a:r>
            <a:r>
              <a:rPr spc="45" dirty="0"/>
              <a:t> </a:t>
            </a:r>
            <a:r>
              <a:rPr spc="-5" dirty="0"/>
              <a:t>Address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7044" y="2361945"/>
            <a:ext cx="699452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2270" marR="30480" indent="-344805">
              <a:lnSpc>
                <a:spcPct val="100000"/>
              </a:lnSpc>
              <a:spcBef>
                <a:spcPts val="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82905" algn="l"/>
              </a:tabLst>
            </a:pPr>
            <a:r>
              <a:rPr sz="3200" spc="-1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segment base value of </a:t>
            </a:r>
            <a:r>
              <a:rPr sz="3200" spc="5" dirty="0">
                <a:latin typeface="Arial"/>
                <a:cs typeface="Arial"/>
              </a:rPr>
              <a:t>1234</a:t>
            </a:r>
            <a:r>
              <a:rPr sz="3150" spc="7" baseline="-19841" dirty="0">
                <a:latin typeface="Arial"/>
                <a:cs typeface="Arial"/>
              </a:rPr>
              <a:t>16 </a:t>
            </a:r>
            <a:r>
              <a:rPr sz="3200" spc="-5" dirty="0">
                <a:latin typeface="Arial"/>
                <a:cs typeface="Arial"/>
              </a:rPr>
              <a:t>and  offset value of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0022</a:t>
            </a:r>
            <a:r>
              <a:rPr sz="3150" baseline="-19841" dirty="0">
                <a:latin typeface="Arial"/>
                <a:cs typeface="Arial"/>
              </a:rPr>
              <a:t>16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58695" y="3401567"/>
            <a:ext cx="5428487" cy="3236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780110"/>
            <a:ext cx="76358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Generating a </a:t>
            </a:r>
            <a:r>
              <a:rPr spc="-10" dirty="0"/>
              <a:t>Memory</a:t>
            </a:r>
            <a:r>
              <a:rPr spc="45" dirty="0"/>
              <a:t> </a:t>
            </a:r>
            <a:r>
              <a:rPr spc="-5" dirty="0"/>
              <a:t>Address</a:t>
            </a:r>
          </a:p>
        </p:txBody>
      </p:sp>
      <p:sp>
        <p:nvSpPr>
          <p:cNvPr id="11" name="object 11"/>
          <p:cNvSpPr/>
          <p:nvPr/>
        </p:nvSpPr>
        <p:spPr>
          <a:xfrm>
            <a:off x="329096" y="3439028"/>
            <a:ext cx="2875318" cy="15626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3544" y="1853260"/>
            <a:ext cx="8221980" cy="4166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9570" marR="1270635" indent="-344805">
              <a:lnSpc>
                <a:spcPct val="100000"/>
              </a:lnSpc>
              <a:spcBef>
                <a:spcPts val="9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70205" algn="l"/>
              </a:tabLst>
            </a:pPr>
            <a:r>
              <a:rPr sz="3200" spc="-5" dirty="0">
                <a:latin typeface="Arial"/>
                <a:cs typeface="Arial"/>
              </a:rPr>
              <a:t>A segment base value of </a:t>
            </a:r>
            <a:r>
              <a:rPr sz="3200" spc="5" dirty="0">
                <a:latin typeface="Arial"/>
                <a:cs typeface="Arial"/>
              </a:rPr>
              <a:t>1234</a:t>
            </a:r>
            <a:r>
              <a:rPr sz="3150" spc="7" baseline="-19841" dirty="0">
                <a:latin typeface="Arial"/>
                <a:cs typeface="Arial"/>
              </a:rPr>
              <a:t>16 </a:t>
            </a:r>
            <a:r>
              <a:rPr sz="3200" spc="-10" dirty="0">
                <a:latin typeface="Arial"/>
                <a:cs typeface="Arial"/>
              </a:rPr>
              <a:t>and  </a:t>
            </a:r>
            <a:r>
              <a:rPr sz="3200" spc="-5" dirty="0">
                <a:latin typeface="Arial"/>
                <a:cs typeface="Arial"/>
              </a:rPr>
              <a:t>offset value of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0022</a:t>
            </a:r>
            <a:r>
              <a:rPr sz="3150" baseline="-19841" dirty="0">
                <a:latin typeface="Arial"/>
                <a:cs typeface="Arial"/>
              </a:rPr>
              <a:t>16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354704" lvl="1" indent="-344805">
              <a:lnSpc>
                <a:spcPct val="100000"/>
              </a:lnSpc>
              <a:spcBef>
                <a:spcPts val="1160"/>
              </a:spcBef>
              <a:buAutoNum type="arabicPeriod"/>
              <a:tabLst>
                <a:tab pos="3354704" algn="l"/>
                <a:tab pos="3355340" algn="l"/>
              </a:tabLst>
            </a:pPr>
            <a:r>
              <a:rPr sz="1800" dirty="0">
                <a:latin typeface="Arial"/>
                <a:cs typeface="Arial"/>
              </a:rPr>
              <a:t>First </a:t>
            </a:r>
            <a:r>
              <a:rPr sz="1800" spc="-5" dirty="0">
                <a:latin typeface="Arial"/>
                <a:cs typeface="Arial"/>
              </a:rPr>
              <a:t>express </a:t>
            </a:r>
            <a:r>
              <a:rPr sz="1800" dirty="0">
                <a:latin typeface="Arial"/>
                <a:cs typeface="Arial"/>
              </a:rPr>
              <a:t>base </a:t>
            </a:r>
            <a:r>
              <a:rPr sz="1800" spc="-5" dirty="0">
                <a:latin typeface="Arial"/>
                <a:cs typeface="Arial"/>
              </a:rPr>
              <a:t>value </a:t>
            </a:r>
            <a:r>
              <a:rPr sz="1800" dirty="0">
                <a:latin typeface="Arial"/>
                <a:cs typeface="Arial"/>
              </a:rPr>
              <a:t>in binary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form.</a:t>
            </a:r>
            <a:endParaRPr sz="1800">
              <a:latin typeface="Arial"/>
              <a:cs typeface="Arial"/>
            </a:endParaRPr>
          </a:p>
          <a:p>
            <a:pPr marL="33274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1234</a:t>
            </a:r>
            <a:r>
              <a:rPr sz="1800" baseline="-20833" dirty="0">
                <a:latin typeface="Arial"/>
                <a:cs typeface="Arial"/>
              </a:rPr>
              <a:t>16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0001001000110100</a:t>
            </a:r>
            <a:r>
              <a:rPr sz="1800" spc="-7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  <a:p>
            <a:pPr marL="3010535" marR="175260" lvl="1">
              <a:lnSpc>
                <a:spcPct val="100000"/>
              </a:lnSpc>
              <a:buAutoNum type="arabicPeriod" startAt="2"/>
              <a:tabLst>
                <a:tab pos="3327400" algn="l"/>
                <a:tab pos="5755005" algn="l"/>
                <a:tab pos="7050405" algn="l"/>
              </a:tabLst>
            </a:pPr>
            <a:r>
              <a:rPr sz="1800" dirty="0">
                <a:latin typeface="Arial"/>
                <a:cs typeface="Arial"/>
              </a:rPr>
              <a:t>Shifting left </a:t>
            </a:r>
            <a:r>
              <a:rPr sz="1800" spc="-10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four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positions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	filling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with  </a:t>
            </a:r>
            <a:r>
              <a:rPr sz="1800" spc="-5" dirty="0">
                <a:latin typeface="Arial"/>
                <a:cs typeface="Arial"/>
              </a:rPr>
              <a:t>zeros </a:t>
            </a:r>
            <a:r>
              <a:rPr sz="1800" dirty="0">
                <a:latin typeface="Arial"/>
                <a:cs typeface="Arial"/>
              </a:rPr>
              <a:t>results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	</a:t>
            </a:r>
            <a:r>
              <a:rPr sz="1800" spc="5" dirty="0">
                <a:latin typeface="Arial"/>
                <a:cs typeface="Arial"/>
              </a:rPr>
              <a:t>segment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address.</a:t>
            </a:r>
            <a:endParaRPr sz="1800">
              <a:latin typeface="Arial"/>
              <a:cs typeface="Arial"/>
            </a:endParaRPr>
          </a:p>
          <a:p>
            <a:pPr marL="3925570">
              <a:lnSpc>
                <a:spcPct val="100000"/>
              </a:lnSpc>
              <a:spcBef>
                <a:spcPts val="5"/>
              </a:spcBef>
              <a:tabLst>
                <a:tab pos="7028815" algn="l"/>
              </a:tabLst>
            </a:pPr>
            <a:r>
              <a:rPr sz="1800" spc="-10" dirty="0">
                <a:latin typeface="Arial"/>
                <a:cs typeface="Arial"/>
              </a:rPr>
              <a:t>00010010001101000000</a:t>
            </a:r>
            <a:r>
              <a:rPr sz="1800" spc="-15" baseline="-20833" dirty="0">
                <a:latin typeface="Arial"/>
                <a:cs typeface="Arial"/>
              </a:rPr>
              <a:t>2  </a:t>
            </a:r>
            <a:r>
              <a:rPr sz="1800" spc="-7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	12340</a:t>
            </a:r>
            <a:r>
              <a:rPr sz="1800" baseline="-20833" dirty="0">
                <a:latin typeface="Arial"/>
                <a:cs typeface="Arial"/>
              </a:rPr>
              <a:t>16</a:t>
            </a:r>
            <a:endParaRPr sz="1800" baseline="-20833">
              <a:latin typeface="Arial"/>
              <a:cs typeface="Arial"/>
            </a:endParaRPr>
          </a:p>
          <a:p>
            <a:pPr marL="3354704" lvl="1" indent="-344805">
              <a:lnSpc>
                <a:spcPct val="100000"/>
              </a:lnSpc>
              <a:buAutoNum type="arabicPeriod" startAt="3"/>
              <a:tabLst>
                <a:tab pos="3354704" algn="l"/>
                <a:tab pos="3355340" algn="l"/>
              </a:tabLst>
            </a:pPr>
            <a:r>
              <a:rPr sz="1800" spc="-1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offset </a:t>
            </a:r>
            <a:r>
              <a:rPr sz="1800" dirty="0">
                <a:latin typeface="Arial"/>
                <a:cs typeface="Arial"/>
              </a:rPr>
              <a:t>address in binary form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  <a:p>
            <a:pPr marL="33274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0022</a:t>
            </a:r>
            <a:r>
              <a:rPr sz="1800" baseline="-20833" dirty="0">
                <a:latin typeface="Arial"/>
                <a:cs typeface="Arial"/>
              </a:rPr>
              <a:t>16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0000000000100010</a:t>
            </a:r>
            <a:r>
              <a:rPr sz="1800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  <a:p>
            <a:pPr marL="3251200" lvl="1" indent="-241300">
              <a:lnSpc>
                <a:spcPct val="100000"/>
              </a:lnSpc>
              <a:buAutoNum type="arabicPeriod" startAt="4"/>
              <a:tabLst>
                <a:tab pos="3251835" algn="l"/>
              </a:tabLst>
            </a:pPr>
            <a:r>
              <a:rPr sz="1800" dirty="0">
                <a:latin typeface="Arial"/>
                <a:cs typeface="Arial"/>
              </a:rPr>
              <a:t>Adding the </a:t>
            </a:r>
            <a:r>
              <a:rPr sz="1800" spc="5" dirty="0">
                <a:latin typeface="Arial"/>
                <a:cs typeface="Arial"/>
              </a:rPr>
              <a:t>segment </a:t>
            </a:r>
            <a:r>
              <a:rPr sz="1800" dirty="0">
                <a:latin typeface="Arial"/>
                <a:cs typeface="Arial"/>
              </a:rPr>
              <a:t>address and the offset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gives</a:t>
            </a:r>
            <a:endParaRPr sz="1800">
              <a:latin typeface="Arial"/>
              <a:cs typeface="Arial"/>
            </a:endParaRPr>
          </a:p>
          <a:p>
            <a:pPr marL="307467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00010010001101000000</a:t>
            </a:r>
            <a:r>
              <a:rPr sz="1800" spc="-7" baseline="-20833" dirty="0">
                <a:latin typeface="Arial"/>
                <a:cs typeface="Arial"/>
              </a:rPr>
              <a:t>2</a:t>
            </a:r>
            <a:r>
              <a:rPr sz="1800" spc="120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49041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0000000000100010</a:t>
            </a:r>
            <a:r>
              <a:rPr sz="1800" baseline="-20833" dirty="0">
                <a:latin typeface="Arial"/>
                <a:cs typeface="Arial"/>
              </a:rPr>
              <a:t>2</a:t>
            </a:r>
            <a:r>
              <a:rPr sz="1800" spc="35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3010535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00010010001101100010</a:t>
            </a:r>
            <a:r>
              <a:rPr sz="1800" spc="-22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= 12362</a:t>
            </a:r>
            <a:r>
              <a:rPr sz="1800" baseline="-20833" dirty="0">
                <a:latin typeface="Arial"/>
                <a:cs typeface="Arial"/>
              </a:rPr>
              <a:t>16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12362H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836498"/>
            <a:ext cx="67697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Self-Test </a:t>
            </a:r>
            <a:r>
              <a:rPr spc="-5" dirty="0"/>
              <a:t>1: Answers</a:t>
            </a:r>
            <a:r>
              <a:rPr spc="-55" dirty="0"/>
              <a:t> </a:t>
            </a:r>
            <a:r>
              <a:rPr spc="5" dirty="0"/>
              <a:t>(cont)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50975" y="1834083"/>
            <a:ext cx="23444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315720" algn="l"/>
              </a:tabLst>
            </a:pPr>
            <a:r>
              <a:rPr sz="1550" b="1" dirty="0">
                <a:solidFill>
                  <a:srgbClr val="00007C"/>
                </a:solidFill>
                <a:latin typeface="Arial"/>
                <a:cs typeface="Arial"/>
              </a:rPr>
              <a:t>3.	</a:t>
            </a:r>
            <a:r>
              <a:rPr sz="2400" b="1" spc="-5" dirty="0">
                <a:solidFill>
                  <a:srgbClr val="1717FF"/>
                </a:solidFill>
                <a:latin typeface="Arial"/>
                <a:cs typeface="Arial"/>
              </a:rPr>
              <a:t>CMP	</a:t>
            </a:r>
            <a:r>
              <a:rPr sz="2400" b="1" spc="-25" dirty="0">
                <a:solidFill>
                  <a:srgbClr val="1717FF"/>
                </a:solidFill>
                <a:latin typeface="Arial"/>
                <a:cs typeface="Arial"/>
              </a:rPr>
              <a:t>AX,</a:t>
            </a:r>
            <a:r>
              <a:rPr sz="2400" b="1" spc="-30" dirty="0">
                <a:solidFill>
                  <a:srgbClr val="1717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717FF"/>
                </a:solidFill>
                <a:latin typeface="Arial"/>
                <a:cs typeface="Arial"/>
              </a:rPr>
              <a:t>DX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975" y="2199703"/>
            <a:ext cx="1125220" cy="9048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dirty="0">
                <a:latin typeface="Arial"/>
                <a:cs typeface="Arial"/>
              </a:rPr>
              <a:t>AB00H: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DEFF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1274" y="2199703"/>
            <a:ext cx="3554729" cy="9048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857885" algn="l"/>
                <a:tab pos="1703705" algn="l"/>
                <a:tab pos="2552700" algn="l"/>
              </a:tabLst>
            </a:pPr>
            <a:r>
              <a:rPr sz="2400" dirty="0">
                <a:latin typeface="Arial"/>
                <a:cs typeface="Arial"/>
              </a:rPr>
              <a:t>1010	1011	0000	0000</a:t>
            </a:r>
            <a:endParaRPr sz="24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80"/>
              </a:spcBef>
              <a:tabLst>
                <a:tab pos="909955" algn="l"/>
                <a:tab pos="1760220" algn="l"/>
                <a:tab pos="2607945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1101	1110	1111	1111</a:t>
            </a:r>
            <a:r>
              <a:rPr sz="2400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975" y="3078036"/>
            <a:ext cx="6205220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515110">
              <a:lnSpc>
                <a:spcPct val="100000"/>
              </a:lnSpc>
              <a:spcBef>
                <a:spcPts val="680"/>
              </a:spcBef>
              <a:tabLst>
                <a:tab pos="2364740" algn="l"/>
                <a:tab pos="3211830" algn="l"/>
                <a:tab pos="4058285" algn="l"/>
                <a:tab pos="4988560" algn="l"/>
              </a:tabLst>
            </a:pPr>
            <a:r>
              <a:rPr sz="2400" dirty="0">
                <a:latin typeface="Arial"/>
                <a:cs typeface="Arial"/>
              </a:rPr>
              <a:t>1100	</a:t>
            </a:r>
            <a:r>
              <a:rPr sz="2400" spc="5" dirty="0">
                <a:latin typeface="Arial"/>
                <a:cs typeface="Arial"/>
              </a:rPr>
              <a:t>1100	0000	0001	</a:t>
            </a:r>
            <a:r>
              <a:rPr sz="2400" spc="-5" dirty="0">
                <a:latin typeface="Arial"/>
                <a:cs typeface="Arial"/>
              </a:rPr>
              <a:t>(CC01H)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30" dirty="0">
                <a:latin typeface="Arial"/>
                <a:cs typeface="Arial"/>
              </a:rPr>
              <a:t>[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AF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 1, ZF = 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0,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CF = 1, PF = 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0,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SF =</a:t>
            </a:r>
            <a:r>
              <a:rPr sz="2400" b="1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2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spc="2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69265" algn="l"/>
                <a:tab pos="1280160" algn="l"/>
              </a:tabLst>
            </a:pPr>
            <a:r>
              <a:rPr sz="1550" b="1" dirty="0">
                <a:solidFill>
                  <a:srgbClr val="00007C"/>
                </a:solidFill>
                <a:latin typeface="Arial"/>
                <a:cs typeface="Arial"/>
              </a:rPr>
              <a:t>4.	</a:t>
            </a:r>
            <a:r>
              <a:rPr sz="2400" b="1" dirty="0">
                <a:solidFill>
                  <a:srgbClr val="1717FF"/>
                </a:solidFill>
                <a:latin typeface="Arial"/>
                <a:cs typeface="Arial"/>
              </a:rPr>
              <a:t>NOT	</a:t>
            </a:r>
            <a:r>
              <a:rPr sz="2400" b="1" spc="-5" dirty="0">
                <a:solidFill>
                  <a:srgbClr val="1717FF"/>
                </a:solidFill>
                <a:latin typeface="Arial"/>
                <a:cs typeface="Arial"/>
              </a:rPr>
              <a:t>DX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0975" y="4395406"/>
            <a:ext cx="1126490" cy="9042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dirty="0">
                <a:latin typeface="Arial"/>
                <a:cs typeface="Arial"/>
              </a:rPr>
              <a:t>DEF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H: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NOT: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3892" y="4395406"/>
            <a:ext cx="4690745" cy="9042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680"/>
              </a:spcBef>
              <a:tabLst>
                <a:tab pos="876935" algn="l"/>
                <a:tab pos="1727200" algn="l"/>
                <a:tab pos="2573655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1101	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1110	1111	1111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862330" algn="l"/>
                <a:tab pos="1709420" algn="l"/>
                <a:tab pos="2556510" algn="l"/>
                <a:tab pos="3571875" algn="l"/>
              </a:tabLst>
            </a:pPr>
            <a:r>
              <a:rPr sz="2400" dirty="0">
                <a:latin typeface="Arial"/>
                <a:cs typeface="Arial"/>
              </a:rPr>
              <a:t>001</a:t>
            </a:r>
            <a:r>
              <a:rPr sz="2400" spc="-5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00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00</a:t>
            </a:r>
            <a:r>
              <a:rPr sz="2400" spc="-5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00</a:t>
            </a:r>
            <a:r>
              <a:rPr sz="2400" spc="-5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dirty="0">
                <a:latin typeface="Arial"/>
                <a:cs typeface="Arial"/>
              </a:rPr>
              <a:t>2100</a:t>
            </a:r>
            <a:r>
              <a:rPr sz="2400" spc="-5" dirty="0">
                <a:latin typeface="Arial"/>
                <a:cs typeface="Arial"/>
              </a:rPr>
              <a:t>H)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0975" y="5346903"/>
            <a:ext cx="5412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Arial"/>
                <a:cs typeface="Arial"/>
              </a:rPr>
              <a:t>[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AF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 0, ZF = 0, CF = 0, PF = 0, SF =</a:t>
            </a:r>
            <a:r>
              <a:rPr sz="2400" b="1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400" spc="2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598119"/>
            <a:ext cx="79787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Self-Test </a:t>
            </a:r>
            <a:r>
              <a:rPr spc="-5" dirty="0"/>
              <a:t>2: Arithmetic &amp;</a:t>
            </a:r>
            <a:r>
              <a:rPr dirty="0"/>
              <a:t> </a:t>
            </a:r>
            <a:r>
              <a:rPr spc="-5" dirty="0"/>
              <a:t>Logical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6244" y="1347956"/>
            <a:ext cx="7563484" cy="504571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400" dirty="0">
                <a:latin typeface="Arial"/>
                <a:cs typeface="Arial"/>
              </a:rPr>
              <a:t>Assume the </a:t>
            </a:r>
            <a:r>
              <a:rPr sz="2400" spc="-5" dirty="0">
                <a:latin typeface="Arial"/>
                <a:cs typeface="Arial"/>
              </a:rPr>
              <a:t>following register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conditions: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980"/>
              </a:spcBef>
              <a:tabLst>
                <a:tab pos="1475105" algn="l"/>
                <a:tab pos="3272790" algn="l"/>
                <a:tab pos="4969510" algn="l"/>
              </a:tabLst>
            </a:pPr>
            <a:r>
              <a:rPr sz="2000" spc="-10" dirty="0">
                <a:latin typeface="Arial"/>
                <a:cs typeface="Arial"/>
              </a:rPr>
              <a:t>CF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1,	</a:t>
            </a:r>
            <a:r>
              <a:rPr sz="2000" spc="-15" dirty="0">
                <a:latin typeface="Arial"/>
                <a:cs typeface="Arial"/>
              </a:rPr>
              <a:t>AX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ABCDH,	</a:t>
            </a:r>
            <a:r>
              <a:rPr sz="2000" spc="-15" dirty="0">
                <a:latin typeface="Arial"/>
                <a:cs typeface="Arial"/>
              </a:rPr>
              <a:t>BX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EF01H,	DX </a:t>
            </a: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-10" dirty="0">
                <a:latin typeface="Arial"/>
                <a:cs typeface="Arial"/>
              </a:rPr>
              <a:t> 2345H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0100"/>
              </a:lnSpc>
              <a:spcBef>
                <a:spcPts val="1520"/>
              </a:spcBef>
            </a:pPr>
            <a:r>
              <a:rPr sz="2400" dirty="0">
                <a:latin typeface="Arial"/>
                <a:cs typeface="Arial"/>
              </a:rPr>
              <a:t>Perform the </a:t>
            </a:r>
            <a:r>
              <a:rPr sz="2400" spc="-5" dirty="0">
                <a:latin typeface="Arial"/>
                <a:cs typeface="Arial"/>
              </a:rPr>
              <a:t>following </a:t>
            </a:r>
            <a:r>
              <a:rPr sz="2400" dirty="0">
                <a:latin typeface="Arial"/>
                <a:cs typeface="Arial"/>
              </a:rPr>
              <a:t>operations. Indicate the result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  the </a:t>
            </a:r>
            <a:r>
              <a:rPr sz="2400" spc="-5" dirty="0">
                <a:latin typeface="Arial"/>
                <a:cs typeface="Arial"/>
              </a:rPr>
              <a:t>register </a:t>
            </a:r>
            <a:r>
              <a:rPr sz="2400" spc="-10" dirty="0">
                <a:latin typeface="Arial"/>
                <a:cs typeface="Arial"/>
              </a:rPr>
              <a:t>where </a:t>
            </a:r>
            <a:r>
              <a:rPr sz="2400" dirty="0">
                <a:latin typeface="Arial"/>
                <a:cs typeface="Arial"/>
              </a:rPr>
              <a:t>it is stored.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operations </a:t>
            </a:r>
            <a:r>
              <a:rPr sz="2400" spc="-5" dirty="0">
                <a:latin typeface="Arial"/>
                <a:cs typeface="Arial"/>
              </a:rPr>
              <a:t>are  </a:t>
            </a:r>
            <a:r>
              <a:rPr sz="2400" dirty="0">
                <a:latin typeface="Arial"/>
                <a:cs typeface="Arial"/>
              </a:rPr>
              <a:t>independent of each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other.</a:t>
            </a:r>
            <a:endParaRPr sz="2400">
              <a:latin typeface="Arial"/>
              <a:cs typeface="Arial"/>
            </a:endParaRPr>
          </a:p>
          <a:p>
            <a:pPr marL="1384300" indent="-457834">
              <a:lnSpc>
                <a:spcPct val="100000"/>
              </a:lnSpc>
              <a:spcBef>
                <a:spcPts val="495"/>
              </a:spcBef>
              <a:buClr>
                <a:srgbClr val="00007C"/>
              </a:buClr>
              <a:buSzPct val="65000"/>
              <a:buAutoNum type="arabicPeriod"/>
              <a:tabLst>
                <a:tab pos="1384300" algn="l"/>
                <a:tab pos="1384935" algn="l"/>
                <a:tab pos="2076450" algn="l"/>
              </a:tabLst>
            </a:pPr>
            <a:r>
              <a:rPr sz="2000" dirty="0">
                <a:latin typeface="Arial"/>
                <a:cs typeface="Arial"/>
              </a:rPr>
              <a:t>XOR	</a:t>
            </a:r>
            <a:r>
              <a:rPr sz="2000" spc="-10" dirty="0">
                <a:latin typeface="Arial"/>
                <a:cs typeface="Arial"/>
              </a:rPr>
              <a:t>AL,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79H</a:t>
            </a:r>
            <a:endParaRPr sz="2000">
              <a:latin typeface="Arial"/>
              <a:cs typeface="Arial"/>
            </a:endParaRPr>
          </a:p>
          <a:p>
            <a:pPr marL="1384300" indent="-457834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65000"/>
              <a:buAutoNum type="arabicPeriod"/>
              <a:tabLst>
                <a:tab pos="1384300" algn="l"/>
                <a:tab pos="1384935" algn="l"/>
                <a:tab pos="2099945" algn="l"/>
              </a:tabLst>
            </a:pPr>
            <a:r>
              <a:rPr sz="2000" spc="-10" dirty="0">
                <a:latin typeface="Arial"/>
                <a:cs typeface="Arial"/>
              </a:rPr>
              <a:t>MOV	</a:t>
            </a:r>
            <a:r>
              <a:rPr sz="2000" spc="-5" dirty="0">
                <a:latin typeface="Arial"/>
                <a:cs typeface="Arial"/>
              </a:rPr>
              <a:t>CL,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4H</a:t>
            </a:r>
            <a:endParaRPr sz="20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480"/>
              </a:spcBef>
              <a:tabLst>
                <a:tab pos="2088514" algn="l"/>
              </a:tabLst>
            </a:pPr>
            <a:r>
              <a:rPr sz="2000" spc="-5" dirty="0">
                <a:latin typeface="Arial"/>
                <a:cs typeface="Arial"/>
              </a:rPr>
              <a:t>ROR	DX,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</a:t>
            </a:r>
            <a:endParaRPr sz="2000">
              <a:latin typeface="Arial"/>
              <a:cs typeface="Arial"/>
            </a:endParaRPr>
          </a:p>
          <a:p>
            <a:pPr marL="1384300" indent="-457834">
              <a:lnSpc>
                <a:spcPct val="100000"/>
              </a:lnSpc>
              <a:spcBef>
                <a:spcPts val="484"/>
              </a:spcBef>
              <a:buClr>
                <a:srgbClr val="00007C"/>
              </a:buClr>
              <a:buSzPct val="65000"/>
              <a:buAutoNum type="arabicPeriod" startAt="3"/>
              <a:tabLst>
                <a:tab pos="1384300" algn="l"/>
                <a:tab pos="1384935" algn="l"/>
                <a:tab pos="1975485" algn="l"/>
              </a:tabLst>
            </a:pPr>
            <a:r>
              <a:rPr sz="2000" spc="-5" dirty="0">
                <a:latin typeface="Arial"/>
                <a:cs typeface="Arial"/>
              </a:rPr>
              <a:t>OR	</a:t>
            </a:r>
            <a:r>
              <a:rPr sz="2000" spc="-10" dirty="0">
                <a:latin typeface="Arial"/>
                <a:cs typeface="Arial"/>
              </a:rPr>
              <a:t>BX, DX</a:t>
            </a:r>
            <a:endParaRPr sz="2000">
              <a:latin typeface="Arial"/>
              <a:cs typeface="Arial"/>
            </a:endParaRPr>
          </a:p>
          <a:p>
            <a:pPr marL="1384300" indent="-457834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65000"/>
              <a:buAutoNum type="arabicPeriod" startAt="3"/>
              <a:tabLst>
                <a:tab pos="1384300" algn="l"/>
                <a:tab pos="1384935" algn="l"/>
                <a:tab pos="2061210" algn="l"/>
              </a:tabLst>
            </a:pPr>
            <a:r>
              <a:rPr sz="2000" spc="-10" dirty="0">
                <a:latin typeface="Arial"/>
                <a:cs typeface="Arial"/>
              </a:rPr>
              <a:t>AND	</a:t>
            </a:r>
            <a:r>
              <a:rPr sz="2000" spc="-5" dirty="0">
                <a:latin typeface="Arial"/>
                <a:cs typeface="Arial"/>
              </a:rPr>
              <a:t>AX,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BX</a:t>
            </a:r>
            <a:endParaRPr sz="2000">
              <a:latin typeface="Arial"/>
              <a:cs typeface="Arial"/>
            </a:endParaRPr>
          </a:p>
          <a:p>
            <a:pPr marL="1384300" indent="-457834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65000"/>
              <a:buAutoNum type="arabicPeriod" startAt="3"/>
              <a:tabLst>
                <a:tab pos="1384300" algn="l"/>
                <a:tab pos="1384935" algn="l"/>
                <a:tab pos="2099945" algn="l"/>
              </a:tabLst>
            </a:pPr>
            <a:r>
              <a:rPr sz="2000" spc="-10" dirty="0">
                <a:latin typeface="Arial"/>
                <a:cs typeface="Arial"/>
              </a:rPr>
              <a:t>MOV	</a:t>
            </a:r>
            <a:r>
              <a:rPr sz="2000" spc="-5" dirty="0">
                <a:latin typeface="Arial"/>
                <a:cs typeface="Arial"/>
              </a:rPr>
              <a:t>CL,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3H</a:t>
            </a:r>
            <a:endParaRPr sz="20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480"/>
              </a:spcBef>
              <a:tabLst>
                <a:tab pos="2033270" algn="l"/>
              </a:tabLst>
            </a:pPr>
            <a:r>
              <a:rPr sz="2000" spc="-5" dirty="0">
                <a:latin typeface="Arial"/>
                <a:cs typeface="Arial"/>
              </a:rPr>
              <a:t>RCL	</a:t>
            </a:r>
            <a:r>
              <a:rPr sz="2000" spc="-10" dirty="0">
                <a:latin typeface="Arial"/>
                <a:cs typeface="Arial"/>
              </a:rPr>
              <a:t>BH,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6512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546100"/>
            <a:chOff x="131063" y="0"/>
            <a:chExt cx="9013190" cy="546100"/>
          </a:xfrm>
        </p:grpSpPr>
        <p:sp>
          <p:nvSpPr>
            <p:cNvPr id="4" name="object 4"/>
            <p:cNvSpPr/>
            <p:nvPr/>
          </p:nvSpPr>
          <p:spPr>
            <a:xfrm>
              <a:off x="411479" y="134112"/>
              <a:ext cx="8732520" cy="27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419" y="0"/>
              <a:ext cx="280670" cy="271780"/>
            </a:xfrm>
            <a:custGeom>
              <a:avLst/>
              <a:gdLst/>
              <a:ahLst/>
              <a:cxnLst/>
              <a:rect l="l" t="t" r="r" b="b"/>
              <a:pathLst>
                <a:path w="280670" h="271780">
                  <a:moveTo>
                    <a:pt x="140208" y="134124"/>
                  </a:moveTo>
                  <a:lnTo>
                    <a:pt x="0" y="134124"/>
                  </a:lnTo>
                  <a:lnTo>
                    <a:pt x="0" y="271272"/>
                  </a:lnTo>
                  <a:lnTo>
                    <a:pt x="140208" y="271272"/>
                  </a:lnTo>
                  <a:lnTo>
                    <a:pt x="140208" y="134124"/>
                  </a:lnTo>
                  <a:close/>
                </a:path>
                <a:path w="280670" h="271780">
                  <a:moveTo>
                    <a:pt x="280428" y="0"/>
                  </a:moveTo>
                  <a:lnTo>
                    <a:pt x="140220" y="0"/>
                  </a:lnTo>
                  <a:lnTo>
                    <a:pt x="140220" y="134124"/>
                  </a:lnTo>
                  <a:lnTo>
                    <a:pt x="280428" y="134124"/>
                  </a:lnTo>
                  <a:lnTo>
                    <a:pt x="280428" y="0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" y="134112"/>
              <a:ext cx="140335" cy="143510"/>
            </a:xfrm>
            <a:custGeom>
              <a:avLst/>
              <a:gdLst/>
              <a:ahLst/>
              <a:cxnLst/>
              <a:rect l="l" t="t" r="r" b="b"/>
              <a:pathLst>
                <a:path w="140334" h="143510">
                  <a:moveTo>
                    <a:pt x="140208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0208" y="14325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19" y="274320"/>
              <a:ext cx="137160" cy="134620"/>
            </a:xfrm>
            <a:custGeom>
              <a:avLst/>
              <a:gdLst/>
              <a:ahLst/>
              <a:cxnLst/>
              <a:rect l="l" t="t" r="r" b="b"/>
              <a:pathLst>
                <a:path w="137159" h="134620">
                  <a:moveTo>
                    <a:pt x="0" y="134112"/>
                  </a:moveTo>
                  <a:lnTo>
                    <a:pt x="137160" y="13411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solidFill>
              <a:srgbClr val="CC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3" y="137160"/>
              <a:ext cx="143510" cy="137160"/>
            </a:xfrm>
            <a:custGeom>
              <a:avLst/>
              <a:gdLst/>
              <a:ahLst/>
              <a:cxnLst/>
              <a:rect l="l" t="t" r="r" b="b"/>
              <a:pathLst>
                <a:path w="143510" h="137160">
                  <a:moveTo>
                    <a:pt x="143256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43256" y="137159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320" y="271271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07" y="0"/>
                  </a:moveTo>
                  <a:lnTo>
                    <a:pt x="134099" y="0"/>
                  </a:lnTo>
                  <a:lnTo>
                    <a:pt x="134099" y="137160"/>
                  </a:lnTo>
                  <a:lnTo>
                    <a:pt x="0" y="137160"/>
                  </a:lnTo>
                  <a:lnTo>
                    <a:pt x="0" y="274320"/>
                  </a:lnTo>
                  <a:lnTo>
                    <a:pt x="137160" y="274320"/>
                  </a:lnTo>
                  <a:lnTo>
                    <a:pt x="137160" y="137160"/>
                  </a:lnTo>
                  <a:lnTo>
                    <a:pt x="274307" y="137160"/>
                  </a:lnTo>
                  <a:lnTo>
                    <a:pt x="274307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44" y="551814"/>
            <a:ext cx="517906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Self-Test 2:</a:t>
            </a:r>
            <a:r>
              <a:rPr spc="-35" dirty="0"/>
              <a:t> </a:t>
            </a:r>
            <a:r>
              <a:rPr spc="-5" dirty="0"/>
              <a:t>Answers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77569" y="1405890"/>
            <a:ext cx="2445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  <a:tab pos="1297940" algn="l"/>
              </a:tabLst>
            </a:pPr>
            <a:r>
              <a:rPr sz="1550" b="1" dirty="0">
                <a:solidFill>
                  <a:srgbClr val="00007C"/>
                </a:solidFill>
                <a:latin typeface="Arial"/>
                <a:cs typeface="Arial"/>
              </a:rPr>
              <a:t>1.	</a:t>
            </a:r>
            <a:r>
              <a:rPr sz="2400" b="1" dirty="0">
                <a:solidFill>
                  <a:srgbClr val="009544"/>
                </a:solidFill>
                <a:latin typeface="Arial"/>
                <a:cs typeface="Arial"/>
              </a:rPr>
              <a:t>XOR	</a:t>
            </a:r>
            <a:r>
              <a:rPr sz="2400" b="1" spc="-25" dirty="0">
                <a:solidFill>
                  <a:srgbClr val="009544"/>
                </a:solidFill>
                <a:latin typeface="Arial"/>
                <a:cs typeface="Arial"/>
              </a:rPr>
              <a:t>AL,</a:t>
            </a:r>
            <a:r>
              <a:rPr sz="2400" b="1" spc="-30" dirty="0">
                <a:solidFill>
                  <a:srgbClr val="00954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544"/>
                </a:solidFill>
                <a:latin typeface="Arial"/>
                <a:cs typeface="Arial"/>
              </a:rPr>
              <a:t>79H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7569" y="1771079"/>
            <a:ext cx="770255" cy="9042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H: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79H: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7398" y="1771079"/>
            <a:ext cx="1869439" cy="9042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857885" algn="l"/>
              </a:tabLst>
            </a:pPr>
            <a:r>
              <a:rPr sz="2400" dirty="0">
                <a:latin typeface="Arial"/>
                <a:cs typeface="Arial"/>
              </a:rPr>
              <a:t>1100	1101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859155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0111	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1001</a:t>
            </a:r>
            <a:r>
              <a:rPr sz="2400" u="heavy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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7569" y="2649534"/>
            <a:ext cx="7677784" cy="26600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012190">
              <a:lnSpc>
                <a:spcPct val="100000"/>
              </a:lnSpc>
              <a:spcBef>
                <a:spcPts val="675"/>
              </a:spcBef>
              <a:tabLst>
                <a:tab pos="1858645" algn="l"/>
                <a:tab pos="2788920" algn="l"/>
              </a:tabLst>
            </a:pPr>
            <a:r>
              <a:rPr sz="2400" dirty="0">
                <a:latin typeface="Arial"/>
                <a:cs typeface="Arial"/>
              </a:rPr>
              <a:t>1011	</a:t>
            </a:r>
            <a:r>
              <a:rPr sz="2400" spc="5" dirty="0">
                <a:latin typeface="Arial"/>
                <a:cs typeface="Arial"/>
              </a:rPr>
              <a:t>0100	</a:t>
            </a:r>
            <a:r>
              <a:rPr sz="2400" dirty="0">
                <a:latin typeface="Arial"/>
                <a:cs typeface="Arial"/>
              </a:rPr>
              <a:t>[AL 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717FF"/>
                </a:solidFill>
                <a:latin typeface="Arial"/>
                <a:cs typeface="Arial"/>
              </a:rPr>
              <a:t>B4H</a:t>
            </a:r>
            <a:r>
              <a:rPr sz="2400" spc="-5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  <a:p>
            <a:pPr marL="457200" marR="5373370" indent="-457200" algn="r">
              <a:lnSpc>
                <a:spcPct val="100000"/>
              </a:lnSpc>
              <a:spcBef>
                <a:spcPts val="580"/>
              </a:spcBef>
              <a:buClr>
                <a:srgbClr val="00007C"/>
              </a:buClr>
              <a:buSzPct val="64583"/>
              <a:buAutoNum type="arabicPeriod" startAt="2"/>
              <a:tabLst>
                <a:tab pos="457200" algn="l"/>
                <a:tab pos="457834" algn="l"/>
                <a:tab pos="1318895" algn="l"/>
              </a:tabLst>
            </a:pPr>
            <a:r>
              <a:rPr sz="2400" b="1" spc="-5" dirty="0">
                <a:solidFill>
                  <a:srgbClr val="009544"/>
                </a:solidFill>
                <a:latin typeface="Arial"/>
                <a:cs typeface="Arial"/>
              </a:rPr>
              <a:t>MOV	</a:t>
            </a:r>
            <a:r>
              <a:rPr sz="2400" b="1" dirty="0">
                <a:solidFill>
                  <a:srgbClr val="009544"/>
                </a:solidFill>
                <a:latin typeface="Arial"/>
                <a:cs typeface="Arial"/>
              </a:rPr>
              <a:t>CL,</a:t>
            </a:r>
            <a:r>
              <a:rPr sz="2400" b="1" spc="-120" dirty="0">
                <a:solidFill>
                  <a:srgbClr val="00954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544"/>
                </a:solidFill>
                <a:latin typeface="Arial"/>
                <a:cs typeface="Arial"/>
              </a:rPr>
              <a:t>4H</a:t>
            </a:r>
            <a:endParaRPr sz="2400">
              <a:latin typeface="Arial"/>
              <a:cs typeface="Arial"/>
            </a:endParaRPr>
          </a:p>
          <a:p>
            <a:pPr marR="5355590" algn="r">
              <a:lnSpc>
                <a:spcPct val="100000"/>
              </a:lnSpc>
              <a:spcBef>
                <a:spcPts val="580"/>
              </a:spcBef>
              <a:tabLst>
                <a:tab pos="846455" algn="l"/>
              </a:tabLst>
            </a:pPr>
            <a:r>
              <a:rPr sz="2400" b="1" spc="-5" dirty="0">
                <a:solidFill>
                  <a:srgbClr val="009544"/>
                </a:solidFill>
                <a:latin typeface="Arial"/>
                <a:cs typeface="Arial"/>
              </a:rPr>
              <a:t>ROR	</a:t>
            </a:r>
            <a:r>
              <a:rPr sz="2400" b="1" dirty="0">
                <a:solidFill>
                  <a:srgbClr val="009544"/>
                </a:solidFill>
                <a:latin typeface="Arial"/>
                <a:cs typeface="Arial"/>
              </a:rPr>
              <a:t>DX,</a:t>
            </a:r>
            <a:r>
              <a:rPr sz="2400" b="1" spc="-114" dirty="0">
                <a:solidFill>
                  <a:srgbClr val="00954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544"/>
                </a:solidFill>
                <a:latin typeface="Arial"/>
                <a:cs typeface="Arial"/>
              </a:rPr>
              <a:t>CL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2348230" algn="l"/>
                <a:tab pos="3193415" algn="l"/>
                <a:tab pos="4038600" algn="l"/>
                <a:tab pos="4884420" algn="l"/>
              </a:tabLst>
            </a:pPr>
            <a:r>
              <a:rPr sz="2400" dirty="0">
                <a:latin typeface="Arial"/>
                <a:cs typeface="Arial"/>
              </a:rPr>
              <a:t>2345H:	0010	0011	0100	0101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175635" algn="l"/>
                <a:tab pos="4024629" algn="l"/>
                <a:tab pos="4871085" algn="l"/>
              </a:tabLst>
            </a:pPr>
            <a:r>
              <a:rPr sz="2400" spc="5" dirty="0">
                <a:latin typeface="Arial"/>
                <a:cs typeface="Arial"/>
              </a:rPr>
              <a:t>After </a:t>
            </a:r>
            <a:r>
              <a:rPr sz="2400" spc="-5" dirty="0">
                <a:latin typeface="Arial"/>
                <a:cs typeface="Arial"/>
              </a:rPr>
              <a:t>4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rotations: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0101	0010	0011	0100 </a:t>
            </a:r>
            <a:r>
              <a:rPr sz="2400" spc="3454" dirty="0">
                <a:latin typeface="Wingdings"/>
                <a:cs typeface="Wingdings"/>
              </a:rPr>
              <a:t>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717FF"/>
                </a:solidFill>
                <a:latin typeface="Arial"/>
                <a:cs typeface="Arial"/>
              </a:rPr>
              <a:t>5234H </a:t>
            </a:r>
            <a:r>
              <a:rPr sz="2400" dirty="0">
                <a:latin typeface="Arial"/>
                <a:cs typeface="Arial"/>
              </a:rPr>
              <a:t>=  </a:t>
            </a:r>
            <a:r>
              <a:rPr sz="2400" spc="-1215" dirty="0">
                <a:latin typeface="Arial"/>
                <a:cs typeface="Arial"/>
              </a:rPr>
              <a:t>DX</a:t>
            </a: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00007C"/>
              </a:buClr>
              <a:buSzPct val="64583"/>
              <a:buAutoNum type="arabicPeriod" startAt="3"/>
              <a:tabLst>
                <a:tab pos="469900" algn="l"/>
                <a:tab pos="470534" algn="l"/>
                <a:tab pos="1094740" algn="l"/>
              </a:tabLst>
            </a:pPr>
            <a:r>
              <a:rPr sz="2400" b="1" dirty="0">
                <a:solidFill>
                  <a:srgbClr val="009544"/>
                </a:solidFill>
                <a:latin typeface="Arial"/>
                <a:cs typeface="Arial"/>
              </a:rPr>
              <a:t>OR	BX,</a:t>
            </a:r>
            <a:r>
              <a:rPr sz="2400" b="1" spc="-25" dirty="0">
                <a:solidFill>
                  <a:srgbClr val="00954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544"/>
                </a:solidFill>
                <a:latin typeface="Arial"/>
                <a:cs typeface="Arial"/>
              </a:rPr>
              <a:t>DX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7569" y="5283797"/>
            <a:ext cx="1061720" cy="9042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dirty="0">
                <a:latin typeface="Arial"/>
                <a:cs typeface="Arial"/>
              </a:rPr>
              <a:t>EF0</a:t>
            </a:r>
            <a:r>
              <a:rPr sz="2400" spc="5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H: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2345H: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48405" y="5283797"/>
            <a:ext cx="5526405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857885" algn="l"/>
                <a:tab pos="1703705" algn="l"/>
                <a:tab pos="2549525" algn="l"/>
              </a:tabLst>
            </a:pPr>
            <a:r>
              <a:rPr sz="2400" dirty="0">
                <a:latin typeface="Arial"/>
                <a:cs typeface="Arial"/>
              </a:rPr>
              <a:t>1110	1111	0000	0001</a:t>
            </a:r>
            <a:endParaRPr sz="24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580"/>
              </a:spcBef>
              <a:tabLst>
                <a:tab pos="892810" algn="l"/>
                <a:tab pos="1741805" algn="l"/>
                <a:tab pos="258826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0010	0011	0100	0101</a:t>
            </a:r>
            <a:endParaRPr sz="24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575"/>
              </a:spcBef>
              <a:tabLst>
                <a:tab pos="907415" algn="l"/>
                <a:tab pos="1753235" algn="l"/>
                <a:tab pos="2599055" algn="l"/>
                <a:tab pos="3456304" algn="l"/>
              </a:tabLst>
            </a:pPr>
            <a:r>
              <a:rPr sz="2400" dirty="0">
                <a:latin typeface="Arial"/>
                <a:cs typeface="Arial"/>
              </a:rPr>
              <a:t>1110	1111	0100	0101	</a:t>
            </a:r>
            <a:r>
              <a:rPr sz="2400" spc="3460" dirty="0">
                <a:latin typeface="Wingdings"/>
                <a:cs typeface="Wingdings"/>
              </a:rPr>
              <a:t>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717FF"/>
                </a:solidFill>
                <a:latin typeface="Arial"/>
                <a:cs typeface="Arial"/>
              </a:rPr>
              <a:t>EF45H </a:t>
            </a:r>
            <a:r>
              <a:rPr sz="2400" dirty="0">
                <a:latin typeface="Arial"/>
                <a:cs typeface="Arial"/>
              </a:rPr>
              <a:t>=  </a:t>
            </a:r>
            <a:r>
              <a:rPr sz="2400" spc="-1220" dirty="0">
                <a:latin typeface="Arial"/>
                <a:cs typeface="Arial"/>
              </a:rPr>
              <a:t>BX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4220</Words>
  <Application>Microsoft Office PowerPoint</Application>
  <PresentationFormat>On-screen Show (4:3)</PresentationFormat>
  <Paragraphs>520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Symbol</vt:lpstr>
      <vt:lpstr>Times New Roman</vt:lpstr>
      <vt:lpstr>Wingdings</vt:lpstr>
      <vt:lpstr>Office Theme</vt:lpstr>
      <vt:lpstr>Computer</vt:lpstr>
      <vt:lpstr>Flags Register</vt:lpstr>
      <vt:lpstr>Flags Register</vt:lpstr>
      <vt:lpstr>Flags Register</vt:lpstr>
      <vt:lpstr>Self-Test 1: Flags Condition</vt:lpstr>
      <vt:lpstr>Self-Test 1: Answers</vt:lpstr>
      <vt:lpstr>Self-Test 1: Answers (cont)</vt:lpstr>
      <vt:lpstr>Self-Test 2: Arithmetic &amp; Logical</vt:lpstr>
      <vt:lpstr>Self-Test 2: Answers</vt:lpstr>
      <vt:lpstr>Self-Test 2: Answers (cont)</vt:lpstr>
      <vt:lpstr>Self-Test 3: Physical Address</vt:lpstr>
      <vt:lpstr>Computer Architecture</vt:lpstr>
      <vt:lpstr>Content</vt:lpstr>
      <vt:lpstr>PowerPoint Presentation</vt:lpstr>
      <vt:lpstr>Software Model of the 8088/8086  Microprocessor</vt:lpstr>
      <vt:lpstr>The 8088 microprocessor includes 13 16 bit internal  registers:</vt:lpstr>
      <vt:lpstr>Memory Address Space and  Data Organization</vt:lpstr>
      <vt:lpstr>Memory Address Space and  Data Organization</vt:lpstr>
      <vt:lpstr>Memory Address Space and  Data Organization</vt:lpstr>
      <vt:lpstr>Memory Address Space and  Data Organization</vt:lpstr>
      <vt:lpstr>PowerPoint Presentation</vt:lpstr>
      <vt:lpstr>Memory Address Space and  Data Organization</vt:lpstr>
      <vt:lpstr>Memory Address Space and  Data Organization</vt:lpstr>
      <vt:lpstr>Memory Address Space and  Data Organization</vt:lpstr>
      <vt:lpstr>Memory Address Space and Data  Organization</vt:lpstr>
      <vt:lpstr>Memory Address Space and Data  Organization</vt:lpstr>
      <vt:lpstr>SELF TEST</vt:lpstr>
      <vt:lpstr>SELF TEST</vt:lpstr>
      <vt:lpstr>Data Types</vt:lpstr>
      <vt:lpstr>Data Types</vt:lpstr>
      <vt:lpstr>ASCII Table</vt:lpstr>
      <vt:lpstr>Data Types</vt:lpstr>
      <vt:lpstr>Instruction Pointer</vt:lpstr>
      <vt:lpstr>Data Registers</vt:lpstr>
      <vt:lpstr>Data Registers</vt:lpstr>
      <vt:lpstr>Data Registers</vt:lpstr>
      <vt:lpstr>Multipurpose Registers</vt:lpstr>
      <vt:lpstr>Pointer &amp; Index Registers</vt:lpstr>
      <vt:lpstr>Multipurpose Registers</vt:lpstr>
      <vt:lpstr>Data Registers</vt:lpstr>
      <vt:lpstr>Pointer and Index Register</vt:lpstr>
      <vt:lpstr>Segment Registers</vt:lpstr>
      <vt:lpstr>Segment Registers</vt:lpstr>
      <vt:lpstr>Segment Registers</vt:lpstr>
      <vt:lpstr>Pointer and Index Register</vt:lpstr>
      <vt:lpstr>Status Register</vt:lpstr>
      <vt:lpstr>Status Register</vt:lpstr>
      <vt:lpstr>Status Register</vt:lpstr>
      <vt:lpstr>Status Register</vt:lpstr>
      <vt:lpstr>Segmentation</vt:lpstr>
      <vt:lpstr>Memory Address Generation</vt:lpstr>
      <vt:lpstr>Memory Address Generation</vt:lpstr>
      <vt:lpstr>Physical &amp; Logical Address</vt:lpstr>
      <vt:lpstr>Physical &amp; Logical Address</vt:lpstr>
      <vt:lpstr>Physical &amp;  Logical Address</vt:lpstr>
      <vt:lpstr>Advantages of Segmented  Memory</vt:lpstr>
      <vt:lpstr>Advantages of Segmented  Memory</vt:lpstr>
      <vt:lpstr>Segment Registers and  Memory Segmentation</vt:lpstr>
      <vt:lpstr>Segment Registers and Memory  Segmentation</vt:lpstr>
      <vt:lpstr>Segment Registers and Memory  Segmentation</vt:lpstr>
      <vt:lpstr>Segment Registers and Memory  Segmentation</vt:lpstr>
      <vt:lpstr>Dedicated, Reserved and  Generel-Used Memory</vt:lpstr>
      <vt:lpstr>Dedicated, Reserved and  Generel-Used Memory</vt:lpstr>
      <vt:lpstr>Generating a Memory Address</vt:lpstr>
      <vt:lpstr>Generating a Memory Address</vt:lpstr>
      <vt:lpstr>Generating a Memory Address</vt:lpstr>
      <vt:lpstr>Generating a Memory Address</vt:lpstr>
      <vt:lpstr>Generating a Memory Address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System (MPS)</dc:title>
  <dc:creator>Steven Khoo</dc:creator>
  <cp:lastModifiedBy>Wen Chi</cp:lastModifiedBy>
  <cp:revision>1</cp:revision>
  <dcterms:created xsi:type="dcterms:W3CDTF">2021-10-29T01:17:46Z</dcterms:created>
  <dcterms:modified xsi:type="dcterms:W3CDTF">2022-02-25T15:21:41Z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2021-10-29T00:00:00Z</vt:filetime>
  </property>
</Properties>
</file>