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notesMasterIdLst>
    <p:notesMasterId r:id="rId68"/>
  </p:notesMasterIdLst>
  <p:sldIdLst>
    <p:sldId id="256" r:id="rId3"/>
    <p:sldId id="262" r:id="rId4"/>
    <p:sldId id="264" r:id="rId5"/>
    <p:sldId id="261" r:id="rId6"/>
    <p:sldId id="263" r:id="rId7"/>
    <p:sldId id="265" r:id="rId8"/>
    <p:sldId id="266" r:id="rId9"/>
    <p:sldId id="271" r:id="rId10"/>
    <p:sldId id="281" r:id="rId11"/>
    <p:sldId id="282" r:id="rId12"/>
    <p:sldId id="283" r:id="rId13"/>
    <p:sldId id="284" r:id="rId14"/>
    <p:sldId id="268" r:id="rId15"/>
    <p:sldId id="269" r:id="rId16"/>
    <p:sldId id="267" r:id="rId17"/>
    <p:sldId id="270" r:id="rId18"/>
    <p:sldId id="285" r:id="rId19"/>
    <p:sldId id="286" r:id="rId20"/>
    <p:sldId id="298" r:id="rId21"/>
    <p:sldId id="287" r:id="rId22"/>
    <p:sldId id="299" r:id="rId23"/>
    <p:sldId id="288" r:id="rId24"/>
    <p:sldId id="300" r:id="rId25"/>
    <p:sldId id="289" r:id="rId26"/>
    <p:sldId id="308" r:id="rId27"/>
    <p:sldId id="295" r:id="rId28"/>
    <p:sldId id="311" r:id="rId29"/>
    <p:sldId id="294" r:id="rId30"/>
    <p:sldId id="301" r:id="rId31"/>
    <p:sldId id="290" r:id="rId32"/>
    <p:sldId id="302" r:id="rId33"/>
    <p:sldId id="296" r:id="rId34"/>
    <p:sldId id="312" r:id="rId35"/>
    <p:sldId id="297" r:id="rId36"/>
    <p:sldId id="310" r:id="rId37"/>
    <p:sldId id="313" r:id="rId38"/>
    <p:sldId id="291" r:id="rId39"/>
    <p:sldId id="303" r:id="rId40"/>
    <p:sldId id="292" r:id="rId41"/>
    <p:sldId id="304" r:id="rId42"/>
    <p:sldId id="314" r:id="rId43"/>
    <p:sldId id="293" r:id="rId44"/>
    <p:sldId id="305" r:id="rId45"/>
    <p:sldId id="306" r:id="rId46"/>
    <p:sldId id="307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279" r:id="rId57"/>
    <p:sldId id="258" r:id="rId58"/>
    <p:sldId id="259" r:id="rId59"/>
    <p:sldId id="273" r:id="rId60"/>
    <p:sldId id="274" r:id="rId61"/>
    <p:sldId id="275" r:id="rId62"/>
    <p:sldId id="260" r:id="rId63"/>
    <p:sldId id="276" r:id="rId64"/>
    <p:sldId id="277" r:id="rId65"/>
    <p:sldId id="278" r:id="rId66"/>
    <p:sldId id="280" r:id="rId6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逸昕 (107428023)" initials="謝逸昕" lastIdx="1" clrIdx="0">
    <p:extLst>
      <p:ext uri="{19B8F6BF-5375-455C-9EA6-DF929625EA0E}">
        <p15:presenceInfo xmlns:p15="http://schemas.microsoft.com/office/powerpoint/2012/main" userId="S::kyozero0405@office365.ncu.edu.tw::e311977a-de96-477d-9d2a-4a51a9c58f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8156A-E387-47E4-B8F6-83B3ED15B347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2486A-50FB-4C49-9F77-2E061069E5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50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se.com.tw/en/page/announcement/publicForm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2486A-50FB-4C49-9F77-2E061069E5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7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https://www.twse.com.tw/en/page/announcement/publicForm.html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2486A-50FB-4C49-9F77-2E061069E5D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05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2486A-50FB-4C49-9F77-2E061069E5D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5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2486A-50FB-4C49-9F77-2E061069E5D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81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2486A-50FB-4C49-9F77-2E061069E5D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1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2486A-50FB-4C49-9F77-2E061069E5D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5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2486A-50FB-4C49-9F77-2E061069E5D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44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2486A-50FB-4C49-9F77-2E061069E5D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04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15B85-EC9F-47DF-B0AC-DA055C27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5CC2BC-2626-46EA-8497-87F2EE214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32BE64-1C52-4E5D-B0F3-C7AD8699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BD40-4E0A-4FB6-9DBA-81EC3D128DC5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0A6F8-5151-4C9C-92C6-A93091E3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C9D41F-BBB1-4158-A245-DCB3F07A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62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9EFB3-0863-4EC8-B329-E901D099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155C41-9684-46DB-9A70-406AF2E44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31FFDD-EDA0-473A-A7A0-A256412D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5D7C-AC4E-4DCD-BA01-A5F279B935B1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7134A-3AAE-4F95-89B8-1EB88CF8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F0F93B-EDBF-42B1-9BB4-07640FA4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1720E0-EA19-429D-A69A-81396403E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AE732D-8CE8-46A4-BA75-4140D28F8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57EEC7-A60D-439A-9669-FA46B761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BBB7-ADE8-4DB4-A2A1-8E2C22C562A3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E648C-864E-4A8D-823D-C7913656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4B0E6-07EB-4F9B-86AD-67F345C9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0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06369D-B9CE-496C-9FB1-5A2B088F9393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70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FC70-56A6-4F5D-91A3-9068D3677F61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178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7EA099-7A2F-4E8F-A516-F83D8A113235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4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2BD8-E9CB-4B1C-8A61-45BE54EF6745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98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B22C-F644-4B96-AA56-A39023F51E8A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16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B657-4475-4A06-8A22-41EEDB5CBAB1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83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644D-6A3E-4B87-8772-BB7D0EBE306C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221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33CAB5-8A38-4179-90A6-664ACC2FBCE2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79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E3D02-523B-47E9-A092-E4C181B4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0DBE0D-3306-4029-BA82-AC8940A1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60043F-ACA8-464F-AF63-3563292F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A65-919C-4434-8B6B-5CA4637117DC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CF42A2-789C-4F40-9C55-E74B2297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6F49B8-E4BA-4792-B4F9-156458B4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4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96670-9A60-4D0C-9241-6F7B7FB940BA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77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3EE5-5084-4B55-9ABA-45AC5BB01CFE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58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CA1154-9550-4778-A804-03D32748D226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8EC91-BBD4-44AA-8296-D29727B0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4E28B0-832D-4194-97C5-13969C99C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7E0BF-09F6-4DAE-B0C8-269CC9F6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6077-988B-4B63-B4E5-47AC81EBCECC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2680BA-7FD5-48AF-B1F7-0ED3FB40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8B737F-741F-418B-AD2D-4F6136FF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40472-583A-4112-A075-8675E2BA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07D5A-EDAB-487D-A7F9-90B0AB81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E430FF-1D58-4DEE-BB6B-055322B9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998394-F820-4D8B-B806-38F8BB70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889C-9DEF-4564-8220-FF9C24ED61AB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EFF0E9-EF91-44CB-958C-47ABD3A9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92ECC7-58A3-4E97-AFE8-74FBBAB1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7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7159D-A836-4A70-BF6E-C969D108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1648A1-5941-4763-A93F-EE269636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A7DBC4-E202-4182-9740-1EFEBEA0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2562D1-A522-40E9-B067-8EDF84FE5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8B75B3-A7E4-4E12-AB3B-C2FC951ED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D69B18-1466-4105-B05E-5EAD39F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74D4-0B74-4D23-87D4-E77542BE18A6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2AE0AE-8DFB-4BE8-8082-243D8349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1C1196-1593-4272-AEEB-484E05B1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8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DF9F7-E402-4A46-A001-A86FE883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945B82-2EA0-4251-A16D-3DF1B0B2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260F-9C1B-4E61-8AD4-30CC6488BD35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2BC4F8-015A-4263-BB8F-7F8CC6B4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B9C786-B97E-4922-A69F-E9B6DB80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8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EA2FA6-E064-4D8C-A824-0A818E7D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01F2-788E-4879-A7E8-A2EF8D8394D3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AF7BF0-FCD1-429B-BA76-4EECEFA9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82E979-BFD4-4593-BBC5-02FCF360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82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D3F68-FB71-477D-A35D-766373B3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2E30F7-79FC-41C7-8B2A-D479A6C9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3E1FD1-55B4-4758-908B-559CE9EF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9D3E4E-9BB8-4A66-BBBA-AA8AADC5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2939-A0BA-4DCE-898B-5CD9A140C299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A82E04-7F14-418C-91DC-DE374728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EC2E97-D35E-4865-9B77-5CE85B96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12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390FE-21B8-42D3-9328-634262E0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484489-D31A-4DF0-9C06-96E9495D9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11073-1534-442E-92FD-587056F5B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569444-8365-43BE-AC2B-274471AC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E892-3FB7-4DDD-B96D-D6350D47F9D8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D65D82-F8A0-46ED-AE87-F775BCBF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AF778C-EEE9-4E81-8792-2210B0D1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5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B02749-44D1-4913-93FE-186CA5C8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3AC29E-1F83-4D3D-AD21-090E4C44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9EBBE-DED4-4050-B005-3E1D030E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5E99-F01E-49F0-A93B-10F05D828807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5BB30-9D5B-4BB1-BC00-EE42BAB15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63FC7-C60C-425E-A4AA-C218CB7BD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0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C8C50D-00CE-429E-A90D-B3C1B49811B8}" type="datetime1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D946932-F649-46FA-BAA8-3B5DBA9F5E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3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DFFE9C-5732-4D5A-8B62-45F15A78E8B6}"/>
              </a:ext>
            </a:extLst>
          </p:cNvPr>
          <p:cNvSpPr/>
          <p:nvPr/>
        </p:nvSpPr>
        <p:spPr>
          <a:xfrm>
            <a:off x="832207" y="965771"/>
            <a:ext cx="10582381" cy="4926458"/>
          </a:xfrm>
          <a:prstGeom prst="rect">
            <a:avLst/>
          </a:prstGeom>
          <a:solidFill>
            <a:schemeClr val="tx1">
              <a:lumMod val="85000"/>
              <a:lumOff val="1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A0588A-23CB-46CF-B848-A378A57C6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388" y="1263723"/>
            <a:ext cx="10089223" cy="2718853"/>
          </a:xfrm>
        </p:spPr>
        <p:txBody>
          <a:bodyPr>
            <a:normAutofit fontScale="90000"/>
          </a:bodyPr>
          <a:lstStyle/>
          <a:p>
            <a:r>
              <a:rPr lang="en-US" altLang="zh-TW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Investors' Aggressiveness in Open Subscription and the Performance of Initial Public Offerings </a:t>
            </a:r>
            <a:br>
              <a:rPr lang="en-US" altLang="zh-TW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Chao-Shi Wang, Roger C. Y. Chen (2008)</a:t>
            </a:r>
            <a:endParaRPr lang="zh-TW" altLang="en-US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CD460F-003B-40A3-93AE-2B6DB4581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9312"/>
            <a:ext cx="9144000" cy="1442571"/>
          </a:xfrm>
        </p:spPr>
        <p:txBody>
          <a:bodyPr/>
          <a:lstStyle/>
          <a:p>
            <a:r>
              <a:rPr lang="en-US" altLang="zh-TW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107428023 </a:t>
            </a:r>
            <a:r>
              <a:rPr lang="zh-TW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謝逸昕</a:t>
            </a:r>
            <a:endParaRPr lang="en-US" altLang="zh-TW" dirty="0">
              <a:solidFill>
                <a:schemeClr val="accent5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107428025</a:t>
            </a:r>
            <a:r>
              <a:rPr lang="zh-TW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陸椀琳</a:t>
            </a:r>
            <a:endParaRPr lang="en-US" altLang="zh-TW" dirty="0">
              <a:solidFill>
                <a:schemeClr val="accent5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107428011 </a:t>
            </a:r>
            <a:r>
              <a:rPr lang="zh-TW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許博惇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EC0B0F-CC7F-473F-9FD2-DCBF7AF9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4348"/>
            <a:ext cx="11029616" cy="10138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Performance OF IPOs</a:t>
            </a:r>
            <a:br>
              <a:rPr lang="en-US" altLang="zh-TW" sz="3600" dirty="0"/>
            </a:br>
            <a:r>
              <a:rPr lang="zh-TW" altLang="en-US" sz="3600" dirty="0"/>
              <a:t>                   ── </a:t>
            </a:r>
            <a:r>
              <a:rPr lang="en-US" altLang="zh-TW" sz="3600" dirty="0"/>
              <a:t>accumulated Abnormal return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3205537"/>
                <a:ext cx="11029615" cy="33378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sz="2800" dirty="0"/>
                  <a:t>Consider the return of market portfolio.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800" dirty="0"/>
                  <a:t>: The return that investor buy market portfolio on time S and hold it until time T.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800" dirty="0"/>
                  <a:t>: Return of market portfolio on time t</a:t>
                </a:r>
              </a:p>
              <a:p>
                <a:pPr algn="just"/>
                <a:r>
                  <a:rPr lang="en-US" altLang="zh-TW" sz="2800" dirty="0"/>
                  <a:t>Market portfolio should be distinguished into TAIEX and GTEX.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3205537"/>
                <a:ext cx="11029615" cy="3337869"/>
              </a:xfrm>
              <a:blipFill>
                <a:blip r:embed="rId3"/>
                <a:stretch>
                  <a:fillRect l="-773" r="-1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79DAD49-6343-4146-BFF2-8784F4DA6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737" y="2270635"/>
            <a:ext cx="5716868" cy="934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9280A1A-A7CC-4EB9-B034-8FA1D3E4F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709" y="2225315"/>
            <a:ext cx="3459608" cy="980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26216-CAA7-4008-8E99-794E72DF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38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4348"/>
            <a:ext cx="11029616" cy="10138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Market timing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3515990"/>
                <a:ext cx="11029615" cy="296710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sz="2800" dirty="0"/>
                  <a:t>Investor may be influenced by market timing.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𝑚𝑡𝑝𝑎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: 10-day performance of market portfolio before subscription day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 : Return of market portfolio on time t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 : Subscription dateline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3515990"/>
                <a:ext cx="11029615" cy="2967106"/>
              </a:xfrm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1A8F6067-343E-468E-8925-96EDE2839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10" y="2343150"/>
            <a:ext cx="4067175" cy="1085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30D65B-B585-47CA-9829-CD730C62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09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4348"/>
            <a:ext cx="11029616" cy="10138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Market timing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3576300"/>
                <a:ext cx="11029615" cy="296710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altLang="zh-TW" sz="2800" dirty="0"/>
                  <a:t>Investor may be influenced by the performance of other IPO firms.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𝑜𝑡h𝑓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: First day performance of other IPO firms on time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sz="2800" dirty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</m:sup>
                    </m:sSubSup>
                  </m:oMath>
                </a14:m>
                <a:r>
                  <a:rPr lang="en-US" altLang="zh-TW" sz="2800" dirty="0"/>
                  <a:t>: First day performance of firm j on time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8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𝑜𝑡h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𝑖𝑛𝑖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: Initial performance of other IPO firms on time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sz="2800" dirty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p>
                    </m:sSubSup>
                  </m:oMath>
                </a14:m>
                <a:r>
                  <a:rPr lang="en-US" altLang="zh-TW" sz="2800" dirty="0"/>
                  <a:t>: Initial performance of firm j on time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576300"/>
                <a:ext cx="11029615" cy="2967106"/>
              </a:xfrm>
              <a:blipFill>
                <a:blip r:embed="rId3"/>
                <a:stretch>
                  <a:fillRect l="-663" t="-206" b="-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A52573C-FA50-4049-B029-73816AC51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250" y="2009369"/>
            <a:ext cx="2381250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40B973-BA8B-4E37-86D9-CC6E9F1A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2002004"/>
            <a:ext cx="2409825" cy="1314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91A841-24D6-44F2-AA09-9CF23659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18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24CEB-112C-4989-B18C-6D3EE7BB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DATA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01C6153-E71C-4A88-8C64-90E53647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69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DATA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49E80-742E-4DE5-8169-AC9F3F0E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140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600" dirty="0"/>
              <a:t>Data: 2001/01~2006/12 IPOs firms.</a:t>
            </a:r>
          </a:p>
          <a:p>
            <a:r>
              <a:rPr lang="en-US" altLang="zh-TW" sz="3600" dirty="0"/>
              <a:t>Except: </a:t>
            </a:r>
          </a:p>
          <a:p>
            <a:pPr marL="594000" lvl="2" indent="0">
              <a:buNone/>
            </a:pPr>
            <a:r>
              <a:rPr lang="en-US" altLang="zh-TW" sz="3200" dirty="0"/>
              <a:t>(1) Over-the-counter (OTC) stock transferring to IPOs market</a:t>
            </a:r>
          </a:p>
          <a:p>
            <a:pPr marL="594000" lvl="2" indent="0">
              <a:buNone/>
            </a:pPr>
            <a:r>
              <a:rPr lang="en-US" altLang="zh-TW" sz="3200" dirty="0"/>
              <a:t>(2) Taiwan Depositary Receipt</a:t>
            </a:r>
          </a:p>
          <a:p>
            <a:pPr marL="594000" lvl="2" indent="0">
              <a:buNone/>
            </a:pPr>
            <a:r>
              <a:rPr lang="en-US" altLang="zh-TW" sz="3200" dirty="0"/>
              <a:t>(3) No trading data in IPO’s day and no data</a:t>
            </a:r>
          </a:p>
          <a:p>
            <a:r>
              <a:rPr lang="en-US" altLang="zh-TW" sz="3600" dirty="0"/>
              <a:t>Source: Taiwan Economic Journal (TEJ), Market Observation Post System (MOPS), Taiwan Stock Exchange Corporation (TWSE), Taiwan Securities Association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012627-5683-472F-BF43-28BBC9A9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26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24CEB-112C-4989-B18C-6D3EE7BB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RESULTS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65BCE0-DC5A-4648-9828-8B6D6A28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6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TABLE 1</a:t>
            </a:r>
            <a:endParaRPr lang="zh-TW" altLang="en-US" sz="40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81DEC1-F3AF-4844-9D55-68903F0C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498" y="2027113"/>
            <a:ext cx="10197004" cy="42606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863AE2-CECC-4DFD-99E8-251E445278A8}"/>
              </a:ext>
            </a:extLst>
          </p:cNvPr>
          <p:cNvSpPr/>
          <p:nvPr/>
        </p:nvSpPr>
        <p:spPr>
          <a:xfrm>
            <a:off x="2181391" y="4644747"/>
            <a:ext cx="1178258" cy="1190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0C2203E-7234-4849-A1CC-EB17FE3C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73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5273E0-DC91-4D3B-8CCE-4AF0C5BA3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3" r="39794" b="45318"/>
          <a:stretch/>
        </p:blipFill>
        <p:spPr>
          <a:xfrm>
            <a:off x="2917860" y="2606429"/>
            <a:ext cx="3060110" cy="38027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4A6F1D9-FC43-4310-B9D7-B98300988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85" b="8102"/>
          <a:stretch/>
        </p:blipFill>
        <p:spPr>
          <a:xfrm>
            <a:off x="2150836" y="343300"/>
            <a:ext cx="8016734" cy="200688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73A65F-E813-4EAC-AC2A-82F3F2D51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57" r="39794"/>
          <a:stretch/>
        </p:blipFill>
        <p:spPr>
          <a:xfrm>
            <a:off x="6374960" y="2968546"/>
            <a:ext cx="3060110" cy="344065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B460881-3467-41F0-84AB-0439BBD0C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3" r="39794" b="91361"/>
          <a:stretch/>
        </p:blipFill>
        <p:spPr>
          <a:xfrm>
            <a:off x="6374960" y="2606429"/>
            <a:ext cx="3060110" cy="3621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9FF3E6A-E42F-458B-89BF-A46450F3BDB9}"/>
              </a:ext>
            </a:extLst>
          </p:cNvPr>
          <p:cNvSpPr/>
          <p:nvPr/>
        </p:nvSpPr>
        <p:spPr>
          <a:xfrm>
            <a:off x="6374960" y="3339101"/>
            <a:ext cx="3138910" cy="4417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85F5E3-D181-4D72-BA00-8805C03308D5}"/>
              </a:ext>
            </a:extLst>
          </p:cNvPr>
          <p:cNvSpPr/>
          <p:nvPr/>
        </p:nvSpPr>
        <p:spPr>
          <a:xfrm>
            <a:off x="3095791" y="1346742"/>
            <a:ext cx="880308" cy="913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503B07-D528-437B-A90F-DCD47A3A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86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TABLE 2 </a:t>
            </a:r>
            <a:r>
              <a:rPr lang="zh-TW" altLang="en-US" sz="4000" dirty="0"/>
              <a:t>── </a:t>
            </a:r>
            <a:r>
              <a:rPr lang="en-US" altLang="zh-TW" sz="4000" dirty="0"/>
              <a:t>Summary statistics</a:t>
            </a:r>
            <a:endParaRPr lang="zh-TW" altLang="en-US" sz="400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A80C3D1-A027-4AA9-8FCC-A7A855EA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285" b="5381"/>
          <a:stretch/>
        </p:blipFill>
        <p:spPr>
          <a:xfrm>
            <a:off x="1360644" y="2075381"/>
            <a:ext cx="9470712" cy="45428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9ED15F-993F-4203-B258-371641CEA0D4}"/>
              </a:ext>
            </a:extLst>
          </p:cNvPr>
          <p:cNvSpPr/>
          <p:nvPr/>
        </p:nvSpPr>
        <p:spPr>
          <a:xfrm>
            <a:off x="1441651" y="4182409"/>
            <a:ext cx="9315391" cy="66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E0B1ED-7366-4B8B-A6EB-445D2BE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89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A80C3D1-A027-4AA9-8FCC-A7A855EA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336" t="20285" b="5381"/>
          <a:stretch/>
        </p:blipFill>
        <p:spPr>
          <a:xfrm>
            <a:off x="267130" y="1062376"/>
            <a:ext cx="5098015" cy="47332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95DFA1-7091-4C58-8655-0D756D37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433" y="1081087"/>
            <a:ext cx="6600825" cy="4695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2A09F6-721C-4496-9EA7-528A4A3EB26A}"/>
              </a:ext>
            </a:extLst>
          </p:cNvPr>
          <p:cNvSpPr/>
          <p:nvPr/>
        </p:nvSpPr>
        <p:spPr>
          <a:xfrm>
            <a:off x="267130" y="3257735"/>
            <a:ext cx="5003513" cy="66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F00BF0-16E3-4A32-99F1-72D76A47D6F8}"/>
              </a:ext>
            </a:extLst>
          </p:cNvPr>
          <p:cNvSpPr/>
          <p:nvPr/>
        </p:nvSpPr>
        <p:spPr>
          <a:xfrm>
            <a:off x="5488433" y="3267124"/>
            <a:ext cx="6600825" cy="66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1D8ACA-5CA3-40EB-BDED-59383556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0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9B55FD1-FDD0-4363-9A8D-7FB7F096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D194A5-E316-4864-8CC8-2BA94361E941}"/>
              </a:ext>
            </a:extLst>
          </p:cNvPr>
          <p:cNvSpPr txBox="1"/>
          <p:nvPr/>
        </p:nvSpPr>
        <p:spPr>
          <a:xfrm>
            <a:off x="1931543" y="2582588"/>
            <a:ext cx="2106202" cy="510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D1DFA4-6E65-4E77-A980-683F65A02A31}"/>
              </a:ext>
            </a:extLst>
          </p:cNvPr>
          <p:cNvSpPr txBox="1"/>
          <p:nvPr/>
        </p:nvSpPr>
        <p:spPr>
          <a:xfrm>
            <a:off x="3286019" y="1772947"/>
            <a:ext cx="2333944" cy="51077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Methodology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32BA99-D720-4195-82B7-6AC45F26611A}"/>
              </a:ext>
            </a:extLst>
          </p:cNvPr>
          <p:cNvSpPr txBox="1"/>
          <p:nvPr/>
        </p:nvSpPr>
        <p:spPr>
          <a:xfrm>
            <a:off x="5506950" y="870840"/>
            <a:ext cx="1099334" cy="5788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CD31E0-0C63-475F-B7BE-A9F0B653BCEE}"/>
              </a:ext>
            </a:extLst>
          </p:cNvPr>
          <p:cNvSpPr txBox="1"/>
          <p:nvPr/>
        </p:nvSpPr>
        <p:spPr>
          <a:xfrm>
            <a:off x="6780944" y="48092"/>
            <a:ext cx="1510300" cy="5788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Results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F377BB-7B9C-4E68-A4FD-F72A0E42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99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TABLE 3 </a:t>
            </a:r>
            <a:r>
              <a:rPr lang="zh-TW" altLang="en-US" sz="4000" dirty="0"/>
              <a:t>── </a:t>
            </a:r>
            <a:r>
              <a:rPr lang="en-US" altLang="zh-TW" sz="4000" dirty="0"/>
              <a:t>Buy and hold return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F5A59F-BE25-487F-8FDE-F1D2C96C3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13"/>
          <a:stretch/>
        </p:blipFill>
        <p:spPr>
          <a:xfrm>
            <a:off x="1990968" y="1890444"/>
            <a:ext cx="8210063" cy="491618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4FD407C-D043-4CA9-B9CA-D2BD798EC933}"/>
              </a:ext>
            </a:extLst>
          </p:cNvPr>
          <p:cNvCxnSpPr>
            <a:cxnSpLocks/>
          </p:cNvCxnSpPr>
          <p:nvPr/>
        </p:nvCxnSpPr>
        <p:spPr>
          <a:xfrm>
            <a:off x="4541178" y="2383604"/>
            <a:ext cx="0" cy="19212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216329-1D54-4748-9BE8-CDA1FAC4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170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F5A59F-BE25-487F-8FDE-F1D2C96C3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60" t="25913"/>
          <a:stretch/>
        </p:blipFill>
        <p:spPr>
          <a:xfrm>
            <a:off x="0" y="496988"/>
            <a:ext cx="6898133" cy="58640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9E12442-06F9-423E-A14B-284FE064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07" y="581025"/>
            <a:ext cx="5191125" cy="569595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C014C9E-739D-46A0-BD73-AEB0FCE3322B}"/>
              </a:ext>
            </a:extLst>
          </p:cNvPr>
          <p:cNvCxnSpPr>
            <a:cxnSpLocks/>
          </p:cNvCxnSpPr>
          <p:nvPr/>
        </p:nvCxnSpPr>
        <p:spPr>
          <a:xfrm>
            <a:off x="8219327" y="996593"/>
            <a:ext cx="0" cy="2352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F7D4A3-48F8-40AA-B67F-6599C4E369F6}"/>
              </a:ext>
            </a:extLst>
          </p:cNvPr>
          <p:cNvCxnSpPr>
            <a:cxnSpLocks/>
          </p:cNvCxnSpPr>
          <p:nvPr/>
        </p:nvCxnSpPr>
        <p:spPr>
          <a:xfrm>
            <a:off x="256854" y="1078786"/>
            <a:ext cx="0" cy="2270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D81FFD-62A7-49C2-A222-DF63396F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81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TABLE 4 </a:t>
            </a:r>
            <a:r>
              <a:rPr lang="zh-TW" altLang="en-US" sz="4000" dirty="0"/>
              <a:t>── </a:t>
            </a:r>
            <a:r>
              <a:rPr lang="en-US" altLang="zh-TW" sz="4000" dirty="0" err="1"/>
              <a:t>Bhr</a:t>
            </a:r>
            <a:r>
              <a:rPr lang="en-US" altLang="zh-TW" sz="4000" dirty="0"/>
              <a:t> in different group</a:t>
            </a:r>
            <a:endParaRPr lang="zh-TW" altLang="en-US" sz="40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5132508B-1228-4C16-9789-F8BBA6C0C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877"/>
          <a:stretch/>
        </p:blipFill>
        <p:spPr>
          <a:xfrm>
            <a:off x="2156438" y="1861052"/>
            <a:ext cx="7879123" cy="49548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7C11528-9B84-4E38-83C3-AB7F8EB1B5FF}"/>
              </a:ext>
            </a:extLst>
          </p:cNvPr>
          <p:cNvSpPr/>
          <p:nvPr/>
        </p:nvSpPr>
        <p:spPr>
          <a:xfrm>
            <a:off x="3467373" y="4458985"/>
            <a:ext cx="673112" cy="1696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5C5104-63E4-45F3-965B-4F9A67DE6E65}"/>
              </a:ext>
            </a:extLst>
          </p:cNvPr>
          <p:cNvSpPr/>
          <p:nvPr/>
        </p:nvSpPr>
        <p:spPr>
          <a:xfrm>
            <a:off x="7837471" y="4480791"/>
            <a:ext cx="673112" cy="16968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F9295D2-8A47-450A-B2B8-4D23DC8E182A}"/>
              </a:ext>
            </a:extLst>
          </p:cNvPr>
          <p:cNvCxnSpPr>
            <a:cxnSpLocks/>
          </p:cNvCxnSpPr>
          <p:nvPr/>
        </p:nvCxnSpPr>
        <p:spPr>
          <a:xfrm>
            <a:off x="3513763" y="2537715"/>
            <a:ext cx="0" cy="1818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8550FC4-EA94-436C-BF83-52E4762AE5A4}"/>
              </a:ext>
            </a:extLst>
          </p:cNvPr>
          <p:cNvCxnSpPr>
            <a:cxnSpLocks/>
          </p:cNvCxnSpPr>
          <p:nvPr/>
        </p:nvCxnSpPr>
        <p:spPr>
          <a:xfrm>
            <a:off x="7837471" y="2537715"/>
            <a:ext cx="0" cy="1818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40101D-2BDF-4838-86F7-926D692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11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5132508B-1228-4C16-9789-F8BBA6C0C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66" t="20877" r="56433"/>
          <a:stretch/>
        </p:blipFill>
        <p:spPr>
          <a:xfrm>
            <a:off x="342470" y="302460"/>
            <a:ext cx="2645062" cy="6253079"/>
          </a:xfrm>
          <a:prstGeom prst="rect">
            <a:avLst/>
          </a:prstGeom>
        </p:spPr>
      </p:pic>
      <p:pic>
        <p:nvPicPr>
          <p:cNvPr id="7" name="內容版面配置區 2">
            <a:extLst>
              <a:ext uri="{FF2B5EF4-FFF2-40B4-BE49-F238E27FC236}">
                <a16:creationId xmlns:a16="http://schemas.microsoft.com/office/drawing/2014/main" id="{1A7FE5FE-11C7-44DC-BC8C-92B9182C2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37" t="20877" r="753"/>
          <a:stretch/>
        </p:blipFill>
        <p:spPr>
          <a:xfrm>
            <a:off x="6123394" y="302459"/>
            <a:ext cx="2648541" cy="61212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CC320B-D1DE-43BD-93F0-B78C2044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89" y="719191"/>
            <a:ext cx="2396867" cy="57045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FED187-369B-440B-B419-CD6475D1D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201" y="1037690"/>
            <a:ext cx="2356394" cy="53860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31DDA6B-BE71-4A96-A9F0-ED9380ADF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846"/>
          <a:stretch/>
        </p:blipFill>
        <p:spPr>
          <a:xfrm>
            <a:off x="8863728" y="719191"/>
            <a:ext cx="2396867" cy="3510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805895-D8A2-42B2-B84E-8C17FEF19965}"/>
              </a:ext>
            </a:extLst>
          </p:cNvPr>
          <p:cNvSpPr/>
          <p:nvPr/>
        </p:nvSpPr>
        <p:spPr>
          <a:xfrm>
            <a:off x="3098888" y="3571463"/>
            <a:ext cx="836113" cy="2110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8B5581-E40C-4F46-A582-2B170259BF61}"/>
              </a:ext>
            </a:extLst>
          </p:cNvPr>
          <p:cNvSpPr/>
          <p:nvPr/>
        </p:nvSpPr>
        <p:spPr>
          <a:xfrm>
            <a:off x="8913176" y="3571463"/>
            <a:ext cx="836113" cy="2110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6743AEC-6B0D-4BD4-A729-974942A4615D}"/>
              </a:ext>
            </a:extLst>
          </p:cNvPr>
          <p:cNvSpPr/>
          <p:nvPr/>
        </p:nvSpPr>
        <p:spPr>
          <a:xfrm>
            <a:off x="330896" y="3571463"/>
            <a:ext cx="836113" cy="2110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BCB32A-9AE8-4A45-9248-EB6E1B0730A0}"/>
              </a:ext>
            </a:extLst>
          </p:cNvPr>
          <p:cNvSpPr/>
          <p:nvPr/>
        </p:nvSpPr>
        <p:spPr>
          <a:xfrm>
            <a:off x="6151137" y="3561189"/>
            <a:ext cx="836113" cy="1997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AB407D-19A9-4D91-941A-4BE0DCAE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52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Figure 1 </a:t>
            </a:r>
            <a:r>
              <a:rPr lang="zh-TW" altLang="en-US" sz="4000" dirty="0"/>
              <a:t>── </a:t>
            </a:r>
            <a:r>
              <a:rPr lang="en-US" altLang="zh-TW" sz="4000" dirty="0"/>
              <a:t>Trend of </a:t>
            </a:r>
            <a:r>
              <a:rPr lang="en-US" altLang="zh-TW" sz="4000" dirty="0" err="1"/>
              <a:t>Bhr</a:t>
            </a:r>
            <a:endParaRPr lang="zh-TW" altLang="en-US" sz="40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3E1D6607-538D-4293-850C-3857AB084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5" b="19495"/>
          <a:stretch/>
        </p:blipFill>
        <p:spPr>
          <a:xfrm>
            <a:off x="1527996" y="1869897"/>
            <a:ext cx="9136008" cy="496755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560AC8-DF7F-4AED-8577-700ADA0A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04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583B0B3-13FE-4CE9-9F08-152C528B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47637"/>
            <a:ext cx="8753475" cy="65627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35B15C-DF3C-4D0A-9743-BB4AA8D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Figure 2</a:t>
            </a:r>
            <a:endParaRPr lang="zh-TW" altLang="en-US" sz="40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DEC6A3A-0576-48DD-B434-B4F42ECAF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608"/>
          <a:stretch/>
        </p:blipFill>
        <p:spPr>
          <a:xfrm>
            <a:off x="1716536" y="1890445"/>
            <a:ext cx="8758928" cy="489563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028FD7-9298-4ADA-9F1C-3B2F540C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619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C8087AF-8669-4171-9B23-27DC20EF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300037"/>
            <a:ext cx="8315325" cy="62579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E62BEB-D046-4513-BAE8-7E3080B0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20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TABLE 5 </a:t>
            </a:r>
            <a:r>
              <a:rPr lang="zh-TW" altLang="en-US" sz="4000" dirty="0"/>
              <a:t>── </a:t>
            </a:r>
            <a:r>
              <a:rPr lang="en-US" altLang="zh-TW" sz="4000" dirty="0"/>
              <a:t>abnormal return</a:t>
            </a:r>
            <a:endParaRPr lang="zh-TW" altLang="en-US" sz="40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B7521DF-02DC-48BC-9751-48CF4B861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804"/>
          <a:stretch/>
        </p:blipFill>
        <p:spPr>
          <a:xfrm>
            <a:off x="1933291" y="1839027"/>
            <a:ext cx="8325418" cy="498815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F852AEE-AF8B-4815-B2A6-418F778384C2}"/>
              </a:ext>
            </a:extLst>
          </p:cNvPr>
          <p:cNvCxnSpPr>
            <a:cxnSpLocks/>
          </p:cNvCxnSpPr>
          <p:nvPr/>
        </p:nvCxnSpPr>
        <p:spPr>
          <a:xfrm>
            <a:off x="4613097" y="2293705"/>
            <a:ext cx="0" cy="20419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ACA6BF-C9EC-4E11-9212-566A21AB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4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B7521DF-02DC-48BC-9751-48CF4B861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20" t="24804"/>
          <a:stretch/>
        </p:blipFill>
        <p:spPr>
          <a:xfrm>
            <a:off x="46288" y="567013"/>
            <a:ext cx="6714215" cy="572397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1C61B16-E016-483C-B520-B2E6EB07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15" y="552450"/>
            <a:ext cx="5400675" cy="575310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0FDA4F3-DE2D-4B6B-9EE3-6D0EFEF8B1A4}"/>
              </a:ext>
            </a:extLst>
          </p:cNvPr>
          <p:cNvCxnSpPr>
            <a:cxnSpLocks/>
          </p:cNvCxnSpPr>
          <p:nvPr/>
        </p:nvCxnSpPr>
        <p:spPr>
          <a:xfrm>
            <a:off x="256854" y="1078786"/>
            <a:ext cx="0" cy="2270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294C64E-84B8-47F6-9FA1-221BACDC4AAB}"/>
              </a:ext>
            </a:extLst>
          </p:cNvPr>
          <p:cNvCxnSpPr>
            <a:cxnSpLocks/>
          </p:cNvCxnSpPr>
          <p:nvPr/>
        </p:nvCxnSpPr>
        <p:spPr>
          <a:xfrm>
            <a:off x="8155969" y="1078786"/>
            <a:ext cx="0" cy="2270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F455E4-F1D9-4F1D-A2BD-940E02AC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55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24CEB-112C-4989-B18C-6D3EE7BB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Introduction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0E21E6-E68C-4598-AB9C-F29BC0AE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46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TABLE 6</a:t>
            </a:r>
            <a:r>
              <a:rPr lang="zh-TW" altLang="en-US" sz="4000" dirty="0"/>
              <a:t> ── </a:t>
            </a:r>
            <a:r>
              <a:rPr lang="en-US" altLang="zh-TW" sz="4000" dirty="0" err="1"/>
              <a:t>ar</a:t>
            </a:r>
            <a:r>
              <a:rPr lang="en-US" altLang="zh-TW" sz="4000" dirty="0"/>
              <a:t> in different group</a:t>
            </a:r>
            <a:endParaRPr lang="zh-TW" altLang="en-US" sz="40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614518A9-87D1-4111-AED4-4B6327B06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436"/>
          <a:stretch/>
        </p:blipFill>
        <p:spPr>
          <a:xfrm>
            <a:off x="2134292" y="1859623"/>
            <a:ext cx="7923416" cy="4967555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3F0070B-1DA2-4CC4-B33B-CA858A9B3F56}"/>
              </a:ext>
            </a:extLst>
          </p:cNvPr>
          <p:cNvCxnSpPr>
            <a:cxnSpLocks/>
          </p:cNvCxnSpPr>
          <p:nvPr/>
        </p:nvCxnSpPr>
        <p:spPr>
          <a:xfrm>
            <a:off x="3431569" y="2519736"/>
            <a:ext cx="0" cy="19597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3B5A1C-7EA9-4515-8706-10D53720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219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614518A9-87D1-4111-AED4-4B6327B06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83" t="21436" r="56644"/>
          <a:stretch/>
        </p:blipFill>
        <p:spPr>
          <a:xfrm>
            <a:off x="421241" y="376015"/>
            <a:ext cx="2665906" cy="6105969"/>
          </a:xfrm>
          <a:prstGeom prst="rect">
            <a:avLst/>
          </a:prstGeom>
        </p:spPr>
      </p:pic>
      <p:pic>
        <p:nvPicPr>
          <p:cNvPr id="6" name="內容版面配置區 2">
            <a:extLst>
              <a:ext uri="{FF2B5EF4-FFF2-40B4-BE49-F238E27FC236}">
                <a16:creationId xmlns:a16="http://schemas.microsoft.com/office/drawing/2014/main" id="{C42A710D-AB2D-4158-BFFB-FC1706817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27" t="21436"/>
          <a:stretch/>
        </p:blipFill>
        <p:spPr>
          <a:xfrm>
            <a:off x="6311757" y="376015"/>
            <a:ext cx="2665906" cy="61059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AFBE73-3BAC-44B7-AF3D-E2320875C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09" y="744938"/>
            <a:ext cx="2495550" cy="56959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58C87A8-FB61-42D3-A120-CEF15EB26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670" y="1087838"/>
            <a:ext cx="2505075" cy="53530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532B53E-74F2-46AD-BB9B-A94B624E6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470"/>
          <a:stretch/>
        </p:blipFill>
        <p:spPr>
          <a:xfrm>
            <a:off x="9152670" y="781876"/>
            <a:ext cx="2495550" cy="315013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4564BE1-3042-4141-A84F-EDDF581BA671}"/>
              </a:ext>
            </a:extLst>
          </p:cNvPr>
          <p:cNvCxnSpPr>
            <a:cxnSpLocks/>
          </p:cNvCxnSpPr>
          <p:nvPr/>
        </p:nvCxnSpPr>
        <p:spPr>
          <a:xfrm>
            <a:off x="482886" y="1263721"/>
            <a:ext cx="0" cy="2270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59E5DEE-9745-4F75-BF64-BFEC84AAC774}"/>
              </a:ext>
            </a:extLst>
          </p:cNvPr>
          <p:cNvCxnSpPr>
            <a:cxnSpLocks/>
          </p:cNvCxnSpPr>
          <p:nvPr/>
        </p:nvCxnSpPr>
        <p:spPr>
          <a:xfrm>
            <a:off x="3235183" y="1158411"/>
            <a:ext cx="0" cy="2270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1E4C480-AC33-452B-AAA5-FB9BD69F0674}"/>
              </a:ext>
            </a:extLst>
          </p:cNvPr>
          <p:cNvCxnSpPr>
            <a:cxnSpLocks/>
          </p:cNvCxnSpPr>
          <p:nvPr/>
        </p:nvCxnSpPr>
        <p:spPr>
          <a:xfrm>
            <a:off x="6311757" y="1263721"/>
            <a:ext cx="0" cy="2270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42C1497-71F3-4710-B0E7-8CCF0DFD2AAA}"/>
              </a:ext>
            </a:extLst>
          </p:cNvPr>
          <p:cNvCxnSpPr>
            <a:cxnSpLocks/>
          </p:cNvCxnSpPr>
          <p:nvPr/>
        </p:nvCxnSpPr>
        <p:spPr>
          <a:xfrm>
            <a:off x="9142396" y="1158411"/>
            <a:ext cx="10274" cy="23758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8B0263-915E-4791-B9C6-05DB3556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719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Figure 3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2FB92E-E728-41D8-A173-1FA86A27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961"/>
          <a:stretch/>
        </p:blipFill>
        <p:spPr>
          <a:xfrm>
            <a:off x="1536263" y="2041371"/>
            <a:ext cx="9098926" cy="449299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4E2353-2B8F-455F-ADB3-AF449D87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19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5EED754-9C2D-48D6-AB31-89521E83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28587"/>
            <a:ext cx="8753475" cy="66008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B004A7-68E7-4E5F-8619-0056871E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2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Figure 4</a:t>
            </a:r>
            <a:endParaRPr lang="zh-TW" altLang="en-US" sz="40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F8DFD176-5BCB-4D90-A852-AFC4662AF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317"/>
          <a:stretch/>
        </p:blipFill>
        <p:spPr>
          <a:xfrm>
            <a:off x="1440015" y="2047658"/>
            <a:ext cx="9311970" cy="451752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5C6FB5-49FD-4949-8923-F3C90ED8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491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5679FF6-BCF0-4F19-A575-7ACE5663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04800"/>
            <a:ext cx="8286750" cy="62484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E7E9303-6C85-4053-ADA7-97E756D3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67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782E384-0DE8-4919-8426-444141A6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relationship between the performance of IPO and investors’ aggressiveness</a:t>
            </a:r>
            <a:endParaRPr lang="zh-TW" altLang="en-US" cap="none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9B7A33-69F0-42A6-89F2-E8A79E2EF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2E6BAEE-3DD2-4A77-A090-3F877B3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240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TABLE 7</a:t>
            </a:r>
            <a:endParaRPr lang="zh-TW" altLang="en-US" sz="40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C494E06-D902-4997-9B34-1CA4AF269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729"/>
          <a:stretch/>
        </p:blipFill>
        <p:spPr>
          <a:xfrm>
            <a:off x="2047981" y="1880595"/>
            <a:ext cx="8096037" cy="49054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25E4065-094A-419A-A86E-5EB9DCF4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22" y="879406"/>
            <a:ext cx="4615100" cy="6593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2BBFE4-8515-49EF-B4F7-5E406A72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25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C494E06-D902-4997-9B34-1CA4AF269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729"/>
          <a:stretch/>
        </p:blipFill>
        <p:spPr>
          <a:xfrm>
            <a:off x="0" y="807538"/>
            <a:ext cx="8652946" cy="52429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CBBE6E1-6D9A-4D90-96BD-0A0B1BD8E6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72"/>
          <a:stretch/>
        </p:blipFill>
        <p:spPr>
          <a:xfrm>
            <a:off x="8804823" y="994532"/>
            <a:ext cx="3198597" cy="50333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6B9F9E5-0055-44A5-BBBB-B5071B869556}"/>
              </a:ext>
            </a:extLst>
          </p:cNvPr>
          <p:cNvSpPr/>
          <p:nvPr/>
        </p:nvSpPr>
        <p:spPr>
          <a:xfrm>
            <a:off x="9568009" y="1318853"/>
            <a:ext cx="760980" cy="22081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8108E4-7C69-45D0-B124-A27F98B75DDF}"/>
              </a:ext>
            </a:extLst>
          </p:cNvPr>
          <p:cNvSpPr/>
          <p:nvPr/>
        </p:nvSpPr>
        <p:spPr>
          <a:xfrm>
            <a:off x="4059941" y="1367838"/>
            <a:ext cx="2294206" cy="2110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B93B7E-2C96-42E3-95FE-07038BA09108}"/>
              </a:ext>
            </a:extLst>
          </p:cNvPr>
          <p:cNvSpPr/>
          <p:nvPr/>
        </p:nvSpPr>
        <p:spPr>
          <a:xfrm>
            <a:off x="4059941" y="4730619"/>
            <a:ext cx="2294206" cy="625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77B03C-ADDF-462D-BA17-313659B30D1C}"/>
              </a:ext>
            </a:extLst>
          </p:cNvPr>
          <p:cNvSpPr/>
          <p:nvPr/>
        </p:nvSpPr>
        <p:spPr>
          <a:xfrm>
            <a:off x="9568009" y="4730619"/>
            <a:ext cx="760980" cy="647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2E9CDD-9A96-4D69-9913-4DD2B923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44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TABLE 8</a:t>
            </a:r>
            <a:endParaRPr lang="zh-TW" altLang="en-US" sz="40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9E602C2C-9D5A-4AC7-AE9C-FD025D4B7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060"/>
          <a:stretch/>
        </p:blipFill>
        <p:spPr>
          <a:xfrm>
            <a:off x="2068589" y="1849346"/>
            <a:ext cx="8054822" cy="49572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FA90C9-E1B1-4376-8C6A-8953BD21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62" y="840056"/>
            <a:ext cx="4536523" cy="73799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AA4BF5-843C-4237-9896-9C0AC525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92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Introduction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49E80-742E-4DE5-8169-AC9F3F0E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3600" dirty="0"/>
              <a:t>This study investigates the relation between investors’ aggressiveness in open subscription and the performance of initial offerings.  </a:t>
            </a:r>
          </a:p>
          <a:p>
            <a:pPr algn="just"/>
            <a:r>
              <a:rPr lang="en-US" altLang="zh-TW" sz="3600" dirty="0"/>
              <a:t>This research also tries to unveil the key factors that dominate investors’ aggressiveness.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436FB-5BBA-40AB-BE94-694A0FB8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42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9E602C2C-9D5A-4AC7-AE9C-FD025D4B7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060"/>
          <a:stretch/>
        </p:blipFill>
        <p:spPr>
          <a:xfrm>
            <a:off x="369863" y="798531"/>
            <a:ext cx="8301519" cy="51091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EF092CD-F6FE-4D85-92F5-DDD61F2F4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70"/>
          <a:stretch/>
        </p:blipFill>
        <p:spPr>
          <a:xfrm>
            <a:off x="8804946" y="926820"/>
            <a:ext cx="3150596" cy="49602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49AA1B-0C2E-4FCD-91E0-806632FEE4B0}"/>
              </a:ext>
            </a:extLst>
          </p:cNvPr>
          <p:cNvSpPr/>
          <p:nvPr/>
        </p:nvSpPr>
        <p:spPr>
          <a:xfrm>
            <a:off x="4284530" y="1350938"/>
            <a:ext cx="2212523" cy="29804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69C942-1C10-46B5-BEFE-36E2A7A81E42}"/>
              </a:ext>
            </a:extLst>
          </p:cNvPr>
          <p:cNvSpPr/>
          <p:nvPr/>
        </p:nvSpPr>
        <p:spPr>
          <a:xfrm>
            <a:off x="9568009" y="1290860"/>
            <a:ext cx="760980" cy="3012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57AF08-1C62-4007-B95B-244B7C049A58}"/>
              </a:ext>
            </a:extLst>
          </p:cNvPr>
          <p:cNvSpPr/>
          <p:nvPr/>
        </p:nvSpPr>
        <p:spPr>
          <a:xfrm>
            <a:off x="4284530" y="5205560"/>
            <a:ext cx="2212523" cy="64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530CE9-6231-4C8A-9D94-B4DF8574442C}"/>
              </a:ext>
            </a:extLst>
          </p:cNvPr>
          <p:cNvSpPr/>
          <p:nvPr/>
        </p:nvSpPr>
        <p:spPr>
          <a:xfrm>
            <a:off x="9568009" y="5205560"/>
            <a:ext cx="760980" cy="648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335AEC-19FD-4A21-B7AF-1E71C52E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5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782E384-0DE8-4919-8426-444141A6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The relationship between investors’ aggressiveness and </a:t>
            </a:r>
            <a:r>
              <a:rPr lang="en-US" altLang="zh-TW" cap="none"/>
              <a:t>IPO characteristics</a:t>
            </a:r>
            <a:endParaRPr lang="zh-TW" altLang="en-US" cap="none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9B7A33-69F0-42A6-89F2-E8A79E2EF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8CCB54-CAD3-45AC-8A20-9358D04F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64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TABLE 9</a:t>
            </a:r>
            <a:endParaRPr lang="zh-TW" altLang="en-US" sz="40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/>
          <a:stretch/>
        </p:blipFill>
        <p:spPr>
          <a:xfrm>
            <a:off x="1011642" y="2156917"/>
            <a:ext cx="10168715" cy="42798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454829-F5F9-4AA3-8B6E-095F0B86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74" y="747093"/>
            <a:ext cx="6981825" cy="92392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A73B36-8A5A-4FAF-91EE-FFA9A46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03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52458"/>
          <a:stretch/>
        </p:blipFill>
        <p:spPr>
          <a:xfrm>
            <a:off x="323274" y="1289078"/>
            <a:ext cx="4834354" cy="42798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965670-BDA1-4812-9469-02DA46D0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07" y="1391984"/>
            <a:ext cx="6781771" cy="40740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95CEEA-A81B-48DB-A5DD-87199CDAC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000"/>
          <a:stretch/>
        </p:blipFill>
        <p:spPr>
          <a:xfrm>
            <a:off x="2605087" y="731052"/>
            <a:ext cx="6981825" cy="295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9C782F-F548-4110-BD78-0E2E917F5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76" y="5568918"/>
            <a:ext cx="3267660" cy="11327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6EB30E-0BD9-4148-89C4-AC24CB3EA677}"/>
              </a:ext>
            </a:extLst>
          </p:cNvPr>
          <p:cNvSpPr/>
          <p:nvPr/>
        </p:nvSpPr>
        <p:spPr>
          <a:xfrm>
            <a:off x="2474980" y="229747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A4D6B0-B77E-4EB4-9D14-CC80633C576E}"/>
              </a:ext>
            </a:extLst>
          </p:cNvPr>
          <p:cNvSpPr/>
          <p:nvPr/>
        </p:nvSpPr>
        <p:spPr>
          <a:xfrm>
            <a:off x="7930901" y="312993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61E43E-E2DB-4596-91DE-F2DCE5BB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78395"/>
          <a:stretch/>
        </p:blipFill>
        <p:spPr>
          <a:xfrm>
            <a:off x="261628" y="1289079"/>
            <a:ext cx="2196957" cy="4279841"/>
          </a:xfrm>
          <a:prstGeom prst="rect">
            <a:avLst/>
          </a:prstGeo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B97D8979-F779-495D-9332-4A88286D6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0" t="48553" r="26088"/>
          <a:stretch/>
        </p:blipFill>
        <p:spPr>
          <a:xfrm>
            <a:off x="2458585" y="1289079"/>
            <a:ext cx="2659294" cy="427984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00CB7FC-3D70-48FE-8C0E-7CD163D3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72" y="1368733"/>
            <a:ext cx="6880270" cy="41205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6AC160-2C3E-4A15-8090-DD8C8CD70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63" b="36748"/>
          <a:stretch/>
        </p:blipFill>
        <p:spPr>
          <a:xfrm>
            <a:off x="2605087" y="730800"/>
            <a:ext cx="6981825" cy="304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BEBD77-B68E-4F3D-B83F-6CED00FB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751" y="5568920"/>
            <a:ext cx="3009741" cy="103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979CB0-5855-4557-A6FC-6B242B706DCE}"/>
              </a:ext>
            </a:extLst>
          </p:cNvPr>
          <p:cNvSpPr/>
          <p:nvPr/>
        </p:nvSpPr>
        <p:spPr>
          <a:xfrm>
            <a:off x="2414020" y="229747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59CB38-ABE8-4D83-B75B-7270D18EA6A6}"/>
              </a:ext>
            </a:extLst>
          </p:cNvPr>
          <p:cNvSpPr/>
          <p:nvPr/>
        </p:nvSpPr>
        <p:spPr>
          <a:xfrm>
            <a:off x="7930901" y="314517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762DE6-F9A9-4C73-BE12-2C7ABA07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2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78223"/>
          <a:stretch/>
        </p:blipFill>
        <p:spPr>
          <a:xfrm>
            <a:off x="261629" y="1289079"/>
            <a:ext cx="2214444" cy="4279841"/>
          </a:xfrm>
          <a:prstGeom prst="rect">
            <a:avLst/>
          </a:prstGeo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4A08D74E-5C4C-4338-B527-752FC7964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31" t="48553"/>
          <a:stretch/>
        </p:blipFill>
        <p:spPr>
          <a:xfrm>
            <a:off x="2476073" y="1289079"/>
            <a:ext cx="2630545" cy="427984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0C20476-73D7-4B3E-9BB2-88E237751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429" y="1345750"/>
            <a:ext cx="6831557" cy="41664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7D0817-800D-43ED-80B8-13E80B74E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988"/>
          <a:stretch/>
        </p:blipFill>
        <p:spPr>
          <a:xfrm>
            <a:off x="2605087" y="730800"/>
            <a:ext cx="6981825" cy="3234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8F48D5-7F73-48EF-9F46-13E0D7FF2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429" y="5506512"/>
            <a:ext cx="3268468" cy="11381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521953-B568-406E-8279-859FB1D37431}"/>
              </a:ext>
            </a:extLst>
          </p:cNvPr>
          <p:cNvSpPr/>
          <p:nvPr/>
        </p:nvSpPr>
        <p:spPr>
          <a:xfrm>
            <a:off x="2414020" y="229747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DFE93E-B788-4952-B898-3D9058C45ACB}"/>
              </a:ext>
            </a:extLst>
          </p:cNvPr>
          <p:cNvSpPr/>
          <p:nvPr/>
        </p:nvSpPr>
        <p:spPr>
          <a:xfrm>
            <a:off x="7961381" y="311469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6B56C19-013C-433E-8B97-6E54E4E4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49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52458"/>
          <a:stretch/>
        </p:blipFill>
        <p:spPr>
          <a:xfrm>
            <a:off x="323274" y="1289078"/>
            <a:ext cx="4834354" cy="42798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965670-BDA1-4812-9469-02DA46D0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07" y="1391984"/>
            <a:ext cx="6781771" cy="40740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95CEEA-A81B-48DB-A5DD-87199CDAC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000"/>
          <a:stretch/>
        </p:blipFill>
        <p:spPr>
          <a:xfrm>
            <a:off x="2605087" y="731052"/>
            <a:ext cx="6981825" cy="295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9C782F-F548-4110-BD78-0E2E917F5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76" y="5568918"/>
            <a:ext cx="3267660" cy="11327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6EB30E-0BD9-4148-89C4-AC24CB3EA677}"/>
              </a:ext>
            </a:extLst>
          </p:cNvPr>
          <p:cNvSpPr/>
          <p:nvPr/>
        </p:nvSpPr>
        <p:spPr>
          <a:xfrm>
            <a:off x="2474980" y="264799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A4D6B0-B77E-4EB4-9D14-CC80633C576E}"/>
              </a:ext>
            </a:extLst>
          </p:cNvPr>
          <p:cNvSpPr/>
          <p:nvPr/>
        </p:nvSpPr>
        <p:spPr>
          <a:xfrm>
            <a:off x="7930901" y="360237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C68248-917C-49E5-AE68-15800F64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592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78395"/>
          <a:stretch/>
        </p:blipFill>
        <p:spPr>
          <a:xfrm>
            <a:off x="261628" y="1289079"/>
            <a:ext cx="2196957" cy="4279841"/>
          </a:xfrm>
          <a:prstGeom prst="rect">
            <a:avLst/>
          </a:prstGeo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B97D8979-F779-495D-9332-4A88286D6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0" t="48553" r="26088"/>
          <a:stretch/>
        </p:blipFill>
        <p:spPr>
          <a:xfrm>
            <a:off x="2458585" y="1289079"/>
            <a:ext cx="2659294" cy="427984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00CB7FC-3D70-48FE-8C0E-7CD163D3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72" y="1368733"/>
            <a:ext cx="6880270" cy="41205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6AC160-2C3E-4A15-8090-DD8C8CD70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63" b="36748"/>
          <a:stretch/>
        </p:blipFill>
        <p:spPr>
          <a:xfrm>
            <a:off x="2605087" y="730800"/>
            <a:ext cx="6981825" cy="304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BEBD77-B68E-4F3D-B83F-6CED00FB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751" y="5568920"/>
            <a:ext cx="3009741" cy="103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979CB0-5855-4557-A6FC-6B242B706DCE}"/>
              </a:ext>
            </a:extLst>
          </p:cNvPr>
          <p:cNvSpPr/>
          <p:nvPr/>
        </p:nvSpPr>
        <p:spPr>
          <a:xfrm>
            <a:off x="2414020" y="298327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59CB38-ABE8-4D83-B75B-7270D18EA6A6}"/>
              </a:ext>
            </a:extLst>
          </p:cNvPr>
          <p:cNvSpPr/>
          <p:nvPr/>
        </p:nvSpPr>
        <p:spPr>
          <a:xfrm>
            <a:off x="7930901" y="361761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6FF053-54AB-41FE-A7DE-D3479411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43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8553" r="78223"/>
          <a:stretch/>
        </p:blipFill>
        <p:spPr>
          <a:xfrm>
            <a:off x="261629" y="1289079"/>
            <a:ext cx="2214444" cy="4279841"/>
          </a:xfrm>
          <a:prstGeom prst="rect">
            <a:avLst/>
          </a:prstGeo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4A08D74E-5C4C-4338-B527-752FC7964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31" t="48553"/>
          <a:stretch/>
        </p:blipFill>
        <p:spPr>
          <a:xfrm>
            <a:off x="2476073" y="1289079"/>
            <a:ext cx="2630545" cy="427984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0C20476-73D7-4B3E-9BB2-88E23775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429" y="1345750"/>
            <a:ext cx="6831557" cy="41664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7D0817-800D-43ED-80B8-13E80B74E3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88"/>
          <a:stretch/>
        </p:blipFill>
        <p:spPr>
          <a:xfrm>
            <a:off x="2605087" y="730800"/>
            <a:ext cx="6981825" cy="3234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8F48D5-7F73-48EF-9F46-13E0D7FF2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429" y="5506512"/>
            <a:ext cx="3268468" cy="11381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521953-B568-406E-8279-859FB1D37431}"/>
              </a:ext>
            </a:extLst>
          </p:cNvPr>
          <p:cNvSpPr/>
          <p:nvPr/>
        </p:nvSpPr>
        <p:spPr>
          <a:xfrm>
            <a:off x="2414020" y="331855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DFE93E-B788-4952-B898-3D9058C45ACB}"/>
              </a:ext>
            </a:extLst>
          </p:cNvPr>
          <p:cNvSpPr/>
          <p:nvPr/>
        </p:nvSpPr>
        <p:spPr>
          <a:xfrm>
            <a:off x="7961381" y="357189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8F6340-D664-4A5C-B12E-29D89D50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87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52458"/>
          <a:stretch/>
        </p:blipFill>
        <p:spPr>
          <a:xfrm>
            <a:off x="323274" y="1289078"/>
            <a:ext cx="4834354" cy="42798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965670-BDA1-4812-9469-02DA46D0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07" y="1391984"/>
            <a:ext cx="6781771" cy="40740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95CEEA-A81B-48DB-A5DD-87199CDAC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000"/>
          <a:stretch/>
        </p:blipFill>
        <p:spPr>
          <a:xfrm>
            <a:off x="2605087" y="731052"/>
            <a:ext cx="6981825" cy="295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9C782F-F548-4110-BD78-0E2E917F5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76" y="5568918"/>
            <a:ext cx="3267660" cy="11327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6EB30E-0BD9-4148-89C4-AC24CB3EA677}"/>
              </a:ext>
            </a:extLst>
          </p:cNvPr>
          <p:cNvSpPr/>
          <p:nvPr/>
        </p:nvSpPr>
        <p:spPr>
          <a:xfrm>
            <a:off x="2474980" y="400435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A4D6B0-B77E-4EB4-9D14-CC80633C576E}"/>
              </a:ext>
            </a:extLst>
          </p:cNvPr>
          <p:cNvSpPr/>
          <p:nvPr/>
        </p:nvSpPr>
        <p:spPr>
          <a:xfrm>
            <a:off x="7930901" y="453201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3F8F3E-F7A9-420C-AF71-EC7EA3BC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1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Introduction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49E80-742E-4DE5-8169-AC9F3F0E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3736"/>
            <a:ext cx="11029615" cy="44487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TW" sz="3200" dirty="0"/>
              <a:t>The empirical results reveal that investors grasp </a:t>
            </a:r>
            <a:r>
              <a:rPr lang="en-US" altLang="zh-TW" sz="3200" dirty="0">
                <a:solidFill>
                  <a:srgbClr val="FF0000"/>
                </a:solidFill>
              </a:rPr>
              <a:t>higher initial returns</a:t>
            </a:r>
            <a:r>
              <a:rPr lang="en-US" altLang="zh-TW" sz="3200" dirty="0"/>
              <a:t> of IPOs along with higher level of investors’ aggressiveness but have </a:t>
            </a:r>
            <a:r>
              <a:rPr lang="en-US" altLang="zh-TW" sz="3200" dirty="0">
                <a:solidFill>
                  <a:srgbClr val="FF0000"/>
                </a:solidFill>
              </a:rPr>
              <a:t>negative returns in the long run</a:t>
            </a:r>
            <a:r>
              <a:rPr lang="en-US" altLang="zh-TW" sz="3200" dirty="0"/>
              <a:t>.  </a:t>
            </a:r>
          </a:p>
          <a:p>
            <a:pPr algn="just"/>
            <a:r>
              <a:rPr lang="en-US" altLang="zh-TW" sz="3200" dirty="0"/>
              <a:t>With lower level of investors’ aggressiveness, on the contrary, IPOs will have comparatively </a:t>
            </a:r>
            <a:r>
              <a:rPr lang="en-US" altLang="zh-TW" sz="3200" dirty="0">
                <a:solidFill>
                  <a:srgbClr val="FF0000"/>
                </a:solidFill>
              </a:rPr>
              <a:t>worse initial returns</a:t>
            </a:r>
            <a:r>
              <a:rPr lang="en-US" altLang="zh-TW" sz="3200" dirty="0"/>
              <a:t> and </a:t>
            </a:r>
            <a:r>
              <a:rPr lang="en-US" altLang="zh-TW" sz="3200" dirty="0">
                <a:solidFill>
                  <a:srgbClr val="FF0000"/>
                </a:solidFill>
              </a:rPr>
              <a:t>better long-term returns</a:t>
            </a:r>
            <a:r>
              <a:rPr lang="en-US" altLang="zh-TW" sz="3200" dirty="0"/>
              <a:t> than those with higher investors’ aggressiveness. </a:t>
            </a:r>
          </a:p>
          <a:p>
            <a:pPr algn="just"/>
            <a:r>
              <a:rPr lang="en-US" altLang="zh-TW" sz="3200" dirty="0"/>
              <a:t>Additionally, this study identifies </a:t>
            </a:r>
            <a:r>
              <a:rPr lang="en-US" altLang="zh-TW" sz="3200" u="sng" dirty="0"/>
              <a:t>underwriting prices</a:t>
            </a:r>
            <a:r>
              <a:rPr lang="en-US" altLang="zh-TW" sz="3200" dirty="0"/>
              <a:t>, </a:t>
            </a:r>
            <a:r>
              <a:rPr lang="en-US" altLang="zh-TW" sz="3200" u="sng" dirty="0"/>
              <a:t>market timing</a:t>
            </a:r>
            <a:r>
              <a:rPr lang="en-US" altLang="zh-TW" sz="3200" dirty="0"/>
              <a:t>, </a:t>
            </a:r>
            <a:r>
              <a:rPr lang="en-US" altLang="zh-TW" sz="3200" u="sng" dirty="0"/>
              <a:t>listing markets</a:t>
            </a:r>
            <a:r>
              <a:rPr lang="en-US" altLang="zh-TW" sz="3200" dirty="0"/>
              <a:t>, and </a:t>
            </a:r>
            <a:r>
              <a:rPr lang="en-US" altLang="zh-TW" sz="3200" u="sng" dirty="0"/>
              <a:t>industry groupings</a:t>
            </a:r>
            <a:r>
              <a:rPr lang="en-US" altLang="zh-TW" sz="3200" dirty="0"/>
              <a:t> have significant influence on investors’ aggressiveness in open subscription of IPOs.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9C9FA2-9B15-478A-95D8-1856AE9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00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78395"/>
          <a:stretch/>
        </p:blipFill>
        <p:spPr>
          <a:xfrm>
            <a:off x="261628" y="1289079"/>
            <a:ext cx="2196957" cy="4279841"/>
          </a:xfrm>
          <a:prstGeom prst="rect">
            <a:avLst/>
          </a:prstGeo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B97D8979-F779-495D-9332-4A88286D6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0" t="48553" r="26088"/>
          <a:stretch/>
        </p:blipFill>
        <p:spPr>
          <a:xfrm>
            <a:off x="2458585" y="1289079"/>
            <a:ext cx="2659294" cy="427984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00CB7FC-3D70-48FE-8C0E-7CD163D3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72" y="1368733"/>
            <a:ext cx="6880270" cy="41205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6AC160-2C3E-4A15-8090-DD8C8CD70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63" b="36748"/>
          <a:stretch/>
        </p:blipFill>
        <p:spPr>
          <a:xfrm>
            <a:off x="2605087" y="730800"/>
            <a:ext cx="6981825" cy="304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BEBD77-B68E-4F3D-B83F-6CED00FB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751" y="5568920"/>
            <a:ext cx="3009741" cy="103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979CB0-5855-4557-A6FC-6B242B706DCE}"/>
              </a:ext>
            </a:extLst>
          </p:cNvPr>
          <p:cNvSpPr/>
          <p:nvPr/>
        </p:nvSpPr>
        <p:spPr>
          <a:xfrm>
            <a:off x="2414020" y="398911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59CB38-ABE8-4D83-B75B-7270D18EA6A6}"/>
              </a:ext>
            </a:extLst>
          </p:cNvPr>
          <p:cNvSpPr/>
          <p:nvPr/>
        </p:nvSpPr>
        <p:spPr>
          <a:xfrm>
            <a:off x="7930901" y="456249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A86E1B-D0B7-4388-90FE-C5AB29C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73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78223"/>
          <a:stretch/>
        </p:blipFill>
        <p:spPr>
          <a:xfrm>
            <a:off x="261629" y="1289079"/>
            <a:ext cx="2214444" cy="4279841"/>
          </a:xfrm>
          <a:prstGeom prst="rect">
            <a:avLst/>
          </a:prstGeo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4A08D74E-5C4C-4338-B527-752FC7964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31" t="48553"/>
          <a:stretch/>
        </p:blipFill>
        <p:spPr>
          <a:xfrm>
            <a:off x="2476073" y="1289079"/>
            <a:ext cx="2630545" cy="427984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0C20476-73D7-4B3E-9BB2-88E237751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429" y="1345750"/>
            <a:ext cx="6831557" cy="41664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7D0817-800D-43ED-80B8-13E80B74E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988"/>
          <a:stretch/>
        </p:blipFill>
        <p:spPr>
          <a:xfrm>
            <a:off x="2605087" y="730800"/>
            <a:ext cx="6981825" cy="3234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8F48D5-7F73-48EF-9F46-13E0D7FF2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429" y="5506512"/>
            <a:ext cx="3268468" cy="11381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521953-B568-406E-8279-859FB1D37431}"/>
              </a:ext>
            </a:extLst>
          </p:cNvPr>
          <p:cNvSpPr/>
          <p:nvPr/>
        </p:nvSpPr>
        <p:spPr>
          <a:xfrm>
            <a:off x="2414020" y="400435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DFE93E-B788-4952-B898-3D9058C45ACB}"/>
              </a:ext>
            </a:extLst>
          </p:cNvPr>
          <p:cNvSpPr/>
          <p:nvPr/>
        </p:nvSpPr>
        <p:spPr>
          <a:xfrm>
            <a:off x="7961381" y="451677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C82CE7-DBBE-466C-A186-3149CED9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670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52458"/>
          <a:stretch/>
        </p:blipFill>
        <p:spPr>
          <a:xfrm>
            <a:off x="323274" y="1289078"/>
            <a:ext cx="4834354" cy="42798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965670-BDA1-4812-9469-02DA46D0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07" y="1391984"/>
            <a:ext cx="6781771" cy="40740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95CEEA-A81B-48DB-A5DD-87199CDAC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000"/>
          <a:stretch/>
        </p:blipFill>
        <p:spPr>
          <a:xfrm>
            <a:off x="2605087" y="731052"/>
            <a:ext cx="6981825" cy="295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9C782F-F548-4110-BD78-0E2E917F5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76" y="5568918"/>
            <a:ext cx="3267660" cy="11327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6EB30E-0BD9-4148-89C4-AC24CB3EA677}"/>
              </a:ext>
            </a:extLst>
          </p:cNvPr>
          <p:cNvSpPr/>
          <p:nvPr/>
        </p:nvSpPr>
        <p:spPr>
          <a:xfrm>
            <a:off x="2474980" y="435487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A4D6B0-B77E-4EB4-9D14-CC80633C576E}"/>
              </a:ext>
            </a:extLst>
          </p:cNvPr>
          <p:cNvSpPr/>
          <p:nvPr/>
        </p:nvSpPr>
        <p:spPr>
          <a:xfrm>
            <a:off x="7930901" y="497397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F47E6A8-8901-445C-95F6-C8F225C0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942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78395"/>
          <a:stretch/>
        </p:blipFill>
        <p:spPr>
          <a:xfrm>
            <a:off x="261628" y="1289079"/>
            <a:ext cx="2196957" cy="4279841"/>
          </a:xfrm>
          <a:prstGeom prst="rect">
            <a:avLst/>
          </a:prstGeo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B97D8979-F779-495D-9332-4A88286D6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0" t="48553" r="26088"/>
          <a:stretch/>
        </p:blipFill>
        <p:spPr>
          <a:xfrm>
            <a:off x="2458585" y="1289079"/>
            <a:ext cx="2659294" cy="427984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00CB7FC-3D70-48FE-8C0E-7CD163D3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72" y="1368733"/>
            <a:ext cx="6880270" cy="41205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6AC160-2C3E-4A15-8090-DD8C8CD70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63" b="36748"/>
          <a:stretch/>
        </p:blipFill>
        <p:spPr>
          <a:xfrm>
            <a:off x="2605087" y="730800"/>
            <a:ext cx="6981825" cy="304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BEBD77-B68E-4F3D-B83F-6CED00FBF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751" y="5568920"/>
            <a:ext cx="3009741" cy="103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979CB0-5855-4557-A6FC-6B242B706DCE}"/>
              </a:ext>
            </a:extLst>
          </p:cNvPr>
          <p:cNvSpPr/>
          <p:nvPr/>
        </p:nvSpPr>
        <p:spPr>
          <a:xfrm>
            <a:off x="2414020" y="433963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59CB38-ABE8-4D83-B75B-7270D18EA6A6}"/>
              </a:ext>
            </a:extLst>
          </p:cNvPr>
          <p:cNvSpPr/>
          <p:nvPr/>
        </p:nvSpPr>
        <p:spPr>
          <a:xfrm>
            <a:off x="7930901" y="503493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427999-2CF0-48A7-B41F-91416E19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637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D34EDB40-77A8-4BC4-94CF-AE17B0AF5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553" r="78223"/>
          <a:stretch/>
        </p:blipFill>
        <p:spPr>
          <a:xfrm>
            <a:off x="261629" y="1289079"/>
            <a:ext cx="2214444" cy="4279841"/>
          </a:xfrm>
          <a:prstGeom prst="rect">
            <a:avLst/>
          </a:prstGeo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4A08D74E-5C4C-4338-B527-752FC7964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31" t="48553"/>
          <a:stretch/>
        </p:blipFill>
        <p:spPr>
          <a:xfrm>
            <a:off x="2476073" y="1289079"/>
            <a:ext cx="2630545" cy="427984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0C20476-73D7-4B3E-9BB2-88E237751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429" y="1345750"/>
            <a:ext cx="6831557" cy="41664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7D0817-800D-43ED-80B8-13E80B74E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988"/>
          <a:stretch/>
        </p:blipFill>
        <p:spPr>
          <a:xfrm>
            <a:off x="2605087" y="730800"/>
            <a:ext cx="6981825" cy="3234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8F48D5-7F73-48EF-9F46-13E0D7FF2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429" y="5506512"/>
            <a:ext cx="3268468" cy="11381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521953-B568-406E-8279-859FB1D37431}"/>
              </a:ext>
            </a:extLst>
          </p:cNvPr>
          <p:cNvSpPr/>
          <p:nvPr/>
        </p:nvSpPr>
        <p:spPr>
          <a:xfrm>
            <a:off x="2414020" y="4339638"/>
            <a:ext cx="2682647" cy="3542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DFE93E-B788-4952-B898-3D9058C45ACB}"/>
              </a:ext>
            </a:extLst>
          </p:cNvPr>
          <p:cNvSpPr/>
          <p:nvPr/>
        </p:nvSpPr>
        <p:spPr>
          <a:xfrm>
            <a:off x="7961381" y="4973976"/>
            <a:ext cx="1136900" cy="420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442017-D8DF-46F5-AFC1-BD637ADF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348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24CEB-112C-4989-B18C-6D3EE7BB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Something Interesting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914982-82E3-4EAF-9EDA-3939E141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462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Market</a:t>
            </a:r>
            <a:r>
              <a:rPr lang="en-US" altLang="zh-TW" dirty="0"/>
              <a:t> </a:t>
            </a:r>
            <a:r>
              <a:rPr lang="en-US" altLang="zh-TW" sz="4000" dirty="0"/>
              <a:t>Timing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8998" y="1536730"/>
            <a:ext cx="11029615" cy="2751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sql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TSE_Market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a.Name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a.UnderwritingDateEnd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b.TSE_Index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b.date</a:t>
            </a:r>
            <a:endParaRPr lang="en-US" altLang="zh-TW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TSE a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left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MarketIndexReturn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zh-TW" alt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intnx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800080"/>
                </a:solidFill>
                <a:latin typeface="Courier New" panose="02070309020205020404" pitchFamily="49" charset="0"/>
              </a:rPr>
              <a:t>‘weekday’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,b.date,</a:t>
            </a:r>
            <a:r>
              <a:rPr lang="en-US" altLang="zh-TW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zh-TW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&lt;=</a:t>
            </a:r>
            <a:r>
              <a:rPr lang="zh-TW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a.UnderwritingDateEnd</a:t>
            </a:r>
            <a:r>
              <a:rPr lang="zh-TW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&lt;=</a:t>
            </a:r>
            <a:r>
              <a:rPr lang="zh-TW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intnx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800080"/>
                </a:solidFill>
                <a:latin typeface="Courier New" panose="02070309020205020404" pitchFamily="49" charset="0"/>
              </a:rPr>
              <a:t>'weekday'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,b.date,</a:t>
            </a:r>
            <a:r>
              <a:rPr lang="en-US" altLang="zh-TW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20)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a.Name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b.date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7691"/>
          <a:stretch/>
        </p:blipFill>
        <p:spPr>
          <a:xfrm>
            <a:off x="1801368" y="3767328"/>
            <a:ext cx="2026920" cy="2898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9460"/>
          <a:stretch/>
        </p:blipFill>
        <p:spPr>
          <a:xfrm>
            <a:off x="4628858" y="3772850"/>
            <a:ext cx="1892808" cy="28931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605" y="3767328"/>
            <a:ext cx="2491270" cy="2898648"/>
          </a:xfrm>
          <a:prstGeom prst="rect">
            <a:avLst/>
          </a:prstGeom>
        </p:spPr>
      </p:pic>
      <p:sp>
        <p:nvSpPr>
          <p:cNvPr id="9" name="加號 8"/>
          <p:cNvSpPr/>
          <p:nvPr/>
        </p:nvSpPr>
        <p:spPr>
          <a:xfrm>
            <a:off x="4058324" y="4889754"/>
            <a:ext cx="374904" cy="39776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於 9"/>
          <p:cNvSpPr/>
          <p:nvPr/>
        </p:nvSpPr>
        <p:spPr>
          <a:xfrm>
            <a:off x="7160031" y="4930902"/>
            <a:ext cx="521208" cy="31546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B76E9C-9818-4A5B-9472-9C6C0A70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654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dirty="0"/>
              <a:t>Market Timing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2036658"/>
            <a:ext cx="11029615" cy="4312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sort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data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TSE_Market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descending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Date;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TW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TSE_Market_Count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TSE_Market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Name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descending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Date;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retain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altLang="zh-TW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n=n+</a:t>
            </a:r>
            <a:r>
              <a:rPr lang="en-US" altLang="zh-TW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first.Name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n=</a:t>
            </a:r>
            <a:r>
              <a:rPr lang="en-US" altLang="zh-TW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73" y="2252759"/>
            <a:ext cx="4305300" cy="353377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3A25B6-BD24-45C5-A4CF-BB448B56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07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dirty="0"/>
              <a:t>Market Timing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2036658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sql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TSE_Market_Final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(drop=n)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*,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TSE_Index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TW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100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MarketReturn</a:t>
            </a:r>
            <a:endParaRPr lang="en-US" altLang="zh-TW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TSE_Market_Count</a:t>
            </a:r>
            <a:endParaRPr lang="en-US" altLang="zh-TW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&lt;=n&lt;=</a:t>
            </a:r>
            <a:r>
              <a:rPr lang="en-US" altLang="zh-TW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10</a:t>
            </a:r>
            <a:endParaRPr lang="en-US" altLang="zh-TW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Name, n;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386" y="2505036"/>
            <a:ext cx="4248150" cy="320992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4EEAAA-91B5-435B-A155-88973BCD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004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dirty="0"/>
              <a:t>Do loop to build fifteen regressions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1060" y="2057206"/>
            <a:ext cx="10216950" cy="4425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SetBHRSign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$ text </a:t>
            </a:r>
            <a:r>
              <a:rPr lang="en-US" altLang="zh-TW" sz="1600" dirty="0">
                <a:solidFill>
                  <a:srgbClr val="008080"/>
                </a:solidFill>
                <a:latin typeface="Courier New" panose="02070309020205020404" pitchFamily="49" charset="0"/>
              </a:rPr>
              <a:t>$9.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call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symput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var,text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VAR1 BHR0_1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VAR2 BHR0_2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VAR3 BHR0_3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	.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	.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VAR13 BHR0_750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VAR14 BHR20_21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VAR15 BHR20_750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%put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_user_;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77417"/>
            <a:ext cx="4004849" cy="460557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66E53F-441A-4C2C-B143-29BA5D61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41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24CEB-112C-4989-B18C-6D3EE7BB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Methodology</a:t>
            </a:r>
            <a:endParaRPr lang="zh-TW" altLang="en-US" sz="4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597778-5B97-43AF-8BC1-7A7792B1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665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dirty="0"/>
              <a:t>Do loop to build fifteen regressions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180496"/>
            <a:ext cx="11306008" cy="4405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%macro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RegAggreToBHR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x,var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title </a:t>
            </a:r>
            <a:r>
              <a:rPr lang="en-US" altLang="zh-TW" sz="1600" dirty="0">
                <a:solidFill>
                  <a:srgbClr val="800080"/>
                </a:solidFill>
                <a:latin typeface="Courier New" panose="02070309020205020404" pitchFamily="49" charset="0"/>
              </a:rPr>
              <a:t>"&amp;&amp;</a:t>
            </a:r>
            <a:r>
              <a:rPr lang="en-US" altLang="zh-TW" sz="1600" dirty="0" err="1">
                <a:solidFill>
                  <a:srgbClr val="800080"/>
                </a:solidFill>
                <a:latin typeface="Courier New" panose="02070309020205020404" pitchFamily="49" charset="0"/>
              </a:rPr>
              <a:t>var&amp;x</a:t>
            </a:r>
            <a:r>
              <a:rPr lang="en-US" altLang="zh-TW" sz="16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surveyreg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data=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model &amp;&amp;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var&amp;x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Aggre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:/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adjrsq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ods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output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ParameterEstimates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BHR&amp;x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FitStatistics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BHR_F&amp;x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  <a:endParaRPr lang="zh-TW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%mend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%macro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loop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%do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x=</a:t>
            </a:r>
            <a:r>
              <a:rPr lang="en-US" altLang="zh-TW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%to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15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%</a:t>
            </a:r>
            <a:r>
              <a:rPr lang="en-US" altLang="zh-TW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RegAggreToBHR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(&amp;x);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%end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%mend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zh-TW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loop</a:t>
            </a:r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44" y="3806761"/>
            <a:ext cx="2085975" cy="146932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2DD82-3500-46BE-9912-10739960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812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dirty="0"/>
              <a:t>BHR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1581" y="1919288"/>
            <a:ext cx="7555992" cy="493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CalculateFirm_MarketBHR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Firm_MarketReturnWithNumber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retain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BHR_NeedMinus1 MarketBHR_NeedMinus1;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first.Name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then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    BHR_NeedMinus1 = (</a:t>
            </a:r>
            <a:r>
              <a:rPr lang="en-US" altLang="zh-TW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Return);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    MarketBHR_NeedMinus1 = (</a:t>
            </a:r>
            <a:r>
              <a:rPr lang="en-US" altLang="zh-TW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MarketReturn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do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    BHR_NeedMinus1 = BHR_NeedMinus1 * (</a:t>
            </a:r>
            <a:r>
              <a:rPr lang="en-US" altLang="zh-TW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+Return);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    MarketBHR_NeedMinus1 = MarketBHR_NeedMinus1*(</a:t>
            </a:r>
            <a:r>
              <a:rPr lang="en-US" altLang="zh-TW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MarketReturn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BHR = BHR_NeedMinus1 -</a:t>
            </a:r>
            <a:r>
              <a:rPr lang="en-US" altLang="zh-TW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MarketBHR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MarketBHR_NeedMinus1 - </a:t>
            </a:r>
            <a:r>
              <a:rPr lang="en-US" altLang="zh-TW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BHR_NeedMinus1 MarketBHR_NeedMinus1;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keep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Name n BHR 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MarketBHR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38200" y="1919288"/>
            <a:ext cx="3159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sort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Firm_MarketReturnWithNumber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4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Name Date n;</a:t>
            </a:r>
          </a:p>
          <a:p>
            <a:r>
              <a:rPr lang="en-US" altLang="zh-TW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8736"/>
            <a:ext cx="3324225" cy="3209925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EFCDA7-BBF0-4EE2-9821-6CB127C6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848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dirty="0"/>
              <a:t>Proc transpose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3" y="1921267"/>
            <a:ext cx="11029615" cy="3117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transpose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FirmBHRForEachPeriod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TransposeFirmBHRForEachPeriod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n;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US" altLang="zh-TW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BHR;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45" y="3227451"/>
            <a:ext cx="2638425" cy="3219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28" y="3227451"/>
            <a:ext cx="4026530" cy="321945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7461504" y="4745736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CAC70-E3EA-49A5-BA15-FB198951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58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dirty="0"/>
              <a:t>Proc format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AggreFormat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LOW - 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0.01620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20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高積極組</a:t>
            </a:r>
            <a:r>
              <a:rPr lang="en-US" altLang="zh-TW" sz="20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 	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0.01620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-&lt; 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0.43875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TW" sz="20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中積極組</a:t>
            </a:r>
            <a:r>
              <a:rPr lang="en-US" altLang="zh-TW" sz="20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endParaRPr lang="zh-TW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0.43875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 HIGH = </a:t>
            </a:r>
            <a:r>
              <a:rPr lang="en-US" altLang="zh-TW" sz="20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zh-TW" alt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低積極組</a:t>
            </a:r>
            <a:r>
              <a:rPr lang="en-US" altLang="zh-TW" sz="20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DataForTable4;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FinalData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</a:rPr>
              <a:t>keep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Name Allot BHR: 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Allot </a:t>
            </a:r>
            <a:r>
              <a:rPr lang="en-US" altLang="zh-TW" sz="2000" dirty="0" err="1">
                <a:solidFill>
                  <a:srgbClr val="008080"/>
                </a:solidFill>
                <a:latin typeface="Courier New" panose="02070309020205020404" pitchFamily="49" charset="0"/>
              </a:rPr>
              <a:t>AggreFormat</a:t>
            </a:r>
            <a:r>
              <a:rPr lang="en-US" altLang="zh-TW" sz="2000" dirty="0">
                <a:solidFill>
                  <a:srgbClr val="008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89709"/>
            <a:ext cx="1228725" cy="1095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146" y="3849624"/>
            <a:ext cx="2203333" cy="26754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133" y="3839088"/>
            <a:ext cx="2066163" cy="268601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8531733" y="5182094"/>
            <a:ext cx="603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02D7E6-564F-4000-A185-D66EA491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729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000" dirty="0"/>
              <a:t>Proc </a:t>
            </a:r>
            <a:r>
              <a:rPr lang="en-US" altLang="zh-TW" sz="4000" dirty="0" err="1"/>
              <a:t>sgplot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005838"/>
            <a:ext cx="11029615" cy="1518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sgplot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DataForFigure1;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scatter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=n  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y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BHRMean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GroupSign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800" dirty="0">
                <a:solidFill>
                  <a:srgbClr val="0000FF"/>
                </a:solidFill>
                <a:latin typeface="Courier New" panose="02070309020205020404" pitchFamily="49" charset="0"/>
              </a:rPr>
              <a:t>title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800080"/>
                </a:solidFill>
                <a:latin typeface="Courier New" panose="02070309020205020404" pitchFamily="49" charset="0"/>
              </a:rPr>
              <a:t>"Figure 1 IPOs </a:t>
            </a:r>
            <a:r>
              <a:rPr lang="zh-TW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持有期間報酬走勢 </a:t>
            </a:r>
            <a:r>
              <a:rPr lang="en-US" altLang="zh-TW" sz="1800" dirty="0">
                <a:solidFill>
                  <a:srgbClr val="800080"/>
                </a:solidFill>
                <a:latin typeface="Courier New" panose="02070309020205020404" pitchFamily="49" charset="0"/>
              </a:rPr>
              <a:t>- </a:t>
            </a:r>
            <a:r>
              <a:rPr lang="zh-TW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以承銷價買進</a:t>
            </a:r>
            <a:r>
              <a:rPr lang="en-US" altLang="zh-TW" sz="18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zh-TW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TW" altLang="en-US" sz="1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31" y="3242318"/>
            <a:ext cx="4629041" cy="346278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32953E-77FB-48D7-8161-11062574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61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5D7AE-D2D8-4AAC-81D6-46F1B01C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i="1" dirty="0"/>
              <a:t>Thanks for listening</a:t>
            </a:r>
            <a:endParaRPr lang="zh-TW" altLang="en-US" sz="5400" b="1" i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BB080C-7BE5-49C7-8C17-DF039E090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EA2548-E7E5-4764-B26D-E7D641B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68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4348"/>
            <a:ext cx="11029616" cy="10138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investors’ aggressiveness in open subscription OF IPOs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3515990"/>
                <a:ext cx="11029615" cy="296710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𝑎𝑙𝑙𝑜𝑡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/>
                  <a:t>: The investors’ aggressiveness for firm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3200" dirty="0"/>
                  <a:t>, using “Winning percentage”.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𝑢𝑤𝑞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/>
                  <a:t> : Shares to be offered (1000-share lot) for firm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3200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𝑞𝑢𝑎𝑙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/>
                  <a:t> : Number of qualified subscription for firm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3200" dirty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/>
                  <a:t> : Limit number of qualified subscription for firm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3200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3515990"/>
                <a:ext cx="11029615" cy="2967106"/>
              </a:xfrm>
              <a:blipFill>
                <a:blip r:embed="rId3"/>
                <a:stretch>
                  <a:fillRect t="-1643" r="-1381" b="-4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68752CF-845D-4245-91A5-781CFCA2C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56" y="1944359"/>
            <a:ext cx="6801706" cy="1418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EE692D-070B-4EDC-B3D4-7F37CF0CA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166" y="1944359"/>
            <a:ext cx="3784778" cy="1418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B7A566-A40E-4DCC-94D2-F7F625C8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59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4348"/>
            <a:ext cx="11029616" cy="10138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investors’ aggressiveness in open subscription OF IPOs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72638"/>
                <a:ext cx="11029615" cy="451045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sz="2800" dirty="0"/>
                  <a:t>Considering that some investments may care about the performance of IPOs, it will reduce the willingness to participate in the subscription.</a:t>
                </a:r>
              </a:p>
              <a:p>
                <a:pPr algn="just"/>
                <a:r>
                  <a:rPr lang="en-US" altLang="zh-TW" sz="2800" dirty="0"/>
                  <a:t>In order to compare the differences in investor enthusiasm for purchases, the sample is divided into three groups:</a:t>
                </a:r>
              </a:p>
              <a:p>
                <a:pPr lvl="2" algn="just"/>
                <a:r>
                  <a:rPr lang="en-US" altLang="zh-TW" sz="2400" dirty="0"/>
                  <a:t>High aggressiveness group:  Winning rate &lt; 25th percentile of the total sample.</a:t>
                </a:r>
              </a:p>
              <a:p>
                <a:pPr lvl="2" algn="just"/>
                <a:r>
                  <a:rPr lang="en-US" altLang="zh-TW" sz="2400" dirty="0"/>
                  <a:t>Median aggressiveness group: 25th percentile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400" dirty="0"/>
                  <a:t> Winning rate &lt; 75th percentile</a:t>
                </a:r>
              </a:p>
              <a:p>
                <a:pPr lvl="2" algn="just"/>
                <a:r>
                  <a:rPr lang="en-US" altLang="zh-TW" sz="2400" dirty="0"/>
                  <a:t>Low aggressiveness group:  Winning rate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sz="2400" dirty="0"/>
                  <a:t> 75th percentile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72638"/>
                <a:ext cx="11029615" cy="4510458"/>
              </a:xfrm>
              <a:blipFill>
                <a:blip r:embed="rId3"/>
                <a:stretch>
                  <a:fillRect l="-773" r="-14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76373A-204C-49DE-8334-1C69F439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33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AA00-84C6-45C9-9DA7-609A45F3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4348"/>
            <a:ext cx="11029616" cy="10138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Performance OF IPOs</a:t>
            </a:r>
            <a:br>
              <a:rPr lang="en-US" altLang="zh-TW" sz="3600" dirty="0"/>
            </a:br>
            <a:r>
              <a:rPr lang="zh-TW" altLang="en-US" sz="3600" dirty="0"/>
              <a:t>                ── </a:t>
            </a:r>
            <a:r>
              <a:rPr lang="en-US" altLang="zh-TW" sz="3600" dirty="0"/>
              <a:t>Buy and hold return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3529004"/>
                <a:ext cx="11029615" cy="2692599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𝐵𝐻𝑅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sz="2800" dirty="0"/>
                  <a:t>: Buy and hold return</a:t>
                </a:r>
              </a:p>
              <a:p>
                <a:pPr lvl="2" algn="just"/>
                <a:r>
                  <a:rPr lang="en-US" altLang="zh-TW" sz="2400" dirty="0"/>
                  <a:t>The return that investor buy Firm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/>
                  <a:t>’s stock on time S and hold it until time T.</a:t>
                </a:r>
              </a:p>
              <a:p>
                <a:pPr lvl="2" algn="just"/>
                <a:r>
                  <a:rPr lang="en-US" altLang="zh-TW" sz="2400" dirty="0"/>
                  <a:t>If S=0, means investor buy it by underlying price.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 : Firm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800" dirty="0"/>
                  <a:t>’s return on time t</a:t>
                </a:r>
                <a:endParaRPr lang="en-US" altLang="zh-TW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6749E80-742E-4DE5-8169-AC9F3F0E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3529004"/>
                <a:ext cx="11029615" cy="26925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3AD09872-B743-44B4-8E4A-6A8F8DC3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215" y="2193192"/>
            <a:ext cx="3997570" cy="1235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F2B75-BBFF-4EE8-8CB2-ECAAF69A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32-F649-46FA-BAA8-3B5DBA9F5E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57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股利">
  <a:themeElements>
    <a:clrScheme name="股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股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股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3562</TotalTime>
  <Words>1380</Words>
  <Application>Microsoft Office PowerPoint</Application>
  <PresentationFormat>寬螢幕</PresentationFormat>
  <Paragraphs>252</Paragraphs>
  <Slides>65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65</vt:i4>
      </vt:variant>
    </vt:vector>
  </HeadingPairs>
  <TitlesOfParts>
    <vt:vector size="75" baseType="lpstr">
      <vt:lpstr>微軟正黑體</vt:lpstr>
      <vt:lpstr>Arial</vt:lpstr>
      <vt:lpstr>Calibri</vt:lpstr>
      <vt:lpstr>Calibri Light</vt:lpstr>
      <vt:lpstr>Cambria Math</vt:lpstr>
      <vt:lpstr>Courier New</vt:lpstr>
      <vt:lpstr>Gill Sans MT</vt:lpstr>
      <vt:lpstr>Wingdings 2</vt:lpstr>
      <vt:lpstr>Office 佈景主題</vt:lpstr>
      <vt:lpstr>股利</vt:lpstr>
      <vt:lpstr>Investors' Aggressiveness in Open Subscription and the Performance of Initial Public Offerings  Chao-Shi Wang, Roger C. Y. Chen (2008)</vt:lpstr>
      <vt:lpstr>Abstract</vt:lpstr>
      <vt:lpstr>Introduction</vt:lpstr>
      <vt:lpstr>Introduction</vt:lpstr>
      <vt:lpstr>Introduction</vt:lpstr>
      <vt:lpstr>Methodology</vt:lpstr>
      <vt:lpstr>investors’ aggressiveness in open subscription OF IPOs</vt:lpstr>
      <vt:lpstr>investors’ aggressiveness in open subscription OF IPOs</vt:lpstr>
      <vt:lpstr>Performance OF IPOs                 ── Buy and hold return</vt:lpstr>
      <vt:lpstr>Performance OF IPOs                    ── accumulated Abnormal return</vt:lpstr>
      <vt:lpstr>Market timing</vt:lpstr>
      <vt:lpstr>Market timing</vt:lpstr>
      <vt:lpstr>DATA</vt:lpstr>
      <vt:lpstr>DATA</vt:lpstr>
      <vt:lpstr>RESULTS</vt:lpstr>
      <vt:lpstr>TABLE 1</vt:lpstr>
      <vt:lpstr>PowerPoint 簡報</vt:lpstr>
      <vt:lpstr>TABLE 2 ── Summary statistics</vt:lpstr>
      <vt:lpstr>PowerPoint 簡報</vt:lpstr>
      <vt:lpstr>TABLE 3 ── Buy and hold return</vt:lpstr>
      <vt:lpstr>PowerPoint 簡報</vt:lpstr>
      <vt:lpstr>TABLE 4 ── Bhr in different group</vt:lpstr>
      <vt:lpstr>PowerPoint 簡報</vt:lpstr>
      <vt:lpstr>Figure 1 ── Trend of Bhr</vt:lpstr>
      <vt:lpstr>PowerPoint 簡報</vt:lpstr>
      <vt:lpstr>Figure 2</vt:lpstr>
      <vt:lpstr>PowerPoint 簡報</vt:lpstr>
      <vt:lpstr>TABLE 5 ── abnormal return</vt:lpstr>
      <vt:lpstr>PowerPoint 簡報</vt:lpstr>
      <vt:lpstr>TABLE 6 ── ar in different group</vt:lpstr>
      <vt:lpstr>PowerPoint 簡報</vt:lpstr>
      <vt:lpstr>Figure 3</vt:lpstr>
      <vt:lpstr>PowerPoint 簡報</vt:lpstr>
      <vt:lpstr>Figure 4</vt:lpstr>
      <vt:lpstr>PowerPoint 簡報</vt:lpstr>
      <vt:lpstr>The relationship between the performance of IPO and investors’ aggressiveness</vt:lpstr>
      <vt:lpstr>TABLE 7</vt:lpstr>
      <vt:lpstr>PowerPoint 簡報</vt:lpstr>
      <vt:lpstr>TABLE 8</vt:lpstr>
      <vt:lpstr>PowerPoint 簡報</vt:lpstr>
      <vt:lpstr>The relationship between investors’ aggressiveness and IPO characteristics</vt:lpstr>
      <vt:lpstr>TABLE 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Something Interesting</vt:lpstr>
      <vt:lpstr>Market Timing </vt:lpstr>
      <vt:lpstr>Market Timing </vt:lpstr>
      <vt:lpstr>Market Timing </vt:lpstr>
      <vt:lpstr>Do loop to build fifteen regressions</vt:lpstr>
      <vt:lpstr>Do loop to build fifteen regressions</vt:lpstr>
      <vt:lpstr>BHR</vt:lpstr>
      <vt:lpstr>Proc transpose</vt:lpstr>
      <vt:lpstr>Proc format</vt:lpstr>
      <vt:lpstr>Proc sgplot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Investors' Aggressiveness in Open Subscription and the Performance of Initial Public Offerings  Chao-Shi Wang, Roger C. Y. Chen (2008)</dc:title>
  <dc:creator>謝逸昕 (107428023)</dc:creator>
  <cp:lastModifiedBy>椀琳 陸</cp:lastModifiedBy>
  <cp:revision>60</cp:revision>
  <dcterms:created xsi:type="dcterms:W3CDTF">2019-12-24T02:34:52Z</dcterms:created>
  <dcterms:modified xsi:type="dcterms:W3CDTF">2019-12-30T13:15:05Z</dcterms:modified>
</cp:coreProperties>
</file>