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6"/>
  </p:notesMasterIdLst>
  <p:sldIdLst>
    <p:sldId id="256" r:id="rId2"/>
    <p:sldId id="260" r:id="rId3"/>
    <p:sldId id="262" r:id="rId4"/>
    <p:sldId id="313" r:id="rId5"/>
    <p:sldId id="318" r:id="rId6"/>
    <p:sldId id="315" r:id="rId7"/>
    <p:sldId id="319" r:id="rId8"/>
    <p:sldId id="264" r:id="rId9"/>
    <p:sldId id="317" r:id="rId10"/>
    <p:sldId id="320" r:id="rId11"/>
    <p:sldId id="321" r:id="rId12"/>
    <p:sldId id="325" r:id="rId13"/>
    <p:sldId id="324" r:id="rId14"/>
    <p:sldId id="323" r:id="rId15"/>
    <p:sldId id="328" r:id="rId16"/>
    <p:sldId id="329" r:id="rId17"/>
    <p:sldId id="330" r:id="rId18"/>
    <p:sldId id="331" r:id="rId19"/>
    <p:sldId id="327" r:id="rId20"/>
    <p:sldId id="332" r:id="rId21"/>
    <p:sldId id="333" r:id="rId22"/>
    <p:sldId id="334" r:id="rId23"/>
    <p:sldId id="335" r:id="rId24"/>
    <p:sldId id="261" r:id="rId25"/>
  </p:sldIdLst>
  <p:sldSz cx="9144000" cy="5143500" type="screen16x9"/>
  <p:notesSz cx="6858000" cy="9144000"/>
  <p:embeddedFontLst>
    <p:embeddedFont>
      <p:font typeface="Arimo" panose="020B0604020202020204" charset="0"/>
      <p:regular r:id="rId27"/>
      <p:bold r:id="rId28"/>
      <p:italic r:id="rId29"/>
      <p:boldItalic r:id="rId30"/>
    </p:embeddedFont>
    <p:embeddedFont>
      <p:font typeface="Bebas Neue" panose="020B0606020202050201" pitchFamily="34" charset="0"/>
      <p:regular r:id="rId31"/>
    </p:embeddedFont>
    <p:embeddedFont>
      <p:font typeface="Bell MT" panose="02020503060305020303" pitchFamily="18" charset="0"/>
      <p:regular r:id="rId32"/>
      <p:bold r:id="rId33"/>
      <p:italic r:id="rId34"/>
    </p:embeddedFont>
    <p:embeddedFont>
      <p:font typeface="Roboto Condensed Light" panose="02000000000000000000" pitchFamily="2" charset="0"/>
      <p:regular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B69F01-3AFA-40A4-8B33-7FB8621A2976}">
  <a:tblStyle styleId="{A4B69F01-3AFA-40A4-8B33-7FB8621A297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855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245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309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1784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6005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22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582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8575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8375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429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413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142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003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9"/>
        <p:cNvGrpSpPr/>
        <p:nvPr/>
      </p:nvGrpSpPr>
      <p:grpSpPr>
        <a:xfrm>
          <a:off x="0" y="0"/>
          <a:ext cx="0" cy="0"/>
          <a:chOff x="0" y="0"/>
          <a:chExt cx="0" cy="0"/>
        </a:xfrm>
      </p:grpSpPr>
      <p:sp>
        <p:nvSpPr>
          <p:cNvPr id="1710" name="Google Shape;1710;gf61a32cbe2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1" name="Google Shape;1711;gf61a32cbe2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6637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7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77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807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864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f5e77e6543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f5e77e6543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f5e77e6543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f5e77e6543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6440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750600" y="3073400"/>
            <a:ext cx="3414600" cy="1242300"/>
          </a:xfrm>
          <a:prstGeom prst="rect">
            <a:avLst/>
          </a:prstGeom>
        </p:spPr>
        <p:txBody>
          <a:bodyPr spcFirstLastPara="1" wrap="square" lIns="91425" tIns="91425" rIns="91425" bIns="91425" anchor="t" anchorCtr="0">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a:endParaRPr/>
          </a:p>
        </p:txBody>
      </p:sp>
      <p:cxnSp>
        <p:nvCxnSpPr>
          <p:cNvPr id="52" name="Google Shape;52;p1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1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1_1">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73635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2" name="Google Shape;102;p17"/>
          <p:cNvSpPr txBox="1">
            <a:spLocks noGrp="1"/>
          </p:cNvSpPr>
          <p:nvPr>
            <p:ph type="subTitle" idx="1"/>
          </p:nvPr>
        </p:nvSpPr>
        <p:spPr>
          <a:xfrm>
            <a:off x="73635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7"/>
          <p:cNvSpPr txBox="1">
            <a:spLocks noGrp="1"/>
          </p:cNvSpPr>
          <p:nvPr>
            <p:ph type="title" idx="2"/>
          </p:nvPr>
        </p:nvSpPr>
        <p:spPr>
          <a:xfrm>
            <a:off x="736350"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4" name="Google Shape;104;p17"/>
          <p:cNvSpPr txBox="1">
            <a:spLocks noGrp="1"/>
          </p:cNvSpPr>
          <p:nvPr>
            <p:ph type="subTitle" idx="3"/>
          </p:nvPr>
        </p:nvSpPr>
        <p:spPr>
          <a:xfrm>
            <a:off x="736350"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7"/>
          <p:cNvSpPr txBox="1">
            <a:spLocks noGrp="1"/>
          </p:cNvSpPr>
          <p:nvPr>
            <p:ph type="title" idx="4"/>
          </p:nvPr>
        </p:nvSpPr>
        <p:spPr>
          <a:xfrm>
            <a:off x="6199188"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6" name="Google Shape;106;p17"/>
          <p:cNvSpPr txBox="1">
            <a:spLocks noGrp="1"/>
          </p:cNvSpPr>
          <p:nvPr>
            <p:ph type="subTitle" idx="5"/>
          </p:nvPr>
        </p:nvSpPr>
        <p:spPr>
          <a:xfrm>
            <a:off x="6199200" y="2122312"/>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08" name="Google Shape;108;p17"/>
          <p:cNvSpPr txBox="1">
            <a:spLocks noGrp="1"/>
          </p:cNvSpPr>
          <p:nvPr>
            <p:ph type="title" idx="7"/>
          </p:nvPr>
        </p:nvSpPr>
        <p:spPr>
          <a:xfrm>
            <a:off x="619920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9" name="Google Shape;109;p17"/>
          <p:cNvSpPr txBox="1">
            <a:spLocks noGrp="1"/>
          </p:cNvSpPr>
          <p:nvPr>
            <p:ph type="subTitle" idx="8"/>
          </p:nvPr>
        </p:nvSpPr>
        <p:spPr>
          <a:xfrm>
            <a:off x="619920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7"/>
          <p:cNvSpPr txBox="1">
            <a:spLocks noGrp="1"/>
          </p:cNvSpPr>
          <p:nvPr>
            <p:ph type="title" idx="9"/>
          </p:nvPr>
        </p:nvSpPr>
        <p:spPr>
          <a:xfrm>
            <a:off x="3459563"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1" name="Google Shape;111;p17"/>
          <p:cNvSpPr txBox="1">
            <a:spLocks noGrp="1"/>
          </p:cNvSpPr>
          <p:nvPr>
            <p:ph type="subTitle" idx="13"/>
          </p:nvPr>
        </p:nvSpPr>
        <p:spPr>
          <a:xfrm>
            <a:off x="3459563"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 name="Google Shape;112;p17"/>
          <p:cNvSpPr txBox="1">
            <a:spLocks noGrp="1"/>
          </p:cNvSpPr>
          <p:nvPr>
            <p:ph type="title" idx="14"/>
          </p:nvPr>
        </p:nvSpPr>
        <p:spPr>
          <a:xfrm>
            <a:off x="3459563"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3" name="Google Shape;113;p17"/>
          <p:cNvSpPr txBox="1">
            <a:spLocks noGrp="1"/>
          </p:cNvSpPr>
          <p:nvPr>
            <p:ph type="subTitle" idx="15"/>
          </p:nvPr>
        </p:nvSpPr>
        <p:spPr>
          <a:xfrm>
            <a:off x="3459563"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14" name="Google Shape;114;p1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6" r:id="rId6"/>
    <p:sldLayoutId id="2147483658" r:id="rId7"/>
    <p:sldLayoutId id="2147483659" r:id="rId8"/>
    <p:sldLayoutId id="2147483663"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846260" y="676275"/>
            <a:ext cx="1230024" cy="629849"/>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Project 1:</a:t>
            </a:r>
            <a:endParaRPr b="0" i="0" dirty="0">
              <a:ln w="9525" cap="flat" cmpd="sng">
                <a:solidFill>
                  <a:schemeClr val="dk1"/>
                </a:solidFill>
                <a:prstDash val="solid"/>
                <a:round/>
                <a:headEnd type="none" w="sm" len="sm"/>
                <a:tailEnd type="none" w="sm" len="sm"/>
              </a:ln>
              <a:noFill/>
              <a:latin typeface="Bebas Neue"/>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259" name="Google Shape;259;p34"/>
          <p:cNvGrpSpPr/>
          <p:nvPr/>
        </p:nvGrpSpPr>
        <p:grpSpPr>
          <a:xfrm>
            <a:off x="5300060" y="604387"/>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9" name="Google Shape;239;p34"/>
          <p:cNvSpPr txBox="1">
            <a:spLocks noGrp="1"/>
          </p:cNvSpPr>
          <p:nvPr>
            <p:ph type="ctrTitle"/>
          </p:nvPr>
        </p:nvSpPr>
        <p:spPr>
          <a:xfrm>
            <a:off x="683293" y="1392463"/>
            <a:ext cx="6177248" cy="21579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Data Exploration</a:t>
            </a:r>
            <a:r>
              <a:rPr lang="en" dirty="0"/>
              <a:t> FOR Titanic database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0"/>
          <p:cNvSpPr/>
          <p:nvPr/>
        </p:nvSpPr>
        <p:spPr>
          <a:xfrm>
            <a:off x="2113410" y="3387032"/>
            <a:ext cx="5871193" cy="561164"/>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714358" y="1460414"/>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2243138" y="2115515"/>
            <a:ext cx="6292318" cy="89075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lt2"/>
                </a:solidFill>
              </a:rPr>
              <a:t>Free exploration</a:t>
            </a:r>
            <a:endParaRPr dirty="0"/>
          </a:p>
        </p:txBody>
      </p:sp>
      <p:sp>
        <p:nvSpPr>
          <p:cNvPr id="647" name="Google Shape;647;p40"/>
          <p:cNvSpPr txBox="1">
            <a:spLocks noGrp="1"/>
          </p:cNvSpPr>
          <p:nvPr>
            <p:ph type="subTitle" idx="1"/>
          </p:nvPr>
        </p:nvSpPr>
        <p:spPr>
          <a:xfrm>
            <a:off x="2127575" y="3499017"/>
            <a:ext cx="5871193" cy="28125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MY" dirty="0"/>
              <a:t>The analysis and the conclusions made to the database</a:t>
            </a:r>
          </a:p>
        </p:txBody>
      </p:sp>
      <p:sp>
        <p:nvSpPr>
          <p:cNvPr id="648" name="Google Shape;648;p40"/>
          <p:cNvSpPr txBox="1">
            <a:spLocks noGrp="1"/>
          </p:cNvSpPr>
          <p:nvPr>
            <p:ph type="title" idx="2"/>
          </p:nvPr>
        </p:nvSpPr>
        <p:spPr>
          <a:xfrm>
            <a:off x="714300" y="1764027"/>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49" name="Google Shape;649;p40"/>
          <p:cNvSpPr/>
          <p:nvPr/>
        </p:nvSpPr>
        <p:spPr>
          <a:xfrm>
            <a:off x="2301817" y="1417903"/>
            <a:ext cx="4020402" cy="647845"/>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Tit</a:t>
            </a:r>
            <a:r>
              <a:rPr lang="en-US" dirty="0">
                <a:ln w="9525" cap="flat" cmpd="sng">
                  <a:solidFill>
                    <a:schemeClr val="dk1"/>
                  </a:solidFill>
                  <a:prstDash val="solid"/>
                  <a:round/>
                  <a:headEnd type="none" w="sm" len="sm"/>
                  <a:tailEnd type="none" w="sm" len="sm"/>
                </a:ln>
                <a:noFill/>
                <a:latin typeface="Bebas Neue"/>
              </a:rPr>
              <a:t>anic Database</a:t>
            </a:r>
            <a:endParaRPr b="0" i="0" dirty="0">
              <a:ln w="9525" cap="flat" cmpd="sng">
                <a:solidFill>
                  <a:schemeClr val="dk1"/>
                </a:solidFill>
                <a:prstDash val="solid"/>
                <a:round/>
                <a:headEnd type="none" w="sm" len="sm"/>
                <a:tailEnd type="none" w="sm" len="sm"/>
              </a:ln>
              <a:noFill/>
              <a:latin typeface="Bebas Neue"/>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8047434" y="3878493"/>
            <a:ext cx="125130" cy="13982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71" name="Google Shape;671;p4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782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45638" y="1153672"/>
            <a:ext cx="7715400" cy="3345300"/>
          </a:xfrm>
          <a:prstGeom prst="rect">
            <a:avLst/>
          </a:prstGeom>
        </p:spPr>
        <p:txBody>
          <a:bodyPr spcFirstLastPara="1" wrap="square" lIns="91425" tIns="91425" rIns="91425" bIns="91425" anchor="t" anchorCtr="0">
            <a:noAutofit/>
          </a:bodyPr>
          <a:lstStyle/>
          <a:p>
            <a:pPr marL="228600" indent="-228600">
              <a:buFont typeface="Arial" panose="020B0604020202020204" pitchFamily="34" charset="0"/>
              <a:buChar char="•"/>
            </a:pPr>
            <a:r>
              <a:rPr lang="en-US" sz="1800" dirty="0">
                <a:solidFill>
                  <a:schemeClr val="tx2"/>
                </a:solidFill>
              </a:rPr>
              <a:t>In the movie, the children, elderlies and females can get onboarded to the rescue boat first, so</a:t>
            </a:r>
            <a:br>
              <a:rPr lang="en-US" sz="1800" dirty="0">
                <a:solidFill>
                  <a:schemeClr val="tx2"/>
                </a:solidFill>
              </a:rPr>
            </a:br>
            <a:br>
              <a:rPr lang="en-US" sz="1800" dirty="0">
                <a:solidFill>
                  <a:schemeClr val="tx2"/>
                </a:solidFill>
              </a:rPr>
            </a:br>
            <a:r>
              <a:rPr lang="en-US" sz="1800" dirty="0">
                <a:solidFill>
                  <a:schemeClr val="tx2"/>
                </a:solidFill>
              </a:rPr>
              <a:t>Are children and elderlies have a high survival rate in this accident?</a:t>
            </a:r>
            <a:br>
              <a:rPr lang="en-US" sz="1800" dirty="0">
                <a:solidFill>
                  <a:schemeClr val="tx2"/>
                </a:solidFill>
              </a:rPr>
            </a:br>
            <a:r>
              <a:rPr lang="en-US" sz="1800" dirty="0">
                <a:solidFill>
                  <a:schemeClr val="tx2"/>
                </a:solidFill>
              </a:rPr>
              <a:t>Are females more likely to survive in this accident than males?</a:t>
            </a:r>
            <a:br>
              <a:rPr lang="en-US" sz="1800" dirty="0">
                <a:solidFill>
                  <a:schemeClr val="tx2"/>
                </a:solidFill>
              </a:rPr>
            </a:br>
            <a:endParaRPr lang="en-US" sz="1800" dirty="0">
              <a:solidFill>
                <a:schemeClr val="tx2"/>
              </a:solidFill>
            </a:endParaRPr>
          </a:p>
          <a:p>
            <a:pPr marL="228600" indent="-228600">
              <a:buFont typeface="Arial" panose="020B0604020202020204" pitchFamily="34" charset="0"/>
              <a:buChar char="•"/>
            </a:pPr>
            <a:r>
              <a:rPr lang="en-US" sz="1800" dirty="0">
                <a:solidFill>
                  <a:schemeClr val="tx2"/>
                </a:solidFill>
              </a:rPr>
              <a:t>Are rich people have a survival rate because they can get onboard to the rescue boat sooner?</a:t>
            </a:r>
            <a:br>
              <a:rPr lang="en-US" sz="1800" dirty="0">
                <a:solidFill>
                  <a:schemeClr val="tx1"/>
                </a:solidFill>
              </a:rPr>
            </a:br>
            <a:endParaRPr lang="en-US" sz="1800" dirty="0">
              <a:solidFill>
                <a:schemeClr val="tx2"/>
              </a:solidFill>
            </a:endParaRPr>
          </a:p>
          <a:p>
            <a:pPr marL="0" indent="0">
              <a:buNone/>
            </a:pPr>
            <a:endParaRPr sz="1600" dirty="0">
              <a:solidFill>
                <a:schemeClr val="tx2"/>
              </a:solidFill>
            </a:endParaRPr>
          </a:p>
        </p:txBody>
      </p:sp>
      <p:sp>
        <p:nvSpPr>
          <p:cNvPr id="328" name="Google Shape;328;p35"/>
          <p:cNvSpPr txBox="1">
            <a:spLocks noGrp="1"/>
          </p:cNvSpPr>
          <p:nvPr>
            <p:ph type="title"/>
          </p:nvPr>
        </p:nvSpPr>
        <p:spPr>
          <a:xfrm>
            <a:off x="682962" y="44198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Research questions</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Tree>
    <p:extLst>
      <p:ext uri="{BB962C8B-B14F-4D97-AF65-F5344CB8AC3E}">
        <p14:creationId xmlns:p14="http://schemas.microsoft.com/office/powerpoint/2010/main" val="3013982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2"/>
        <p:cNvGrpSpPr/>
        <p:nvPr/>
      </p:nvGrpSpPr>
      <p:grpSpPr>
        <a:xfrm>
          <a:off x="0" y="0"/>
          <a:ext cx="0" cy="0"/>
          <a:chOff x="0" y="0"/>
          <a:chExt cx="0" cy="0"/>
        </a:xfrm>
      </p:grpSpPr>
      <p:sp>
        <p:nvSpPr>
          <p:cNvPr id="1054" name="Google Shape;1054;p46"/>
          <p:cNvSpPr/>
          <p:nvPr/>
        </p:nvSpPr>
        <p:spPr>
          <a:xfrm>
            <a:off x="1052323" y="1842335"/>
            <a:ext cx="1396116" cy="346975"/>
          </a:xfrm>
          <a:prstGeom prst="rect">
            <a:avLst/>
          </a:prstGeom>
        </p:spPr>
        <p:txBody>
          <a:bodyPr>
            <a:prstTxWarp prst="textPlain">
              <a:avLst/>
            </a:prstTxWarp>
          </a:bodyPr>
          <a:lstStyle/>
          <a:p>
            <a:pPr lvl="0" algn="ctr"/>
            <a:r>
              <a:rPr lang="en-US" u="sng" dirty="0">
                <a:ln w="9525" cap="flat" cmpd="sng">
                  <a:solidFill>
                    <a:schemeClr val="dk1"/>
                  </a:solidFill>
                  <a:prstDash val="solid"/>
                  <a:round/>
                  <a:headEnd type="none" w="sm" len="sm"/>
                  <a:tailEnd type="none" w="sm" len="sm"/>
                </a:ln>
                <a:noFill/>
                <a:latin typeface="Bebas Neue"/>
              </a:rPr>
              <a:t>SQL Query</a:t>
            </a:r>
            <a:endParaRPr b="0" i="0" u="sng" dirty="0">
              <a:ln w="9525" cap="flat" cmpd="sng">
                <a:solidFill>
                  <a:schemeClr val="dk1"/>
                </a:solidFill>
                <a:prstDash val="solid"/>
                <a:round/>
                <a:headEnd type="none" w="sm" len="sm"/>
                <a:tailEnd type="none" w="sm" len="sm"/>
              </a:ln>
              <a:noFill/>
              <a:latin typeface="Bebas Neue"/>
            </a:endParaRPr>
          </a:p>
        </p:txBody>
      </p:sp>
      <p:sp>
        <p:nvSpPr>
          <p:cNvPr id="1055" name="Google Shape;1055;p46"/>
          <p:cNvSpPr/>
          <p:nvPr/>
        </p:nvSpPr>
        <p:spPr>
          <a:xfrm>
            <a:off x="7809607" y="3111006"/>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4951838" y="38718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846238" y="341257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gradFill>
            <a:gsLst>
              <a:gs pos="0">
                <a:schemeClr val="accent1"/>
              </a:gs>
              <a:gs pos="100000">
                <a:schemeClr val="lt2"/>
              </a:gs>
            </a:gsLst>
            <a:lin ang="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rot="-1685758">
            <a:off x="746378" y="3191596"/>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8075364" y="2970782"/>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46"/>
          <p:cNvGrpSpPr/>
          <p:nvPr/>
        </p:nvGrpSpPr>
        <p:grpSpPr>
          <a:xfrm>
            <a:off x="706038" y="312972"/>
            <a:ext cx="140222" cy="140409"/>
            <a:chOff x="2741000" y="199475"/>
            <a:chExt cx="191953" cy="192210"/>
          </a:xfrm>
        </p:grpSpPr>
        <p:sp>
          <p:nvSpPr>
            <p:cNvPr id="1069" name="Google Shape;1069;p4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C6E1E87C-9CBB-0202-BA28-CF66AFDE943F}"/>
              </a:ext>
            </a:extLst>
          </p:cNvPr>
          <p:cNvSpPr>
            <a:spLocks noGrp="1"/>
          </p:cNvSpPr>
          <p:nvPr>
            <p:ph type="title"/>
          </p:nvPr>
        </p:nvSpPr>
        <p:spPr>
          <a:xfrm>
            <a:off x="5925015" y="1681550"/>
            <a:ext cx="1396116" cy="668543"/>
          </a:xfrm>
        </p:spPr>
        <p:txBody>
          <a:bodyPr/>
          <a:lstStyle/>
          <a:p>
            <a:r>
              <a:rPr lang="en-US" u="sng" dirty="0">
                <a:solidFill>
                  <a:schemeClr val="tx2"/>
                </a:solidFill>
              </a:rPr>
              <a:t>Output</a:t>
            </a:r>
            <a:endParaRPr lang="en-MY" u="sng" dirty="0">
              <a:solidFill>
                <a:schemeClr val="tx2"/>
              </a:solidFill>
            </a:endParaRPr>
          </a:p>
        </p:txBody>
      </p:sp>
      <p:sp>
        <p:nvSpPr>
          <p:cNvPr id="10" name="Title 2">
            <a:extLst>
              <a:ext uri="{FF2B5EF4-FFF2-40B4-BE49-F238E27FC236}">
                <a16:creationId xmlns:a16="http://schemas.microsoft.com/office/drawing/2014/main" id="{B9713A29-01DA-9CBC-CE49-269962A80E9E}"/>
              </a:ext>
            </a:extLst>
          </p:cNvPr>
          <p:cNvSpPr txBox="1">
            <a:spLocks/>
          </p:cNvSpPr>
          <p:nvPr/>
        </p:nvSpPr>
        <p:spPr>
          <a:xfrm>
            <a:off x="630229" y="3543111"/>
            <a:ext cx="7666437" cy="12647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US" sz="2400" dirty="0">
                <a:solidFill>
                  <a:schemeClr val="tx1"/>
                </a:solidFill>
                <a:latin typeface="Arimo" panose="020B0604020202020204" charset="0"/>
                <a:ea typeface="Arimo" panose="020B0604020202020204" charset="0"/>
                <a:cs typeface="Arimo" panose="020B0604020202020204" charset="0"/>
              </a:rPr>
              <a:t>This SQL query count the number of passengers that are children and elderlies that survived the incident. </a:t>
            </a:r>
            <a:endParaRPr lang="en-MY" sz="2400" dirty="0">
              <a:solidFill>
                <a:schemeClr val="tx1"/>
              </a:solidFill>
              <a:latin typeface="Arimo" panose="020B0604020202020204" charset="0"/>
              <a:ea typeface="Arimo" panose="020B0604020202020204" charset="0"/>
              <a:cs typeface="Arimo" panose="020B0604020202020204" charset="0"/>
            </a:endParaRPr>
          </a:p>
        </p:txBody>
      </p:sp>
      <p:pic>
        <p:nvPicPr>
          <p:cNvPr id="4" name="Picture 3">
            <a:extLst>
              <a:ext uri="{FF2B5EF4-FFF2-40B4-BE49-F238E27FC236}">
                <a16:creationId xmlns:a16="http://schemas.microsoft.com/office/drawing/2014/main" id="{4DA0D7BA-5D8C-549E-CE75-4DD08B6D948C}"/>
              </a:ext>
            </a:extLst>
          </p:cNvPr>
          <p:cNvPicPr>
            <a:picLocks noChangeAspect="1"/>
          </p:cNvPicPr>
          <p:nvPr/>
        </p:nvPicPr>
        <p:blipFill>
          <a:blip r:embed="rId4"/>
          <a:stretch>
            <a:fillRect/>
          </a:stretch>
        </p:blipFill>
        <p:spPr>
          <a:xfrm>
            <a:off x="882800" y="2231986"/>
            <a:ext cx="2972215" cy="943107"/>
          </a:xfrm>
          <a:prstGeom prst="rect">
            <a:avLst/>
          </a:prstGeom>
        </p:spPr>
      </p:pic>
      <p:pic>
        <p:nvPicPr>
          <p:cNvPr id="6" name="Picture 5">
            <a:extLst>
              <a:ext uri="{FF2B5EF4-FFF2-40B4-BE49-F238E27FC236}">
                <a16:creationId xmlns:a16="http://schemas.microsoft.com/office/drawing/2014/main" id="{FC252FD5-690D-A3C9-5B95-3A109249EC1E}"/>
              </a:ext>
            </a:extLst>
          </p:cNvPr>
          <p:cNvPicPr>
            <a:picLocks noChangeAspect="1"/>
          </p:cNvPicPr>
          <p:nvPr/>
        </p:nvPicPr>
        <p:blipFill>
          <a:blip r:embed="rId5"/>
          <a:stretch>
            <a:fillRect/>
          </a:stretch>
        </p:blipFill>
        <p:spPr>
          <a:xfrm>
            <a:off x="6004877" y="2286639"/>
            <a:ext cx="1057423" cy="609685"/>
          </a:xfrm>
          <a:prstGeom prst="rect">
            <a:avLst/>
          </a:prstGeom>
        </p:spPr>
      </p:pic>
      <p:pic>
        <p:nvPicPr>
          <p:cNvPr id="11" name="Picture 10">
            <a:extLst>
              <a:ext uri="{FF2B5EF4-FFF2-40B4-BE49-F238E27FC236}">
                <a16:creationId xmlns:a16="http://schemas.microsoft.com/office/drawing/2014/main" id="{79839768-AEA2-C3E9-93AE-CF0ACBF3DCF4}"/>
              </a:ext>
            </a:extLst>
          </p:cNvPr>
          <p:cNvPicPr>
            <a:picLocks noChangeAspect="1"/>
          </p:cNvPicPr>
          <p:nvPr/>
        </p:nvPicPr>
        <p:blipFill>
          <a:blip r:embed="rId6"/>
          <a:stretch>
            <a:fillRect/>
          </a:stretch>
        </p:blipFill>
        <p:spPr>
          <a:xfrm>
            <a:off x="787140" y="624284"/>
            <a:ext cx="7321543" cy="1067318"/>
          </a:xfrm>
          <a:prstGeom prst="rect">
            <a:avLst/>
          </a:prstGeom>
        </p:spPr>
      </p:pic>
    </p:spTree>
    <p:extLst>
      <p:ext uri="{BB962C8B-B14F-4D97-AF65-F5344CB8AC3E}">
        <p14:creationId xmlns:p14="http://schemas.microsoft.com/office/powerpoint/2010/main" val="389385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2"/>
        <p:cNvGrpSpPr/>
        <p:nvPr/>
      </p:nvGrpSpPr>
      <p:grpSpPr>
        <a:xfrm>
          <a:off x="0" y="0"/>
          <a:ext cx="0" cy="0"/>
          <a:chOff x="0" y="0"/>
          <a:chExt cx="0" cy="0"/>
        </a:xfrm>
      </p:grpSpPr>
      <p:sp>
        <p:nvSpPr>
          <p:cNvPr id="1054" name="Google Shape;1054;p46"/>
          <p:cNvSpPr/>
          <p:nvPr/>
        </p:nvSpPr>
        <p:spPr>
          <a:xfrm>
            <a:off x="1052323" y="999723"/>
            <a:ext cx="1396116" cy="346975"/>
          </a:xfrm>
          <a:prstGeom prst="rect">
            <a:avLst/>
          </a:prstGeom>
        </p:spPr>
        <p:txBody>
          <a:bodyPr>
            <a:prstTxWarp prst="textPlain">
              <a:avLst/>
            </a:prstTxWarp>
          </a:bodyPr>
          <a:lstStyle/>
          <a:p>
            <a:pPr lvl="0" algn="ctr"/>
            <a:r>
              <a:rPr lang="en-US" u="sng" dirty="0">
                <a:ln w="9525" cap="flat" cmpd="sng">
                  <a:solidFill>
                    <a:schemeClr val="dk1"/>
                  </a:solidFill>
                  <a:prstDash val="solid"/>
                  <a:round/>
                  <a:headEnd type="none" w="sm" len="sm"/>
                  <a:tailEnd type="none" w="sm" len="sm"/>
                </a:ln>
                <a:noFill/>
                <a:latin typeface="Bebas Neue"/>
              </a:rPr>
              <a:t>SQL Query</a:t>
            </a:r>
            <a:endParaRPr b="0" i="0" u="sng" dirty="0">
              <a:ln w="9525" cap="flat" cmpd="sng">
                <a:solidFill>
                  <a:schemeClr val="dk1"/>
                </a:solidFill>
                <a:prstDash val="solid"/>
                <a:round/>
                <a:headEnd type="none" w="sm" len="sm"/>
                <a:tailEnd type="none" w="sm" len="sm"/>
              </a:ln>
              <a:noFill/>
              <a:latin typeface="Bebas Neue"/>
            </a:endParaRPr>
          </a:p>
        </p:txBody>
      </p:sp>
      <p:sp>
        <p:nvSpPr>
          <p:cNvPr id="1055" name="Google Shape;1055;p46"/>
          <p:cNvSpPr/>
          <p:nvPr/>
        </p:nvSpPr>
        <p:spPr>
          <a:xfrm>
            <a:off x="1973163" y="27846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4951838" y="38718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846238" y="2569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gradFill>
            <a:gsLst>
              <a:gs pos="0">
                <a:schemeClr val="accent1"/>
              </a:gs>
              <a:gs pos="100000">
                <a:schemeClr val="lt2"/>
              </a:gs>
            </a:gsLst>
            <a:lin ang="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rot="-1685758">
            <a:off x="746378" y="23489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1203076" y="28630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C6E1E87C-9CBB-0202-BA28-CF66AFDE943F}"/>
              </a:ext>
            </a:extLst>
          </p:cNvPr>
          <p:cNvSpPr>
            <a:spLocks noGrp="1"/>
          </p:cNvSpPr>
          <p:nvPr>
            <p:ph type="title"/>
          </p:nvPr>
        </p:nvSpPr>
        <p:spPr>
          <a:xfrm>
            <a:off x="5925015" y="838938"/>
            <a:ext cx="1396116" cy="668543"/>
          </a:xfrm>
        </p:spPr>
        <p:txBody>
          <a:bodyPr/>
          <a:lstStyle/>
          <a:p>
            <a:r>
              <a:rPr lang="en-US" u="sng" dirty="0">
                <a:solidFill>
                  <a:schemeClr val="tx2"/>
                </a:solidFill>
              </a:rPr>
              <a:t>Output</a:t>
            </a:r>
            <a:endParaRPr lang="en-MY" u="sng" dirty="0">
              <a:solidFill>
                <a:schemeClr val="tx2"/>
              </a:solidFill>
            </a:endParaRPr>
          </a:p>
        </p:txBody>
      </p:sp>
      <p:pic>
        <p:nvPicPr>
          <p:cNvPr id="7" name="Picture 6">
            <a:extLst>
              <a:ext uri="{FF2B5EF4-FFF2-40B4-BE49-F238E27FC236}">
                <a16:creationId xmlns:a16="http://schemas.microsoft.com/office/drawing/2014/main" id="{65011671-50A2-0EDC-EF6B-87E0A3C69618}"/>
              </a:ext>
            </a:extLst>
          </p:cNvPr>
          <p:cNvPicPr>
            <a:picLocks noChangeAspect="1"/>
          </p:cNvPicPr>
          <p:nvPr/>
        </p:nvPicPr>
        <p:blipFill>
          <a:blip r:embed="rId4"/>
          <a:stretch>
            <a:fillRect/>
          </a:stretch>
        </p:blipFill>
        <p:spPr>
          <a:xfrm>
            <a:off x="1059669" y="1394546"/>
            <a:ext cx="2829320" cy="885949"/>
          </a:xfrm>
          <a:prstGeom prst="rect">
            <a:avLst/>
          </a:prstGeom>
        </p:spPr>
      </p:pic>
      <p:pic>
        <p:nvPicPr>
          <p:cNvPr id="9" name="Picture 8">
            <a:extLst>
              <a:ext uri="{FF2B5EF4-FFF2-40B4-BE49-F238E27FC236}">
                <a16:creationId xmlns:a16="http://schemas.microsoft.com/office/drawing/2014/main" id="{76F4A250-17C4-2213-A187-8488D6CB9B41}"/>
              </a:ext>
            </a:extLst>
          </p:cNvPr>
          <p:cNvPicPr>
            <a:picLocks noChangeAspect="1"/>
          </p:cNvPicPr>
          <p:nvPr/>
        </p:nvPicPr>
        <p:blipFill>
          <a:blip r:embed="rId5"/>
          <a:stretch>
            <a:fillRect/>
          </a:stretch>
        </p:blipFill>
        <p:spPr>
          <a:xfrm>
            <a:off x="6075309" y="1482136"/>
            <a:ext cx="1095528" cy="628738"/>
          </a:xfrm>
          <a:prstGeom prst="rect">
            <a:avLst/>
          </a:prstGeom>
        </p:spPr>
      </p:pic>
      <p:sp>
        <p:nvSpPr>
          <p:cNvPr id="10" name="Title 2">
            <a:extLst>
              <a:ext uri="{FF2B5EF4-FFF2-40B4-BE49-F238E27FC236}">
                <a16:creationId xmlns:a16="http://schemas.microsoft.com/office/drawing/2014/main" id="{B9713A29-01DA-9CBC-CE49-269962A80E9E}"/>
              </a:ext>
            </a:extLst>
          </p:cNvPr>
          <p:cNvSpPr txBox="1">
            <a:spLocks/>
          </p:cNvSpPr>
          <p:nvPr/>
        </p:nvSpPr>
        <p:spPr>
          <a:xfrm>
            <a:off x="706037" y="3095145"/>
            <a:ext cx="7666437" cy="12647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US" sz="2400" dirty="0">
                <a:solidFill>
                  <a:schemeClr val="tx1"/>
                </a:solidFill>
                <a:latin typeface="Arimo" panose="020B0604020202020204" charset="0"/>
                <a:ea typeface="Arimo" panose="020B0604020202020204" charset="0"/>
                <a:cs typeface="Arimo" panose="020B0604020202020204" charset="0"/>
              </a:rPr>
              <a:t>This SQL query count the number of passengers that are children and elderlies who did not survived. </a:t>
            </a:r>
            <a:endParaRPr lang="en-MY" sz="2400" dirty="0">
              <a:solidFill>
                <a:schemeClr val="tx1"/>
              </a:solidFill>
              <a:latin typeface="Arimo" panose="020B0604020202020204" charset="0"/>
              <a:ea typeface="Arimo" panose="020B0604020202020204" charset="0"/>
              <a:cs typeface="Arimo" panose="020B0604020202020204" charset="0"/>
            </a:endParaRPr>
          </a:p>
        </p:txBody>
      </p:sp>
    </p:spTree>
    <p:extLst>
      <p:ext uri="{BB962C8B-B14F-4D97-AF65-F5344CB8AC3E}">
        <p14:creationId xmlns:p14="http://schemas.microsoft.com/office/powerpoint/2010/main" val="1430581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45638" y="1153672"/>
            <a:ext cx="7715400" cy="3345300"/>
          </a:xfrm>
          <a:prstGeom prst="rect">
            <a:avLst/>
          </a:prstGeom>
        </p:spPr>
        <p:txBody>
          <a:bodyPr spcFirstLastPara="1" wrap="square" lIns="91425" tIns="91425" rIns="91425" bIns="91425" anchor="t" anchorCtr="0">
            <a:noAutofit/>
          </a:bodyPr>
          <a:lstStyle/>
          <a:p>
            <a:pPr marL="228600" indent="-228600">
              <a:buFont typeface="Arial" panose="020B0604020202020204" pitchFamily="34" charset="0"/>
              <a:buChar char="•"/>
            </a:pPr>
            <a:r>
              <a:rPr lang="en-US" sz="1800" dirty="0">
                <a:solidFill>
                  <a:schemeClr val="tx2"/>
                </a:solidFill>
              </a:rPr>
              <a:t>In the movie, the children, elderlies and females can get onboarded to the rescue boat first, so</a:t>
            </a:r>
            <a:br>
              <a:rPr lang="en-US" sz="1800" dirty="0">
                <a:solidFill>
                  <a:schemeClr val="tx2"/>
                </a:solidFill>
              </a:rPr>
            </a:br>
            <a:br>
              <a:rPr lang="en-US" sz="1800" dirty="0">
                <a:solidFill>
                  <a:schemeClr val="tx2"/>
                </a:solidFill>
              </a:rPr>
            </a:br>
            <a:r>
              <a:rPr lang="en-US" sz="1800" dirty="0">
                <a:solidFill>
                  <a:schemeClr val="tx2"/>
                </a:solidFill>
              </a:rPr>
              <a:t>Are children and elderlies have a high survival rate in this accident?</a:t>
            </a:r>
            <a:br>
              <a:rPr lang="en-US" sz="1800" dirty="0">
                <a:solidFill>
                  <a:schemeClr val="tx2"/>
                </a:solidFill>
              </a:rPr>
            </a:br>
            <a:r>
              <a:rPr lang="en-MY" sz="1800" dirty="0">
                <a:solidFill>
                  <a:schemeClr val="tx1"/>
                </a:solidFill>
              </a:rPr>
              <a:t>In this analysis, passengers with the age less than 13 years old is considered as a child, while passengers with the age of 65 or higher is considered as an elder.</a:t>
            </a:r>
            <a:br>
              <a:rPr lang="en-MY" sz="1800" dirty="0">
                <a:solidFill>
                  <a:schemeClr val="tx1"/>
                </a:solidFill>
              </a:rPr>
            </a:br>
            <a:r>
              <a:rPr lang="en-MY" sz="1800" dirty="0">
                <a:solidFill>
                  <a:schemeClr val="tx1"/>
                </a:solidFill>
              </a:rPr>
              <a:t>From the analysis, it can be concluded that, there is only 20 passengers in the group of children and elderlies that survived out of 47 passengers which makes the group have a survivability rate of 42.55%.</a:t>
            </a:r>
            <a:br>
              <a:rPr lang="en-US" sz="1800" dirty="0">
                <a:solidFill>
                  <a:schemeClr val="tx1"/>
                </a:solidFill>
              </a:rPr>
            </a:br>
            <a:endParaRPr lang="en-US" sz="1800" dirty="0">
              <a:solidFill>
                <a:schemeClr val="tx1"/>
              </a:solidFill>
            </a:endParaRPr>
          </a:p>
          <a:p>
            <a:pPr marL="0" indent="0">
              <a:buNone/>
            </a:pPr>
            <a:endParaRPr lang="en-US" sz="1800" dirty="0">
              <a:solidFill>
                <a:schemeClr val="tx2"/>
              </a:solidFill>
            </a:endParaRPr>
          </a:p>
          <a:p>
            <a:pPr marL="0" indent="0">
              <a:buNone/>
            </a:pPr>
            <a:endParaRPr sz="1600" dirty="0">
              <a:solidFill>
                <a:schemeClr val="tx2"/>
              </a:solidFill>
            </a:endParaRPr>
          </a:p>
        </p:txBody>
      </p:sp>
      <p:sp>
        <p:nvSpPr>
          <p:cNvPr id="328" name="Google Shape;328;p35"/>
          <p:cNvSpPr txBox="1">
            <a:spLocks noGrp="1"/>
          </p:cNvSpPr>
          <p:nvPr>
            <p:ph type="title"/>
          </p:nvPr>
        </p:nvSpPr>
        <p:spPr>
          <a:xfrm>
            <a:off x="682962" y="44198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exploration</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Tree>
    <p:extLst>
      <p:ext uri="{BB962C8B-B14F-4D97-AF65-F5344CB8AC3E}">
        <p14:creationId xmlns:p14="http://schemas.microsoft.com/office/powerpoint/2010/main" val="436601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2"/>
        <p:cNvGrpSpPr/>
        <p:nvPr/>
      </p:nvGrpSpPr>
      <p:grpSpPr>
        <a:xfrm>
          <a:off x="0" y="0"/>
          <a:ext cx="0" cy="0"/>
          <a:chOff x="0" y="0"/>
          <a:chExt cx="0" cy="0"/>
        </a:xfrm>
      </p:grpSpPr>
      <p:sp>
        <p:nvSpPr>
          <p:cNvPr id="1054" name="Google Shape;1054;p46"/>
          <p:cNvSpPr/>
          <p:nvPr/>
        </p:nvSpPr>
        <p:spPr>
          <a:xfrm>
            <a:off x="1052323" y="1594401"/>
            <a:ext cx="1396116" cy="346975"/>
          </a:xfrm>
          <a:prstGeom prst="rect">
            <a:avLst/>
          </a:prstGeom>
        </p:spPr>
        <p:txBody>
          <a:bodyPr>
            <a:prstTxWarp prst="textPlain">
              <a:avLst/>
            </a:prstTxWarp>
          </a:bodyPr>
          <a:lstStyle/>
          <a:p>
            <a:pPr lvl="0" algn="ctr"/>
            <a:r>
              <a:rPr lang="en-US" u="sng" dirty="0">
                <a:ln w="9525" cap="flat" cmpd="sng">
                  <a:solidFill>
                    <a:schemeClr val="dk1"/>
                  </a:solidFill>
                  <a:prstDash val="solid"/>
                  <a:round/>
                  <a:headEnd type="none" w="sm" len="sm"/>
                  <a:tailEnd type="none" w="sm" len="sm"/>
                </a:ln>
                <a:noFill/>
                <a:latin typeface="Bebas Neue"/>
              </a:rPr>
              <a:t>SQL Query</a:t>
            </a:r>
            <a:endParaRPr b="0" i="0" u="sng" dirty="0">
              <a:ln w="9525" cap="flat" cmpd="sng">
                <a:solidFill>
                  <a:schemeClr val="dk1"/>
                </a:solidFill>
                <a:prstDash val="solid"/>
                <a:round/>
                <a:headEnd type="none" w="sm" len="sm"/>
                <a:tailEnd type="none" w="sm" len="sm"/>
              </a:ln>
              <a:noFill/>
              <a:latin typeface="Bebas Neue"/>
            </a:endParaRPr>
          </a:p>
        </p:txBody>
      </p:sp>
      <p:sp>
        <p:nvSpPr>
          <p:cNvPr id="1055" name="Google Shape;1055;p46"/>
          <p:cNvSpPr/>
          <p:nvPr/>
        </p:nvSpPr>
        <p:spPr>
          <a:xfrm>
            <a:off x="7809607" y="3111006"/>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4951838" y="38718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846238" y="341257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gradFill>
            <a:gsLst>
              <a:gs pos="0">
                <a:schemeClr val="accent1"/>
              </a:gs>
              <a:gs pos="100000">
                <a:schemeClr val="lt2"/>
              </a:gs>
            </a:gsLst>
            <a:lin ang="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rot="-1685758">
            <a:off x="746378" y="3191596"/>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8075364" y="2970782"/>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C6E1E87C-9CBB-0202-BA28-CF66AFDE943F}"/>
              </a:ext>
            </a:extLst>
          </p:cNvPr>
          <p:cNvSpPr>
            <a:spLocks noGrp="1"/>
          </p:cNvSpPr>
          <p:nvPr>
            <p:ph type="title"/>
          </p:nvPr>
        </p:nvSpPr>
        <p:spPr>
          <a:xfrm>
            <a:off x="5925015" y="1350160"/>
            <a:ext cx="1396116" cy="668543"/>
          </a:xfrm>
        </p:spPr>
        <p:txBody>
          <a:bodyPr/>
          <a:lstStyle/>
          <a:p>
            <a:r>
              <a:rPr lang="en-US" u="sng" dirty="0">
                <a:solidFill>
                  <a:schemeClr val="tx2"/>
                </a:solidFill>
              </a:rPr>
              <a:t>Output</a:t>
            </a:r>
            <a:endParaRPr lang="en-MY" u="sng" dirty="0">
              <a:solidFill>
                <a:schemeClr val="tx2"/>
              </a:solidFill>
            </a:endParaRPr>
          </a:p>
        </p:txBody>
      </p:sp>
      <p:sp>
        <p:nvSpPr>
          <p:cNvPr id="10" name="Title 2">
            <a:extLst>
              <a:ext uri="{FF2B5EF4-FFF2-40B4-BE49-F238E27FC236}">
                <a16:creationId xmlns:a16="http://schemas.microsoft.com/office/drawing/2014/main" id="{B9713A29-01DA-9CBC-CE49-269962A80E9E}"/>
              </a:ext>
            </a:extLst>
          </p:cNvPr>
          <p:cNvSpPr txBox="1">
            <a:spLocks/>
          </p:cNvSpPr>
          <p:nvPr/>
        </p:nvSpPr>
        <p:spPr>
          <a:xfrm>
            <a:off x="630229" y="3543111"/>
            <a:ext cx="7666437" cy="12647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US" sz="2400" dirty="0">
                <a:solidFill>
                  <a:schemeClr val="tx1"/>
                </a:solidFill>
                <a:latin typeface="Arimo" panose="020B0604020202020204" charset="0"/>
                <a:ea typeface="Arimo" panose="020B0604020202020204" charset="0"/>
                <a:cs typeface="Arimo" panose="020B0604020202020204" charset="0"/>
              </a:rPr>
              <a:t>This SQL query count the number of passengers that are females that survived the incident. </a:t>
            </a:r>
            <a:endParaRPr lang="en-MY" sz="2400" dirty="0">
              <a:solidFill>
                <a:schemeClr val="tx1"/>
              </a:solidFill>
              <a:latin typeface="Arimo" panose="020B0604020202020204" charset="0"/>
              <a:ea typeface="Arimo" panose="020B0604020202020204" charset="0"/>
              <a:cs typeface="Arimo" panose="020B0604020202020204" charset="0"/>
            </a:endParaRPr>
          </a:p>
        </p:txBody>
      </p:sp>
      <p:pic>
        <p:nvPicPr>
          <p:cNvPr id="5" name="Picture 4">
            <a:extLst>
              <a:ext uri="{FF2B5EF4-FFF2-40B4-BE49-F238E27FC236}">
                <a16:creationId xmlns:a16="http://schemas.microsoft.com/office/drawing/2014/main" id="{1231A61F-9225-7298-8EF0-5663C4C6B17F}"/>
              </a:ext>
            </a:extLst>
          </p:cNvPr>
          <p:cNvPicPr>
            <a:picLocks noChangeAspect="1"/>
          </p:cNvPicPr>
          <p:nvPr/>
        </p:nvPicPr>
        <p:blipFill>
          <a:blip r:embed="rId4"/>
          <a:stretch>
            <a:fillRect/>
          </a:stretch>
        </p:blipFill>
        <p:spPr>
          <a:xfrm>
            <a:off x="1289799" y="747549"/>
            <a:ext cx="5905087" cy="565983"/>
          </a:xfrm>
          <a:prstGeom prst="rect">
            <a:avLst/>
          </a:prstGeom>
        </p:spPr>
      </p:pic>
      <p:pic>
        <p:nvPicPr>
          <p:cNvPr id="8" name="Picture 7">
            <a:extLst>
              <a:ext uri="{FF2B5EF4-FFF2-40B4-BE49-F238E27FC236}">
                <a16:creationId xmlns:a16="http://schemas.microsoft.com/office/drawing/2014/main" id="{CF3B6B62-4F05-D954-0718-A32A3BD87D49}"/>
              </a:ext>
            </a:extLst>
          </p:cNvPr>
          <p:cNvPicPr>
            <a:picLocks noChangeAspect="1"/>
          </p:cNvPicPr>
          <p:nvPr/>
        </p:nvPicPr>
        <p:blipFill>
          <a:blip r:embed="rId5"/>
          <a:stretch>
            <a:fillRect/>
          </a:stretch>
        </p:blipFill>
        <p:spPr>
          <a:xfrm>
            <a:off x="776152" y="1982266"/>
            <a:ext cx="3934374" cy="819264"/>
          </a:xfrm>
          <a:prstGeom prst="rect">
            <a:avLst/>
          </a:prstGeom>
        </p:spPr>
      </p:pic>
      <p:pic>
        <p:nvPicPr>
          <p:cNvPr id="12" name="Picture 11">
            <a:extLst>
              <a:ext uri="{FF2B5EF4-FFF2-40B4-BE49-F238E27FC236}">
                <a16:creationId xmlns:a16="http://schemas.microsoft.com/office/drawing/2014/main" id="{04B05655-317D-526B-2E01-F7B688AE626C}"/>
              </a:ext>
            </a:extLst>
          </p:cNvPr>
          <p:cNvPicPr>
            <a:picLocks noChangeAspect="1"/>
          </p:cNvPicPr>
          <p:nvPr/>
        </p:nvPicPr>
        <p:blipFill>
          <a:blip r:embed="rId6"/>
          <a:stretch>
            <a:fillRect/>
          </a:stretch>
        </p:blipFill>
        <p:spPr>
          <a:xfrm>
            <a:off x="5996955" y="1953247"/>
            <a:ext cx="1162212" cy="733527"/>
          </a:xfrm>
          <a:prstGeom prst="rect">
            <a:avLst/>
          </a:prstGeom>
        </p:spPr>
      </p:pic>
    </p:spTree>
    <p:extLst>
      <p:ext uri="{BB962C8B-B14F-4D97-AF65-F5344CB8AC3E}">
        <p14:creationId xmlns:p14="http://schemas.microsoft.com/office/powerpoint/2010/main" val="3198716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2"/>
        <p:cNvGrpSpPr/>
        <p:nvPr/>
      </p:nvGrpSpPr>
      <p:grpSpPr>
        <a:xfrm>
          <a:off x="0" y="0"/>
          <a:ext cx="0" cy="0"/>
          <a:chOff x="0" y="0"/>
          <a:chExt cx="0" cy="0"/>
        </a:xfrm>
      </p:grpSpPr>
      <p:sp>
        <p:nvSpPr>
          <p:cNvPr id="1054" name="Google Shape;1054;p46"/>
          <p:cNvSpPr/>
          <p:nvPr/>
        </p:nvSpPr>
        <p:spPr>
          <a:xfrm>
            <a:off x="1052323" y="999723"/>
            <a:ext cx="1396116" cy="346975"/>
          </a:xfrm>
          <a:prstGeom prst="rect">
            <a:avLst/>
          </a:prstGeom>
        </p:spPr>
        <p:txBody>
          <a:bodyPr>
            <a:prstTxWarp prst="textPlain">
              <a:avLst/>
            </a:prstTxWarp>
          </a:bodyPr>
          <a:lstStyle/>
          <a:p>
            <a:pPr lvl="0" algn="ctr"/>
            <a:r>
              <a:rPr lang="en-US" u="sng" dirty="0">
                <a:ln w="9525" cap="flat" cmpd="sng">
                  <a:solidFill>
                    <a:schemeClr val="dk1"/>
                  </a:solidFill>
                  <a:prstDash val="solid"/>
                  <a:round/>
                  <a:headEnd type="none" w="sm" len="sm"/>
                  <a:tailEnd type="none" w="sm" len="sm"/>
                </a:ln>
                <a:noFill/>
                <a:latin typeface="Bebas Neue"/>
              </a:rPr>
              <a:t>SQL Query</a:t>
            </a:r>
            <a:endParaRPr b="0" i="0" u="sng" dirty="0">
              <a:ln w="9525" cap="flat" cmpd="sng">
                <a:solidFill>
                  <a:schemeClr val="dk1"/>
                </a:solidFill>
                <a:prstDash val="solid"/>
                <a:round/>
                <a:headEnd type="none" w="sm" len="sm"/>
                <a:tailEnd type="none" w="sm" len="sm"/>
              </a:ln>
              <a:noFill/>
              <a:latin typeface="Bebas Neue"/>
            </a:endParaRPr>
          </a:p>
        </p:txBody>
      </p:sp>
      <p:sp>
        <p:nvSpPr>
          <p:cNvPr id="1055" name="Google Shape;1055;p46"/>
          <p:cNvSpPr/>
          <p:nvPr/>
        </p:nvSpPr>
        <p:spPr>
          <a:xfrm>
            <a:off x="1973163" y="27846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4951838" y="38718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846238" y="2569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gradFill>
            <a:gsLst>
              <a:gs pos="0">
                <a:schemeClr val="accent1"/>
              </a:gs>
              <a:gs pos="100000">
                <a:schemeClr val="lt2"/>
              </a:gs>
            </a:gsLst>
            <a:lin ang="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rot="-1685758">
            <a:off x="746378" y="23489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1203076" y="28630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C6E1E87C-9CBB-0202-BA28-CF66AFDE943F}"/>
              </a:ext>
            </a:extLst>
          </p:cNvPr>
          <p:cNvSpPr>
            <a:spLocks noGrp="1"/>
          </p:cNvSpPr>
          <p:nvPr>
            <p:ph type="title"/>
          </p:nvPr>
        </p:nvSpPr>
        <p:spPr>
          <a:xfrm>
            <a:off x="5925015" y="838938"/>
            <a:ext cx="1396116" cy="668543"/>
          </a:xfrm>
        </p:spPr>
        <p:txBody>
          <a:bodyPr/>
          <a:lstStyle/>
          <a:p>
            <a:r>
              <a:rPr lang="en-US" u="sng" dirty="0">
                <a:solidFill>
                  <a:schemeClr val="tx2"/>
                </a:solidFill>
              </a:rPr>
              <a:t>Output</a:t>
            </a:r>
            <a:endParaRPr lang="en-MY" u="sng" dirty="0">
              <a:solidFill>
                <a:schemeClr val="tx2"/>
              </a:solidFill>
            </a:endParaRPr>
          </a:p>
        </p:txBody>
      </p:sp>
      <p:sp>
        <p:nvSpPr>
          <p:cNvPr id="10" name="Title 2">
            <a:extLst>
              <a:ext uri="{FF2B5EF4-FFF2-40B4-BE49-F238E27FC236}">
                <a16:creationId xmlns:a16="http://schemas.microsoft.com/office/drawing/2014/main" id="{B9713A29-01DA-9CBC-CE49-269962A80E9E}"/>
              </a:ext>
            </a:extLst>
          </p:cNvPr>
          <p:cNvSpPr txBox="1">
            <a:spLocks/>
          </p:cNvSpPr>
          <p:nvPr/>
        </p:nvSpPr>
        <p:spPr>
          <a:xfrm>
            <a:off x="706037" y="3095145"/>
            <a:ext cx="7666437" cy="12647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US" sz="2400" dirty="0">
                <a:solidFill>
                  <a:schemeClr val="tx1"/>
                </a:solidFill>
                <a:latin typeface="Arimo" panose="020B0604020202020204" charset="0"/>
                <a:ea typeface="Arimo" panose="020B0604020202020204" charset="0"/>
                <a:cs typeface="Arimo" panose="020B0604020202020204" charset="0"/>
              </a:rPr>
              <a:t>This SQL query count the number of passengers that are females who did not survived. </a:t>
            </a:r>
            <a:endParaRPr lang="en-MY" sz="2400" dirty="0">
              <a:solidFill>
                <a:schemeClr val="tx1"/>
              </a:solidFill>
              <a:latin typeface="Arimo" panose="020B0604020202020204" charset="0"/>
              <a:ea typeface="Arimo" panose="020B0604020202020204" charset="0"/>
              <a:cs typeface="Arimo" panose="020B0604020202020204" charset="0"/>
            </a:endParaRPr>
          </a:p>
        </p:txBody>
      </p:sp>
      <p:pic>
        <p:nvPicPr>
          <p:cNvPr id="11" name="Picture 10">
            <a:extLst>
              <a:ext uri="{FF2B5EF4-FFF2-40B4-BE49-F238E27FC236}">
                <a16:creationId xmlns:a16="http://schemas.microsoft.com/office/drawing/2014/main" id="{5C16C5E5-42E8-EDD2-3006-09750E334060}"/>
              </a:ext>
            </a:extLst>
          </p:cNvPr>
          <p:cNvPicPr>
            <a:picLocks noChangeAspect="1"/>
          </p:cNvPicPr>
          <p:nvPr/>
        </p:nvPicPr>
        <p:blipFill>
          <a:blip r:embed="rId4"/>
          <a:stretch>
            <a:fillRect/>
          </a:stretch>
        </p:blipFill>
        <p:spPr>
          <a:xfrm>
            <a:off x="5856203" y="1474957"/>
            <a:ext cx="1533739" cy="771633"/>
          </a:xfrm>
          <a:prstGeom prst="rect">
            <a:avLst/>
          </a:prstGeom>
        </p:spPr>
      </p:pic>
      <p:pic>
        <p:nvPicPr>
          <p:cNvPr id="13" name="Picture 12">
            <a:extLst>
              <a:ext uri="{FF2B5EF4-FFF2-40B4-BE49-F238E27FC236}">
                <a16:creationId xmlns:a16="http://schemas.microsoft.com/office/drawing/2014/main" id="{A6BF2947-CA20-C85E-6FF0-844EEF3723C3}"/>
              </a:ext>
            </a:extLst>
          </p:cNvPr>
          <p:cNvPicPr>
            <a:picLocks noChangeAspect="1"/>
          </p:cNvPicPr>
          <p:nvPr/>
        </p:nvPicPr>
        <p:blipFill>
          <a:blip r:embed="rId5"/>
          <a:stretch>
            <a:fillRect/>
          </a:stretch>
        </p:blipFill>
        <p:spPr>
          <a:xfrm>
            <a:off x="706037" y="1374930"/>
            <a:ext cx="4610743" cy="971686"/>
          </a:xfrm>
          <a:prstGeom prst="rect">
            <a:avLst/>
          </a:prstGeom>
        </p:spPr>
      </p:pic>
    </p:spTree>
    <p:extLst>
      <p:ext uri="{BB962C8B-B14F-4D97-AF65-F5344CB8AC3E}">
        <p14:creationId xmlns:p14="http://schemas.microsoft.com/office/powerpoint/2010/main" val="2640295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2"/>
        <p:cNvGrpSpPr/>
        <p:nvPr/>
      </p:nvGrpSpPr>
      <p:grpSpPr>
        <a:xfrm>
          <a:off x="0" y="0"/>
          <a:ext cx="0" cy="0"/>
          <a:chOff x="0" y="0"/>
          <a:chExt cx="0" cy="0"/>
        </a:xfrm>
      </p:grpSpPr>
      <p:sp>
        <p:nvSpPr>
          <p:cNvPr id="1054" name="Google Shape;1054;p46"/>
          <p:cNvSpPr/>
          <p:nvPr/>
        </p:nvSpPr>
        <p:spPr>
          <a:xfrm>
            <a:off x="1052323" y="1594401"/>
            <a:ext cx="1396116" cy="346975"/>
          </a:xfrm>
          <a:prstGeom prst="rect">
            <a:avLst/>
          </a:prstGeom>
        </p:spPr>
        <p:txBody>
          <a:bodyPr>
            <a:prstTxWarp prst="textPlain">
              <a:avLst/>
            </a:prstTxWarp>
          </a:bodyPr>
          <a:lstStyle/>
          <a:p>
            <a:pPr lvl="0" algn="ctr"/>
            <a:r>
              <a:rPr lang="en-US" u="sng" dirty="0">
                <a:ln w="9525" cap="flat" cmpd="sng">
                  <a:solidFill>
                    <a:schemeClr val="dk1"/>
                  </a:solidFill>
                  <a:prstDash val="solid"/>
                  <a:round/>
                  <a:headEnd type="none" w="sm" len="sm"/>
                  <a:tailEnd type="none" w="sm" len="sm"/>
                </a:ln>
                <a:noFill/>
                <a:latin typeface="Bebas Neue"/>
              </a:rPr>
              <a:t>SQL Query</a:t>
            </a:r>
            <a:endParaRPr b="0" i="0" u="sng" dirty="0">
              <a:ln w="9525" cap="flat" cmpd="sng">
                <a:solidFill>
                  <a:schemeClr val="dk1"/>
                </a:solidFill>
                <a:prstDash val="solid"/>
                <a:round/>
                <a:headEnd type="none" w="sm" len="sm"/>
                <a:tailEnd type="none" w="sm" len="sm"/>
              </a:ln>
              <a:noFill/>
              <a:latin typeface="Bebas Neue"/>
            </a:endParaRPr>
          </a:p>
        </p:txBody>
      </p:sp>
      <p:sp>
        <p:nvSpPr>
          <p:cNvPr id="1055" name="Google Shape;1055;p46"/>
          <p:cNvSpPr/>
          <p:nvPr/>
        </p:nvSpPr>
        <p:spPr>
          <a:xfrm>
            <a:off x="7809607" y="3111006"/>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4951838" y="38718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846238" y="341257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gradFill>
            <a:gsLst>
              <a:gs pos="0">
                <a:schemeClr val="accent1"/>
              </a:gs>
              <a:gs pos="100000">
                <a:schemeClr val="lt2"/>
              </a:gs>
            </a:gsLst>
            <a:lin ang="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rot="-1685758">
            <a:off x="746378" y="3191596"/>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8075364" y="2970782"/>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C6E1E87C-9CBB-0202-BA28-CF66AFDE943F}"/>
              </a:ext>
            </a:extLst>
          </p:cNvPr>
          <p:cNvSpPr>
            <a:spLocks noGrp="1"/>
          </p:cNvSpPr>
          <p:nvPr>
            <p:ph type="title"/>
          </p:nvPr>
        </p:nvSpPr>
        <p:spPr>
          <a:xfrm>
            <a:off x="5925015" y="1350160"/>
            <a:ext cx="1396116" cy="668543"/>
          </a:xfrm>
        </p:spPr>
        <p:txBody>
          <a:bodyPr/>
          <a:lstStyle/>
          <a:p>
            <a:r>
              <a:rPr lang="en-US" u="sng" dirty="0">
                <a:solidFill>
                  <a:schemeClr val="tx2"/>
                </a:solidFill>
              </a:rPr>
              <a:t>Output</a:t>
            </a:r>
            <a:endParaRPr lang="en-MY" u="sng" dirty="0">
              <a:solidFill>
                <a:schemeClr val="tx2"/>
              </a:solidFill>
            </a:endParaRPr>
          </a:p>
        </p:txBody>
      </p:sp>
      <p:sp>
        <p:nvSpPr>
          <p:cNvPr id="10" name="Title 2">
            <a:extLst>
              <a:ext uri="{FF2B5EF4-FFF2-40B4-BE49-F238E27FC236}">
                <a16:creationId xmlns:a16="http://schemas.microsoft.com/office/drawing/2014/main" id="{B9713A29-01DA-9CBC-CE49-269962A80E9E}"/>
              </a:ext>
            </a:extLst>
          </p:cNvPr>
          <p:cNvSpPr txBox="1">
            <a:spLocks/>
          </p:cNvSpPr>
          <p:nvPr/>
        </p:nvSpPr>
        <p:spPr>
          <a:xfrm>
            <a:off x="630229" y="3543111"/>
            <a:ext cx="7666437" cy="12647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US" sz="2400" dirty="0">
                <a:solidFill>
                  <a:schemeClr val="tx1"/>
                </a:solidFill>
                <a:latin typeface="Arimo" panose="020B0604020202020204" charset="0"/>
                <a:ea typeface="Arimo" panose="020B0604020202020204" charset="0"/>
                <a:cs typeface="Arimo" panose="020B0604020202020204" charset="0"/>
              </a:rPr>
              <a:t>This SQL query count the number of passengers that are males that survived the incident. </a:t>
            </a:r>
            <a:endParaRPr lang="en-MY" sz="2400" dirty="0">
              <a:solidFill>
                <a:schemeClr val="tx1"/>
              </a:solidFill>
              <a:latin typeface="Arimo" panose="020B0604020202020204" charset="0"/>
              <a:ea typeface="Arimo" panose="020B0604020202020204" charset="0"/>
              <a:cs typeface="Arimo" panose="020B0604020202020204" charset="0"/>
            </a:endParaRPr>
          </a:p>
        </p:txBody>
      </p:sp>
      <p:pic>
        <p:nvPicPr>
          <p:cNvPr id="5" name="Picture 4">
            <a:extLst>
              <a:ext uri="{FF2B5EF4-FFF2-40B4-BE49-F238E27FC236}">
                <a16:creationId xmlns:a16="http://schemas.microsoft.com/office/drawing/2014/main" id="{1231A61F-9225-7298-8EF0-5663C4C6B17F}"/>
              </a:ext>
            </a:extLst>
          </p:cNvPr>
          <p:cNvPicPr>
            <a:picLocks noChangeAspect="1"/>
          </p:cNvPicPr>
          <p:nvPr/>
        </p:nvPicPr>
        <p:blipFill>
          <a:blip r:embed="rId4"/>
          <a:stretch>
            <a:fillRect/>
          </a:stretch>
        </p:blipFill>
        <p:spPr>
          <a:xfrm>
            <a:off x="1289799" y="747549"/>
            <a:ext cx="5905087" cy="565983"/>
          </a:xfrm>
          <a:prstGeom prst="rect">
            <a:avLst/>
          </a:prstGeom>
        </p:spPr>
      </p:pic>
      <p:pic>
        <p:nvPicPr>
          <p:cNvPr id="4" name="Picture 3">
            <a:extLst>
              <a:ext uri="{FF2B5EF4-FFF2-40B4-BE49-F238E27FC236}">
                <a16:creationId xmlns:a16="http://schemas.microsoft.com/office/drawing/2014/main" id="{0109F18F-149B-E09F-7A6E-A81121CE55AF}"/>
              </a:ext>
            </a:extLst>
          </p:cNvPr>
          <p:cNvPicPr>
            <a:picLocks noChangeAspect="1"/>
          </p:cNvPicPr>
          <p:nvPr/>
        </p:nvPicPr>
        <p:blipFill>
          <a:blip r:embed="rId5"/>
          <a:stretch>
            <a:fillRect/>
          </a:stretch>
        </p:blipFill>
        <p:spPr>
          <a:xfrm>
            <a:off x="1052323" y="1971061"/>
            <a:ext cx="3839111" cy="857370"/>
          </a:xfrm>
          <a:prstGeom prst="rect">
            <a:avLst/>
          </a:prstGeom>
        </p:spPr>
      </p:pic>
      <p:pic>
        <p:nvPicPr>
          <p:cNvPr id="7" name="Picture 6">
            <a:extLst>
              <a:ext uri="{FF2B5EF4-FFF2-40B4-BE49-F238E27FC236}">
                <a16:creationId xmlns:a16="http://schemas.microsoft.com/office/drawing/2014/main" id="{F4976AC6-3CC5-95C3-9FB6-B3CBEB621BD1}"/>
              </a:ext>
            </a:extLst>
          </p:cNvPr>
          <p:cNvPicPr>
            <a:picLocks noChangeAspect="1"/>
          </p:cNvPicPr>
          <p:nvPr/>
        </p:nvPicPr>
        <p:blipFill>
          <a:blip r:embed="rId6"/>
          <a:stretch>
            <a:fillRect/>
          </a:stretch>
        </p:blipFill>
        <p:spPr>
          <a:xfrm>
            <a:off x="6045922" y="1971061"/>
            <a:ext cx="1038370" cy="638264"/>
          </a:xfrm>
          <a:prstGeom prst="rect">
            <a:avLst/>
          </a:prstGeom>
        </p:spPr>
      </p:pic>
    </p:spTree>
    <p:extLst>
      <p:ext uri="{BB962C8B-B14F-4D97-AF65-F5344CB8AC3E}">
        <p14:creationId xmlns:p14="http://schemas.microsoft.com/office/powerpoint/2010/main" val="650210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2"/>
        <p:cNvGrpSpPr/>
        <p:nvPr/>
      </p:nvGrpSpPr>
      <p:grpSpPr>
        <a:xfrm>
          <a:off x="0" y="0"/>
          <a:ext cx="0" cy="0"/>
          <a:chOff x="0" y="0"/>
          <a:chExt cx="0" cy="0"/>
        </a:xfrm>
      </p:grpSpPr>
      <p:sp>
        <p:nvSpPr>
          <p:cNvPr id="1054" name="Google Shape;1054;p46"/>
          <p:cNvSpPr/>
          <p:nvPr/>
        </p:nvSpPr>
        <p:spPr>
          <a:xfrm>
            <a:off x="952953" y="1053969"/>
            <a:ext cx="1396116" cy="346975"/>
          </a:xfrm>
          <a:prstGeom prst="rect">
            <a:avLst/>
          </a:prstGeom>
        </p:spPr>
        <p:txBody>
          <a:bodyPr>
            <a:prstTxWarp prst="textPlain">
              <a:avLst/>
            </a:prstTxWarp>
          </a:bodyPr>
          <a:lstStyle/>
          <a:p>
            <a:pPr lvl="0" algn="ctr"/>
            <a:r>
              <a:rPr lang="en-US" u="sng" dirty="0">
                <a:ln w="9525" cap="flat" cmpd="sng">
                  <a:solidFill>
                    <a:schemeClr val="dk1"/>
                  </a:solidFill>
                  <a:prstDash val="solid"/>
                  <a:round/>
                  <a:headEnd type="none" w="sm" len="sm"/>
                  <a:tailEnd type="none" w="sm" len="sm"/>
                </a:ln>
                <a:noFill/>
                <a:latin typeface="Bebas Neue"/>
              </a:rPr>
              <a:t>SQL Query</a:t>
            </a:r>
            <a:endParaRPr b="0" i="0" u="sng" dirty="0">
              <a:ln w="9525" cap="flat" cmpd="sng">
                <a:solidFill>
                  <a:schemeClr val="dk1"/>
                </a:solidFill>
                <a:prstDash val="solid"/>
                <a:round/>
                <a:headEnd type="none" w="sm" len="sm"/>
                <a:tailEnd type="none" w="sm" len="sm"/>
              </a:ln>
              <a:noFill/>
              <a:latin typeface="Bebas Neue"/>
            </a:endParaRPr>
          </a:p>
        </p:txBody>
      </p:sp>
      <p:sp>
        <p:nvSpPr>
          <p:cNvPr id="1055" name="Google Shape;1055;p46"/>
          <p:cNvSpPr/>
          <p:nvPr/>
        </p:nvSpPr>
        <p:spPr>
          <a:xfrm>
            <a:off x="1973163" y="27846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4951838" y="38718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846238" y="2569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gradFill>
            <a:gsLst>
              <a:gs pos="0">
                <a:schemeClr val="accent1"/>
              </a:gs>
              <a:gs pos="100000">
                <a:schemeClr val="lt2"/>
              </a:gs>
            </a:gsLst>
            <a:lin ang="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rot="-1685758">
            <a:off x="746378" y="23489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1203076" y="28630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C6E1E87C-9CBB-0202-BA28-CF66AFDE943F}"/>
              </a:ext>
            </a:extLst>
          </p:cNvPr>
          <p:cNvSpPr>
            <a:spLocks noGrp="1"/>
          </p:cNvSpPr>
          <p:nvPr>
            <p:ph type="title"/>
          </p:nvPr>
        </p:nvSpPr>
        <p:spPr>
          <a:xfrm>
            <a:off x="5925015" y="838938"/>
            <a:ext cx="1396116" cy="668543"/>
          </a:xfrm>
        </p:spPr>
        <p:txBody>
          <a:bodyPr/>
          <a:lstStyle/>
          <a:p>
            <a:r>
              <a:rPr lang="en-US" u="sng" dirty="0">
                <a:solidFill>
                  <a:schemeClr val="tx2"/>
                </a:solidFill>
              </a:rPr>
              <a:t>Output</a:t>
            </a:r>
            <a:endParaRPr lang="en-MY" u="sng" dirty="0">
              <a:solidFill>
                <a:schemeClr val="tx2"/>
              </a:solidFill>
            </a:endParaRPr>
          </a:p>
        </p:txBody>
      </p:sp>
      <p:sp>
        <p:nvSpPr>
          <p:cNvPr id="10" name="Title 2">
            <a:extLst>
              <a:ext uri="{FF2B5EF4-FFF2-40B4-BE49-F238E27FC236}">
                <a16:creationId xmlns:a16="http://schemas.microsoft.com/office/drawing/2014/main" id="{B9713A29-01DA-9CBC-CE49-269962A80E9E}"/>
              </a:ext>
            </a:extLst>
          </p:cNvPr>
          <p:cNvSpPr txBox="1">
            <a:spLocks/>
          </p:cNvSpPr>
          <p:nvPr/>
        </p:nvSpPr>
        <p:spPr>
          <a:xfrm>
            <a:off x="706037" y="3095145"/>
            <a:ext cx="7666437" cy="12647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US" sz="2400" dirty="0">
                <a:solidFill>
                  <a:schemeClr val="tx1"/>
                </a:solidFill>
                <a:latin typeface="Arimo" panose="020B0604020202020204" charset="0"/>
                <a:ea typeface="Arimo" panose="020B0604020202020204" charset="0"/>
                <a:cs typeface="Arimo" panose="020B0604020202020204" charset="0"/>
              </a:rPr>
              <a:t>This SQL query count the number of passengers that are males who did not survived. </a:t>
            </a:r>
            <a:endParaRPr lang="en-MY" sz="2400" dirty="0">
              <a:solidFill>
                <a:schemeClr val="tx1"/>
              </a:solidFill>
              <a:latin typeface="Arimo" panose="020B0604020202020204" charset="0"/>
              <a:ea typeface="Arimo" panose="020B0604020202020204" charset="0"/>
              <a:cs typeface="Arimo" panose="020B0604020202020204" charset="0"/>
            </a:endParaRPr>
          </a:p>
        </p:txBody>
      </p:sp>
      <p:pic>
        <p:nvPicPr>
          <p:cNvPr id="6" name="Picture 5">
            <a:extLst>
              <a:ext uri="{FF2B5EF4-FFF2-40B4-BE49-F238E27FC236}">
                <a16:creationId xmlns:a16="http://schemas.microsoft.com/office/drawing/2014/main" id="{7BACE799-DFF3-23EA-ABA6-49DC601E4771}"/>
              </a:ext>
            </a:extLst>
          </p:cNvPr>
          <p:cNvPicPr>
            <a:picLocks noChangeAspect="1"/>
          </p:cNvPicPr>
          <p:nvPr/>
        </p:nvPicPr>
        <p:blipFill>
          <a:blip r:embed="rId4"/>
          <a:stretch>
            <a:fillRect/>
          </a:stretch>
        </p:blipFill>
        <p:spPr>
          <a:xfrm>
            <a:off x="952953" y="1446902"/>
            <a:ext cx="4077269" cy="847843"/>
          </a:xfrm>
          <a:prstGeom prst="rect">
            <a:avLst/>
          </a:prstGeom>
        </p:spPr>
      </p:pic>
      <p:pic>
        <p:nvPicPr>
          <p:cNvPr id="8" name="Picture 7">
            <a:extLst>
              <a:ext uri="{FF2B5EF4-FFF2-40B4-BE49-F238E27FC236}">
                <a16:creationId xmlns:a16="http://schemas.microsoft.com/office/drawing/2014/main" id="{3DFEF937-B223-3F2A-07E9-BCF7A9889171}"/>
              </a:ext>
            </a:extLst>
          </p:cNvPr>
          <p:cNvPicPr>
            <a:picLocks noChangeAspect="1"/>
          </p:cNvPicPr>
          <p:nvPr/>
        </p:nvPicPr>
        <p:blipFill>
          <a:blip r:embed="rId5"/>
          <a:stretch>
            <a:fillRect/>
          </a:stretch>
        </p:blipFill>
        <p:spPr>
          <a:xfrm>
            <a:off x="5994335" y="1466732"/>
            <a:ext cx="1257475" cy="628738"/>
          </a:xfrm>
          <a:prstGeom prst="rect">
            <a:avLst/>
          </a:prstGeom>
        </p:spPr>
      </p:pic>
    </p:spTree>
    <p:extLst>
      <p:ext uri="{BB962C8B-B14F-4D97-AF65-F5344CB8AC3E}">
        <p14:creationId xmlns:p14="http://schemas.microsoft.com/office/powerpoint/2010/main" val="2452764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45638" y="1153672"/>
            <a:ext cx="7715400" cy="3345300"/>
          </a:xfrm>
          <a:prstGeom prst="rect">
            <a:avLst/>
          </a:prstGeom>
        </p:spPr>
        <p:txBody>
          <a:bodyPr spcFirstLastPara="1" wrap="square" lIns="91425" tIns="91425" rIns="91425" bIns="91425" anchor="t" anchorCtr="0">
            <a:noAutofit/>
          </a:bodyPr>
          <a:lstStyle/>
          <a:p>
            <a:pPr marL="228600" indent="-228600">
              <a:buFont typeface="Arial" panose="020B0604020202020204" pitchFamily="34" charset="0"/>
              <a:buChar char="•"/>
            </a:pPr>
            <a:r>
              <a:rPr lang="en-US" sz="1800" dirty="0">
                <a:solidFill>
                  <a:schemeClr val="tx2"/>
                </a:solidFill>
              </a:rPr>
              <a:t>In the movie, the children, elderlies and females can get onboarded to the rescue boat first, so</a:t>
            </a:r>
            <a:br>
              <a:rPr lang="en-US" sz="1800" dirty="0">
                <a:solidFill>
                  <a:schemeClr val="tx2"/>
                </a:solidFill>
              </a:rPr>
            </a:br>
            <a:br>
              <a:rPr lang="en-US" sz="1800" dirty="0">
                <a:solidFill>
                  <a:schemeClr val="tx2"/>
                </a:solidFill>
              </a:rPr>
            </a:br>
            <a:r>
              <a:rPr lang="en-US" sz="1800" dirty="0">
                <a:solidFill>
                  <a:schemeClr val="tx2"/>
                </a:solidFill>
              </a:rPr>
              <a:t>Are females more likely to survive in this accident than males?</a:t>
            </a:r>
            <a:br>
              <a:rPr lang="en-US" sz="1800" dirty="0">
                <a:solidFill>
                  <a:schemeClr val="tx2"/>
                </a:solidFill>
              </a:rPr>
            </a:br>
            <a:r>
              <a:rPr lang="en-US" sz="1800" dirty="0">
                <a:solidFill>
                  <a:schemeClr val="tx1"/>
                </a:solidFill>
              </a:rPr>
              <a:t>From the analysis, 233 out of 314 female passengers have survived the incident, which makes the survival rate of 74.2%. As for the males, 109 out of 577 passengers have survived the incident. From that, the survival rate is 18.9%. It can be concluded that the female passengers will be more likely to survive than the males.</a:t>
            </a:r>
            <a:br>
              <a:rPr lang="en-US" sz="1800" dirty="0">
                <a:solidFill>
                  <a:schemeClr val="tx1"/>
                </a:solidFill>
              </a:rPr>
            </a:br>
            <a:endParaRPr lang="en-US" sz="1800" dirty="0">
              <a:solidFill>
                <a:schemeClr val="tx2"/>
              </a:solidFill>
            </a:endParaRPr>
          </a:p>
          <a:p>
            <a:pPr marL="0" indent="0">
              <a:buNone/>
            </a:pPr>
            <a:endParaRPr sz="1600" dirty="0">
              <a:solidFill>
                <a:schemeClr val="tx2"/>
              </a:solidFill>
            </a:endParaRPr>
          </a:p>
        </p:txBody>
      </p:sp>
      <p:sp>
        <p:nvSpPr>
          <p:cNvPr id="328" name="Google Shape;328;p35"/>
          <p:cNvSpPr txBox="1">
            <a:spLocks noGrp="1"/>
          </p:cNvSpPr>
          <p:nvPr>
            <p:ph type="title"/>
          </p:nvPr>
        </p:nvSpPr>
        <p:spPr>
          <a:xfrm>
            <a:off x="682962" y="44198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Research questions</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Tree>
    <p:extLst>
      <p:ext uri="{BB962C8B-B14F-4D97-AF65-F5344CB8AC3E}">
        <p14:creationId xmlns:p14="http://schemas.microsoft.com/office/powerpoint/2010/main" val="231729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8"/>
          <p:cNvSpPr/>
          <p:nvPr/>
        </p:nvSpPr>
        <p:spPr>
          <a:xfrm>
            <a:off x="4663811" y="16767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9" name="Google Shape;499;p38"/>
          <p:cNvCxnSpPr/>
          <p:nvPr/>
        </p:nvCxnSpPr>
        <p:spPr>
          <a:xfrm>
            <a:off x="5579436" y="1988488"/>
            <a:ext cx="2186400" cy="0"/>
          </a:xfrm>
          <a:prstGeom prst="straightConnector1">
            <a:avLst/>
          </a:prstGeom>
          <a:noFill/>
          <a:ln w="9525" cap="flat" cmpd="sng">
            <a:solidFill>
              <a:schemeClr val="dk1"/>
            </a:solidFill>
            <a:prstDash val="solid"/>
            <a:round/>
            <a:headEnd type="none" w="med" len="med"/>
            <a:tailEnd type="none" w="med" len="med"/>
          </a:ln>
        </p:spPr>
      </p:cxnSp>
      <p:sp>
        <p:nvSpPr>
          <p:cNvPr id="500" name="Google Shape;500;p38"/>
          <p:cNvSpPr/>
          <p:nvPr/>
        </p:nvSpPr>
        <p:spPr>
          <a:xfrm>
            <a:off x="806111" y="34193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1" name="Google Shape;501;p38"/>
          <p:cNvCxnSpPr/>
          <p:nvPr/>
        </p:nvCxnSpPr>
        <p:spPr>
          <a:xfrm>
            <a:off x="1721736" y="3731088"/>
            <a:ext cx="2186400" cy="0"/>
          </a:xfrm>
          <a:prstGeom prst="straightConnector1">
            <a:avLst/>
          </a:prstGeom>
          <a:noFill/>
          <a:ln w="9525" cap="flat" cmpd="sng">
            <a:solidFill>
              <a:schemeClr val="dk1"/>
            </a:solidFill>
            <a:prstDash val="solid"/>
            <a:round/>
            <a:headEnd type="none" w="med" len="med"/>
            <a:tailEnd type="none" w="med" len="med"/>
          </a:ln>
        </p:spPr>
      </p:cxnSp>
      <p:sp>
        <p:nvSpPr>
          <p:cNvPr id="502" name="Google Shape;502;p38"/>
          <p:cNvSpPr/>
          <p:nvPr/>
        </p:nvSpPr>
        <p:spPr>
          <a:xfrm>
            <a:off x="4663811" y="34193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3" name="Google Shape;503;p38"/>
          <p:cNvCxnSpPr/>
          <p:nvPr/>
        </p:nvCxnSpPr>
        <p:spPr>
          <a:xfrm>
            <a:off x="5579436" y="3731088"/>
            <a:ext cx="2186400" cy="0"/>
          </a:xfrm>
          <a:prstGeom prst="straightConnector1">
            <a:avLst/>
          </a:prstGeom>
          <a:noFill/>
          <a:ln w="9525" cap="flat" cmpd="sng">
            <a:solidFill>
              <a:schemeClr val="dk1"/>
            </a:solidFill>
            <a:prstDash val="solid"/>
            <a:round/>
            <a:headEnd type="none" w="med" len="med"/>
            <a:tailEnd type="none" w="med" len="med"/>
          </a:ln>
        </p:spPr>
      </p:cxnSp>
      <p:sp>
        <p:nvSpPr>
          <p:cNvPr id="504" name="Google Shape;504;p38"/>
          <p:cNvSpPr/>
          <p:nvPr/>
        </p:nvSpPr>
        <p:spPr>
          <a:xfrm>
            <a:off x="806111" y="16767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a:t>
            </a:r>
            <a:endParaRPr dirty="0"/>
          </a:p>
        </p:txBody>
      </p:sp>
      <p:sp>
        <p:nvSpPr>
          <p:cNvPr id="506" name="Google Shape;506;p38"/>
          <p:cNvSpPr txBox="1">
            <a:spLocks noGrp="1"/>
          </p:cNvSpPr>
          <p:nvPr>
            <p:ph type="title"/>
          </p:nvPr>
        </p:nvSpPr>
        <p:spPr>
          <a:xfrm>
            <a:off x="1641561" y="1545088"/>
            <a:ext cx="277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dirty="0"/>
              <a:t>B</a:t>
            </a:r>
            <a:r>
              <a:rPr lang="en" dirty="0"/>
              <a:t>usiness context</a:t>
            </a:r>
            <a:endParaRPr dirty="0"/>
          </a:p>
        </p:txBody>
      </p:sp>
      <p:sp>
        <p:nvSpPr>
          <p:cNvPr id="507" name="Google Shape;507;p38"/>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background and context of the database</a:t>
            </a:r>
            <a:endParaRPr dirty="0"/>
          </a:p>
        </p:txBody>
      </p:sp>
      <p:sp>
        <p:nvSpPr>
          <p:cNvPr id="508" name="Google Shape;508;p38"/>
          <p:cNvSpPr txBox="1">
            <a:spLocks noGrp="1"/>
          </p:cNvSpPr>
          <p:nvPr>
            <p:ph type="title" idx="2"/>
          </p:nvPr>
        </p:nvSpPr>
        <p:spPr>
          <a:xfrm>
            <a:off x="806111" y="18591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509" name="Google Shape;509;p38"/>
          <p:cNvCxnSpPr/>
          <p:nvPr/>
        </p:nvCxnSpPr>
        <p:spPr>
          <a:xfrm>
            <a:off x="1721736" y="1988488"/>
            <a:ext cx="2186400" cy="0"/>
          </a:xfrm>
          <a:prstGeom prst="straightConnector1">
            <a:avLst/>
          </a:prstGeom>
          <a:noFill/>
          <a:ln w="9525" cap="flat" cmpd="sng">
            <a:solidFill>
              <a:schemeClr val="dk1"/>
            </a:solidFill>
            <a:prstDash val="solid"/>
            <a:round/>
            <a:headEnd type="none" w="med" len="med"/>
            <a:tailEnd type="none" w="med" len="med"/>
          </a:ln>
        </p:spPr>
      </p:cxnSp>
      <p:sp>
        <p:nvSpPr>
          <p:cNvPr id="510" name="Google Shape;510;p38"/>
          <p:cNvSpPr txBox="1">
            <a:spLocks noGrp="1"/>
          </p:cNvSpPr>
          <p:nvPr>
            <p:ph type="title" idx="3"/>
          </p:nvPr>
        </p:nvSpPr>
        <p:spPr>
          <a:xfrm>
            <a:off x="5514951" y="1545088"/>
            <a:ext cx="28317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Technical context</a:t>
            </a:r>
            <a:endParaRPr dirty="0"/>
          </a:p>
        </p:txBody>
      </p:sp>
      <p:sp>
        <p:nvSpPr>
          <p:cNvPr id="511" name="Google Shape;511;p38"/>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Technical aspects of the database</a:t>
            </a:r>
            <a:endParaRPr dirty="0"/>
          </a:p>
        </p:txBody>
      </p:sp>
      <p:sp>
        <p:nvSpPr>
          <p:cNvPr id="512" name="Google Shape;512;p38"/>
          <p:cNvSpPr txBox="1">
            <a:spLocks noGrp="1"/>
          </p:cNvSpPr>
          <p:nvPr>
            <p:ph type="title" idx="5"/>
          </p:nvPr>
        </p:nvSpPr>
        <p:spPr>
          <a:xfrm>
            <a:off x="4663811" y="18591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13" name="Google Shape;513;p38"/>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Tables &amp; fields</a:t>
            </a:r>
            <a:endParaRPr dirty="0"/>
          </a:p>
        </p:txBody>
      </p:sp>
      <p:sp>
        <p:nvSpPr>
          <p:cNvPr id="514" name="Google Shape;514;p38"/>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Understanding the database using SQLite</a:t>
            </a:r>
            <a:endParaRPr dirty="0"/>
          </a:p>
        </p:txBody>
      </p:sp>
      <p:sp>
        <p:nvSpPr>
          <p:cNvPr id="515" name="Google Shape;515;p38"/>
          <p:cNvSpPr txBox="1">
            <a:spLocks noGrp="1"/>
          </p:cNvSpPr>
          <p:nvPr>
            <p:ph type="title" idx="8"/>
          </p:nvPr>
        </p:nvSpPr>
        <p:spPr>
          <a:xfrm>
            <a:off x="806111" y="36017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16" name="Google Shape;516;p38"/>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Free exploration</a:t>
            </a:r>
            <a:endParaRPr dirty="0"/>
          </a:p>
        </p:txBody>
      </p:sp>
      <p:sp>
        <p:nvSpPr>
          <p:cNvPr id="517" name="Google Shape;517;p38"/>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conclusions made from the studies of the dataset</a:t>
            </a:r>
            <a:endParaRPr dirty="0"/>
          </a:p>
        </p:txBody>
      </p:sp>
      <p:sp>
        <p:nvSpPr>
          <p:cNvPr id="518" name="Google Shape;518;p38"/>
          <p:cNvSpPr txBox="1">
            <a:spLocks noGrp="1"/>
          </p:cNvSpPr>
          <p:nvPr>
            <p:ph type="title" idx="14"/>
          </p:nvPr>
        </p:nvSpPr>
        <p:spPr>
          <a:xfrm>
            <a:off x="4663811" y="36017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19" name="Google Shape;519;p3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1167876" y="30611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933116" y="2782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706061" y="13904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2"/>
        <p:cNvGrpSpPr/>
        <p:nvPr/>
      </p:nvGrpSpPr>
      <p:grpSpPr>
        <a:xfrm>
          <a:off x="0" y="0"/>
          <a:ext cx="0" cy="0"/>
          <a:chOff x="0" y="0"/>
          <a:chExt cx="0" cy="0"/>
        </a:xfrm>
      </p:grpSpPr>
      <p:sp>
        <p:nvSpPr>
          <p:cNvPr id="1054" name="Google Shape;1054;p46"/>
          <p:cNvSpPr/>
          <p:nvPr/>
        </p:nvSpPr>
        <p:spPr>
          <a:xfrm>
            <a:off x="599311" y="1261095"/>
            <a:ext cx="1396116" cy="346975"/>
          </a:xfrm>
          <a:prstGeom prst="rect">
            <a:avLst/>
          </a:prstGeom>
        </p:spPr>
        <p:txBody>
          <a:bodyPr>
            <a:prstTxWarp prst="textPlain">
              <a:avLst/>
            </a:prstTxWarp>
          </a:bodyPr>
          <a:lstStyle/>
          <a:p>
            <a:pPr lvl="0" algn="ctr"/>
            <a:r>
              <a:rPr lang="en-US" u="sng" dirty="0">
                <a:ln w="9525" cap="flat" cmpd="sng">
                  <a:solidFill>
                    <a:schemeClr val="dk1"/>
                  </a:solidFill>
                  <a:prstDash val="solid"/>
                  <a:round/>
                  <a:headEnd type="none" w="sm" len="sm"/>
                  <a:tailEnd type="none" w="sm" len="sm"/>
                </a:ln>
                <a:noFill/>
                <a:latin typeface="Bebas Neue"/>
              </a:rPr>
              <a:t>SQL Query</a:t>
            </a:r>
            <a:endParaRPr b="0" i="0" u="sng" dirty="0">
              <a:ln w="9525" cap="flat" cmpd="sng">
                <a:solidFill>
                  <a:schemeClr val="dk1"/>
                </a:solidFill>
                <a:prstDash val="solid"/>
                <a:round/>
                <a:headEnd type="none" w="sm" len="sm"/>
                <a:tailEnd type="none" w="sm" len="sm"/>
              </a:ln>
              <a:noFill/>
              <a:latin typeface="Bebas Neue"/>
            </a:endParaRPr>
          </a:p>
        </p:txBody>
      </p:sp>
      <p:sp>
        <p:nvSpPr>
          <p:cNvPr id="1055" name="Google Shape;1055;p46"/>
          <p:cNvSpPr/>
          <p:nvPr/>
        </p:nvSpPr>
        <p:spPr>
          <a:xfrm>
            <a:off x="7809607" y="3111006"/>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4951838" y="38718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846238" y="341257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gradFill>
            <a:gsLst>
              <a:gs pos="0">
                <a:schemeClr val="accent1"/>
              </a:gs>
              <a:gs pos="100000">
                <a:schemeClr val="lt2"/>
              </a:gs>
            </a:gsLst>
            <a:lin ang="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rot="-1685758">
            <a:off x="746378" y="3191596"/>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8075364" y="2970782"/>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C6E1E87C-9CBB-0202-BA28-CF66AFDE943F}"/>
              </a:ext>
            </a:extLst>
          </p:cNvPr>
          <p:cNvSpPr>
            <a:spLocks noGrp="1"/>
          </p:cNvSpPr>
          <p:nvPr>
            <p:ph type="title"/>
          </p:nvPr>
        </p:nvSpPr>
        <p:spPr>
          <a:xfrm>
            <a:off x="6251037" y="1061892"/>
            <a:ext cx="1396116" cy="609872"/>
          </a:xfrm>
        </p:spPr>
        <p:txBody>
          <a:bodyPr/>
          <a:lstStyle/>
          <a:p>
            <a:r>
              <a:rPr lang="en-US" u="sng" dirty="0">
                <a:solidFill>
                  <a:schemeClr val="tx2"/>
                </a:solidFill>
              </a:rPr>
              <a:t>Output</a:t>
            </a:r>
            <a:endParaRPr lang="en-MY" u="sng" dirty="0">
              <a:solidFill>
                <a:schemeClr val="tx2"/>
              </a:solidFill>
            </a:endParaRPr>
          </a:p>
        </p:txBody>
      </p:sp>
      <p:sp>
        <p:nvSpPr>
          <p:cNvPr id="10" name="Title 2">
            <a:extLst>
              <a:ext uri="{FF2B5EF4-FFF2-40B4-BE49-F238E27FC236}">
                <a16:creationId xmlns:a16="http://schemas.microsoft.com/office/drawing/2014/main" id="{B9713A29-01DA-9CBC-CE49-269962A80E9E}"/>
              </a:ext>
            </a:extLst>
          </p:cNvPr>
          <p:cNvSpPr txBox="1">
            <a:spLocks/>
          </p:cNvSpPr>
          <p:nvPr/>
        </p:nvSpPr>
        <p:spPr>
          <a:xfrm>
            <a:off x="631325" y="3822009"/>
            <a:ext cx="7662569" cy="1055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US" sz="2400" dirty="0">
                <a:solidFill>
                  <a:schemeClr val="tx1"/>
                </a:solidFill>
                <a:latin typeface="Arimo" panose="020B0604020202020204" charset="0"/>
                <a:ea typeface="Arimo" panose="020B0604020202020204" charset="0"/>
                <a:cs typeface="Arimo" panose="020B0604020202020204" charset="0"/>
              </a:rPr>
              <a:t>This SQL query count the number of passengers from each ticket class that survived the incident. </a:t>
            </a:r>
            <a:endParaRPr lang="en-MY" sz="2400" dirty="0">
              <a:solidFill>
                <a:schemeClr val="tx1"/>
              </a:solidFill>
              <a:latin typeface="Arimo" panose="020B0604020202020204" charset="0"/>
              <a:ea typeface="Arimo" panose="020B0604020202020204" charset="0"/>
              <a:cs typeface="Arimo" panose="020B0604020202020204" charset="0"/>
            </a:endParaRPr>
          </a:p>
        </p:txBody>
      </p:sp>
      <p:pic>
        <p:nvPicPr>
          <p:cNvPr id="4" name="Picture 3">
            <a:extLst>
              <a:ext uri="{FF2B5EF4-FFF2-40B4-BE49-F238E27FC236}">
                <a16:creationId xmlns:a16="http://schemas.microsoft.com/office/drawing/2014/main" id="{18A8BF26-E83C-B55C-8062-80B255DAAFA0}"/>
              </a:ext>
            </a:extLst>
          </p:cNvPr>
          <p:cNvPicPr>
            <a:picLocks noChangeAspect="1"/>
          </p:cNvPicPr>
          <p:nvPr/>
        </p:nvPicPr>
        <p:blipFill>
          <a:blip r:embed="rId4"/>
          <a:stretch>
            <a:fillRect/>
          </a:stretch>
        </p:blipFill>
        <p:spPr>
          <a:xfrm>
            <a:off x="226119" y="605509"/>
            <a:ext cx="8194163" cy="609872"/>
          </a:xfrm>
          <a:prstGeom prst="rect">
            <a:avLst/>
          </a:prstGeom>
        </p:spPr>
      </p:pic>
      <p:pic>
        <p:nvPicPr>
          <p:cNvPr id="11" name="Picture 10">
            <a:extLst>
              <a:ext uri="{FF2B5EF4-FFF2-40B4-BE49-F238E27FC236}">
                <a16:creationId xmlns:a16="http://schemas.microsoft.com/office/drawing/2014/main" id="{F39366E9-759E-3C26-B713-FC06CAE8D24F}"/>
              </a:ext>
            </a:extLst>
          </p:cNvPr>
          <p:cNvPicPr>
            <a:picLocks noChangeAspect="1"/>
          </p:cNvPicPr>
          <p:nvPr/>
        </p:nvPicPr>
        <p:blipFill>
          <a:blip r:embed="rId5"/>
          <a:stretch>
            <a:fillRect/>
          </a:stretch>
        </p:blipFill>
        <p:spPr>
          <a:xfrm>
            <a:off x="5925014" y="1732359"/>
            <a:ext cx="2048161" cy="1238423"/>
          </a:xfrm>
          <a:prstGeom prst="rect">
            <a:avLst/>
          </a:prstGeom>
        </p:spPr>
      </p:pic>
      <p:pic>
        <p:nvPicPr>
          <p:cNvPr id="14" name="Picture 13">
            <a:extLst>
              <a:ext uri="{FF2B5EF4-FFF2-40B4-BE49-F238E27FC236}">
                <a16:creationId xmlns:a16="http://schemas.microsoft.com/office/drawing/2014/main" id="{977F341E-D938-0E2E-BAEC-76E1C5349FD8}"/>
              </a:ext>
            </a:extLst>
          </p:cNvPr>
          <p:cNvPicPr>
            <a:picLocks noChangeAspect="1"/>
          </p:cNvPicPr>
          <p:nvPr/>
        </p:nvPicPr>
        <p:blipFill>
          <a:blip r:embed="rId6"/>
          <a:stretch>
            <a:fillRect/>
          </a:stretch>
        </p:blipFill>
        <p:spPr>
          <a:xfrm>
            <a:off x="301036" y="1662309"/>
            <a:ext cx="5124448" cy="2159699"/>
          </a:xfrm>
          <a:prstGeom prst="rect">
            <a:avLst/>
          </a:prstGeom>
        </p:spPr>
      </p:pic>
    </p:spTree>
    <p:extLst>
      <p:ext uri="{BB962C8B-B14F-4D97-AF65-F5344CB8AC3E}">
        <p14:creationId xmlns:p14="http://schemas.microsoft.com/office/powerpoint/2010/main" val="86349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2"/>
        <p:cNvGrpSpPr/>
        <p:nvPr/>
      </p:nvGrpSpPr>
      <p:grpSpPr>
        <a:xfrm>
          <a:off x="0" y="0"/>
          <a:ext cx="0" cy="0"/>
          <a:chOff x="0" y="0"/>
          <a:chExt cx="0" cy="0"/>
        </a:xfrm>
      </p:grpSpPr>
      <p:sp>
        <p:nvSpPr>
          <p:cNvPr id="1054" name="Google Shape;1054;p46"/>
          <p:cNvSpPr/>
          <p:nvPr/>
        </p:nvSpPr>
        <p:spPr>
          <a:xfrm>
            <a:off x="599311" y="1261095"/>
            <a:ext cx="1396116" cy="346975"/>
          </a:xfrm>
          <a:prstGeom prst="rect">
            <a:avLst/>
          </a:prstGeom>
        </p:spPr>
        <p:txBody>
          <a:bodyPr>
            <a:prstTxWarp prst="textPlain">
              <a:avLst/>
            </a:prstTxWarp>
          </a:bodyPr>
          <a:lstStyle/>
          <a:p>
            <a:pPr lvl="0" algn="ctr"/>
            <a:r>
              <a:rPr lang="en-US" u="sng" dirty="0">
                <a:ln w="9525" cap="flat" cmpd="sng">
                  <a:solidFill>
                    <a:schemeClr val="dk1"/>
                  </a:solidFill>
                  <a:prstDash val="solid"/>
                  <a:round/>
                  <a:headEnd type="none" w="sm" len="sm"/>
                  <a:tailEnd type="none" w="sm" len="sm"/>
                </a:ln>
                <a:noFill/>
                <a:latin typeface="Bebas Neue"/>
              </a:rPr>
              <a:t>SQL Query</a:t>
            </a:r>
            <a:endParaRPr b="0" i="0" u="sng" dirty="0">
              <a:ln w="9525" cap="flat" cmpd="sng">
                <a:solidFill>
                  <a:schemeClr val="dk1"/>
                </a:solidFill>
                <a:prstDash val="solid"/>
                <a:round/>
                <a:headEnd type="none" w="sm" len="sm"/>
                <a:tailEnd type="none" w="sm" len="sm"/>
              </a:ln>
              <a:noFill/>
              <a:latin typeface="Bebas Neue"/>
            </a:endParaRPr>
          </a:p>
        </p:txBody>
      </p:sp>
      <p:sp>
        <p:nvSpPr>
          <p:cNvPr id="1055" name="Google Shape;1055;p46"/>
          <p:cNvSpPr/>
          <p:nvPr/>
        </p:nvSpPr>
        <p:spPr>
          <a:xfrm>
            <a:off x="7809607" y="3111006"/>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4951838" y="38718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846238" y="341257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gradFill>
            <a:gsLst>
              <a:gs pos="0">
                <a:schemeClr val="accent1"/>
              </a:gs>
              <a:gs pos="100000">
                <a:schemeClr val="lt2"/>
              </a:gs>
            </a:gsLst>
            <a:lin ang="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rot="-1685758">
            <a:off x="746378" y="3191596"/>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8075364" y="2970782"/>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C6E1E87C-9CBB-0202-BA28-CF66AFDE943F}"/>
              </a:ext>
            </a:extLst>
          </p:cNvPr>
          <p:cNvSpPr>
            <a:spLocks noGrp="1"/>
          </p:cNvSpPr>
          <p:nvPr>
            <p:ph type="title"/>
          </p:nvPr>
        </p:nvSpPr>
        <p:spPr>
          <a:xfrm>
            <a:off x="6251037" y="1061892"/>
            <a:ext cx="1396116" cy="609872"/>
          </a:xfrm>
        </p:spPr>
        <p:txBody>
          <a:bodyPr/>
          <a:lstStyle/>
          <a:p>
            <a:r>
              <a:rPr lang="en-US" u="sng" dirty="0">
                <a:solidFill>
                  <a:schemeClr val="tx2"/>
                </a:solidFill>
              </a:rPr>
              <a:t>Output</a:t>
            </a:r>
            <a:endParaRPr lang="en-MY" u="sng" dirty="0">
              <a:solidFill>
                <a:schemeClr val="tx2"/>
              </a:solidFill>
            </a:endParaRPr>
          </a:p>
        </p:txBody>
      </p:sp>
      <p:sp>
        <p:nvSpPr>
          <p:cNvPr id="10" name="Title 2">
            <a:extLst>
              <a:ext uri="{FF2B5EF4-FFF2-40B4-BE49-F238E27FC236}">
                <a16:creationId xmlns:a16="http://schemas.microsoft.com/office/drawing/2014/main" id="{B9713A29-01DA-9CBC-CE49-269962A80E9E}"/>
              </a:ext>
            </a:extLst>
          </p:cNvPr>
          <p:cNvSpPr txBox="1">
            <a:spLocks/>
          </p:cNvSpPr>
          <p:nvPr/>
        </p:nvSpPr>
        <p:spPr>
          <a:xfrm>
            <a:off x="631325" y="3822009"/>
            <a:ext cx="7662569" cy="1055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US" sz="2400" dirty="0">
                <a:solidFill>
                  <a:schemeClr val="tx1"/>
                </a:solidFill>
                <a:latin typeface="Arimo" panose="020B0604020202020204" charset="0"/>
                <a:ea typeface="Arimo" panose="020B0604020202020204" charset="0"/>
                <a:cs typeface="Arimo" panose="020B0604020202020204" charset="0"/>
              </a:rPr>
              <a:t>This SQL query count the number of passengers from each ticket class that did not survive the incident. </a:t>
            </a:r>
            <a:endParaRPr lang="en-MY" sz="2400" dirty="0">
              <a:solidFill>
                <a:schemeClr val="tx1"/>
              </a:solidFill>
              <a:latin typeface="Arimo" panose="020B0604020202020204" charset="0"/>
              <a:ea typeface="Arimo" panose="020B0604020202020204" charset="0"/>
              <a:cs typeface="Arimo" panose="020B0604020202020204" charset="0"/>
            </a:endParaRPr>
          </a:p>
        </p:txBody>
      </p:sp>
      <p:pic>
        <p:nvPicPr>
          <p:cNvPr id="4" name="Picture 3">
            <a:extLst>
              <a:ext uri="{FF2B5EF4-FFF2-40B4-BE49-F238E27FC236}">
                <a16:creationId xmlns:a16="http://schemas.microsoft.com/office/drawing/2014/main" id="{18A8BF26-E83C-B55C-8062-80B255DAAFA0}"/>
              </a:ext>
            </a:extLst>
          </p:cNvPr>
          <p:cNvPicPr>
            <a:picLocks noChangeAspect="1"/>
          </p:cNvPicPr>
          <p:nvPr/>
        </p:nvPicPr>
        <p:blipFill>
          <a:blip r:embed="rId4"/>
          <a:stretch>
            <a:fillRect/>
          </a:stretch>
        </p:blipFill>
        <p:spPr>
          <a:xfrm>
            <a:off x="226119" y="605509"/>
            <a:ext cx="8194163" cy="609872"/>
          </a:xfrm>
          <a:prstGeom prst="rect">
            <a:avLst/>
          </a:prstGeom>
        </p:spPr>
      </p:pic>
      <p:pic>
        <p:nvPicPr>
          <p:cNvPr id="9" name="Picture 8">
            <a:extLst>
              <a:ext uri="{FF2B5EF4-FFF2-40B4-BE49-F238E27FC236}">
                <a16:creationId xmlns:a16="http://schemas.microsoft.com/office/drawing/2014/main" id="{26731BC4-719C-1415-DD50-D675E039D3A5}"/>
              </a:ext>
            </a:extLst>
          </p:cNvPr>
          <p:cNvPicPr>
            <a:picLocks noChangeAspect="1"/>
          </p:cNvPicPr>
          <p:nvPr/>
        </p:nvPicPr>
        <p:blipFill>
          <a:blip r:embed="rId5"/>
          <a:stretch>
            <a:fillRect/>
          </a:stretch>
        </p:blipFill>
        <p:spPr>
          <a:xfrm>
            <a:off x="5872134" y="1693276"/>
            <a:ext cx="2343477" cy="1228896"/>
          </a:xfrm>
          <a:prstGeom prst="rect">
            <a:avLst/>
          </a:prstGeom>
        </p:spPr>
      </p:pic>
      <p:pic>
        <p:nvPicPr>
          <p:cNvPr id="13" name="Picture 12">
            <a:extLst>
              <a:ext uri="{FF2B5EF4-FFF2-40B4-BE49-F238E27FC236}">
                <a16:creationId xmlns:a16="http://schemas.microsoft.com/office/drawing/2014/main" id="{F78A9172-FC42-EEC7-1398-3FADEE5455C6}"/>
              </a:ext>
            </a:extLst>
          </p:cNvPr>
          <p:cNvPicPr>
            <a:picLocks noChangeAspect="1"/>
          </p:cNvPicPr>
          <p:nvPr/>
        </p:nvPicPr>
        <p:blipFill>
          <a:blip r:embed="rId6"/>
          <a:stretch>
            <a:fillRect/>
          </a:stretch>
        </p:blipFill>
        <p:spPr>
          <a:xfrm>
            <a:off x="431594" y="1662310"/>
            <a:ext cx="5189189" cy="2118116"/>
          </a:xfrm>
          <a:prstGeom prst="rect">
            <a:avLst/>
          </a:prstGeom>
        </p:spPr>
      </p:pic>
    </p:spTree>
    <p:extLst>
      <p:ext uri="{BB962C8B-B14F-4D97-AF65-F5344CB8AC3E}">
        <p14:creationId xmlns:p14="http://schemas.microsoft.com/office/powerpoint/2010/main" val="281111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45638" y="1153672"/>
            <a:ext cx="7715400" cy="3345300"/>
          </a:xfrm>
          <a:prstGeom prst="rect">
            <a:avLst/>
          </a:prstGeom>
        </p:spPr>
        <p:txBody>
          <a:bodyPr spcFirstLastPara="1" wrap="square" lIns="91425" tIns="91425" rIns="91425" bIns="91425" anchor="t" anchorCtr="0">
            <a:noAutofit/>
          </a:bodyPr>
          <a:lstStyle/>
          <a:p>
            <a:pPr marL="228600" indent="-228600">
              <a:buFont typeface="Arial" panose="020B0604020202020204" pitchFamily="34" charset="0"/>
              <a:buChar char="•"/>
            </a:pPr>
            <a:r>
              <a:rPr lang="en-US" sz="1800" dirty="0">
                <a:solidFill>
                  <a:schemeClr val="tx2"/>
                </a:solidFill>
              </a:rPr>
              <a:t>Are rich people have a survival rate because they can get onboard to the rescue boat sooner?</a:t>
            </a:r>
            <a:br>
              <a:rPr lang="en-US" sz="1800" dirty="0">
                <a:solidFill>
                  <a:schemeClr val="tx2"/>
                </a:solidFill>
              </a:rPr>
            </a:br>
            <a:r>
              <a:rPr lang="en-US" sz="1800" dirty="0">
                <a:solidFill>
                  <a:schemeClr val="tx1"/>
                </a:solidFill>
              </a:rPr>
              <a:t>Based on the analysis, the first-class passengers that survived the incident is 136 out of 216. As for the second-class, there are 87 out of 184 passengers that survived. As for the third-class, there are 119 out of 491 passengers that survived the incident. From that, the survival for the 1</a:t>
            </a:r>
            <a:r>
              <a:rPr lang="en-US" sz="1800" baseline="30000" dirty="0">
                <a:solidFill>
                  <a:schemeClr val="tx1"/>
                </a:solidFill>
              </a:rPr>
              <a:t>st</a:t>
            </a:r>
            <a:r>
              <a:rPr lang="en-US" sz="1800" dirty="0">
                <a:solidFill>
                  <a:schemeClr val="tx1"/>
                </a:solidFill>
              </a:rPr>
              <a:t> class, 2</a:t>
            </a:r>
            <a:r>
              <a:rPr lang="en-US" sz="1800" baseline="30000" dirty="0">
                <a:solidFill>
                  <a:schemeClr val="tx1"/>
                </a:solidFill>
              </a:rPr>
              <a:t>nd</a:t>
            </a:r>
            <a:r>
              <a:rPr lang="en-US" sz="1800" dirty="0">
                <a:solidFill>
                  <a:schemeClr val="tx1"/>
                </a:solidFill>
              </a:rPr>
              <a:t> class, and 3</a:t>
            </a:r>
            <a:r>
              <a:rPr lang="en-US" sz="1800" baseline="30000" dirty="0">
                <a:solidFill>
                  <a:schemeClr val="tx1"/>
                </a:solidFill>
              </a:rPr>
              <a:t>rd</a:t>
            </a:r>
            <a:r>
              <a:rPr lang="en-US" sz="1800" dirty="0">
                <a:solidFill>
                  <a:schemeClr val="tx1"/>
                </a:solidFill>
              </a:rPr>
              <a:t> class are 62.96%, 47.28%, and 24.24% respectively.</a:t>
            </a:r>
            <a:br>
              <a:rPr lang="en-US" sz="1800" dirty="0">
                <a:solidFill>
                  <a:schemeClr val="tx1"/>
                </a:solidFill>
              </a:rPr>
            </a:br>
            <a:endParaRPr lang="en-US" sz="1800" dirty="0">
              <a:solidFill>
                <a:schemeClr val="tx2"/>
              </a:solidFill>
            </a:endParaRPr>
          </a:p>
          <a:p>
            <a:pPr marL="0" indent="0">
              <a:buNone/>
            </a:pPr>
            <a:endParaRPr sz="1600" dirty="0">
              <a:solidFill>
                <a:schemeClr val="tx2"/>
              </a:solidFill>
            </a:endParaRPr>
          </a:p>
        </p:txBody>
      </p:sp>
      <p:sp>
        <p:nvSpPr>
          <p:cNvPr id="328" name="Google Shape;328;p35"/>
          <p:cNvSpPr txBox="1">
            <a:spLocks noGrp="1"/>
          </p:cNvSpPr>
          <p:nvPr>
            <p:ph type="title"/>
          </p:nvPr>
        </p:nvSpPr>
        <p:spPr>
          <a:xfrm>
            <a:off x="682962" y="44198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Research questions</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Tree>
    <p:extLst>
      <p:ext uri="{BB962C8B-B14F-4D97-AF65-F5344CB8AC3E}">
        <p14:creationId xmlns:p14="http://schemas.microsoft.com/office/powerpoint/2010/main" val="2216538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12"/>
        <p:cNvGrpSpPr/>
        <p:nvPr/>
      </p:nvGrpSpPr>
      <p:grpSpPr>
        <a:xfrm>
          <a:off x="0" y="0"/>
          <a:ext cx="0" cy="0"/>
          <a:chOff x="0" y="0"/>
          <a:chExt cx="0" cy="0"/>
        </a:xfrm>
      </p:grpSpPr>
      <p:sp>
        <p:nvSpPr>
          <p:cNvPr id="1713" name="Google Shape;1713;p58"/>
          <p:cNvSpPr txBox="1">
            <a:spLocks noGrp="1"/>
          </p:cNvSpPr>
          <p:nvPr>
            <p:ph type="title"/>
          </p:nvPr>
        </p:nvSpPr>
        <p:spPr>
          <a:xfrm>
            <a:off x="710919" y="470188"/>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 ANALYSIS RESULTS </a:t>
            </a:r>
            <a:endParaRPr dirty="0"/>
          </a:p>
        </p:txBody>
      </p:sp>
      <p:graphicFrame>
        <p:nvGraphicFramePr>
          <p:cNvPr id="1714" name="Google Shape;1714;p58"/>
          <p:cNvGraphicFramePr/>
          <p:nvPr>
            <p:extLst>
              <p:ext uri="{D42A27DB-BD31-4B8C-83A1-F6EECF244321}">
                <p14:modId xmlns:p14="http://schemas.microsoft.com/office/powerpoint/2010/main" val="1719646464"/>
              </p:ext>
            </p:extLst>
          </p:nvPr>
        </p:nvGraphicFramePr>
        <p:xfrm>
          <a:off x="413575" y="1092963"/>
          <a:ext cx="8059745" cy="3442727"/>
        </p:xfrm>
        <a:graphic>
          <a:graphicData uri="http://schemas.openxmlformats.org/drawingml/2006/table">
            <a:tbl>
              <a:tblPr>
                <a:noFill/>
                <a:tableStyleId>{A4B69F01-3AFA-40A4-8B33-7FB8621A2976}</a:tableStyleId>
              </a:tblPr>
              <a:tblGrid>
                <a:gridCol w="3206135">
                  <a:extLst>
                    <a:ext uri="{9D8B030D-6E8A-4147-A177-3AD203B41FA5}">
                      <a16:colId xmlns:a16="http://schemas.microsoft.com/office/drawing/2014/main" val="20000"/>
                    </a:ext>
                  </a:extLst>
                </a:gridCol>
                <a:gridCol w="1334968">
                  <a:extLst>
                    <a:ext uri="{9D8B030D-6E8A-4147-A177-3AD203B41FA5}">
                      <a16:colId xmlns:a16="http://schemas.microsoft.com/office/drawing/2014/main" val="351136409"/>
                    </a:ext>
                  </a:extLst>
                </a:gridCol>
                <a:gridCol w="1681549">
                  <a:extLst>
                    <a:ext uri="{9D8B030D-6E8A-4147-A177-3AD203B41FA5}">
                      <a16:colId xmlns:a16="http://schemas.microsoft.com/office/drawing/2014/main" val="20001"/>
                    </a:ext>
                  </a:extLst>
                </a:gridCol>
                <a:gridCol w="1837093">
                  <a:extLst>
                    <a:ext uri="{9D8B030D-6E8A-4147-A177-3AD203B41FA5}">
                      <a16:colId xmlns:a16="http://schemas.microsoft.com/office/drawing/2014/main" val="20002"/>
                    </a:ext>
                  </a:extLst>
                </a:gridCol>
              </a:tblGrid>
              <a:tr h="985999">
                <a:tc>
                  <a:txBody>
                    <a:bodyPr/>
                    <a:lstStyle/>
                    <a:p>
                      <a:pPr marL="0" lvl="0" indent="0" algn="ctr" rtl="0">
                        <a:spcBef>
                          <a:spcPts val="0"/>
                        </a:spcBef>
                        <a:spcAft>
                          <a:spcPts val="0"/>
                        </a:spcAft>
                        <a:buNone/>
                      </a:pPr>
                      <a:r>
                        <a:rPr lang="en" sz="2700" dirty="0">
                          <a:solidFill>
                            <a:schemeClr val="lt1"/>
                          </a:solidFill>
                          <a:latin typeface="Bebas Neue"/>
                          <a:ea typeface="Bebas Neue"/>
                          <a:cs typeface="Bebas Neue"/>
                          <a:sym typeface="Bebas Neue"/>
                        </a:rPr>
                        <a:t>VARIABLEs</a:t>
                      </a:r>
                      <a:endParaRPr sz="2700" dirty="0">
                        <a:solidFill>
                          <a:schemeClr val="lt1"/>
                        </a:solidFill>
                        <a:latin typeface="Bebas Neue"/>
                        <a:ea typeface="Bebas Neue"/>
                        <a:cs typeface="Bebas Neue"/>
                        <a:sym typeface="Bebas Neu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chemeClr val="accent1"/>
                        </a:gs>
                        <a:gs pos="100000">
                          <a:schemeClr val="lt2"/>
                        </a:gs>
                      </a:gsLst>
                      <a:lin ang="5400700" scaled="0"/>
                    </a:gradFill>
                  </a:tcPr>
                </a:tc>
                <a:tc gridSpan="2">
                  <a:txBody>
                    <a:bodyPr/>
                    <a:lstStyle/>
                    <a:p>
                      <a:pPr marL="0" lvl="0" indent="0" algn="ctr" rtl="0">
                        <a:spcBef>
                          <a:spcPts val="0"/>
                        </a:spcBef>
                        <a:spcAft>
                          <a:spcPts val="0"/>
                        </a:spcAft>
                        <a:buNone/>
                      </a:pPr>
                      <a:r>
                        <a:rPr lang="en-MY" sz="2700" dirty="0">
                          <a:solidFill>
                            <a:schemeClr val="lt1"/>
                          </a:solidFill>
                          <a:latin typeface="Bebas Neue"/>
                          <a:sym typeface="Bebas Neue"/>
                        </a:rPr>
                        <a:t>T</a:t>
                      </a:r>
                      <a:r>
                        <a:rPr lang="en" sz="2700" dirty="0">
                          <a:solidFill>
                            <a:schemeClr val="lt1"/>
                          </a:solidFill>
                          <a:latin typeface="Bebas Neue"/>
                          <a:sym typeface="Bebas Neue"/>
                        </a:rPr>
                        <a:t>otal passengers</a:t>
                      </a:r>
                      <a:endParaRPr sz="2700" dirty="0">
                        <a:solidFill>
                          <a:schemeClr val="lt1"/>
                        </a:solidFill>
                        <a:latin typeface="Bebas Neue"/>
                        <a:sym typeface="Bebas Neu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gradFill>
                      <a:gsLst>
                        <a:gs pos="0">
                          <a:schemeClr val="accent2"/>
                        </a:gs>
                        <a:gs pos="100000">
                          <a:schemeClr val="dk2"/>
                        </a:gs>
                      </a:gsLst>
                      <a:lin ang="5400700" scaled="0"/>
                    </a:gradFill>
                  </a:tcPr>
                </a:tc>
                <a:tc hMerge="1">
                  <a:txBody>
                    <a:bodyPr/>
                    <a:lstStyle/>
                    <a:p>
                      <a:pPr marL="0" lvl="0" indent="0" algn="ctr" rtl="0">
                        <a:spcBef>
                          <a:spcPts val="0"/>
                        </a:spcBef>
                        <a:spcAft>
                          <a:spcPts val="0"/>
                        </a:spcAft>
                        <a:buNone/>
                      </a:pPr>
                      <a:r>
                        <a:rPr lang="en-MY" sz="2700" dirty="0">
                          <a:solidFill>
                            <a:schemeClr val="lt1"/>
                          </a:solidFill>
                          <a:latin typeface="Bebas Neue"/>
                          <a:ea typeface="Bebas Neue"/>
                          <a:cs typeface="Bebas Neue"/>
                          <a:sym typeface="Bebas Neue"/>
                        </a:rPr>
                        <a:t>T</a:t>
                      </a:r>
                      <a:r>
                        <a:rPr lang="en" sz="2700" dirty="0">
                          <a:solidFill>
                            <a:schemeClr val="lt1"/>
                          </a:solidFill>
                          <a:latin typeface="Bebas Neue"/>
                          <a:ea typeface="Bebas Neue"/>
                          <a:cs typeface="Bebas Neue"/>
                          <a:sym typeface="Bebas Neue"/>
                        </a:rPr>
                        <a:t>otal passengers</a:t>
                      </a:r>
                      <a:endParaRPr sz="2700" dirty="0">
                        <a:solidFill>
                          <a:schemeClr val="lt1"/>
                        </a:solidFill>
                        <a:latin typeface="Bebas Neue"/>
                        <a:ea typeface="Bebas Neue"/>
                        <a:cs typeface="Bebas Neue"/>
                        <a:sym typeface="Bebas Neu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chemeClr val="accent2"/>
                        </a:gs>
                        <a:gs pos="100000">
                          <a:schemeClr val="dk2"/>
                        </a:gs>
                      </a:gsLst>
                      <a:lin ang="5400700" scaled="0"/>
                    </a:gradFill>
                  </a:tcPr>
                </a:tc>
                <a:tc>
                  <a:txBody>
                    <a:bodyPr/>
                    <a:lstStyle/>
                    <a:p>
                      <a:pPr marL="0" lvl="0" indent="0" algn="ctr" rtl="0">
                        <a:spcBef>
                          <a:spcPts val="0"/>
                        </a:spcBef>
                        <a:spcAft>
                          <a:spcPts val="0"/>
                        </a:spcAft>
                        <a:buClr>
                          <a:schemeClr val="hlink"/>
                        </a:buClr>
                        <a:buSzPts val="1100"/>
                        <a:buFont typeface="Arial"/>
                        <a:buNone/>
                      </a:pPr>
                      <a:r>
                        <a:rPr lang="en-US" sz="2700" dirty="0">
                          <a:solidFill>
                            <a:schemeClr val="lt1"/>
                          </a:solidFill>
                          <a:latin typeface="Bebas Neue"/>
                          <a:ea typeface="Bebas Neue"/>
                          <a:cs typeface="Bebas Neue"/>
                          <a:sym typeface="Bebas Neue"/>
                        </a:rPr>
                        <a:t>Survival rate (%)</a:t>
                      </a:r>
                      <a:endParaRPr sz="2700" dirty="0">
                        <a:solidFill>
                          <a:schemeClr val="lt1"/>
                        </a:solidFill>
                        <a:latin typeface="Bebas Neue"/>
                        <a:ea typeface="Bebas Neue"/>
                        <a:cs typeface="Bebas Neue"/>
                        <a:sym typeface="Bebas Neu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chemeClr val="accent2"/>
                        </a:gs>
                        <a:gs pos="100000">
                          <a:schemeClr val="dk2"/>
                        </a:gs>
                      </a:gsLst>
                      <a:lin ang="5400700" scaled="0"/>
                    </a:gradFill>
                  </a:tcPr>
                </a:tc>
                <a:extLst>
                  <a:ext uri="{0D108BD9-81ED-4DB2-BD59-A6C34878D82A}">
                    <a16:rowId xmlns:a16="http://schemas.microsoft.com/office/drawing/2014/main" val="10000"/>
                  </a:ext>
                </a:extLst>
              </a:tr>
              <a:tr h="714385">
                <a:tc>
                  <a:txBody>
                    <a:bodyPr/>
                    <a:lstStyle/>
                    <a:p>
                      <a:pPr marL="0" lvl="0" indent="0" algn="ctr" rtl="0">
                        <a:spcBef>
                          <a:spcPts val="0"/>
                        </a:spcBef>
                        <a:spcAft>
                          <a:spcPts val="0"/>
                        </a:spcAft>
                        <a:buNone/>
                      </a:pPr>
                      <a:r>
                        <a:rPr lang="en-US" sz="1400" dirty="0">
                          <a:solidFill>
                            <a:schemeClr val="tx2"/>
                          </a:solidFill>
                        </a:rPr>
                        <a:t>Are children and elderlies have a high survival rate in this accident?</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gridSpan="2">
                  <a:txBody>
                    <a:bodyPr/>
                    <a:lstStyle/>
                    <a:p>
                      <a:pPr marL="0" lvl="0" indent="0" algn="ctr" rtl="0">
                        <a:spcBef>
                          <a:spcPts val="0"/>
                        </a:spcBef>
                        <a:spcAft>
                          <a:spcPts val="0"/>
                        </a:spcAft>
                        <a:buNone/>
                      </a:pPr>
                      <a:r>
                        <a:rPr lang="en-US" dirty="0">
                          <a:solidFill>
                            <a:schemeClr val="dk1"/>
                          </a:solidFill>
                          <a:latin typeface="Arimo"/>
                          <a:ea typeface="Arimo"/>
                          <a:cs typeface="Arimo"/>
                          <a:sym typeface="Arimo"/>
                        </a:rPr>
                        <a:t>47</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r>
                        <a:rPr lang="en-US" dirty="0">
                          <a:solidFill>
                            <a:schemeClr val="dk1"/>
                          </a:solidFill>
                          <a:latin typeface="Arimo"/>
                          <a:ea typeface="Arimo"/>
                          <a:cs typeface="Arimo"/>
                          <a:sym typeface="Arimo"/>
                        </a:rPr>
                        <a:t>47</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Arimo"/>
                          <a:ea typeface="Arimo"/>
                          <a:cs typeface="Arimo"/>
                          <a:sym typeface="Arimo"/>
                        </a:rPr>
                        <a:t>42.55</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806721">
                <a:tc>
                  <a:txBody>
                    <a:bodyPr/>
                    <a:lstStyle/>
                    <a:p>
                      <a:pPr marL="0" lvl="0" indent="0" algn="ctr" rtl="0">
                        <a:spcBef>
                          <a:spcPts val="0"/>
                        </a:spcBef>
                        <a:spcAft>
                          <a:spcPts val="0"/>
                        </a:spcAft>
                        <a:buClr>
                          <a:schemeClr val="hlink"/>
                        </a:buClr>
                        <a:buSzPts val="1100"/>
                        <a:buFont typeface="Arial"/>
                        <a:buNone/>
                      </a:pPr>
                      <a:r>
                        <a:rPr lang="en-US" sz="1400" dirty="0">
                          <a:solidFill>
                            <a:schemeClr val="tx2"/>
                          </a:solidFill>
                        </a:rPr>
                        <a:t>Are females more likely to survive in this accident than males? (F-female/m-male)</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hlink"/>
                        </a:buClr>
                        <a:buSzPts val="1100"/>
                        <a:buFont typeface="Arial"/>
                        <a:buNone/>
                      </a:pPr>
                      <a:r>
                        <a:rPr lang="en-US" dirty="0">
                          <a:solidFill>
                            <a:schemeClr val="dk1"/>
                          </a:solidFill>
                          <a:latin typeface="Arimo"/>
                          <a:ea typeface="Arimo"/>
                          <a:cs typeface="Arimo"/>
                          <a:sym typeface="Arimo"/>
                        </a:rPr>
                        <a:t>F: 314</a:t>
                      </a:r>
                      <a:endParaRPr lang="en-MY"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hlink"/>
                        </a:buClr>
                        <a:buSzPts val="1100"/>
                        <a:buFont typeface="Arial"/>
                        <a:buNone/>
                      </a:pPr>
                      <a:r>
                        <a:rPr lang="en" dirty="0">
                          <a:solidFill>
                            <a:schemeClr val="dk1"/>
                          </a:solidFill>
                          <a:latin typeface="Arimo"/>
                          <a:ea typeface="Arimo"/>
                          <a:cs typeface="Arimo"/>
                          <a:sym typeface="Arimo"/>
                        </a:rPr>
                        <a:t>M: 577</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Arimo"/>
                          <a:ea typeface="Arimo"/>
                          <a:cs typeface="Arimo"/>
                          <a:sym typeface="Arimo"/>
                        </a:rPr>
                        <a:t>F: 74.2 </a:t>
                      </a:r>
                      <a:br>
                        <a:rPr lang="en" dirty="0">
                          <a:solidFill>
                            <a:schemeClr val="dk1"/>
                          </a:solidFill>
                          <a:latin typeface="Arimo"/>
                          <a:ea typeface="Arimo"/>
                          <a:cs typeface="Arimo"/>
                          <a:sym typeface="Arimo"/>
                        </a:rPr>
                      </a:br>
                      <a:r>
                        <a:rPr lang="en" dirty="0">
                          <a:solidFill>
                            <a:schemeClr val="dk1"/>
                          </a:solidFill>
                          <a:latin typeface="Arimo"/>
                          <a:ea typeface="Arimo"/>
                          <a:cs typeface="Arimo"/>
                          <a:sym typeface="Arimo"/>
                        </a:rPr>
                        <a:t>M: 18.9</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899602">
                <a:tc>
                  <a:txBody>
                    <a:bodyPr/>
                    <a:lstStyle/>
                    <a:p>
                      <a:pPr marL="0" lvl="0" indent="0" algn="ctr" rtl="0">
                        <a:spcBef>
                          <a:spcPts val="0"/>
                        </a:spcBef>
                        <a:spcAft>
                          <a:spcPts val="0"/>
                        </a:spcAft>
                        <a:buClr>
                          <a:schemeClr val="hlink"/>
                        </a:buClr>
                        <a:buSzPts val="1100"/>
                        <a:buFont typeface="Arial"/>
                        <a:buNone/>
                      </a:pPr>
                      <a:r>
                        <a:rPr lang="en-US" sz="1400" dirty="0">
                          <a:solidFill>
                            <a:schemeClr val="tx2"/>
                          </a:solidFill>
                        </a:rPr>
                        <a:t>Are rich people have a survival rate because they can get onboard to the rescue boat sooner?</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gridSpan="2">
                  <a:txBody>
                    <a:bodyPr/>
                    <a:lstStyle/>
                    <a:p>
                      <a:pPr marL="0" lvl="0" indent="0" algn="ctr" rtl="0">
                        <a:spcBef>
                          <a:spcPts val="0"/>
                        </a:spcBef>
                        <a:spcAft>
                          <a:spcPts val="0"/>
                        </a:spcAft>
                        <a:buClr>
                          <a:schemeClr val="hlink"/>
                        </a:buClr>
                        <a:buSzPts val="1100"/>
                        <a:buFont typeface="Arial"/>
                        <a:buNone/>
                      </a:pPr>
                      <a:r>
                        <a:rPr lang="en-US" dirty="0">
                          <a:solidFill>
                            <a:schemeClr val="dk1"/>
                          </a:solidFill>
                          <a:latin typeface="Arimo"/>
                          <a:ea typeface="Arimo"/>
                          <a:cs typeface="Arimo"/>
                          <a:sym typeface="Arimo"/>
                        </a:rPr>
                        <a:t>1</a:t>
                      </a:r>
                      <a:r>
                        <a:rPr lang="en-US" baseline="30000" dirty="0">
                          <a:solidFill>
                            <a:schemeClr val="dk1"/>
                          </a:solidFill>
                          <a:latin typeface="Arimo"/>
                          <a:ea typeface="Arimo"/>
                          <a:cs typeface="Arimo"/>
                          <a:sym typeface="Arimo"/>
                        </a:rPr>
                        <a:t>st</a:t>
                      </a:r>
                      <a:r>
                        <a:rPr lang="en-US" dirty="0">
                          <a:solidFill>
                            <a:schemeClr val="dk1"/>
                          </a:solidFill>
                          <a:latin typeface="Arimo"/>
                          <a:ea typeface="Arimo"/>
                          <a:cs typeface="Arimo"/>
                          <a:sym typeface="Arimo"/>
                        </a:rPr>
                        <a:t>: 216</a:t>
                      </a:r>
                      <a:br>
                        <a:rPr lang="en-US" dirty="0">
                          <a:solidFill>
                            <a:schemeClr val="dk1"/>
                          </a:solidFill>
                          <a:latin typeface="Arimo"/>
                          <a:ea typeface="Arimo"/>
                          <a:cs typeface="Arimo"/>
                          <a:sym typeface="Arimo"/>
                        </a:rPr>
                      </a:br>
                      <a:r>
                        <a:rPr lang="en-US" dirty="0">
                          <a:solidFill>
                            <a:schemeClr val="dk1"/>
                          </a:solidFill>
                          <a:latin typeface="Arimo"/>
                          <a:ea typeface="Arimo"/>
                          <a:cs typeface="Arimo"/>
                          <a:sym typeface="Arimo"/>
                        </a:rPr>
                        <a:t>2</a:t>
                      </a:r>
                      <a:r>
                        <a:rPr lang="en-US" baseline="30000" dirty="0">
                          <a:solidFill>
                            <a:schemeClr val="dk1"/>
                          </a:solidFill>
                          <a:latin typeface="Arimo"/>
                          <a:ea typeface="Arimo"/>
                          <a:cs typeface="Arimo"/>
                          <a:sym typeface="Arimo"/>
                        </a:rPr>
                        <a:t>nd</a:t>
                      </a:r>
                      <a:r>
                        <a:rPr lang="en-US" dirty="0">
                          <a:solidFill>
                            <a:schemeClr val="dk1"/>
                          </a:solidFill>
                          <a:latin typeface="Arimo"/>
                          <a:ea typeface="Arimo"/>
                          <a:cs typeface="Arimo"/>
                          <a:sym typeface="Arimo"/>
                        </a:rPr>
                        <a:t>: 184</a:t>
                      </a:r>
                      <a:br>
                        <a:rPr lang="en-US" dirty="0">
                          <a:solidFill>
                            <a:schemeClr val="dk1"/>
                          </a:solidFill>
                          <a:latin typeface="Arimo"/>
                          <a:ea typeface="Arimo"/>
                          <a:cs typeface="Arimo"/>
                          <a:sym typeface="Arimo"/>
                        </a:rPr>
                      </a:br>
                      <a:r>
                        <a:rPr lang="en-US" dirty="0">
                          <a:solidFill>
                            <a:schemeClr val="dk1"/>
                          </a:solidFill>
                          <a:latin typeface="Arimo"/>
                          <a:ea typeface="Arimo"/>
                          <a:cs typeface="Arimo"/>
                          <a:sym typeface="Arimo"/>
                        </a:rPr>
                        <a:t>3</a:t>
                      </a:r>
                      <a:r>
                        <a:rPr lang="en-US" baseline="30000" dirty="0">
                          <a:solidFill>
                            <a:schemeClr val="dk1"/>
                          </a:solidFill>
                          <a:latin typeface="Arimo"/>
                          <a:ea typeface="Arimo"/>
                          <a:cs typeface="Arimo"/>
                          <a:sym typeface="Arimo"/>
                        </a:rPr>
                        <a:t>rd</a:t>
                      </a:r>
                      <a:r>
                        <a:rPr lang="en-US" dirty="0">
                          <a:solidFill>
                            <a:schemeClr val="dk1"/>
                          </a:solidFill>
                          <a:latin typeface="Arimo"/>
                          <a:ea typeface="Arimo"/>
                          <a:cs typeface="Arimo"/>
                          <a:sym typeface="Arimo"/>
                        </a:rPr>
                        <a:t>: 491</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Clr>
                          <a:schemeClr val="hlink"/>
                        </a:buClr>
                        <a:buSzPts val="1100"/>
                        <a:buFont typeface="Arial"/>
                        <a:buNone/>
                      </a:pPr>
                      <a:r>
                        <a:rPr lang="en" dirty="0">
                          <a:solidFill>
                            <a:schemeClr val="dk1"/>
                          </a:solidFill>
                          <a:latin typeface="Arimo"/>
                          <a:ea typeface="Arimo"/>
                          <a:cs typeface="Arimo"/>
                          <a:sym typeface="Arimo"/>
                        </a:rPr>
                        <a:t>–0.309</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MY" dirty="0">
                          <a:solidFill>
                            <a:schemeClr val="dk1"/>
                          </a:solidFill>
                          <a:latin typeface="Arimo"/>
                          <a:ea typeface="Arimo"/>
                          <a:cs typeface="Arimo"/>
                          <a:sym typeface="Arimo"/>
                        </a:rPr>
                        <a:t>1</a:t>
                      </a:r>
                      <a:r>
                        <a:rPr lang="en-MY" baseline="30000" dirty="0">
                          <a:solidFill>
                            <a:schemeClr val="dk1"/>
                          </a:solidFill>
                          <a:latin typeface="Arimo"/>
                          <a:ea typeface="Arimo"/>
                          <a:cs typeface="Arimo"/>
                          <a:sym typeface="Arimo"/>
                        </a:rPr>
                        <a:t>st</a:t>
                      </a:r>
                      <a:r>
                        <a:rPr lang="en-MY" dirty="0">
                          <a:solidFill>
                            <a:schemeClr val="dk1"/>
                          </a:solidFill>
                          <a:latin typeface="Arimo"/>
                          <a:ea typeface="Arimo"/>
                          <a:cs typeface="Arimo"/>
                          <a:sym typeface="Arimo"/>
                        </a:rPr>
                        <a:t>: </a:t>
                      </a:r>
                      <a:r>
                        <a:rPr lang="en-US" sz="1400" dirty="0">
                          <a:solidFill>
                            <a:schemeClr val="tx1"/>
                          </a:solidFill>
                        </a:rPr>
                        <a:t>62.96 </a:t>
                      </a:r>
                      <a:br>
                        <a:rPr lang="en-MY" dirty="0">
                          <a:solidFill>
                            <a:schemeClr val="dk1"/>
                          </a:solidFill>
                          <a:latin typeface="Arimo"/>
                          <a:ea typeface="Arimo"/>
                          <a:cs typeface="Arimo"/>
                          <a:sym typeface="Arimo"/>
                        </a:rPr>
                      </a:br>
                      <a:r>
                        <a:rPr lang="en-MY" dirty="0">
                          <a:solidFill>
                            <a:schemeClr val="dk1"/>
                          </a:solidFill>
                          <a:latin typeface="Arimo"/>
                          <a:ea typeface="Arimo"/>
                          <a:cs typeface="Arimo"/>
                          <a:sym typeface="Arimo"/>
                        </a:rPr>
                        <a:t>2</a:t>
                      </a:r>
                      <a:r>
                        <a:rPr lang="en-MY" baseline="30000" dirty="0">
                          <a:solidFill>
                            <a:schemeClr val="dk1"/>
                          </a:solidFill>
                          <a:latin typeface="Arimo"/>
                          <a:ea typeface="Arimo"/>
                          <a:cs typeface="Arimo"/>
                          <a:sym typeface="Arimo"/>
                        </a:rPr>
                        <a:t>nd</a:t>
                      </a:r>
                      <a:r>
                        <a:rPr lang="en-MY" dirty="0">
                          <a:solidFill>
                            <a:schemeClr val="dk1"/>
                          </a:solidFill>
                          <a:latin typeface="Arimo"/>
                          <a:ea typeface="Arimo"/>
                          <a:cs typeface="Arimo"/>
                          <a:sym typeface="Arimo"/>
                        </a:rPr>
                        <a:t>: 47.28</a:t>
                      </a:r>
                      <a:br>
                        <a:rPr lang="en-MY" dirty="0">
                          <a:solidFill>
                            <a:schemeClr val="dk1"/>
                          </a:solidFill>
                          <a:latin typeface="Arimo"/>
                          <a:ea typeface="Arimo"/>
                          <a:cs typeface="Arimo"/>
                          <a:sym typeface="Arimo"/>
                        </a:rPr>
                      </a:br>
                      <a:r>
                        <a:rPr lang="en-MY" dirty="0">
                          <a:solidFill>
                            <a:schemeClr val="dk1"/>
                          </a:solidFill>
                          <a:latin typeface="Arimo"/>
                          <a:ea typeface="Arimo"/>
                          <a:cs typeface="Arimo"/>
                          <a:sym typeface="Arimo"/>
                        </a:rPr>
                        <a:t>3</a:t>
                      </a:r>
                      <a:r>
                        <a:rPr lang="en-MY" baseline="30000" dirty="0">
                          <a:solidFill>
                            <a:schemeClr val="dk1"/>
                          </a:solidFill>
                          <a:latin typeface="Arimo"/>
                          <a:ea typeface="Arimo"/>
                          <a:cs typeface="Arimo"/>
                          <a:sym typeface="Arimo"/>
                        </a:rPr>
                        <a:t>rd</a:t>
                      </a:r>
                      <a:r>
                        <a:rPr lang="en-MY" dirty="0">
                          <a:solidFill>
                            <a:schemeClr val="dk1"/>
                          </a:solidFill>
                          <a:latin typeface="Arimo"/>
                          <a:ea typeface="Arimo"/>
                          <a:cs typeface="Arimo"/>
                          <a:sym typeface="Arimo"/>
                        </a:rPr>
                        <a:t>: 24.24</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731" name="Google Shape;1731;p58"/>
          <p:cNvSpPr/>
          <p:nvPr/>
        </p:nvSpPr>
        <p:spPr>
          <a:xfrm>
            <a:off x="6619251" y="703497"/>
            <a:ext cx="49025" cy="4935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2" name="Google Shape;1732;p58"/>
          <p:cNvGrpSpPr/>
          <p:nvPr/>
        </p:nvGrpSpPr>
        <p:grpSpPr>
          <a:xfrm>
            <a:off x="7777490" y="703497"/>
            <a:ext cx="695830" cy="243805"/>
            <a:chOff x="2271950" y="2722775"/>
            <a:chExt cx="575875" cy="201775"/>
          </a:xfrm>
        </p:grpSpPr>
        <p:sp>
          <p:nvSpPr>
            <p:cNvPr id="1733" name="Google Shape;1733;p5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8" name="Google Shape;1738;p58"/>
          <p:cNvSpPr/>
          <p:nvPr/>
        </p:nvSpPr>
        <p:spPr>
          <a:xfrm>
            <a:off x="6209351" y="935412"/>
            <a:ext cx="140201" cy="141024"/>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8"/>
          <p:cNvSpPr/>
          <p:nvPr/>
        </p:nvSpPr>
        <p:spPr>
          <a:xfrm>
            <a:off x="7161573" y="89736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7619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434706" y="580512"/>
            <a:ext cx="4045200" cy="76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Conclusion</a:t>
            </a:r>
            <a:endParaRPr dirty="0"/>
          </a:p>
        </p:txBody>
      </p:sp>
      <p:sp>
        <p:nvSpPr>
          <p:cNvPr id="556" name="Google Shape;556;p39"/>
          <p:cNvSpPr txBox="1">
            <a:spLocks noGrp="1"/>
          </p:cNvSpPr>
          <p:nvPr>
            <p:ph type="subTitle" idx="1"/>
          </p:nvPr>
        </p:nvSpPr>
        <p:spPr>
          <a:xfrm>
            <a:off x="3931867" y="1393424"/>
            <a:ext cx="4499272" cy="299282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In conclusion, the females are more likely to survive the incident due to the high survival rate and has the highest compared to the other variables. Therefore, the movie might be true that the females get onboard the rescue boat first and same goes for the 1</a:t>
            </a:r>
            <a:r>
              <a:rPr lang="en" baseline="30000" dirty="0"/>
              <a:t>st</a:t>
            </a:r>
            <a:r>
              <a:rPr lang="en" dirty="0"/>
              <a:t> class passengers since they have higher survival rate compared to the other classes passengers. However, the survival rate for the children and elderlies are quiet low which is below 50%. This can be concluded, that they were not prioritized this group to be rescued first.   </a:t>
            </a:r>
            <a:endParaRPr dirty="0"/>
          </a:p>
        </p:txBody>
      </p:sp>
      <p:sp>
        <p:nvSpPr>
          <p:cNvPr id="557" name="Google Shape;557;p39"/>
          <p:cNvSpPr/>
          <p:nvPr/>
        </p:nvSpPr>
        <p:spPr>
          <a:xfrm>
            <a:off x="4074157" y="1369949"/>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109013" y="4278430"/>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8490566" y="4067038"/>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cxnSp>
        <p:nvCxnSpPr>
          <p:cNvPr id="623" name="Google Shape;623;p39"/>
          <p:cNvCxnSpPr>
            <a:cxnSpLocks/>
          </p:cNvCxnSpPr>
          <p:nvPr/>
        </p:nvCxnSpPr>
        <p:spPr>
          <a:xfrm>
            <a:off x="4403737" y="1337025"/>
            <a:ext cx="4025963"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0"/>
          <p:cNvSpPr/>
          <p:nvPr/>
        </p:nvSpPr>
        <p:spPr>
          <a:xfrm>
            <a:off x="2301817" y="3435425"/>
            <a:ext cx="5040885"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714358" y="1460414"/>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2243138" y="2115515"/>
            <a:ext cx="6292318" cy="89075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lt2"/>
                </a:solidFill>
              </a:rPr>
              <a:t>Business context</a:t>
            </a:r>
            <a:endParaRPr dirty="0"/>
          </a:p>
        </p:txBody>
      </p:sp>
      <p:sp>
        <p:nvSpPr>
          <p:cNvPr id="647" name="Google Shape;647;p40"/>
          <p:cNvSpPr txBox="1">
            <a:spLocks noGrp="1"/>
          </p:cNvSpPr>
          <p:nvPr>
            <p:ph type="subTitle" idx="1"/>
          </p:nvPr>
        </p:nvSpPr>
        <p:spPr>
          <a:xfrm>
            <a:off x="2431099" y="3530450"/>
            <a:ext cx="4722927" cy="30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MY" dirty="0"/>
              <a:t>The background and context of the database</a:t>
            </a:r>
          </a:p>
        </p:txBody>
      </p:sp>
      <p:sp>
        <p:nvSpPr>
          <p:cNvPr id="648" name="Google Shape;648;p40"/>
          <p:cNvSpPr txBox="1">
            <a:spLocks noGrp="1"/>
          </p:cNvSpPr>
          <p:nvPr>
            <p:ph type="title" idx="2"/>
          </p:nvPr>
        </p:nvSpPr>
        <p:spPr>
          <a:xfrm>
            <a:off x="714300" y="1764027"/>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649" name="Google Shape;649;p40"/>
          <p:cNvSpPr/>
          <p:nvPr/>
        </p:nvSpPr>
        <p:spPr>
          <a:xfrm>
            <a:off x="2301817" y="1417903"/>
            <a:ext cx="4020402" cy="647845"/>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Tit</a:t>
            </a:r>
            <a:r>
              <a:rPr lang="en-US" dirty="0">
                <a:ln w="9525" cap="flat" cmpd="sng">
                  <a:solidFill>
                    <a:schemeClr val="dk1"/>
                  </a:solidFill>
                  <a:prstDash val="solid"/>
                  <a:round/>
                  <a:headEnd type="none" w="sm" len="sm"/>
                  <a:tailEnd type="none" w="sm" len="sm"/>
                </a:ln>
                <a:noFill/>
                <a:latin typeface="Bebas Neue"/>
              </a:rPr>
              <a:t>anic Database</a:t>
            </a:r>
            <a:endParaRPr b="0" i="0" dirty="0">
              <a:ln w="9525" cap="flat" cmpd="sng">
                <a:solidFill>
                  <a:schemeClr val="dk1"/>
                </a:solidFill>
                <a:prstDash val="solid"/>
                <a:round/>
                <a:headEnd type="none" w="sm" len="sm"/>
                <a:tailEnd type="none" w="sm" len="sm"/>
              </a:ln>
              <a:noFill/>
              <a:latin typeface="Bebas Neue"/>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71" name="Google Shape;671;p4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45638" y="1153672"/>
            <a:ext cx="7715400" cy="3345300"/>
          </a:xfrm>
          <a:prstGeom prst="rect">
            <a:avLst/>
          </a:prstGeom>
        </p:spPr>
        <p:txBody>
          <a:bodyPr spcFirstLastPara="1" wrap="square" lIns="91425" tIns="91425" rIns="91425" bIns="91425" anchor="t" anchorCtr="0">
            <a:noAutofit/>
          </a:bodyPr>
          <a:lstStyle/>
          <a:p>
            <a:pPr marL="228600" indent="-228600">
              <a:buFont typeface="Arial" panose="020B0604020202020204" pitchFamily="34" charset="0"/>
              <a:buChar char="•"/>
            </a:pPr>
            <a:r>
              <a:rPr lang="en-US" sz="1800" dirty="0">
                <a:solidFill>
                  <a:schemeClr val="tx2"/>
                </a:solidFill>
              </a:rPr>
              <a:t>What is the cause of the dataset existed?</a:t>
            </a:r>
          </a:p>
          <a:p>
            <a:pPr marL="342900">
              <a:buFont typeface="Arimo" panose="020B0604020202020204" charset="0"/>
              <a:buChar char="−"/>
            </a:pPr>
            <a:r>
              <a:rPr lang="en-US" sz="1800" dirty="0">
                <a:solidFill>
                  <a:schemeClr val="tx1"/>
                </a:solidFill>
              </a:rPr>
              <a:t>A tragic accident happens on 15 April 1912, where the RMS Titanic sunk in the North Atlantic Ocean, after it collided with an iceberg during its journey to New York City from Southampton.</a:t>
            </a:r>
            <a:br>
              <a:rPr lang="en-US" sz="1800" dirty="0">
                <a:solidFill>
                  <a:schemeClr val="tx1"/>
                </a:solidFill>
              </a:rPr>
            </a:br>
            <a:endParaRPr lang="en-US" sz="1800" dirty="0">
              <a:solidFill>
                <a:schemeClr val="tx1"/>
              </a:solidFill>
            </a:endParaRPr>
          </a:p>
          <a:p>
            <a:pPr marL="228600" indent="-228600">
              <a:buFont typeface="Arial" panose="020B0604020202020204" pitchFamily="34" charset="0"/>
              <a:buChar char="•"/>
            </a:pPr>
            <a:r>
              <a:rPr lang="en-US" sz="1800" dirty="0">
                <a:solidFill>
                  <a:schemeClr val="tx2"/>
                </a:solidFill>
              </a:rPr>
              <a:t>What is the used of this dataset?</a:t>
            </a:r>
          </a:p>
          <a:p>
            <a:pPr marL="342900">
              <a:buFont typeface="Arimo" panose="020B0604020202020204" charset="0"/>
              <a:buChar char="−"/>
            </a:pPr>
            <a:r>
              <a:rPr lang="en-US" sz="1800" dirty="0">
                <a:solidFill>
                  <a:schemeClr val="tx1"/>
                </a:solidFill>
              </a:rPr>
              <a:t>The dataset provides the necessary information to predict the fate of the passengers on the Titanic.</a:t>
            </a:r>
            <a:br>
              <a:rPr lang="en-US" sz="1800" dirty="0">
                <a:solidFill>
                  <a:schemeClr val="tx1"/>
                </a:solidFill>
              </a:rPr>
            </a:br>
            <a:endParaRPr lang="en-US" sz="1800" dirty="0">
              <a:solidFill>
                <a:schemeClr val="tx2"/>
              </a:solidFill>
            </a:endParaRPr>
          </a:p>
          <a:p>
            <a:pPr marL="228600" indent="-228600">
              <a:buFont typeface="Arial" panose="020B0604020202020204" pitchFamily="34" charset="0"/>
              <a:buChar char="•"/>
            </a:pPr>
            <a:r>
              <a:rPr lang="en-US" sz="1800" dirty="0">
                <a:solidFill>
                  <a:schemeClr val="tx2"/>
                </a:solidFill>
              </a:rPr>
              <a:t>What is titanic data analysis?</a:t>
            </a:r>
          </a:p>
          <a:p>
            <a:pPr marL="285750" indent="-285750">
              <a:buFont typeface="Arimo" panose="020B0604020202020204" charset="0"/>
              <a:buChar char="−"/>
            </a:pPr>
            <a:r>
              <a:rPr lang="en-MY" sz="1800" dirty="0">
                <a:solidFill>
                  <a:schemeClr val="tx1"/>
                </a:solidFill>
              </a:rPr>
              <a:t>The total samples are 891 or 40% of the actual number of passengers on board the Titanic.</a:t>
            </a:r>
          </a:p>
          <a:p>
            <a:pPr marL="0" indent="0">
              <a:buNone/>
            </a:pPr>
            <a:endParaRPr sz="1600" dirty="0">
              <a:solidFill>
                <a:schemeClr val="tx2"/>
              </a:solidFill>
            </a:endParaRPr>
          </a:p>
        </p:txBody>
      </p:sp>
      <p:sp>
        <p:nvSpPr>
          <p:cNvPr id="328" name="Google Shape;328;p35"/>
          <p:cNvSpPr txBox="1">
            <a:spLocks noGrp="1"/>
          </p:cNvSpPr>
          <p:nvPr>
            <p:ph type="title"/>
          </p:nvPr>
        </p:nvSpPr>
        <p:spPr>
          <a:xfrm>
            <a:off x="682962" y="44198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Business context</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Tree>
    <p:extLst>
      <p:ext uri="{BB962C8B-B14F-4D97-AF65-F5344CB8AC3E}">
        <p14:creationId xmlns:p14="http://schemas.microsoft.com/office/powerpoint/2010/main" val="232346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0"/>
          <p:cNvSpPr/>
          <p:nvPr/>
        </p:nvSpPr>
        <p:spPr>
          <a:xfrm>
            <a:off x="2380400" y="3435425"/>
            <a:ext cx="46818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714358" y="1460414"/>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2243138" y="2115515"/>
            <a:ext cx="6292318" cy="89075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lt2"/>
                </a:solidFill>
              </a:rPr>
              <a:t>Technical context</a:t>
            </a:r>
            <a:endParaRPr dirty="0"/>
          </a:p>
        </p:txBody>
      </p:sp>
      <p:sp>
        <p:nvSpPr>
          <p:cNvPr id="647" name="Google Shape;647;p40"/>
          <p:cNvSpPr txBox="1">
            <a:spLocks noGrp="1"/>
          </p:cNvSpPr>
          <p:nvPr>
            <p:ph type="subTitle" idx="1"/>
          </p:nvPr>
        </p:nvSpPr>
        <p:spPr>
          <a:xfrm>
            <a:off x="2635410" y="3529775"/>
            <a:ext cx="4580400" cy="30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MY" dirty="0"/>
              <a:t>Technical aspects of the database</a:t>
            </a:r>
          </a:p>
        </p:txBody>
      </p:sp>
      <p:sp>
        <p:nvSpPr>
          <p:cNvPr id="648" name="Google Shape;648;p40"/>
          <p:cNvSpPr txBox="1">
            <a:spLocks noGrp="1"/>
          </p:cNvSpPr>
          <p:nvPr>
            <p:ph type="title" idx="2"/>
          </p:nvPr>
        </p:nvSpPr>
        <p:spPr>
          <a:xfrm>
            <a:off x="714300" y="1764027"/>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49" name="Google Shape;649;p40"/>
          <p:cNvSpPr/>
          <p:nvPr/>
        </p:nvSpPr>
        <p:spPr>
          <a:xfrm>
            <a:off x="2301817" y="1417903"/>
            <a:ext cx="4020402" cy="647845"/>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Tit</a:t>
            </a:r>
            <a:r>
              <a:rPr lang="en-US" dirty="0">
                <a:ln w="9525" cap="flat" cmpd="sng">
                  <a:solidFill>
                    <a:schemeClr val="dk1"/>
                  </a:solidFill>
                  <a:prstDash val="solid"/>
                  <a:round/>
                  <a:headEnd type="none" w="sm" len="sm"/>
                  <a:tailEnd type="none" w="sm" len="sm"/>
                </a:ln>
                <a:noFill/>
                <a:latin typeface="Bebas Neue"/>
              </a:rPr>
              <a:t>anic Database</a:t>
            </a:r>
            <a:endParaRPr b="0" i="0" dirty="0">
              <a:ln w="9525" cap="flat" cmpd="sng">
                <a:solidFill>
                  <a:schemeClr val="dk1"/>
                </a:solidFill>
                <a:prstDash val="solid"/>
                <a:round/>
                <a:headEnd type="none" w="sm" len="sm"/>
                <a:tailEnd type="none" w="sm" len="sm"/>
              </a:ln>
              <a:noFill/>
              <a:latin typeface="Bebas Neue"/>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71" name="Google Shape;671;p4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786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45638" y="1153672"/>
            <a:ext cx="7715400" cy="3345300"/>
          </a:xfrm>
          <a:prstGeom prst="rect">
            <a:avLst/>
          </a:prstGeom>
        </p:spPr>
        <p:txBody>
          <a:bodyPr spcFirstLastPara="1" wrap="square" lIns="91425" tIns="91425" rIns="91425" bIns="91425" anchor="t" anchorCtr="0">
            <a:noAutofit/>
          </a:bodyPr>
          <a:lstStyle/>
          <a:p>
            <a:pPr marL="228600" indent="-228600">
              <a:buFont typeface="Arial" panose="020B0604020202020204" pitchFamily="34" charset="0"/>
              <a:buChar char="•"/>
            </a:pPr>
            <a:r>
              <a:rPr lang="en-US" sz="1800" dirty="0">
                <a:solidFill>
                  <a:schemeClr val="tx2"/>
                </a:solidFill>
              </a:rPr>
              <a:t>Where are the source of the data?</a:t>
            </a:r>
          </a:p>
          <a:p>
            <a:pPr marL="342900">
              <a:buFont typeface="Arimo" panose="020B0604020202020204" charset="0"/>
              <a:buChar char="−"/>
            </a:pPr>
            <a:r>
              <a:rPr lang="en-MY" sz="1800" dirty="0">
                <a:solidFill>
                  <a:schemeClr val="tx1"/>
                </a:solidFill>
              </a:rPr>
              <a:t>The principal source for the data about the Titanic passengers is the </a:t>
            </a:r>
            <a:r>
              <a:rPr lang="en-MY" sz="1800" dirty="0" err="1">
                <a:solidFill>
                  <a:schemeClr val="tx1"/>
                </a:solidFill>
              </a:rPr>
              <a:t>Encyclopedia</a:t>
            </a:r>
            <a:r>
              <a:rPr lang="en-MY" sz="1800" dirty="0">
                <a:solidFill>
                  <a:schemeClr val="tx1"/>
                </a:solidFill>
              </a:rPr>
              <a:t> </a:t>
            </a:r>
            <a:r>
              <a:rPr lang="en-MY" sz="1800" dirty="0" err="1">
                <a:solidFill>
                  <a:schemeClr val="tx1"/>
                </a:solidFill>
              </a:rPr>
              <a:t>Titanica</a:t>
            </a:r>
            <a:r>
              <a:rPr lang="en-MY" sz="1800" dirty="0">
                <a:solidFill>
                  <a:schemeClr val="tx1"/>
                </a:solidFill>
              </a:rPr>
              <a:t>.</a:t>
            </a:r>
            <a:br>
              <a:rPr lang="en-US" sz="1800" dirty="0">
                <a:solidFill>
                  <a:schemeClr val="tx1"/>
                </a:solidFill>
              </a:rPr>
            </a:br>
            <a:endParaRPr lang="en-US" sz="1800" dirty="0">
              <a:solidFill>
                <a:schemeClr val="tx1"/>
              </a:solidFill>
            </a:endParaRPr>
          </a:p>
          <a:p>
            <a:pPr marL="228600" indent="-228600">
              <a:buFont typeface="Arial" panose="020B0604020202020204" pitchFamily="34" charset="0"/>
              <a:buChar char="•"/>
            </a:pPr>
            <a:r>
              <a:rPr lang="en-US" sz="1800" dirty="0">
                <a:solidFill>
                  <a:schemeClr val="tx2"/>
                </a:solidFill>
              </a:rPr>
              <a:t>What are the errors of this dataset?</a:t>
            </a:r>
          </a:p>
          <a:p>
            <a:pPr marL="342900">
              <a:buFont typeface="Arimo" panose="020B0604020202020204" charset="0"/>
              <a:buChar char="−"/>
            </a:pPr>
            <a:r>
              <a:rPr lang="en-US" sz="1800" dirty="0">
                <a:solidFill>
                  <a:schemeClr val="tx1"/>
                </a:solidFill>
              </a:rPr>
              <a:t>The data contains empty data fields.</a:t>
            </a:r>
            <a:br>
              <a:rPr lang="en-US" sz="1800" dirty="0">
                <a:solidFill>
                  <a:schemeClr val="tx1"/>
                </a:solidFill>
              </a:rPr>
            </a:br>
            <a:endParaRPr lang="en-US" sz="1800" dirty="0">
              <a:solidFill>
                <a:schemeClr val="tx2"/>
              </a:solidFill>
            </a:endParaRPr>
          </a:p>
          <a:p>
            <a:pPr marL="228600" indent="-228600">
              <a:buFont typeface="Arial" panose="020B0604020202020204" pitchFamily="34" charset="0"/>
              <a:buChar char="•"/>
            </a:pPr>
            <a:r>
              <a:rPr lang="en-US" sz="1800" dirty="0">
                <a:solidFill>
                  <a:schemeClr val="tx2"/>
                </a:solidFill>
              </a:rPr>
              <a:t>How are the data collected?</a:t>
            </a:r>
          </a:p>
          <a:p>
            <a:pPr marL="285750" indent="-285750">
              <a:buFont typeface="Arimo" panose="020B0604020202020204" charset="0"/>
              <a:buChar char="−"/>
            </a:pPr>
            <a:r>
              <a:rPr lang="en-MY" sz="1800" dirty="0">
                <a:solidFill>
                  <a:schemeClr val="tx1"/>
                </a:solidFill>
              </a:rPr>
              <a:t>The datasets are collected from a variety of investigators and researchers.</a:t>
            </a:r>
            <a:endParaRPr lang="en-US" sz="1800" dirty="0">
              <a:solidFill>
                <a:schemeClr val="tx2"/>
              </a:solidFill>
            </a:endParaRPr>
          </a:p>
          <a:p>
            <a:pPr marL="285750" indent="-285750">
              <a:buFont typeface="Arimo" panose="020B0604020202020204" charset="0"/>
              <a:buChar char="−"/>
            </a:pPr>
            <a:endParaRPr lang="en-US" sz="1800" dirty="0">
              <a:solidFill>
                <a:schemeClr val="tx2"/>
              </a:solidFill>
            </a:endParaRPr>
          </a:p>
          <a:p>
            <a:pPr marL="0" indent="0">
              <a:buNone/>
            </a:pPr>
            <a:endParaRPr sz="1600" dirty="0">
              <a:solidFill>
                <a:schemeClr val="tx2"/>
              </a:solidFill>
            </a:endParaRPr>
          </a:p>
        </p:txBody>
      </p:sp>
      <p:sp>
        <p:nvSpPr>
          <p:cNvPr id="328" name="Google Shape;328;p35"/>
          <p:cNvSpPr txBox="1">
            <a:spLocks noGrp="1"/>
          </p:cNvSpPr>
          <p:nvPr>
            <p:ph type="title"/>
          </p:nvPr>
        </p:nvSpPr>
        <p:spPr>
          <a:xfrm>
            <a:off x="682962" y="44198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technical context</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Tree>
    <p:extLst>
      <p:ext uri="{BB962C8B-B14F-4D97-AF65-F5344CB8AC3E}">
        <p14:creationId xmlns:p14="http://schemas.microsoft.com/office/powerpoint/2010/main" val="1968699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0"/>
          <p:cNvSpPr/>
          <p:nvPr/>
        </p:nvSpPr>
        <p:spPr>
          <a:xfrm>
            <a:off x="2380400" y="3435425"/>
            <a:ext cx="46818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714358" y="1460414"/>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2243138" y="2115515"/>
            <a:ext cx="6292318" cy="89075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lt2"/>
                </a:solidFill>
              </a:rPr>
              <a:t>Tables &amp; fields</a:t>
            </a:r>
            <a:endParaRPr dirty="0"/>
          </a:p>
        </p:txBody>
      </p:sp>
      <p:sp>
        <p:nvSpPr>
          <p:cNvPr id="647" name="Google Shape;647;p40"/>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MY" dirty="0"/>
              <a:t>Understanding the database using SQLite</a:t>
            </a:r>
          </a:p>
        </p:txBody>
      </p:sp>
      <p:sp>
        <p:nvSpPr>
          <p:cNvPr id="648" name="Google Shape;648;p40"/>
          <p:cNvSpPr txBox="1">
            <a:spLocks noGrp="1"/>
          </p:cNvSpPr>
          <p:nvPr>
            <p:ph type="title" idx="2"/>
          </p:nvPr>
        </p:nvSpPr>
        <p:spPr>
          <a:xfrm>
            <a:off x="714300" y="1764027"/>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49" name="Google Shape;649;p40"/>
          <p:cNvSpPr/>
          <p:nvPr/>
        </p:nvSpPr>
        <p:spPr>
          <a:xfrm>
            <a:off x="2301817" y="1417903"/>
            <a:ext cx="4020402" cy="647845"/>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Tit</a:t>
            </a:r>
            <a:r>
              <a:rPr lang="en-US" dirty="0">
                <a:ln w="9525" cap="flat" cmpd="sng">
                  <a:solidFill>
                    <a:schemeClr val="dk1"/>
                  </a:solidFill>
                  <a:prstDash val="solid"/>
                  <a:round/>
                  <a:headEnd type="none" w="sm" len="sm"/>
                  <a:tailEnd type="none" w="sm" len="sm"/>
                </a:ln>
                <a:noFill/>
                <a:latin typeface="Bebas Neue"/>
              </a:rPr>
              <a:t>anic Database</a:t>
            </a:r>
            <a:endParaRPr b="0" i="0" dirty="0">
              <a:ln w="9525" cap="flat" cmpd="sng">
                <a:solidFill>
                  <a:schemeClr val="dk1"/>
                </a:solidFill>
                <a:prstDash val="solid"/>
                <a:round/>
                <a:headEnd type="none" w="sm" len="sm"/>
                <a:tailEnd type="none" w="sm" len="sm"/>
              </a:ln>
              <a:noFill/>
              <a:latin typeface="Bebas Neue"/>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71" name="Google Shape;671;p4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4480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42"/>
          <p:cNvSpPr txBox="1">
            <a:spLocks noGrp="1"/>
          </p:cNvSpPr>
          <p:nvPr>
            <p:ph type="title"/>
          </p:nvPr>
        </p:nvSpPr>
        <p:spPr>
          <a:xfrm>
            <a:off x="736350" y="3078417"/>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ell MT" panose="02020503060305020303" pitchFamily="18" charset="0"/>
              </a:rPr>
              <a:t>Name</a:t>
            </a:r>
            <a:endParaRPr dirty="0">
              <a:latin typeface="Bell MT" panose="02020503060305020303" pitchFamily="18" charset="0"/>
            </a:endParaRPr>
          </a:p>
        </p:txBody>
      </p:sp>
      <p:sp>
        <p:nvSpPr>
          <p:cNvPr id="750" name="Google Shape;750;p42"/>
          <p:cNvSpPr txBox="1">
            <a:spLocks noGrp="1"/>
          </p:cNvSpPr>
          <p:nvPr>
            <p:ph type="subTitle" idx="1"/>
          </p:nvPr>
        </p:nvSpPr>
        <p:spPr>
          <a:xfrm>
            <a:off x="736350" y="3667400"/>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 Passenger’s name</a:t>
            </a:r>
            <a:br>
              <a:rPr lang="en-US" dirty="0"/>
            </a:br>
            <a:r>
              <a:rPr lang="en-US" dirty="0"/>
              <a:t>Type: Text</a:t>
            </a:r>
          </a:p>
        </p:txBody>
      </p:sp>
      <p:cxnSp>
        <p:nvCxnSpPr>
          <p:cNvPr id="751" name="Google Shape;751;p42"/>
          <p:cNvCxnSpPr/>
          <p:nvPr/>
        </p:nvCxnSpPr>
        <p:spPr>
          <a:xfrm>
            <a:off x="758400" y="3667400"/>
            <a:ext cx="2186400" cy="0"/>
          </a:xfrm>
          <a:prstGeom prst="straightConnector1">
            <a:avLst/>
          </a:prstGeom>
          <a:noFill/>
          <a:ln w="9525" cap="flat" cmpd="sng">
            <a:solidFill>
              <a:schemeClr val="dk1"/>
            </a:solidFill>
            <a:prstDash val="solid"/>
            <a:round/>
            <a:headEnd type="none" w="med" len="med"/>
            <a:tailEnd type="none" w="med" len="med"/>
          </a:ln>
        </p:spPr>
      </p:cxnSp>
      <p:sp>
        <p:nvSpPr>
          <p:cNvPr id="752" name="Google Shape;752;p42"/>
          <p:cNvSpPr txBox="1">
            <a:spLocks noGrp="1"/>
          </p:cNvSpPr>
          <p:nvPr>
            <p:ph type="title" idx="6"/>
          </p:nvPr>
        </p:nvSpPr>
        <p:spPr>
          <a:xfrm>
            <a:off x="652436" y="53864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solidFill>
              </a:rPr>
              <a:t>The tables and and fields</a:t>
            </a:r>
            <a:endParaRPr dirty="0">
              <a:solidFill>
                <a:schemeClr val="tx2"/>
              </a:solidFill>
            </a:endParaRPr>
          </a:p>
        </p:txBody>
      </p:sp>
      <p:sp>
        <p:nvSpPr>
          <p:cNvPr id="753" name="Google Shape;753;p42"/>
          <p:cNvSpPr txBox="1">
            <a:spLocks noGrp="1"/>
          </p:cNvSpPr>
          <p:nvPr>
            <p:ph type="title" idx="2"/>
          </p:nvPr>
        </p:nvSpPr>
        <p:spPr>
          <a:xfrm>
            <a:off x="736350" y="1580879"/>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ell MT" panose="02020503060305020303" pitchFamily="18" charset="0"/>
              </a:rPr>
              <a:t>PassengerId</a:t>
            </a:r>
            <a:endParaRPr dirty="0">
              <a:latin typeface="Bell MT" panose="02020503060305020303" pitchFamily="18" charset="0"/>
            </a:endParaRPr>
          </a:p>
        </p:txBody>
      </p:sp>
      <p:sp>
        <p:nvSpPr>
          <p:cNvPr id="754" name="Google Shape;754;p42"/>
          <p:cNvSpPr txBox="1">
            <a:spLocks noGrp="1"/>
          </p:cNvSpPr>
          <p:nvPr>
            <p:ph type="subTitle" idx="3"/>
          </p:nvPr>
        </p:nvSpPr>
        <p:spPr>
          <a:xfrm>
            <a:off x="736350" y="2122313"/>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 Id of each </a:t>
            </a:r>
            <a:r>
              <a:rPr lang="en-US" dirty="0" err="1"/>
              <a:t>passngers</a:t>
            </a:r>
            <a:br>
              <a:rPr lang="en-US" dirty="0"/>
            </a:br>
            <a:r>
              <a:rPr lang="en-US" dirty="0"/>
              <a:t>Type: Integer</a:t>
            </a:r>
            <a:endParaRPr dirty="0"/>
          </a:p>
        </p:txBody>
      </p:sp>
      <p:sp>
        <p:nvSpPr>
          <p:cNvPr id="755" name="Google Shape;755;p42"/>
          <p:cNvSpPr txBox="1">
            <a:spLocks noGrp="1"/>
          </p:cNvSpPr>
          <p:nvPr>
            <p:ph type="title" idx="4"/>
          </p:nvPr>
        </p:nvSpPr>
        <p:spPr>
          <a:xfrm>
            <a:off x="6199188" y="1575194"/>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ell MT" panose="02020503060305020303" pitchFamily="18" charset="0"/>
              </a:rPr>
              <a:t>Pclass</a:t>
            </a:r>
            <a:endParaRPr dirty="0">
              <a:latin typeface="Bell MT" panose="02020503060305020303" pitchFamily="18" charset="0"/>
            </a:endParaRPr>
          </a:p>
        </p:txBody>
      </p:sp>
      <p:sp>
        <p:nvSpPr>
          <p:cNvPr id="756" name="Google Shape;756;p42"/>
          <p:cNvSpPr txBox="1">
            <a:spLocks noGrp="1"/>
          </p:cNvSpPr>
          <p:nvPr>
            <p:ph type="subTitle" idx="5"/>
          </p:nvPr>
        </p:nvSpPr>
        <p:spPr>
          <a:xfrm>
            <a:off x="6199200" y="2122312"/>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 Ticket Class</a:t>
            </a:r>
            <a:br>
              <a:rPr lang="en-US" dirty="0"/>
            </a:br>
            <a:r>
              <a:rPr lang="en-US" dirty="0"/>
              <a:t>Type: Integer</a:t>
            </a:r>
          </a:p>
        </p:txBody>
      </p:sp>
      <p:cxnSp>
        <p:nvCxnSpPr>
          <p:cNvPr id="757" name="Google Shape;757;p42"/>
          <p:cNvCxnSpPr>
            <a:cxnSpLocks/>
          </p:cNvCxnSpPr>
          <p:nvPr/>
        </p:nvCxnSpPr>
        <p:spPr>
          <a:xfrm>
            <a:off x="758400" y="2102925"/>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758" name="Google Shape;758;p42"/>
          <p:cNvCxnSpPr/>
          <p:nvPr/>
        </p:nvCxnSpPr>
        <p:spPr>
          <a:xfrm>
            <a:off x="6221238" y="2102925"/>
            <a:ext cx="2186400" cy="0"/>
          </a:xfrm>
          <a:prstGeom prst="straightConnector1">
            <a:avLst/>
          </a:prstGeom>
          <a:noFill/>
          <a:ln w="9525" cap="flat" cmpd="sng">
            <a:solidFill>
              <a:schemeClr val="dk1"/>
            </a:solidFill>
            <a:prstDash val="solid"/>
            <a:round/>
            <a:headEnd type="none" w="med" len="med"/>
            <a:tailEnd type="none" w="med" len="med"/>
          </a:ln>
        </p:spPr>
      </p:cxnSp>
      <p:sp>
        <p:nvSpPr>
          <p:cNvPr id="759" name="Google Shape;759;p42"/>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
        <p:nvSpPr>
          <p:cNvPr id="760" name="Google Shape;760;p42"/>
          <p:cNvSpPr txBox="1">
            <a:spLocks noGrp="1"/>
          </p:cNvSpPr>
          <p:nvPr>
            <p:ph type="title" idx="7"/>
          </p:nvPr>
        </p:nvSpPr>
        <p:spPr>
          <a:xfrm>
            <a:off x="6199188" y="3091745"/>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ell MT" panose="02020503060305020303" pitchFamily="18" charset="0"/>
              </a:rPr>
              <a:t>Age</a:t>
            </a:r>
            <a:endParaRPr dirty="0">
              <a:latin typeface="Bell MT" panose="02020503060305020303" pitchFamily="18" charset="0"/>
            </a:endParaRPr>
          </a:p>
        </p:txBody>
      </p:sp>
      <p:sp>
        <p:nvSpPr>
          <p:cNvPr id="761" name="Google Shape;761;p42"/>
          <p:cNvSpPr txBox="1">
            <a:spLocks noGrp="1"/>
          </p:cNvSpPr>
          <p:nvPr>
            <p:ph type="subTitle" idx="8"/>
          </p:nvPr>
        </p:nvSpPr>
        <p:spPr>
          <a:xfrm>
            <a:off x="6199200" y="3686788"/>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 Age in years</a:t>
            </a:r>
            <a:br>
              <a:rPr lang="en-US" dirty="0"/>
            </a:br>
            <a:r>
              <a:rPr lang="en-US" dirty="0"/>
              <a:t>Type: Text</a:t>
            </a:r>
          </a:p>
        </p:txBody>
      </p:sp>
      <p:cxnSp>
        <p:nvCxnSpPr>
          <p:cNvPr id="762" name="Google Shape;762;p42"/>
          <p:cNvCxnSpPr/>
          <p:nvPr/>
        </p:nvCxnSpPr>
        <p:spPr>
          <a:xfrm>
            <a:off x="6251550" y="3667400"/>
            <a:ext cx="2186400" cy="0"/>
          </a:xfrm>
          <a:prstGeom prst="straightConnector1">
            <a:avLst/>
          </a:prstGeom>
          <a:noFill/>
          <a:ln w="9525" cap="flat" cmpd="sng">
            <a:solidFill>
              <a:schemeClr val="dk1"/>
            </a:solidFill>
            <a:prstDash val="solid"/>
            <a:round/>
            <a:headEnd type="none" w="med" len="med"/>
            <a:tailEnd type="none" w="med" len="med"/>
          </a:ln>
        </p:spPr>
      </p:cxnSp>
      <p:sp>
        <p:nvSpPr>
          <p:cNvPr id="763" name="Google Shape;763;p42"/>
          <p:cNvSpPr txBox="1">
            <a:spLocks noGrp="1"/>
          </p:cNvSpPr>
          <p:nvPr>
            <p:ph type="title" idx="9"/>
          </p:nvPr>
        </p:nvSpPr>
        <p:spPr>
          <a:xfrm>
            <a:off x="3459563" y="3072850"/>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ell MT" panose="02020503060305020303" pitchFamily="18" charset="0"/>
              </a:rPr>
              <a:t>Sex</a:t>
            </a:r>
            <a:endParaRPr dirty="0">
              <a:latin typeface="Bell MT" panose="02020503060305020303" pitchFamily="18" charset="0"/>
            </a:endParaRPr>
          </a:p>
        </p:txBody>
      </p:sp>
      <p:sp>
        <p:nvSpPr>
          <p:cNvPr id="764" name="Google Shape;764;p42"/>
          <p:cNvSpPr txBox="1">
            <a:spLocks noGrp="1"/>
          </p:cNvSpPr>
          <p:nvPr>
            <p:ph type="subTitle" idx="13"/>
          </p:nvPr>
        </p:nvSpPr>
        <p:spPr>
          <a:xfrm>
            <a:off x="3459563" y="3686788"/>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 Gender</a:t>
            </a:r>
            <a:br>
              <a:rPr lang="en-US" dirty="0"/>
            </a:br>
            <a:r>
              <a:rPr lang="en-US" dirty="0"/>
              <a:t>Type: Text</a:t>
            </a:r>
          </a:p>
        </p:txBody>
      </p:sp>
      <p:sp>
        <p:nvSpPr>
          <p:cNvPr id="765" name="Google Shape;765;p42"/>
          <p:cNvSpPr txBox="1">
            <a:spLocks noGrp="1"/>
          </p:cNvSpPr>
          <p:nvPr>
            <p:ph type="title" idx="14"/>
          </p:nvPr>
        </p:nvSpPr>
        <p:spPr>
          <a:xfrm>
            <a:off x="3459563" y="1577207"/>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ell MT" panose="02020503060305020303" pitchFamily="18" charset="0"/>
              </a:rPr>
              <a:t>Survived</a:t>
            </a:r>
            <a:endParaRPr dirty="0">
              <a:latin typeface="Bell MT" panose="02020503060305020303" pitchFamily="18" charset="0"/>
            </a:endParaRPr>
          </a:p>
        </p:txBody>
      </p:sp>
      <p:sp>
        <p:nvSpPr>
          <p:cNvPr id="766" name="Google Shape;766;p42"/>
          <p:cNvSpPr txBox="1">
            <a:spLocks noGrp="1"/>
          </p:cNvSpPr>
          <p:nvPr>
            <p:ph type="subTitle" idx="15"/>
          </p:nvPr>
        </p:nvSpPr>
        <p:spPr>
          <a:xfrm>
            <a:off x="3459563" y="2122313"/>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 Survival</a:t>
            </a:r>
            <a:br>
              <a:rPr lang="en-US" dirty="0"/>
            </a:br>
            <a:r>
              <a:rPr lang="en-US" dirty="0"/>
              <a:t>Type: Integer</a:t>
            </a:r>
          </a:p>
        </p:txBody>
      </p:sp>
      <p:cxnSp>
        <p:nvCxnSpPr>
          <p:cNvPr id="767" name="Google Shape;767;p42"/>
          <p:cNvCxnSpPr/>
          <p:nvPr/>
        </p:nvCxnSpPr>
        <p:spPr>
          <a:xfrm>
            <a:off x="3481613" y="3667400"/>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768" name="Google Shape;768;p42"/>
          <p:cNvCxnSpPr/>
          <p:nvPr/>
        </p:nvCxnSpPr>
        <p:spPr>
          <a:xfrm>
            <a:off x="3481613" y="2102925"/>
            <a:ext cx="2186400" cy="0"/>
          </a:xfrm>
          <a:prstGeom prst="straightConnector1">
            <a:avLst/>
          </a:prstGeom>
          <a:noFill/>
          <a:ln w="9525" cap="flat" cmpd="sng">
            <a:solidFill>
              <a:schemeClr val="dk1"/>
            </a:solidFill>
            <a:prstDash val="solid"/>
            <a:round/>
            <a:headEnd type="none" w="med" len="med"/>
            <a:tailEnd type="none" w="med" len="med"/>
          </a:ln>
        </p:spPr>
      </p:cxnSp>
      <p:sp>
        <p:nvSpPr>
          <p:cNvPr id="785" name="Google Shape;785;p42"/>
          <p:cNvSpPr/>
          <p:nvPr/>
        </p:nvSpPr>
        <p:spPr>
          <a:xfrm>
            <a:off x="6997163" y="100667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a:off x="7855677" y="7630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a:off x="6424164" y="8020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rot="-1685758">
            <a:off x="1455528" y="22900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a:off x="7556037" y="7229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a:off x="8297713" y="13352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7BDCC3AD-E67E-5B7A-7DB4-556AC93E5A02}"/>
              </a:ext>
            </a:extLst>
          </p:cNvPr>
          <p:cNvSpPr txBox="1"/>
          <p:nvPr/>
        </p:nvSpPr>
        <p:spPr>
          <a:xfrm>
            <a:off x="552774" y="1118198"/>
            <a:ext cx="7464429" cy="307777"/>
          </a:xfrm>
          <a:prstGeom prst="rect">
            <a:avLst/>
          </a:prstGeom>
          <a:noFill/>
        </p:spPr>
        <p:txBody>
          <a:bodyPr wrap="square" rtlCol="0">
            <a:spAutoFit/>
          </a:bodyPr>
          <a:lstStyle/>
          <a:p>
            <a:r>
              <a:rPr lang="en-US" dirty="0">
                <a:solidFill>
                  <a:schemeClr val="tx2"/>
                </a:solidFill>
              </a:rPr>
              <a:t>The Titanic database have one table, called passengers. The columns in this table are:</a:t>
            </a:r>
            <a:endParaRPr lang="en-MY" dirty="0">
              <a:solidFill>
                <a:schemeClr val="tx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42"/>
          <p:cNvSpPr txBox="1">
            <a:spLocks noGrp="1"/>
          </p:cNvSpPr>
          <p:nvPr>
            <p:ph type="title"/>
          </p:nvPr>
        </p:nvSpPr>
        <p:spPr>
          <a:xfrm>
            <a:off x="736350" y="3078417"/>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ell MT" panose="02020503060305020303" pitchFamily="18" charset="0"/>
              </a:rPr>
              <a:t>Fare</a:t>
            </a:r>
            <a:endParaRPr dirty="0">
              <a:latin typeface="Bell MT" panose="02020503060305020303" pitchFamily="18" charset="0"/>
            </a:endParaRPr>
          </a:p>
        </p:txBody>
      </p:sp>
      <p:sp>
        <p:nvSpPr>
          <p:cNvPr id="750" name="Google Shape;750;p42"/>
          <p:cNvSpPr txBox="1">
            <a:spLocks noGrp="1"/>
          </p:cNvSpPr>
          <p:nvPr>
            <p:ph type="subTitle" idx="1"/>
          </p:nvPr>
        </p:nvSpPr>
        <p:spPr>
          <a:xfrm>
            <a:off x="736350" y="3667400"/>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 Passenger fare</a:t>
            </a:r>
            <a:br>
              <a:rPr lang="en-US" dirty="0"/>
            </a:br>
            <a:r>
              <a:rPr lang="en-US" dirty="0"/>
              <a:t>Type: Integer</a:t>
            </a:r>
          </a:p>
        </p:txBody>
      </p:sp>
      <p:cxnSp>
        <p:nvCxnSpPr>
          <p:cNvPr id="751" name="Google Shape;751;p42"/>
          <p:cNvCxnSpPr/>
          <p:nvPr/>
        </p:nvCxnSpPr>
        <p:spPr>
          <a:xfrm>
            <a:off x="758400" y="3667400"/>
            <a:ext cx="2186400" cy="0"/>
          </a:xfrm>
          <a:prstGeom prst="straightConnector1">
            <a:avLst/>
          </a:prstGeom>
          <a:noFill/>
          <a:ln w="9525" cap="flat" cmpd="sng">
            <a:solidFill>
              <a:schemeClr val="dk1"/>
            </a:solidFill>
            <a:prstDash val="solid"/>
            <a:round/>
            <a:headEnd type="none" w="med" len="med"/>
            <a:tailEnd type="none" w="med" len="med"/>
          </a:ln>
        </p:spPr>
      </p:cxnSp>
      <p:sp>
        <p:nvSpPr>
          <p:cNvPr id="752" name="Google Shape;752;p42"/>
          <p:cNvSpPr txBox="1">
            <a:spLocks noGrp="1"/>
          </p:cNvSpPr>
          <p:nvPr>
            <p:ph type="title" idx="6"/>
          </p:nvPr>
        </p:nvSpPr>
        <p:spPr>
          <a:xfrm>
            <a:off x="652436" y="53864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solidFill>
              </a:rPr>
              <a:t>The tables and and fields</a:t>
            </a:r>
            <a:endParaRPr dirty="0">
              <a:solidFill>
                <a:schemeClr val="tx2"/>
              </a:solidFill>
            </a:endParaRPr>
          </a:p>
        </p:txBody>
      </p:sp>
      <p:sp>
        <p:nvSpPr>
          <p:cNvPr id="753" name="Google Shape;753;p42"/>
          <p:cNvSpPr txBox="1">
            <a:spLocks noGrp="1"/>
          </p:cNvSpPr>
          <p:nvPr>
            <p:ph type="title" idx="2"/>
          </p:nvPr>
        </p:nvSpPr>
        <p:spPr>
          <a:xfrm>
            <a:off x="736350" y="1580879"/>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ell MT" panose="02020503060305020303" pitchFamily="18" charset="0"/>
              </a:rPr>
              <a:t>SibSp</a:t>
            </a:r>
            <a:endParaRPr dirty="0">
              <a:latin typeface="Bell MT" panose="02020503060305020303" pitchFamily="18" charset="0"/>
            </a:endParaRPr>
          </a:p>
        </p:txBody>
      </p:sp>
      <p:sp>
        <p:nvSpPr>
          <p:cNvPr id="754" name="Google Shape;754;p42"/>
          <p:cNvSpPr txBox="1">
            <a:spLocks noGrp="1"/>
          </p:cNvSpPr>
          <p:nvPr>
            <p:ph type="subTitle" idx="3"/>
          </p:nvPr>
        </p:nvSpPr>
        <p:spPr>
          <a:xfrm>
            <a:off x="736350" y="2122313"/>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 Number of siblings/spouse aboard</a:t>
            </a:r>
            <a:br>
              <a:rPr lang="en-US" dirty="0"/>
            </a:br>
            <a:r>
              <a:rPr lang="en-US" dirty="0"/>
              <a:t>Type: Integer</a:t>
            </a:r>
          </a:p>
        </p:txBody>
      </p:sp>
      <p:sp>
        <p:nvSpPr>
          <p:cNvPr id="755" name="Google Shape;755;p42"/>
          <p:cNvSpPr txBox="1">
            <a:spLocks noGrp="1"/>
          </p:cNvSpPr>
          <p:nvPr>
            <p:ph type="title" idx="4"/>
          </p:nvPr>
        </p:nvSpPr>
        <p:spPr>
          <a:xfrm>
            <a:off x="6199188" y="1575194"/>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ell MT" panose="02020503060305020303" pitchFamily="18" charset="0"/>
              </a:rPr>
              <a:t>Ticket</a:t>
            </a:r>
            <a:endParaRPr dirty="0">
              <a:latin typeface="Bell MT" panose="02020503060305020303" pitchFamily="18" charset="0"/>
            </a:endParaRPr>
          </a:p>
        </p:txBody>
      </p:sp>
      <p:sp>
        <p:nvSpPr>
          <p:cNvPr id="756" name="Google Shape;756;p42"/>
          <p:cNvSpPr txBox="1">
            <a:spLocks noGrp="1"/>
          </p:cNvSpPr>
          <p:nvPr>
            <p:ph type="subTitle" idx="5"/>
          </p:nvPr>
        </p:nvSpPr>
        <p:spPr>
          <a:xfrm>
            <a:off x="6199200" y="2122312"/>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 Ticket number</a:t>
            </a:r>
            <a:br>
              <a:rPr lang="en-US" dirty="0"/>
            </a:br>
            <a:r>
              <a:rPr lang="en-US" dirty="0"/>
              <a:t>Type: Text</a:t>
            </a:r>
          </a:p>
        </p:txBody>
      </p:sp>
      <p:cxnSp>
        <p:nvCxnSpPr>
          <p:cNvPr id="757" name="Google Shape;757;p42"/>
          <p:cNvCxnSpPr>
            <a:cxnSpLocks/>
          </p:cNvCxnSpPr>
          <p:nvPr/>
        </p:nvCxnSpPr>
        <p:spPr>
          <a:xfrm>
            <a:off x="758400" y="2102925"/>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758" name="Google Shape;758;p42"/>
          <p:cNvCxnSpPr/>
          <p:nvPr/>
        </p:nvCxnSpPr>
        <p:spPr>
          <a:xfrm>
            <a:off x="6221238" y="2102925"/>
            <a:ext cx="2186400" cy="0"/>
          </a:xfrm>
          <a:prstGeom prst="straightConnector1">
            <a:avLst/>
          </a:prstGeom>
          <a:noFill/>
          <a:ln w="9525" cap="flat" cmpd="sng">
            <a:solidFill>
              <a:schemeClr val="dk1"/>
            </a:solidFill>
            <a:prstDash val="solid"/>
            <a:round/>
            <a:headEnd type="none" w="med" len="med"/>
            <a:tailEnd type="none" w="med" len="med"/>
          </a:ln>
        </p:spPr>
      </p:cxnSp>
      <p:sp>
        <p:nvSpPr>
          <p:cNvPr id="759" name="Google Shape;759;p42"/>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
        <p:nvSpPr>
          <p:cNvPr id="760" name="Google Shape;760;p42"/>
          <p:cNvSpPr txBox="1">
            <a:spLocks noGrp="1"/>
          </p:cNvSpPr>
          <p:nvPr>
            <p:ph type="title" idx="7"/>
          </p:nvPr>
        </p:nvSpPr>
        <p:spPr>
          <a:xfrm>
            <a:off x="6199188" y="3091745"/>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ell MT" panose="02020503060305020303" pitchFamily="18" charset="0"/>
              </a:rPr>
              <a:t>Embarked</a:t>
            </a:r>
            <a:endParaRPr dirty="0">
              <a:latin typeface="Bell MT" panose="02020503060305020303" pitchFamily="18" charset="0"/>
            </a:endParaRPr>
          </a:p>
        </p:txBody>
      </p:sp>
      <p:sp>
        <p:nvSpPr>
          <p:cNvPr id="761" name="Google Shape;761;p42"/>
          <p:cNvSpPr txBox="1">
            <a:spLocks noGrp="1"/>
          </p:cNvSpPr>
          <p:nvPr>
            <p:ph type="subTitle" idx="8"/>
          </p:nvPr>
        </p:nvSpPr>
        <p:spPr>
          <a:xfrm>
            <a:off x="6199200" y="3686788"/>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 Port of embarkation</a:t>
            </a:r>
            <a:br>
              <a:rPr lang="en-US" dirty="0"/>
            </a:br>
            <a:r>
              <a:rPr lang="en-US" dirty="0"/>
              <a:t>Type: Text</a:t>
            </a:r>
          </a:p>
        </p:txBody>
      </p:sp>
      <p:cxnSp>
        <p:nvCxnSpPr>
          <p:cNvPr id="762" name="Google Shape;762;p42"/>
          <p:cNvCxnSpPr/>
          <p:nvPr/>
        </p:nvCxnSpPr>
        <p:spPr>
          <a:xfrm>
            <a:off x="6251550" y="3667400"/>
            <a:ext cx="2186400" cy="0"/>
          </a:xfrm>
          <a:prstGeom prst="straightConnector1">
            <a:avLst/>
          </a:prstGeom>
          <a:noFill/>
          <a:ln w="9525" cap="flat" cmpd="sng">
            <a:solidFill>
              <a:schemeClr val="dk1"/>
            </a:solidFill>
            <a:prstDash val="solid"/>
            <a:round/>
            <a:headEnd type="none" w="med" len="med"/>
            <a:tailEnd type="none" w="med" len="med"/>
          </a:ln>
        </p:spPr>
      </p:cxnSp>
      <p:sp>
        <p:nvSpPr>
          <p:cNvPr id="763" name="Google Shape;763;p42"/>
          <p:cNvSpPr txBox="1">
            <a:spLocks noGrp="1"/>
          </p:cNvSpPr>
          <p:nvPr>
            <p:ph type="title" idx="9"/>
          </p:nvPr>
        </p:nvSpPr>
        <p:spPr>
          <a:xfrm>
            <a:off x="3459563" y="3072850"/>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ell MT" panose="02020503060305020303" pitchFamily="18" charset="0"/>
              </a:rPr>
              <a:t>Cabin</a:t>
            </a:r>
            <a:endParaRPr dirty="0">
              <a:latin typeface="Bell MT" panose="02020503060305020303" pitchFamily="18" charset="0"/>
            </a:endParaRPr>
          </a:p>
        </p:txBody>
      </p:sp>
      <p:sp>
        <p:nvSpPr>
          <p:cNvPr id="764" name="Google Shape;764;p42"/>
          <p:cNvSpPr txBox="1">
            <a:spLocks noGrp="1"/>
          </p:cNvSpPr>
          <p:nvPr>
            <p:ph type="subTitle" idx="13"/>
          </p:nvPr>
        </p:nvSpPr>
        <p:spPr>
          <a:xfrm>
            <a:off x="3459563" y="3686788"/>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 Cabin number</a:t>
            </a:r>
            <a:br>
              <a:rPr lang="en-US" dirty="0"/>
            </a:br>
            <a:r>
              <a:rPr lang="en-US" dirty="0"/>
              <a:t>Type: Text</a:t>
            </a:r>
          </a:p>
        </p:txBody>
      </p:sp>
      <p:sp>
        <p:nvSpPr>
          <p:cNvPr id="765" name="Google Shape;765;p42"/>
          <p:cNvSpPr txBox="1">
            <a:spLocks noGrp="1"/>
          </p:cNvSpPr>
          <p:nvPr>
            <p:ph type="title" idx="14"/>
          </p:nvPr>
        </p:nvSpPr>
        <p:spPr>
          <a:xfrm>
            <a:off x="3459563" y="1577207"/>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ell MT" panose="02020503060305020303" pitchFamily="18" charset="0"/>
              </a:rPr>
              <a:t>Parch</a:t>
            </a:r>
            <a:endParaRPr dirty="0">
              <a:latin typeface="Bell MT" panose="02020503060305020303" pitchFamily="18" charset="0"/>
            </a:endParaRPr>
          </a:p>
        </p:txBody>
      </p:sp>
      <p:sp>
        <p:nvSpPr>
          <p:cNvPr id="766" name="Google Shape;766;p42"/>
          <p:cNvSpPr txBox="1">
            <a:spLocks noGrp="1"/>
          </p:cNvSpPr>
          <p:nvPr>
            <p:ph type="subTitle" idx="15"/>
          </p:nvPr>
        </p:nvSpPr>
        <p:spPr>
          <a:xfrm>
            <a:off x="3459563" y="2122313"/>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 Number of parents aboard</a:t>
            </a:r>
            <a:br>
              <a:rPr lang="en-US" dirty="0"/>
            </a:br>
            <a:r>
              <a:rPr lang="en-US" dirty="0"/>
              <a:t>Type: Integer</a:t>
            </a:r>
          </a:p>
        </p:txBody>
      </p:sp>
      <p:cxnSp>
        <p:nvCxnSpPr>
          <p:cNvPr id="767" name="Google Shape;767;p42"/>
          <p:cNvCxnSpPr/>
          <p:nvPr/>
        </p:nvCxnSpPr>
        <p:spPr>
          <a:xfrm>
            <a:off x="3481613" y="3667400"/>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768" name="Google Shape;768;p42"/>
          <p:cNvCxnSpPr/>
          <p:nvPr/>
        </p:nvCxnSpPr>
        <p:spPr>
          <a:xfrm>
            <a:off x="3481613" y="2102925"/>
            <a:ext cx="2186400" cy="0"/>
          </a:xfrm>
          <a:prstGeom prst="straightConnector1">
            <a:avLst/>
          </a:prstGeom>
          <a:noFill/>
          <a:ln w="9525" cap="flat" cmpd="sng">
            <a:solidFill>
              <a:schemeClr val="dk1"/>
            </a:solidFill>
            <a:prstDash val="solid"/>
            <a:round/>
            <a:headEnd type="none" w="med" len="med"/>
            <a:tailEnd type="none" w="med" len="med"/>
          </a:ln>
        </p:spPr>
      </p:cxnSp>
      <p:sp>
        <p:nvSpPr>
          <p:cNvPr id="785" name="Google Shape;785;p42"/>
          <p:cNvSpPr/>
          <p:nvPr/>
        </p:nvSpPr>
        <p:spPr>
          <a:xfrm>
            <a:off x="6997163" y="100667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a:off x="7855677" y="7630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a:off x="6424164" y="8020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rot="-1685758">
            <a:off x="1455528" y="22900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a:off x="7556037" y="7229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a:off x="8297713" y="13352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7BDCC3AD-E67E-5B7A-7DB4-556AC93E5A02}"/>
              </a:ext>
            </a:extLst>
          </p:cNvPr>
          <p:cNvSpPr txBox="1"/>
          <p:nvPr/>
        </p:nvSpPr>
        <p:spPr>
          <a:xfrm>
            <a:off x="552774" y="1118198"/>
            <a:ext cx="7464429" cy="307777"/>
          </a:xfrm>
          <a:prstGeom prst="rect">
            <a:avLst/>
          </a:prstGeom>
          <a:noFill/>
        </p:spPr>
        <p:txBody>
          <a:bodyPr wrap="square" rtlCol="0">
            <a:spAutoFit/>
          </a:bodyPr>
          <a:lstStyle/>
          <a:p>
            <a:r>
              <a:rPr lang="en-US" dirty="0">
                <a:solidFill>
                  <a:schemeClr val="tx2"/>
                </a:solidFill>
              </a:rPr>
              <a:t>The Titanic database have one table, called passengers. The columns in this table are:</a:t>
            </a:r>
            <a:endParaRPr lang="en-MY" dirty="0">
              <a:solidFill>
                <a:schemeClr val="tx2"/>
              </a:solidFill>
            </a:endParaRPr>
          </a:p>
        </p:txBody>
      </p:sp>
    </p:spTree>
    <p:extLst>
      <p:ext uri="{BB962C8B-B14F-4D97-AF65-F5344CB8AC3E}">
        <p14:creationId xmlns:p14="http://schemas.microsoft.com/office/powerpoint/2010/main" val="1457270310"/>
      </p:ext>
    </p:extLst>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1231</TotalTime>
  <Words>1200</Words>
  <Application>Microsoft Office PowerPoint</Application>
  <PresentationFormat>On-screen Show (16:9)</PresentationFormat>
  <Paragraphs>149</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Arimo</vt:lpstr>
      <vt:lpstr>Bell MT</vt:lpstr>
      <vt:lpstr>Roboto Condensed Light</vt:lpstr>
      <vt:lpstr>Bebas Neue</vt:lpstr>
      <vt:lpstr>Data Analysis for Business by Slidesgo</vt:lpstr>
      <vt:lpstr>Data Exploration FOR Titanic database</vt:lpstr>
      <vt:lpstr>TABLE OF CONTENT</vt:lpstr>
      <vt:lpstr>Business context</vt:lpstr>
      <vt:lpstr>Business context</vt:lpstr>
      <vt:lpstr>Technical context</vt:lpstr>
      <vt:lpstr>technical context</vt:lpstr>
      <vt:lpstr>Tables &amp; fields</vt:lpstr>
      <vt:lpstr>Name</vt:lpstr>
      <vt:lpstr>Fare</vt:lpstr>
      <vt:lpstr>Free exploration</vt:lpstr>
      <vt:lpstr>Research questions</vt:lpstr>
      <vt:lpstr>Output</vt:lpstr>
      <vt:lpstr>Output</vt:lpstr>
      <vt:lpstr>Data exploration</vt:lpstr>
      <vt:lpstr>Output</vt:lpstr>
      <vt:lpstr>Output</vt:lpstr>
      <vt:lpstr>Output</vt:lpstr>
      <vt:lpstr>Output</vt:lpstr>
      <vt:lpstr>Research questions</vt:lpstr>
      <vt:lpstr>Output</vt:lpstr>
      <vt:lpstr>Output</vt:lpstr>
      <vt:lpstr>Research questions</vt:lpstr>
      <vt:lpstr>Conclusion: ANALYSIS 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Exploration FOR Titanic database</dc:title>
  <dc:creator>Nazme</dc:creator>
  <cp:lastModifiedBy>Wan Nazme</cp:lastModifiedBy>
  <cp:revision>8</cp:revision>
  <dcterms:modified xsi:type="dcterms:W3CDTF">2022-08-22T19:33:16Z</dcterms:modified>
</cp:coreProperties>
</file>