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79"/>
  </p:notesMasterIdLst>
  <p:handoutMasterIdLst>
    <p:handoutMasterId r:id="rId80"/>
  </p:handoutMasterIdLst>
  <p:sldIdLst>
    <p:sldId id="494" r:id="rId5"/>
    <p:sldId id="332" r:id="rId6"/>
    <p:sldId id="507" r:id="rId7"/>
    <p:sldId id="1492" r:id="rId8"/>
    <p:sldId id="1495" r:id="rId9"/>
    <p:sldId id="1496" r:id="rId10"/>
    <p:sldId id="1497" r:id="rId11"/>
    <p:sldId id="411" r:id="rId12"/>
    <p:sldId id="1494" r:id="rId13"/>
    <p:sldId id="1439" r:id="rId14"/>
    <p:sldId id="412" r:id="rId15"/>
    <p:sldId id="1443" r:id="rId16"/>
    <p:sldId id="413" r:id="rId17"/>
    <p:sldId id="414" r:id="rId18"/>
    <p:sldId id="1466" r:id="rId19"/>
    <p:sldId id="1467" r:id="rId20"/>
    <p:sldId id="418" r:id="rId21"/>
    <p:sldId id="1446" r:id="rId22"/>
    <p:sldId id="419" r:id="rId23"/>
    <p:sldId id="1505" r:id="rId24"/>
    <p:sldId id="1400" r:id="rId25"/>
    <p:sldId id="420" r:id="rId26"/>
    <p:sldId id="1504" r:id="rId27"/>
    <p:sldId id="1506" r:id="rId28"/>
    <p:sldId id="415" r:id="rId29"/>
    <p:sldId id="416" r:id="rId30"/>
    <p:sldId id="421" r:id="rId31"/>
    <p:sldId id="422" r:id="rId32"/>
    <p:sldId id="423" r:id="rId33"/>
    <p:sldId id="1410" r:id="rId34"/>
    <p:sldId id="1450" r:id="rId35"/>
    <p:sldId id="1451" r:id="rId36"/>
    <p:sldId id="1470" r:id="rId37"/>
    <p:sldId id="1456" r:id="rId38"/>
    <p:sldId id="256" r:id="rId39"/>
    <p:sldId id="353" r:id="rId40"/>
    <p:sldId id="307" r:id="rId41"/>
    <p:sldId id="346" r:id="rId42"/>
    <p:sldId id="323" r:id="rId43"/>
    <p:sldId id="351" r:id="rId44"/>
    <p:sldId id="345" r:id="rId45"/>
    <p:sldId id="309" r:id="rId46"/>
    <p:sldId id="325" r:id="rId47"/>
    <p:sldId id="1499" r:id="rId48"/>
    <p:sldId id="311" r:id="rId49"/>
    <p:sldId id="312" r:id="rId50"/>
    <p:sldId id="324" r:id="rId51"/>
    <p:sldId id="1503" r:id="rId52"/>
    <p:sldId id="314" r:id="rId53"/>
    <p:sldId id="326" r:id="rId54"/>
    <p:sldId id="315" r:id="rId55"/>
    <p:sldId id="1500" r:id="rId56"/>
    <p:sldId id="336" r:id="rId57"/>
    <p:sldId id="327" r:id="rId58"/>
    <p:sldId id="317" r:id="rId59"/>
    <p:sldId id="337" r:id="rId60"/>
    <p:sldId id="341" r:id="rId61"/>
    <p:sldId id="318" r:id="rId62"/>
    <p:sldId id="1502" r:id="rId63"/>
    <p:sldId id="342" r:id="rId64"/>
    <p:sldId id="319" r:id="rId65"/>
    <p:sldId id="320" r:id="rId66"/>
    <p:sldId id="338" r:id="rId67"/>
    <p:sldId id="321" r:id="rId68"/>
    <p:sldId id="1501" r:id="rId69"/>
    <p:sldId id="343" r:id="rId70"/>
    <p:sldId id="329" r:id="rId71"/>
    <p:sldId id="330" r:id="rId72"/>
    <p:sldId id="352" r:id="rId73"/>
    <p:sldId id="331" r:id="rId74"/>
    <p:sldId id="344" r:id="rId75"/>
    <p:sldId id="1498" r:id="rId76"/>
    <p:sldId id="333" r:id="rId77"/>
    <p:sldId id="349" r:id="rId78"/>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C788E-316B-4AEC-B05A-22180999D490}" v="1" dt="2024-03-31T16:17:33.228"/>
    <p1510:client id="{7D715613-F511-4B7B-97AF-1B6E22E5B9C4}" v="1" dt="2024-03-31T16:17:55.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ồ Vĩnh Nhật" userId="S::22521013@ms.uit.edu.vn::91124d84-c5ae-4b7e-b4c4-abf9c3ea4378" providerId="AD" clId="Web-{9A4FF467-40E9-36B4-9C59-E8B9144AF42D}"/>
    <pc:docChg chg="modSld">
      <pc:chgData name="Hồ Vĩnh Nhật" userId="S::22521013@ms.uit.edu.vn::91124d84-c5ae-4b7e-b4c4-abf9c3ea4378" providerId="AD" clId="Web-{9A4FF467-40E9-36B4-9C59-E8B9144AF42D}" dt="2024-03-25T02:39:54.264" v="4" actId="14100"/>
      <pc:docMkLst>
        <pc:docMk/>
      </pc:docMkLst>
      <pc:sldChg chg="modSp">
        <pc:chgData name="Hồ Vĩnh Nhật" userId="S::22521013@ms.uit.edu.vn::91124d84-c5ae-4b7e-b4c4-abf9c3ea4378" providerId="AD" clId="Web-{9A4FF467-40E9-36B4-9C59-E8B9144AF42D}" dt="2024-03-25T02:39:54.264" v="4" actId="14100"/>
        <pc:sldMkLst>
          <pc:docMk/>
          <pc:sldMk cId="0" sldId="416"/>
        </pc:sldMkLst>
        <pc:spChg chg="mod">
          <ac:chgData name="Hồ Vĩnh Nhật" userId="S::22521013@ms.uit.edu.vn::91124d84-c5ae-4b7e-b4c4-abf9c3ea4378" providerId="AD" clId="Web-{9A4FF467-40E9-36B4-9C59-E8B9144AF42D}" dt="2024-03-25T02:39:54.264" v="4" actId="14100"/>
          <ac:spMkLst>
            <pc:docMk/>
            <pc:sldMk cId="0" sldId="416"/>
            <ac:spMk id="39940" creationId="{EA6E9FDF-C368-47B2-B111-7AEC693FCE8E}"/>
          </ac:spMkLst>
        </pc:spChg>
      </pc:sldChg>
    </pc:docChg>
  </pc:docChgLst>
  <pc:docChgLst>
    <pc:chgData name="Nguyễn Tài Hiếu" userId="S::22520442@ms.uit.edu.vn::2bc27064-96bd-4b63-9053-f5a1d0bd9dbf" providerId="AD" clId="Web-{7D715613-F511-4B7B-97AF-1B6E22E5B9C4}"/>
    <pc:docChg chg="modSld">
      <pc:chgData name="Nguyễn Tài Hiếu" userId="S::22520442@ms.uit.edu.vn::2bc27064-96bd-4b63-9053-f5a1d0bd9dbf" providerId="AD" clId="Web-{7D715613-F511-4B7B-97AF-1B6E22E5B9C4}" dt="2024-03-31T16:17:55.435" v="0" actId="1076"/>
      <pc:docMkLst>
        <pc:docMk/>
      </pc:docMkLst>
      <pc:sldChg chg="modSp">
        <pc:chgData name="Nguyễn Tài Hiếu" userId="S::22520442@ms.uit.edu.vn::2bc27064-96bd-4b63-9053-f5a1d0bd9dbf" providerId="AD" clId="Web-{7D715613-F511-4B7B-97AF-1B6E22E5B9C4}" dt="2024-03-31T16:17:55.435" v="0" actId="1076"/>
        <pc:sldMkLst>
          <pc:docMk/>
          <pc:sldMk cId="0" sldId="414"/>
        </pc:sldMkLst>
        <pc:spChg chg="mod">
          <ac:chgData name="Nguyễn Tài Hiếu" userId="S::22520442@ms.uit.edu.vn::2bc27064-96bd-4b63-9053-f5a1d0bd9dbf" providerId="AD" clId="Web-{7D715613-F511-4B7B-97AF-1B6E22E5B9C4}" dt="2024-03-31T16:17:55.435" v="0" actId="1076"/>
          <ac:spMkLst>
            <pc:docMk/>
            <pc:sldMk cId="0" sldId="414"/>
            <ac:spMk id="37892" creationId="{A95D5603-A5C3-404C-A567-09925D3D5F1B}"/>
          </ac:spMkLst>
        </pc:spChg>
      </pc:sldChg>
    </pc:docChg>
  </pc:docChgLst>
  <pc:docChgLst>
    <pc:chgData name="Nguyễn Tài Hiếu" userId="S::22520442@ms.uit.edu.vn::2bc27064-96bd-4b63-9053-f5a1d0bd9dbf" providerId="AD" clId="Web-{4DDC788E-316B-4AEC-B05A-22180999D490}"/>
    <pc:docChg chg="modSld">
      <pc:chgData name="Nguyễn Tài Hiếu" userId="S::22520442@ms.uit.edu.vn::2bc27064-96bd-4b63-9053-f5a1d0bd9dbf" providerId="AD" clId="Web-{4DDC788E-316B-4AEC-B05A-22180999D490}" dt="2024-03-31T16:17:33.228" v="0" actId="1076"/>
      <pc:docMkLst>
        <pc:docMk/>
      </pc:docMkLst>
      <pc:sldChg chg="modSp">
        <pc:chgData name="Nguyễn Tài Hiếu" userId="S::22520442@ms.uit.edu.vn::2bc27064-96bd-4b63-9053-f5a1d0bd9dbf" providerId="AD" clId="Web-{4DDC788E-316B-4AEC-B05A-22180999D490}" dt="2024-03-31T16:17:33.228" v="0" actId="1076"/>
        <pc:sldMkLst>
          <pc:docMk/>
          <pc:sldMk cId="0" sldId="414"/>
        </pc:sldMkLst>
        <pc:spChg chg="mod">
          <ac:chgData name="Nguyễn Tài Hiếu" userId="S::22520442@ms.uit.edu.vn::2bc27064-96bd-4b63-9053-f5a1d0bd9dbf" providerId="AD" clId="Web-{4DDC788E-316B-4AEC-B05A-22180999D490}" dt="2024-03-31T16:17:33.228" v="0" actId="1076"/>
          <ac:spMkLst>
            <pc:docMk/>
            <pc:sldMk cId="0" sldId="414"/>
            <ac:spMk id="37892" creationId="{A95D5603-A5C3-404C-A567-09925D3D5F1B}"/>
          </ac:spMkLst>
        </pc:spChg>
      </pc:sldChg>
    </pc:docChg>
  </pc:docChgLst>
  <pc:docChgLst>
    <pc:chgData name="Hồ Vĩnh Nhật" userId="S::22521013@ms.uit.edu.vn::91124d84-c5ae-4b7e-b4c4-abf9c3ea4378" providerId="AD" clId="Web-{3C60048F-0534-F195-B736-AE01A0669DBB}"/>
    <pc:docChg chg="modSld">
      <pc:chgData name="Hồ Vĩnh Nhật" userId="S::22521013@ms.uit.edu.vn::91124d84-c5ae-4b7e-b4c4-abf9c3ea4378" providerId="AD" clId="Web-{3C60048F-0534-F195-B736-AE01A0669DBB}" dt="2024-03-25T01:40:18.307" v="0" actId="1076"/>
      <pc:docMkLst>
        <pc:docMk/>
      </pc:docMkLst>
      <pc:sldChg chg="modSp">
        <pc:chgData name="Hồ Vĩnh Nhật" userId="S::22521013@ms.uit.edu.vn::91124d84-c5ae-4b7e-b4c4-abf9c3ea4378" providerId="AD" clId="Web-{3C60048F-0534-F195-B736-AE01A0669DBB}" dt="2024-03-25T01:40:18.307" v="0" actId="1076"/>
        <pc:sldMkLst>
          <pc:docMk/>
          <pc:sldMk cId="2199289588" sldId="1495"/>
        </pc:sldMkLst>
        <pc:spChg chg="mod">
          <ac:chgData name="Hồ Vĩnh Nhật" userId="S::22521013@ms.uit.edu.vn::91124d84-c5ae-4b7e-b4c4-abf9c3ea4378" providerId="AD" clId="Web-{3C60048F-0534-F195-B736-AE01A0669DBB}" dt="2024-03-25T01:40:18.307" v="0" actId="1076"/>
          <ac:spMkLst>
            <pc:docMk/>
            <pc:sldMk cId="2199289588" sldId="1495"/>
            <ac:spMk id="4" creationId="{2F9AF1B5-9962-497C-9F7A-D3DDE11A920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3/31/2024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D48D694-BBD1-41C2-B4B0-784F579C18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C3748FB9-B713-4F47-998F-201755628E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a:t>
            </a:r>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a:p>
        </p:txBody>
      </p:sp>
    </p:spTree>
    <p:extLst>
      <p:ext uri="{BB962C8B-B14F-4D97-AF65-F5344CB8AC3E}">
        <p14:creationId xmlns:p14="http://schemas.microsoft.com/office/powerpoint/2010/main" val="332748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inverse substitute byte transformation , called </a:t>
            </a:r>
            <a:r>
              <a:rPr lang="en-US" err="1">
                <a:latin typeface="Arial" pitchFamily="-84" charset="0"/>
                <a:ea typeface="ＭＳ Ｐゴシック" pitchFamily="-84" charset="-128"/>
                <a:cs typeface="ＭＳ Ｐゴシック" pitchFamily="-84" charset="-128"/>
              </a:rPr>
              <a:t>InvSubBytes</a:t>
            </a:r>
            <a:r>
              <a:rPr lang="en-US">
                <a:latin typeface="Arial" pitchFamily="-84" charset="0"/>
                <a:ea typeface="ＭＳ Ｐゴシック" pitchFamily="-84" charset="-128"/>
                <a:cs typeface="ＭＳ Ｐゴシック" pitchFamily="-84" charset="-128"/>
              </a:rPr>
              <a:t>, makes use</a:t>
            </a:r>
          </a:p>
          <a:p>
            <a:r>
              <a:rPr lang="en-US">
                <a:latin typeface="Arial" pitchFamily="-84" charset="0"/>
                <a:ea typeface="ＭＳ Ｐゴシック" pitchFamily="-84" charset="-128"/>
                <a:cs typeface="ＭＳ Ｐゴシック" pitchFamily="-84" charset="-128"/>
              </a:rPr>
              <a:t>of the inverse S-box shown in Table 6.2b.</a:t>
            </a:r>
          </a:p>
          <a:p>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1741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forward shift row transformation ,</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 is depicted in Figure 6.7a. The first row of State  is not altered. For</a:t>
            </a:r>
          </a:p>
          <a:p>
            <a:r>
              <a:rPr lang="en-US">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a:latin typeface="Arial" pitchFamily="-84" charset="0"/>
                <a:ea typeface="ＭＳ Ｐゴシック" pitchFamily="-84" charset="-128"/>
                <a:cs typeface="ＭＳ Ｐゴシック" pitchFamily="-84" charset="-128"/>
              </a:rPr>
              <a:t>The following is an example of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The inverse shift row transformation , called </a:t>
            </a:r>
            <a:r>
              <a:rPr lang="en-US" err="1">
                <a:latin typeface="Arial" pitchFamily="-84" charset="0"/>
                <a:ea typeface="ＭＳ Ｐゴシック" pitchFamily="-84" charset="-128"/>
                <a:cs typeface="ＭＳ Ｐゴシック" pitchFamily="-84" charset="-128"/>
              </a:rPr>
              <a:t>InvShiftRows</a:t>
            </a:r>
            <a:r>
              <a:rPr lang="en-US">
                <a:latin typeface="Arial" pitchFamily="-84" charset="0"/>
                <a:ea typeface="ＭＳ Ｐゴシック" pitchFamily="-84" charset="-128"/>
                <a:cs typeface="ＭＳ Ｐゴシック" pitchFamily="-84" charset="-128"/>
              </a:rPr>
              <a:t>, performs the circular</a:t>
            </a:r>
          </a:p>
          <a:p>
            <a:r>
              <a:rPr lang="en-US">
                <a:latin typeface="Arial" pitchFamily="-84" charset="0"/>
                <a:ea typeface="ＭＳ Ｐゴシック" pitchFamily="-84" charset="-128"/>
                <a:cs typeface="ＭＳ Ｐゴシック" pitchFamily="-84" charset="-128"/>
              </a:rPr>
              <a:t>shifts in the opposite direction for each of the last three rows, with a 1-byte</a:t>
            </a:r>
          </a:p>
          <a:p>
            <a:r>
              <a:rPr lang="en-US">
                <a:latin typeface="Arial" pitchFamily="-84" charset="0"/>
                <a:ea typeface="ＭＳ Ｐゴシック" pitchFamily="-84" charset="-128"/>
                <a:cs typeface="ＭＳ Ｐゴシック" pitchFamily="-84" charset="-128"/>
              </a:rPr>
              <a:t>circular right shift for the second row, and so on.</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The forward mix column transformation,</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MixColumns</a:t>
            </a:r>
            <a:r>
              <a:rPr lang="en-US">
                <a:latin typeface="Arial" pitchFamily="-84" charset="0"/>
                <a:ea typeface="ＭＳ Ｐゴシック" pitchFamily="-84" charset="-128"/>
                <a:cs typeface="ＭＳ Ｐゴシック" pitchFamily="-84" charset="-128"/>
              </a:rPr>
              <a:t>, operates on each column individually. Each byte of a column</a:t>
            </a:r>
          </a:p>
          <a:p>
            <a:r>
              <a:rPr lang="en-US">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a:latin typeface="Arial" pitchFamily="-84" charset="0"/>
                <a:ea typeface="ＭＳ Ｐゴシック" pitchFamily="-84" charset="-128"/>
                <a:cs typeface="ＭＳ Ｐゴシック" pitchFamily="-84" charset="-128"/>
              </a:rPr>
              <a:t>transformation can be defined by the following matrix multiplication on State</a:t>
            </a:r>
          </a:p>
          <a:p>
            <a:r>
              <a:rPr lang="en-US">
                <a:latin typeface="Arial" pitchFamily="-84" charset="0"/>
                <a:ea typeface="ＭＳ Ｐゴシック" pitchFamily="-84" charset="-128"/>
                <a:cs typeface="ＭＳ Ｐゴシック" pitchFamily="-84" charset="-128"/>
              </a:rPr>
              <a:t> (Figure 6.7b)</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a:latin typeface="Arial" pitchFamily="-84" charset="0"/>
                <a:ea typeface="ＭＳ Ｐゴシック" pitchFamily="-84" charset="-128"/>
                <a:cs typeface="ＭＳ Ｐゴシック" pitchFamily="-84" charset="-128"/>
              </a:rPr>
              <a:t>and one column. In this case, the individual additions and multiplications  are</a:t>
            </a:r>
          </a:p>
          <a:p>
            <a:r>
              <a:rPr lang="en-US">
                <a:latin typeface="Arial" pitchFamily="-84" charset="0"/>
                <a:ea typeface="ＭＳ Ｐゴシック" pitchFamily="-84" charset="-128"/>
                <a:cs typeface="ＭＳ Ｐゴシック" pitchFamily="-84" charset="-128"/>
              </a:rPr>
              <a:t> performed in GF(2</a:t>
            </a:r>
            <a:r>
              <a:rPr lang="en-US" baseline="30000">
                <a:latin typeface="Arial" pitchFamily="-84" charset="0"/>
                <a:ea typeface="ＭＳ Ｐゴシック" pitchFamily="-84" charset="-128"/>
                <a:cs typeface="ＭＳ Ｐゴシック" pitchFamily="-84" charset="-128"/>
              </a:rPr>
              <a:t>8</a:t>
            </a:r>
            <a:r>
              <a:rPr lang="en-US">
                <a:latin typeface="Arial" pitchFamily="-84" charset="0"/>
                <a:ea typeface="ＭＳ Ｐゴシック" pitchFamily="-84" charset="-128"/>
                <a:cs typeface="ＭＳ Ｐゴシック" pitchFamily="-84" charset="-128"/>
              </a:rPr>
              <a:t> ).</a:t>
            </a:r>
            <a:endParaRPr lang="en-AU">
              <a:latin typeface="Arial" pitchFamily="-84" charset="0"/>
              <a:ea typeface="Arial" pitchFamily="-84" charset="0"/>
              <a:cs typeface="Arial" pitchFamily="-84" charset="0"/>
            </a:endParaRPr>
          </a:p>
          <a:p>
            <a:endParaRPr lang="en-AU">
              <a:latin typeface="Arial" pitchFamily="-84" charset="0"/>
              <a:ea typeface="ＭＳ Ｐゴシック" pitchFamily="-84" charset="-128"/>
              <a:cs typeface="ＭＳ Ｐゴシック" pitchFamily="-84"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a:p>
        </p:txBody>
      </p:sp>
    </p:spTree>
    <p:extLst>
      <p:ext uri="{BB962C8B-B14F-4D97-AF65-F5344CB8AC3E}">
        <p14:creationId xmlns:p14="http://schemas.microsoft.com/office/powerpoint/2010/main" val="217797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1468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a:p>
        </p:txBody>
      </p:sp>
    </p:spTree>
    <p:extLst>
      <p:ext uri="{BB962C8B-B14F-4D97-AF65-F5344CB8AC3E}">
        <p14:creationId xmlns:p14="http://schemas.microsoft.com/office/powerpoint/2010/main" val="3237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156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812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25</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381000" y="693738"/>
            <a:ext cx="6096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a:t>
            </a:r>
            <a:r>
              <a:rPr lang="en-US" b="0">
                <a:latin typeface="Arial" pitchFamily="-84" charset="0"/>
                <a:ea typeface="ＭＳ Ｐゴシック" pitchFamily="-84" charset="-128"/>
                <a:cs typeface="ＭＳ Ｐゴシック" pitchFamily="-84" charset="-128"/>
              </a:rPr>
              <a:t>AES</a:t>
            </a:r>
            <a:r>
              <a:rPr lang="en-US" b="1">
                <a:latin typeface="Arial" pitchFamily="-84" charset="0"/>
                <a:ea typeface="ＭＳ Ｐゴシック" pitchFamily="-84" charset="-128"/>
                <a:cs typeface="ＭＳ Ｐゴシック" pitchFamily="-84" charset="-128"/>
              </a:rPr>
              <a:t> key expansion </a:t>
            </a:r>
            <a:r>
              <a:rPr lang="en-US">
                <a:latin typeface="Arial" pitchFamily="-84" charset="0"/>
                <a:ea typeface="ＭＳ Ｐゴシック" pitchFamily="-84" charset="-128"/>
                <a:cs typeface="ＭＳ Ｐゴシック" pitchFamily="-84" charset="-128"/>
              </a:rPr>
              <a:t>algorithm takes as input a four-word (16-byte) key and</a:t>
            </a:r>
          </a:p>
          <a:p>
            <a:r>
              <a:rPr lang="en-US">
                <a:latin typeface="Arial" pitchFamily="-84" charset="0"/>
                <a:ea typeface="ＭＳ Ｐゴシック" pitchFamily="-84" charset="-128"/>
                <a:cs typeface="ＭＳ Ｐゴシック" pitchFamily="-84" charset="-128"/>
              </a:rPr>
              <a:t>produces a linear array of 44 words (176 bytes). This is sufficient to provide a four word</a:t>
            </a:r>
          </a:p>
          <a:p>
            <a:r>
              <a:rPr lang="en-US">
                <a:latin typeface="Arial" pitchFamily="-84" charset="0"/>
                <a:ea typeface="ＭＳ Ｐゴシック" pitchFamily="-84" charset="-128"/>
                <a:cs typeface="ＭＳ Ｐゴシック" pitchFamily="-84" charset="-128"/>
              </a:rPr>
              <a:t>round key for the initial </a:t>
            </a:r>
            <a:r>
              <a:rPr lang="en-US" err="1">
                <a:latin typeface="Arial" pitchFamily="-84" charset="0"/>
                <a:ea typeface="ＭＳ Ｐゴシック" pitchFamily="-84" charset="-128"/>
                <a:cs typeface="ＭＳ Ｐゴシック" pitchFamily="-84" charset="-128"/>
              </a:rPr>
              <a:t>AddRoundKey</a:t>
            </a:r>
            <a:r>
              <a:rPr lang="en-US">
                <a:latin typeface="Arial" pitchFamily="-84" charset="0"/>
                <a:ea typeface="ＭＳ Ｐゴシック" pitchFamily="-84" charset="-128"/>
                <a:cs typeface="ＭＳ Ｐゴシック" pitchFamily="-84" charset="-128"/>
              </a:rPr>
              <a:t> stage and each of the 10 rounds of the</a:t>
            </a:r>
          </a:p>
          <a:p>
            <a:r>
              <a:rPr lang="en-US">
                <a:latin typeface="Arial" pitchFamily="-84" charset="0"/>
                <a:ea typeface="ＭＳ Ｐゴシック" pitchFamily="-84" charset="-128"/>
                <a:cs typeface="ＭＳ Ｐゴシック" pitchFamily="-84" charset="-128"/>
              </a:rPr>
              <a:t>cipher. The pseudocode on the next page describes the expansion.</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The key is copied into the first four words of the expanded key. The remainder</a:t>
            </a:r>
          </a:p>
          <a:p>
            <a:r>
              <a:rPr lang="en-US">
                <a:latin typeface="Arial" pitchFamily="-84" charset="0"/>
                <a:ea typeface="ＭＳ Ｐゴシック" pitchFamily="-84" charset="-128"/>
                <a:cs typeface="ＭＳ Ｐゴシック" pitchFamily="-84" charset="-128"/>
              </a:rPr>
              <a:t>of the expanded key is filled in four words at a time. Each added word w [</a:t>
            </a:r>
            <a:r>
              <a:rPr lang="en-US" err="1">
                <a:latin typeface="Arial" pitchFamily="-84" charset="0"/>
                <a:ea typeface="ＭＳ Ｐゴシック" pitchFamily="-84" charset="-128"/>
                <a:cs typeface="ＭＳ Ｐゴシック" pitchFamily="-84" charset="-128"/>
              </a:rPr>
              <a:t>i</a:t>
            </a:r>
            <a:r>
              <a:rPr lang="en-US">
                <a:latin typeface="Arial" pitchFamily="-84" charset="0"/>
                <a:ea typeface="ＭＳ Ｐゴシック" pitchFamily="-84" charset="-128"/>
                <a:cs typeface="ＭＳ Ｐゴシック" pitchFamily="-84" charset="-128"/>
              </a:rPr>
              <a:t>]</a:t>
            </a:r>
          </a:p>
          <a:p>
            <a:r>
              <a:rPr lang="en-US">
                <a:latin typeface="Arial" pitchFamily="-84" charset="0"/>
                <a:ea typeface="ＭＳ Ｐゴシック" pitchFamily="-84" charset="-128"/>
                <a:cs typeface="ＭＳ Ｐゴシック" pitchFamily="-84" charset="-128"/>
              </a:rPr>
              <a:t>depends on the immediately preceding word, w [</a:t>
            </a:r>
            <a:r>
              <a:rPr lang="en-US" err="1">
                <a:latin typeface="Arial" pitchFamily="-84" charset="0"/>
                <a:ea typeface="ＭＳ Ｐゴシック" pitchFamily="-84" charset="-128"/>
                <a:cs typeface="ＭＳ Ｐゴシック" pitchFamily="-84" charset="-128"/>
              </a:rPr>
              <a:t>i</a:t>
            </a:r>
            <a:r>
              <a:rPr lang="en-US">
                <a:latin typeface="Arial" pitchFamily="-84" charset="0"/>
                <a:ea typeface="ＭＳ Ｐゴシック" pitchFamily="-84" charset="-128"/>
                <a:cs typeface="ＭＳ Ｐゴシック" pitchFamily="-84" charset="-128"/>
              </a:rPr>
              <a:t> -  1], and the word four positions</a:t>
            </a:r>
          </a:p>
          <a:p>
            <a:r>
              <a:rPr lang="en-US">
                <a:latin typeface="Arial" pitchFamily="-84" charset="0"/>
                <a:ea typeface="ＭＳ Ｐゴシック" pitchFamily="-84" charset="-128"/>
                <a:cs typeface="ＭＳ Ｐゴシック" pitchFamily="-84" charset="-128"/>
              </a:rPr>
              <a:t>back, w [</a:t>
            </a:r>
            <a:r>
              <a:rPr lang="en-US" err="1">
                <a:latin typeface="Arial" pitchFamily="-84" charset="0"/>
                <a:ea typeface="ＭＳ Ｐゴシック" pitchFamily="-84" charset="-128"/>
                <a:cs typeface="ＭＳ Ｐゴシック" pitchFamily="-84" charset="-128"/>
              </a:rPr>
              <a:t>i</a:t>
            </a:r>
            <a:r>
              <a:rPr lang="en-US">
                <a:latin typeface="Arial" pitchFamily="-84" charset="0"/>
                <a:ea typeface="ＭＳ Ｐゴシック" pitchFamily="-84" charset="-128"/>
                <a:cs typeface="ＭＳ Ｐゴシック" pitchFamily="-84" charset="-128"/>
              </a:rPr>
              <a:t> -  4]. In three out of four cases, a simple ⊕ is used. For a word whose</a:t>
            </a:r>
          </a:p>
          <a:p>
            <a:r>
              <a:rPr lang="en-US">
                <a:latin typeface="Arial" pitchFamily="-84" charset="0"/>
                <a:ea typeface="ＭＳ Ｐゴシック" pitchFamily="-84" charset="-128"/>
                <a:cs typeface="ＭＳ Ｐゴシック" pitchFamily="-84" charset="-128"/>
              </a:rPr>
              <a:t>position in the w  array is a multiple of 4, a more complex function is used.</a:t>
            </a:r>
            <a:endParaRPr lang="en-AU">
              <a:latin typeface="Arial" pitchFamily="-84" charset="0"/>
              <a:ea typeface="Arial" pitchFamily="-84" charset="0"/>
              <a:cs typeface="Arial" pitchFamily="-84" charset="0"/>
            </a:endParaRPr>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Figure 6.9 illustrates the generation of the expanded key, using the symbol g to represent that</a:t>
            </a:r>
          </a:p>
          <a:p>
            <a:r>
              <a:rPr lang="en-US">
                <a:latin typeface="Arial" pitchFamily="-84" charset="0"/>
                <a:ea typeface="ＭＳ Ｐゴシック" pitchFamily="-84" charset="-128"/>
                <a:cs typeface="ＭＳ Ｐゴシック" pitchFamily="-84" charset="-128"/>
              </a:rPr>
              <a:t>complex function.</a:t>
            </a:r>
            <a:endParaRPr lang="en-AU">
              <a:latin typeface="Arial" pitchFamily="-84" charset="0"/>
              <a:ea typeface="ＭＳ Ｐゴシック" pitchFamily="-84" charset="-128"/>
              <a:cs typeface="ＭＳ Ｐゴシック" pitchFamily="-84"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2110453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a:t>
            </a:r>
            <a:r>
              <a:rPr lang="en-US" err="1">
                <a:latin typeface="Arial" pitchFamily="-84" charset="0"/>
                <a:ea typeface="ＭＳ Ｐゴシック" pitchFamily="-84" charset="-128"/>
                <a:cs typeface="ＭＳ Ｐゴシック" pitchFamily="-84" charset="-128"/>
              </a:rPr>
              <a:t>Rijndael</a:t>
            </a:r>
            <a:r>
              <a:rPr lang="en-US">
                <a:latin typeface="Arial" pitchFamily="-84" charset="0"/>
                <a:ea typeface="ＭＳ Ｐゴシック" pitchFamily="-84" charset="-128"/>
                <a:cs typeface="ＭＳ Ｐゴシック" pitchFamily="-84" charset="-128"/>
              </a:rPr>
              <a:t> developers designed the expansion key algorithm to be resistant to</a:t>
            </a:r>
          </a:p>
          <a:p>
            <a:r>
              <a:rPr lang="en-US">
                <a:latin typeface="Arial" pitchFamily="-84" charset="0"/>
                <a:ea typeface="ＭＳ Ｐゴシック" pitchFamily="-84" charset="-128"/>
                <a:cs typeface="ＭＳ Ｐゴシック" pitchFamily="-84" charset="-128"/>
              </a:rPr>
              <a:t>known cryptanalytic attacks. The inclusion of a round-dependent round constant</a:t>
            </a:r>
          </a:p>
          <a:p>
            <a:r>
              <a:rPr lang="en-US">
                <a:latin typeface="Arial" pitchFamily="-84" charset="0"/>
                <a:ea typeface="ＭＳ Ｐゴシック" pitchFamily="-84" charset="-128"/>
                <a:cs typeface="ＭＳ Ｐゴシック" pitchFamily="-84" charset="-128"/>
              </a:rPr>
              <a:t>eliminates the symmetry, or similarity, between the ways in which round keys are</a:t>
            </a:r>
          </a:p>
          <a:p>
            <a:r>
              <a:rPr lang="en-US">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a:latin typeface="Arial" pitchFamily="-84" charset="0"/>
                <a:ea typeface="ＭＳ Ｐゴシック" pitchFamily="-84" charset="-128"/>
                <a:cs typeface="ＭＳ Ｐゴシック" pitchFamily="-84" charset="-128"/>
              </a:rPr>
              <a:t>of many other round-key bits.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An invertible transformation [i.e., knowledge of any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consecutive words of</a:t>
            </a:r>
          </a:p>
          <a:p>
            <a:r>
              <a:rPr lang="en-US">
                <a:latin typeface="Arial" pitchFamily="-84" charset="0"/>
                <a:ea typeface="ＭＳ Ｐゴシック" pitchFamily="-84" charset="-128"/>
                <a:cs typeface="ＭＳ Ｐゴシック" pitchFamily="-84" charset="-128"/>
              </a:rPr>
              <a:t>the expanded key enables regeneration of the entire expanded key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  key</a:t>
            </a:r>
          </a:p>
          <a:p>
            <a:r>
              <a:rPr lang="en-US">
                <a:latin typeface="Arial" pitchFamily="-84" charset="0"/>
                <a:ea typeface="ＭＳ Ｐゴシック" pitchFamily="-84" charset="-128"/>
                <a:cs typeface="ＭＳ Ｐゴシック" pitchFamily="-84" charset="-128"/>
              </a:rPr>
              <a:t>size in words)].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Speed on a wide range of processors.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Usage of round constants to eliminate symmetries.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Diffusion of cipher key differences into the round keys; that is, each key bit</a:t>
            </a:r>
          </a:p>
          <a:p>
            <a:r>
              <a:rPr lang="en-US">
                <a:latin typeface="Arial" pitchFamily="-84" charset="0"/>
                <a:ea typeface="ＭＳ Ｐゴシック" pitchFamily="-84" charset="-128"/>
                <a:cs typeface="ＭＳ Ｐゴシック" pitchFamily="-84" charset="-128"/>
              </a:rPr>
              <a:t>affects many round key bits.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a:latin typeface="Arial" pitchFamily="-84" charset="0"/>
                <a:ea typeface="ＭＳ Ｐゴシック" pitchFamily="-84" charset="-128"/>
                <a:cs typeface="ＭＳ Ｐゴシック" pitchFamily="-84" charset="-128"/>
              </a:rPr>
              <a:t>from cipher key differences only.</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Simplicity of description.</a:t>
            </a:r>
            <a:endParaRPr lang="en-US">
              <a:latin typeface="Arial" pitchFamily="-84" charset="0"/>
              <a:ea typeface="Arial" pitchFamily="-84" charset="0"/>
              <a:cs typeface="Arial" pitchFamily="-84" charset="0"/>
            </a:endParaRPr>
          </a:p>
          <a:p>
            <a:pPr eaLnBrk="1" hangingPunct="1"/>
            <a:endParaRPr lang="en-AU">
              <a:latin typeface="Arial" pitchFamily="-84" charset="0"/>
              <a:ea typeface="Arial" pitchFamily="-84" charset="0"/>
              <a:cs typeface="Arial" pitchFamily="-84" charset="0"/>
            </a:endParaRPr>
          </a:p>
          <a:p>
            <a:r>
              <a:rPr lang="en-US">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a:latin typeface="Arial" pitchFamily="-84" charset="0"/>
                <a:ea typeface="ＭＳ Ｐゴシック" pitchFamily="-84" charset="-128"/>
                <a:cs typeface="ＭＳ Ｐゴシック" pitchFamily="-84" charset="-128"/>
              </a:rPr>
              <a:t>is that if you know less than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consecutive words of either the cipher key or one of</a:t>
            </a:r>
          </a:p>
          <a:p>
            <a:r>
              <a:rPr lang="en-US">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a:latin typeface="Arial" pitchFamily="-84" charset="0"/>
                <a:ea typeface="ＭＳ Ｐゴシック" pitchFamily="-84" charset="-128"/>
                <a:cs typeface="ＭＳ Ｐゴシック" pitchFamily="-84" charset="-128"/>
              </a:rPr>
              <a:t>other bits in the key expansion.</a:t>
            </a:r>
            <a:endParaRPr lang="en-AU">
              <a:latin typeface="Arial" pitchFamily="-84" charset="0"/>
              <a:ea typeface="Arial" pitchFamily="-84" charset="0"/>
              <a:cs typeface="Arial" pitchFamily="-84" charset="0"/>
            </a:endParaRPr>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a:t>
            </a:r>
            <a:r>
              <a:rPr lang="en-US" err="1">
                <a:latin typeface="Arial" pitchFamily="-84" charset="0"/>
                <a:ea typeface="ＭＳ Ｐゴシック" pitchFamily="-84" charset="-128"/>
                <a:cs typeface="ＭＳ Ｐゴシック" pitchFamily="-84" charset="-128"/>
              </a:rPr>
              <a:t>Rijndael</a:t>
            </a:r>
            <a:r>
              <a:rPr lang="en-US">
                <a:latin typeface="Arial" pitchFamily="-84" charset="0"/>
                <a:ea typeface="ＭＳ Ｐゴシック" pitchFamily="-84" charset="-128"/>
                <a:cs typeface="ＭＳ Ｐゴシック" pitchFamily="-84" charset="-128"/>
              </a:rPr>
              <a:t> developers designed the expansion key algorithm to be resistant to</a:t>
            </a:r>
          </a:p>
          <a:p>
            <a:r>
              <a:rPr lang="en-US">
                <a:latin typeface="Arial" pitchFamily="-84" charset="0"/>
                <a:ea typeface="ＭＳ Ｐゴシック" pitchFamily="-84" charset="-128"/>
                <a:cs typeface="ＭＳ Ｐゴシック" pitchFamily="-84" charset="-128"/>
              </a:rPr>
              <a:t>known cryptanalytic attacks. The inclusion of a round-dependent round constant</a:t>
            </a:r>
          </a:p>
          <a:p>
            <a:r>
              <a:rPr lang="en-US">
                <a:latin typeface="Arial" pitchFamily="-84" charset="0"/>
                <a:ea typeface="ＭＳ Ｐゴシック" pitchFamily="-84" charset="-128"/>
                <a:cs typeface="ＭＳ Ｐゴシック" pitchFamily="-84" charset="-128"/>
              </a:rPr>
              <a:t>eliminates the symmetry, or similarity, between the ways in which round keys are</a:t>
            </a:r>
          </a:p>
          <a:p>
            <a:r>
              <a:rPr lang="en-US">
                <a:latin typeface="Arial" pitchFamily="-84" charset="0"/>
                <a:ea typeface="ＭＳ Ｐゴシック" pitchFamily="-84" charset="-128"/>
                <a:cs typeface="ＭＳ Ｐゴシック" pitchFamily="-84" charset="-128"/>
              </a:rPr>
              <a:t>generated in different rounds. The specific criteria that were used are [DAEM99]</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Knowledge of a part of the cipher key or round key does not enable calculation</a:t>
            </a:r>
          </a:p>
          <a:p>
            <a:r>
              <a:rPr lang="en-US">
                <a:latin typeface="Arial" pitchFamily="-84" charset="0"/>
                <a:ea typeface="ＭＳ Ｐゴシック" pitchFamily="-84" charset="-128"/>
                <a:cs typeface="ＭＳ Ｐゴシック" pitchFamily="-84" charset="-128"/>
              </a:rPr>
              <a:t>of many other round-key bits.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An invertible transformation [i.e., knowledge of any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consecutive words of</a:t>
            </a:r>
          </a:p>
          <a:p>
            <a:r>
              <a:rPr lang="en-US">
                <a:latin typeface="Arial" pitchFamily="-84" charset="0"/>
                <a:ea typeface="ＭＳ Ｐゴシック" pitchFamily="-84" charset="-128"/>
                <a:cs typeface="ＭＳ Ｐゴシック" pitchFamily="-84" charset="-128"/>
              </a:rPr>
              <a:t>the expanded key enables regeneration of the entire expanded key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  key</a:t>
            </a:r>
          </a:p>
          <a:p>
            <a:r>
              <a:rPr lang="en-US">
                <a:latin typeface="Arial" pitchFamily="-84" charset="0"/>
                <a:ea typeface="ＭＳ Ｐゴシック" pitchFamily="-84" charset="-128"/>
                <a:cs typeface="ＭＳ Ｐゴシック" pitchFamily="-84" charset="-128"/>
              </a:rPr>
              <a:t>size in words)].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Speed on a wide range of processors.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Usage of round constants to eliminate symmetries.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Diffusion of cipher key differences into the round keys; that is, each key bit</a:t>
            </a:r>
          </a:p>
          <a:p>
            <a:r>
              <a:rPr lang="en-US">
                <a:latin typeface="Arial" pitchFamily="-84" charset="0"/>
                <a:ea typeface="ＭＳ Ｐゴシック" pitchFamily="-84" charset="-128"/>
                <a:cs typeface="ＭＳ Ｐゴシック" pitchFamily="-84" charset="-128"/>
              </a:rPr>
              <a:t>affects many round key bits.</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Enough nonlinearity to prohibit the full determination of round key differences</a:t>
            </a:r>
          </a:p>
          <a:p>
            <a:r>
              <a:rPr lang="en-US">
                <a:latin typeface="Arial" pitchFamily="-84" charset="0"/>
                <a:ea typeface="ＭＳ Ｐゴシック" pitchFamily="-84" charset="-128"/>
                <a:cs typeface="ＭＳ Ｐゴシック" pitchFamily="-84" charset="-128"/>
              </a:rPr>
              <a:t>from cipher key differences only.</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Simplicity of description.</a:t>
            </a:r>
            <a:endParaRPr lang="en-US">
              <a:latin typeface="Arial" pitchFamily="-84" charset="0"/>
              <a:ea typeface="Arial" pitchFamily="-84" charset="0"/>
              <a:cs typeface="Arial" pitchFamily="-84" charset="0"/>
            </a:endParaRPr>
          </a:p>
          <a:p>
            <a:pPr eaLnBrk="1" hangingPunct="1"/>
            <a:endParaRPr lang="en-AU">
              <a:latin typeface="Arial" pitchFamily="-84" charset="0"/>
              <a:ea typeface="Arial" pitchFamily="-84" charset="0"/>
              <a:cs typeface="Arial" pitchFamily="-84" charset="0"/>
            </a:endParaRPr>
          </a:p>
          <a:p>
            <a:r>
              <a:rPr lang="en-US">
                <a:latin typeface="Arial" pitchFamily="-84" charset="0"/>
                <a:ea typeface="ＭＳ Ｐゴシック" pitchFamily="-84" charset="-128"/>
                <a:cs typeface="ＭＳ Ｐゴシック" pitchFamily="-84" charset="-128"/>
              </a:rPr>
              <a:t> The authors do not quantify the first point on the preceding list, but the idea</a:t>
            </a:r>
          </a:p>
          <a:p>
            <a:r>
              <a:rPr lang="en-US">
                <a:latin typeface="Arial" pitchFamily="-84" charset="0"/>
                <a:ea typeface="ＭＳ Ｐゴシック" pitchFamily="-84" charset="-128"/>
                <a:cs typeface="ＭＳ Ｐゴシック" pitchFamily="-84" charset="-128"/>
              </a:rPr>
              <a:t>is that if you know less than </a:t>
            </a:r>
            <a:r>
              <a:rPr lang="en-US" err="1">
                <a:latin typeface="Arial" pitchFamily="-84" charset="0"/>
                <a:ea typeface="ＭＳ Ｐゴシック" pitchFamily="-84" charset="-128"/>
                <a:cs typeface="ＭＳ Ｐゴシック" pitchFamily="-84" charset="-128"/>
              </a:rPr>
              <a:t>Nk</a:t>
            </a:r>
            <a:r>
              <a:rPr lang="en-US">
                <a:latin typeface="Arial" pitchFamily="-84" charset="0"/>
                <a:ea typeface="ＭＳ Ｐゴシック" pitchFamily="-84" charset="-128"/>
                <a:cs typeface="ＭＳ Ｐゴシック" pitchFamily="-84" charset="-128"/>
              </a:rPr>
              <a:t>  consecutive words of either the cipher key or one of</a:t>
            </a:r>
          </a:p>
          <a:p>
            <a:r>
              <a:rPr lang="en-US">
                <a:latin typeface="Arial" pitchFamily="-84" charset="0"/>
                <a:ea typeface="ＭＳ Ｐゴシック" pitchFamily="-84" charset="-128"/>
                <a:cs typeface="ＭＳ Ｐゴシック" pitchFamily="-84" charset="-128"/>
              </a:rPr>
              <a:t>the round keys, then it is difficult to reconstruct the remaining unknown bits. The</a:t>
            </a:r>
          </a:p>
          <a:p>
            <a:r>
              <a:rPr lang="en-US">
                <a:latin typeface="Arial" pitchFamily="-84" charset="0"/>
                <a:ea typeface="ＭＳ Ｐゴシック" pitchFamily="-84" charset="-128"/>
                <a:cs typeface="ＭＳ Ｐゴシック" pitchFamily="-84" charset="-128"/>
              </a:rPr>
              <a:t>fewer bits one knows, the more difficult it is to do the reconstruction or to determine</a:t>
            </a:r>
          </a:p>
          <a:p>
            <a:r>
              <a:rPr lang="en-US">
                <a:latin typeface="Arial" pitchFamily="-84" charset="0"/>
                <a:ea typeface="ＭＳ Ｐゴシック" pitchFamily="-84" charset="-128"/>
                <a:cs typeface="ＭＳ Ｐゴシック" pitchFamily="-84" charset="-128"/>
              </a:rPr>
              <a:t>other bits in the key expansion.</a:t>
            </a:r>
            <a:endParaRPr lang="en-AU">
              <a:latin typeface="Arial" pitchFamily="-84" charset="0"/>
              <a:ea typeface="Arial" pitchFamily="-84" charset="0"/>
              <a:cs typeface="Arial" pitchFamily="-84" charset="0"/>
            </a:endParaRPr>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As was mentioned, the AES decryption cipher is not identical to the encryption</a:t>
            </a:r>
          </a:p>
          <a:p>
            <a:r>
              <a:rPr lang="en-US">
                <a:latin typeface="Arial" pitchFamily="-84" charset="0"/>
                <a:ea typeface="ＭＳ Ｐゴシック" pitchFamily="-84" charset="-128"/>
                <a:cs typeface="ＭＳ Ｐゴシック" pitchFamily="-84" charset="-128"/>
              </a:rPr>
              <a:t>cipher (Figure 6.3). That is, the sequence of transformations for decryption differs</a:t>
            </a:r>
          </a:p>
          <a:p>
            <a:r>
              <a:rPr lang="en-US">
                <a:latin typeface="Arial" pitchFamily="-84" charset="0"/>
                <a:ea typeface="ＭＳ Ｐゴシック" pitchFamily="-84" charset="-128"/>
                <a:cs typeface="ＭＳ Ｐゴシック" pitchFamily="-84" charset="-128"/>
              </a:rPr>
              <a:t>from that for encryption, although the form of the key schedules for encryption</a:t>
            </a:r>
          </a:p>
          <a:p>
            <a:r>
              <a:rPr lang="en-US">
                <a:latin typeface="Arial" pitchFamily="-84" charset="0"/>
                <a:ea typeface="ＭＳ Ｐゴシック" pitchFamily="-84" charset="-128"/>
                <a:cs typeface="ＭＳ Ｐゴシック" pitchFamily="-84" charset="-128"/>
              </a:rPr>
              <a:t>and decryption is the same. This has the disadvantage that two separate software</a:t>
            </a:r>
          </a:p>
          <a:p>
            <a:r>
              <a:rPr lang="en-US">
                <a:latin typeface="Arial" pitchFamily="-84" charset="0"/>
                <a:ea typeface="ＭＳ Ｐゴシック" pitchFamily="-84" charset="-128"/>
                <a:cs typeface="ＭＳ Ｐゴシック" pitchFamily="-84" charset="-128"/>
              </a:rPr>
              <a:t>or firmware modules are needed for applications that require both encryption and</a:t>
            </a:r>
          </a:p>
          <a:p>
            <a:r>
              <a:rPr lang="en-US">
                <a:latin typeface="Arial" pitchFamily="-84" charset="0"/>
                <a:ea typeface="ＭＳ Ｐゴシック" pitchFamily="-84" charset="-128"/>
                <a:cs typeface="ＭＳ Ｐゴシック" pitchFamily="-84" charset="-128"/>
              </a:rPr>
              <a:t>decryption. There is, however, an equivalent version of the decryption algorithm</a:t>
            </a:r>
          </a:p>
          <a:p>
            <a:r>
              <a:rPr lang="en-US">
                <a:latin typeface="Arial" pitchFamily="-84" charset="0"/>
                <a:ea typeface="ＭＳ Ｐゴシック" pitchFamily="-84" charset="-128"/>
                <a:cs typeface="ＭＳ Ｐゴシック" pitchFamily="-84" charset="-128"/>
              </a:rPr>
              <a:t>that has the same structure as the encryption algorithm. The equivalent version has</a:t>
            </a:r>
          </a:p>
          <a:p>
            <a:r>
              <a:rPr lang="en-US">
                <a:latin typeface="Arial" pitchFamily="-84" charset="0"/>
                <a:ea typeface="ＭＳ Ｐゴシック" pitchFamily="-84" charset="-128"/>
                <a:cs typeface="ＭＳ Ｐゴシック" pitchFamily="-84" charset="-128"/>
              </a:rPr>
              <a:t>the same sequence of transformations as the encryption algorithm (with transformations</a:t>
            </a:r>
          </a:p>
          <a:p>
            <a:r>
              <a:rPr lang="en-US">
                <a:latin typeface="Arial" pitchFamily="-84" charset="0"/>
                <a:ea typeface="ＭＳ Ｐゴシック" pitchFamily="-84" charset="-128"/>
                <a:cs typeface="ＭＳ Ｐゴシック" pitchFamily="-84" charset="-128"/>
              </a:rPr>
              <a:t>replaced by their inverses). To achieve this equivalence, a change in key</a:t>
            </a:r>
          </a:p>
          <a:p>
            <a:r>
              <a:rPr lang="en-US">
                <a:latin typeface="Arial" pitchFamily="-84" charset="0"/>
                <a:ea typeface="ＭＳ Ｐゴシック" pitchFamily="-84" charset="-128"/>
                <a:cs typeface="ＭＳ Ｐゴシック" pitchFamily="-84" charset="-128"/>
              </a:rPr>
              <a:t>schedule is needed.</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Two separate changes are needed to bring the decryption structure in line</a:t>
            </a:r>
          </a:p>
          <a:p>
            <a:r>
              <a:rPr lang="en-US">
                <a:latin typeface="Arial" pitchFamily="-84" charset="0"/>
                <a:ea typeface="ＭＳ Ｐゴシック" pitchFamily="-84" charset="-128"/>
                <a:cs typeface="ＭＳ Ｐゴシック" pitchFamily="-84" charset="-128"/>
              </a:rPr>
              <a:t>with the encryption structure. As illustrated in Figure 6.3, an encryption round has</a:t>
            </a:r>
          </a:p>
          <a:p>
            <a:r>
              <a:rPr lang="en-US">
                <a:latin typeface="Arial" pitchFamily="-84" charset="0"/>
                <a:ea typeface="ＭＳ Ｐゴシック" pitchFamily="-84" charset="-128"/>
                <a:cs typeface="ＭＳ Ｐゴシック" pitchFamily="-84" charset="-128"/>
              </a:rPr>
              <a:t>the structure </a:t>
            </a:r>
            <a:r>
              <a:rPr lang="en-US" err="1">
                <a:latin typeface="Arial" pitchFamily="-84" charset="0"/>
                <a:ea typeface="ＭＳ Ｐゴシック" pitchFamily="-84" charset="-128"/>
                <a:cs typeface="ＭＳ Ｐゴシック" pitchFamily="-84" charset="-128"/>
              </a:rPr>
              <a:t>SubBytes</a:t>
            </a:r>
            <a:r>
              <a:rPr lang="en-US">
                <a:latin typeface="Arial" pitchFamily="-84" charset="0"/>
                <a:ea typeface="ＭＳ Ｐゴシック" pitchFamily="-84" charset="-128"/>
                <a:cs typeface="ＭＳ Ｐゴシック" pitchFamily="-84" charset="-128"/>
              </a:rPr>
              <a:t>,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 </a:t>
            </a:r>
            <a:r>
              <a:rPr lang="en-US" err="1">
                <a:latin typeface="Arial" pitchFamily="-84" charset="0"/>
                <a:ea typeface="ＭＳ Ｐゴシック" pitchFamily="-84" charset="-128"/>
                <a:cs typeface="ＭＳ Ｐゴシック" pitchFamily="-84" charset="-128"/>
              </a:rPr>
              <a:t>MixColumns</a:t>
            </a:r>
            <a:r>
              <a:rPr lang="en-US">
                <a:latin typeface="Arial" pitchFamily="-84" charset="0"/>
                <a:ea typeface="ＭＳ Ｐゴシック" pitchFamily="-84" charset="-128"/>
                <a:cs typeface="ＭＳ Ｐゴシック" pitchFamily="-84" charset="-128"/>
              </a:rPr>
              <a:t>, </a:t>
            </a:r>
            <a:r>
              <a:rPr lang="en-US" err="1">
                <a:latin typeface="Arial" pitchFamily="-84" charset="0"/>
                <a:ea typeface="ＭＳ Ｐゴシック" pitchFamily="-84" charset="-128"/>
                <a:cs typeface="ＭＳ Ｐゴシック" pitchFamily="-84" charset="-128"/>
              </a:rPr>
              <a:t>AddRoundKey</a:t>
            </a:r>
            <a:r>
              <a:rPr lang="en-US">
                <a:latin typeface="Arial" pitchFamily="-84" charset="0"/>
                <a:ea typeface="ＭＳ Ｐゴシック" pitchFamily="-84" charset="-128"/>
                <a:cs typeface="ＭＳ Ｐゴシック" pitchFamily="-84" charset="-128"/>
              </a:rPr>
              <a:t>. The standard</a:t>
            </a:r>
          </a:p>
          <a:p>
            <a:r>
              <a:rPr lang="en-US">
                <a:latin typeface="Arial" pitchFamily="-84" charset="0"/>
                <a:ea typeface="ＭＳ Ｐゴシック" pitchFamily="-84" charset="-128"/>
                <a:cs typeface="ＭＳ Ｐゴシック" pitchFamily="-84" charset="-128"/>
              </a:rPr>
              <a:t>decryption round has the structure </a:t>
            </a:r>
            <a:r>
              <a:rPr lang="en-US" err="1">
                <a:latin typeface="Arial" pitchFamily="-84" charset="0"/>
                <a:ea typeface="ＭＳ Ｐゴシック" pitchFamily="-84" charset="-128"/>
                <a:cs typeface="ＭＳ Ｐゴシック" pitchFamily="-84" charset="-128"/>
              </a:rPr>
              <a:t>InvShiftRows</a:t>
            </a:r>
            <a:r>
              <a:rPr lang="en-US">
                <a:latin typeface="Arial" pitchFamily="-84" charset="0"/>
                <a:ea typeface="ＭＳ Ｐゴシック" pitchFamily="-84" charset="-128"/>
                <a:cs typeface="ＭＳ Ｐゴシック" pitchFamily="-84" charset="-128"/>
              </a:rPr>
              <a:t>, </a:t>
            </a:r>
            <a:r>
              <a:rPr lang="en-US" err="1">
                <a:latin typeface="Arial" pitchFamily="-84" charset="0"/>
                <a:ea typeface="ＭＳ Ｐゴシック" pitchFamily="-84" charset="-128"/>
                <a:cs typeface="ＭＳ Ｐゴシック" pitchFamily="-84" charset="-128"/>
              </a:rPr>
              <a:t>InvSubBytes</a:t>
            </a:r>
            <a:r>
              <a:rPr lang="en-US">
                <a:latin typeface="Arial" pitchFamily="-84" charset="0"/>
                <a:ea typeface="ＭＳ Ｐゴシック" pitchFamily="-84" charset="-128"/>
                <a:cs typeface="ＭＳ Ｐゴシック" pitchFamily="-84" charset="-128"/>
              </a:rPr>
              <a:t>, </a:t>
            </a:r>
            <a:r>
              <a:rPr lang="en-US" err="1">
                <a:latin typeface="Arial" pitchFamily="-84" charset="0"/>
                <a:ea typeface="ＭＳ Ｐゴシック" pitchFamily="-84" charset="-128"/>
                <a:cs typeface="ＭＳ Ｐゴシック" pitchFamily="-84" charset="-128"/>
              </a:rPr>
              <a:t>AddRoundKey</a:t>
            </a:r>
            <a:r>
              <a:rPr lang="en-US">
                <a:latin typeface="Arial" pitchFamily="-84" charset="0"/>
                <a:ea typeface="ＭＳ Ｐゴシック" pitchFamily="-84" charset="-128"/>
                <a:cs typeface="ＭＳ Ｐゴシック" pitchFamily="-84" charset="-128"/>
              </a:rPr>
              <a:t>,</a:t>
            </a:r>
          </a:p>
          <a:p>
            <a:r>
              <a:rPr lang="en-US" err="1">
                <a:latin typeface="Arial" pitchFamily="-84" charset="0"/>
                <a:ea typeface="ＭＳ Ｐゴシック" pitchFamily="-84" charset="-128"/>
                <a:cs typeface="ＭＳ Ｐゴシック" pitchFamily="-84" charset="-128"/>
              </a:rPr>
              <a:t>InvMixColumns</a:t>
            </a:r>
            <a:r>
              <a:rPr lang="en-US">
                <a:latin typeface="Arial" pitchFamily="-84" charset="0"/>
                <a:ea typeface="ＭＳ Ｐゴシック" pitchFamily="-84" charset="-128"/>
                <a:cs typeface="ＭＳ Ｐゴシック" pitchFamily="-84" charset="-128"/>
              </a:rPr>
              <a:t>. Thus, the first two stages of the decryption round need to</a:t>
            </a:r>
          </a:p>
          <a:p>
            <a:r>
              <a:rPr lang="en-US">
                <a:latin typeface="Arial" pitchFamily="-84" charset="0"/>
                <a:ea typeface="ＭＳ Ｐゴシック" pitchFamily="-84" charset="-128"/>
                <a:cs typeface="ＭＳ Ｐゴシック" pitchFamily="-84" charset="-128"/>
              </a:rPr>
              <a:t>be interchanged, and the second two stages of the decryption round need to be</a:t>
            </a:r>
          </a:p>
          <a:p>
            <a:r>
              <a:rPr lang="en-US">
                <a:latin typeface="Arial" pitchFamily="-84" charset="0"/>
                <a:ea typeface="ＭＳ Ｐゴシック" pitchFamily="-84" charset="-128"/>
                <a:cs typeface="ＭＳ Ｐゴシック" pitchFamily="-84" charset="-128"/>
              </a:rPr>
              <a:t>interchanged.</a:t>
            </a:r>
            <a:endParaRPr lang="en-AU">
              <a:latin typeface="Arial" pitchFamily="-84" charset="0"/>
              <a:ea typeface="Arial" pitchFamily="-84" charset="0"/>
              <a:cs typeface="Arial" pitchFamily="-84" charset="0"/>
            </a:endParaRPr>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37</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Grp="1" noRot="1" noChangeAspect="1" noChangeArrowheads="1" noTextEdit="1"/>
          </p:cNvSpPr>
          <p:nvPr>
            <p:ph type="sldImg"/>
          </p:nvPr>
        </p:nvSpPr>
        <p:spPr>
          <a:xfrm>
            <a:off x="2270125" y="533400"/>
            <a:ext cx="4603750" cy="2590800"/>
          </a:xfrm>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42</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Grp="1" noRot="1" noChangeAspect="1" noChangeArrowheads="1" noTextEdit="1"/>
          </p:cNvSpPr>
          <p:nvPr>
            <p:ph type="sldImg"/>
          </p:nvPr>
        </p:nvSpPr>
        <p:spPr>
          <a:xfrm>
            <a:off x="2270125" y="533400"/>
            <a:ext cx="4603750" cy="2590800"/>
          </a:xfrm>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43</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44</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45</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Grp="1" noRot="1" noChangeAspect="1" noChangeArrowheads="1" noTextEdit="1"/>
          </p:cNvSpPr>
          <p:nvPr>
            <p:ph type="sldImg"/>
          </p:nvPr>
        </p:nvSpPr>
        <p:spPr>
          <a:xfrm>
            <a:off x="2270125" y="533400"/>
            <a:ext cx="4603750" cy="2590800"/>
          </a:xfrm>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en-US" b="1">
                <a:latin typeface="Arial" panose="020B0604020202020204" pitchFamily="34" charset="0"/>
                <a:ea typeface="ＭＳ Ｐゴシック" panose="020B0600070205080204" pitchFamily="34" charset="-128"/>
              </a:rPr>
              <a:t>all</a:t>
            </a:r>
            <a:r>
              <a:rPr lang="en-AU" altLang="en-US">
                <a:latin typeface="Arial" panose="020B0604020202020204" pitchFamily="34" charset="0"/>
                <a:ea typeface="ＭＳ Ｐゴシック" panose="020B0600070205080204" pitchFamily="34" charset="-128"/>
              </a:rPr>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46</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Grp="1" noRot="1" noChangeAspect="1" noChangeArrowheads="1" noTextEdit="1"/>
          </p:cNvSpPr>
          <p:nvPr>
            <p:ph type="sldImg"/>
          </p:nvPr>
        </p:nvSpPr>
        <p:spPr>
          <a:xfrm>
            <a:off x="2270125" y="533400"/>
            <a:ext cx="4603750" cy="2590800"/>
          </a:xfrm>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49</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Grp="1" noRot="1" noChangeAspect="1" noChangeArrowheads="1" noTextEdit="1"/>
          </p:cNvSpPr>
          <p:nvPr>
            <p:ph type="sldImg"/>
          </p:nvPr>
        </p:nvSpPr>
        <p:spPr>
          <a:xfrm>
            <a:off x="2270125" y="533400"/>
            <a:ext cx="4603750" cy="2590800"/>
          </a:xfrm>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If the data is only available a bit/byte at a time (eg. terminal session, sensor value etc), then must use some other approach to encrypting it, so as not to delay the info. Idea here is to use the block cipher essentially as a </a:t>
            </a:r>
            <a:r>
              <a:rPr lang="en-AU" altLang="en-US" b="1">
                <a:latin typeface="Arial" panose="020B0604020202020204" pitchFamily="34" charset="0"/>
                <a:ea typeface="ＭＳ Ｐゴシック" panose="020B0600070205080204" pitchFamily="34" charset="-128"/>
              </a:rPr>
              <a:t>pseudo-random number</a:t>
            </a:r>
            <a:r>
              <a:rPr lang="en-AU" altLang="en-US">
                <a:latin typeface="Arial" panose="020B0604020202020204" pitchFamily="34" charset="0"/>
                <a:ea typeface="ＭＳ Ｐゴシック" panose="020B0600070205080204" pitchFamily="34" charset="-128"/>
              </a:rPr>
              <a:t> generator (see stream cipher lecture later) and to combine these "random" bits with the message. Note as mentioned before, ⊕ is an easily inverted operator (just ⊕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51</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52</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54</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xfrm>
            <a:off x="2270125" y="533400"/>
            <a:ext cx="4603750" cy="2590800"/>
          </a:xfrm>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55</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Grp="1" noRot="1" noChangeAspect="1" noChangeArrowheads="1" noTextEdit="1"/>
          </p:cNvSpPr>
          <p:nvPr>
            <p:ph type="sldImg"/>
          </p:nvPr>
        </p:nvSpPr>
        <p:spPr>
          <a:xfrm>
            <a:off x="2270125" y="533400"/>
            <a:ext cx="4603750" cy="2590800"/>
          </a:xfrm>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58</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59</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61</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Grp="1" noRot="1" noChangeAspect="1" noChangeArrowheads="1" noTextEdit="1"/>
          </p:cNvSpPr>
          <p:nvPr>
            <p:ph type="sldImg"/>
          </p:nvPr>
        </p:nvSpPr>
        <p:spPr>
          <a:xfrm>
            <a:off x="2270125" y="533400"/>
            <a:ext cx="4603750" cy="2590800"/>
          </a:xfrm>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Because the "random" bits are independent of the message, they must </a:t>
            </a:r>
            <a:r>
              <a:rPr lang="en-AU" altLang="en-US" b="1">
                <a:latin typeface="Arial" panose="020B0604020202020204" pitchFamily="34" charset="0"/>
                <a:ea typeface="ＭＳ Ｐゴシック" panose="020B0600070205080204" pitchFamily="34" charset="-128"/>
              </a:rPr>
              <a:t>never ever</a:t>
            </a:r>
            <a:r>
              <a:rPr lang="en-AU" altLang="en-US">
                <a:latin typeface="Arial" panose="020B0604020202020204" pitchFamily="34" charset="0"/>
                <a:ea typeface="ＭＳ Ｐゴシック" panose="020B0600070205080204" pitchFamily="34" charset="-128"/>
              </a:rPr>
              <a:t> be used more than once (otherwise the 2 ciphertexts can be combined, cancelling these bits, and leaving a "book" cipher to solve). Also, as noted, should only ever use a full block feedback ie OFB-64 mode.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64</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65</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67</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xfrm>
            <a:off x="2270125" y="533400"/>
            <a:ext cx="4603750" cy="2590800"/>
          </a:xfrm>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a:p>
        </p:txBody>
      </p:sp>
    </p:spTree>
    <p:extLst>
      <p:ext uri="{BB962C8B-B14F-4D97-AF65-F5344CB8AC3E}">
        <p14:creationId xmlns:p14="http://schemas.microsoft.com/office/powerpoint/2010/main" val="55372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1656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8590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9968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880067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865863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5384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27455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25488" y="10940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35169"/>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5: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10-2023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2"/>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03" r:id="rId14"/>
    <p:sldLayoutId id="2147483719" r:id="rId15"/>
    <p:sldLayoutId id="2147483720" r:id="rId16"/>
    <p:sldLayoutId id="2147483721" r:id="rId17"/>
    <p:sldLayoutId id="2147483722" r:id="rId18"/>
    <p:sldLayoutId id="2147483723" r:id="rId19"/>
    <p:sldLayoutId id="2147483725" r:id="rId20"/>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5.bin"/><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3.wmf"/><Relationship Id="rId9" Type="http://schemas.openxmlformats.org/officeDocument/2006/relationships/hyperlink" Target="https://en.wikipedia.org/wiki/Finite_field_arithmetic"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hyperlink" Target="https://csrc.nist.gov/projects/block-cipher-techniques/bcm/current-mod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licegg.tech/2019/06/23/aes-cbc.html" TargetMode="External"/><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hyperlink" Target="https://cve.mitre.org/cgi-bin/cvename.cgi?name=2020-8911"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3092469" y="116632"/>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4" y="933393"/>
            <a:ext cx="8656161"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5: </a:t>
            </a:r>
            <a:r>
              <a:rPr lang="en-US" sz="3600"/>
              <a:t>Modern Symmetric Ciphers (P3)</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88640"/>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263352" y="1124744"/>
            <a:ext cx="11731311" cy="5400600"/>
          </a:xfrm>
        </p:spPr>
        <p:txBody>
          <a:bodyPr>
            <a:noAutofit/>
          </a:bodyPr>
          <a:lstStyle/>
          <a:p>
            <a:r>
              <a:rPr lang="en-US" sz="2400"/>
              <a:t>If one of the operations used in the </a:t>
            </a:r>
            <a:r>
              <a:rPr lang="en-US" sz="2400">
                <a:solidFill>
                  <a:schemeClr val="accent2"/>
                </a:solidFill>
              </a:rPr>
              <a:t>algorithm is division</a:t>
            </a:r>
            <a:r>
              <a:rPr lang="en-US" sz="2400"/>
              <a:t>, then we need to work in arithmetic defined over a field</a:t>
            </a:r>
          </a:p>
          <a:p>
            <a:pPr lvl="1">
              <a:spcBef>
                <a:spcPts val="1200"/>
              </a:spcBef>
            </a:pPr>
            <a:r>
              <a:rPr lang="en-US" sz="2400"/>
              <a:t>Division requires: nonzero element have a multiplicative inverse</a:t>
            </a:r>
          </a:p>
          <a:p>
            <a:r>
              <a:rPr lang="en-US" sz="2400"/>
              <a:t>For convenience and for implementation efficiency we would like to work with integers that fit </a:t>
            </a:r>
            <a:r>
              <a:rPr lang="en-US" sz="2400">
                <a:solidFill>
                  <a:srgbClr val="FF0000"/>
                </a:solidFill>
              </a:rPr>
              <a:t>exactly into a given number of bits with no wasted bit patterns</a:t>
            </a:r>
          </a:p>
          <a:p>
            <a:pPr lvl="1"/>
            <a:r>
              <a:rPr lang="en-US" sz="2400"/>
              <a:t>Integers in the range 0 through 2</a:t>
            </a:r>
            <a:r>
              <a:rPr lang="en-US" sz="2400" baseline="30000"/>
              <a:t>n</a:t>
            </a:r>
            <a:r>
              <a:rPr lang="en-US" sz="2400"/>
              <a:t> – 1, which fit into an </a:t>
            </a:r>
            <a:r>
              <a:rPr lang="en-US" sz="2400" i="1"/>
              <a:t>n-</a:t>
            </a:r>
            <a:r>
              <a:rPr lang="en-US" sz="2400"/>
              <a:t>bit word</a:t>
            </a:r>
            <a:endParaRPr lang="en-US" sz="2400" baseline="30000"/>
          </a:p>
          <a:p>
            <a:r>
              <a:rPr lang="en-US" sz="2400"/>
              <a:t>The set of such integers, Z</a:t>
            </a:r>
            <a:r>
              <a:rPr lang="en-US" sz="2400" baseline="-25000"/>
              <a:t>2</a:t>
            </a:r>
            <a:r>
              <a:rPr lang="en-US" sz="2400" baseline="30000"/>
              <a:t>n</a:t>
            </a:r>
            <a:r>
              <a:rPr lang="en-US" sz="2400"/>
              <a:t>, using modular arithmetic, </a:t>
            </a:r>
            <a:r>
              <a:rPr lang="en-US" sz="2400" b="1"/>
              <a:t>is not a field</a:t>
            </a:r>
          </a:p>
          <a:p>
            <a:pPr lvl="1"/>
            <a:r>
              <a:rPr lang="en-US" sz="2400"/>
              <a:t>The integer 2 has no multiplicative inverse in Z</a:t>
            </a:r>
            <a:r>
              <a:rPr lang="en-US" sz="2400" baseline="-25000"/>
              <a:t>2</a:t>
            </a:r>
            <a:r>
              <a:rPr lang="en-US" sz="2400" baseline="30000"/>
              <a:t>n</a:t>
            </a:r>
            <a:r>
              <a:rPr lang="en-US" sz="2400"/>
              <a:t>,  (no integer </a:t>
            </a:r>
            <a:r>
              <a:rPr lang="en-US" sz="2400" i="1"/>
              <a:t>b, </a:t>
            </a:r>
            <a:r>
              <a:rPr lang="en-US" sz="2400"/>
              <a:t>such that:</a:t>
            </a:r>
          </a:p>
          <a:p>
            <a:pPr marL="457200" lvl="1" indent="0" algn="ctr">
              <a:buNone/>
            </a:pPr>
            <a:r>
              <a:rPr lang="en-US" sz="2400"/>
              <a:t> 2.</a:t>
            </a:r>
            <a:r>
              <a:rPr lang="en-US" sz="2400" i="1"/>
              <a:t>b </a:t>
            </a:r>
            <a:r>
              <a:rPr lang="en-US" sz="2400"/>
              <a:t>mod 2</a:t>
            </a:r>
            <a:r>
              <a:rPr lang="en-US" sz="2400" i="1" baseline="30000"/>
              <a:t>n</a:t>
            </a:r>
            <a:r>
              <a:rPr lang="en-US" sz="2400" i="1"/>
              <a:t> = 1)</a:t>
            </a:r>
            <a:endParaRPr lang="en-US" sz="2400"/>
          </a:p>
          <a:p>
            <a:r>
              <a:rPr lang="en-US" sz="2400"/>
              <a:t>A finite field containing 2</a:t>
            </a:r>
            <a:r>
              <a:rPr lang="en-US" sz="2400" baseline="30000"/>
              <a:t>n</a:t>
            </a:r>
            <a:r>
              <a:rPr lang="en-US" sz="2400"/>
              <a:t> elements is referred to as </a:t>
            </a:r>
            <a:r>
              <a:rPr lang="en-US" sz="2400" spc="-200">
                <a:solidFill>
                  <a:srgbClr val="FF0000"/>
                </a:solidFill>
              </a:rPr>
              <a:t>G </a:t>
            </a:r>
            <a:r>
              <a:rPr lang="en-US" sz="2400">
                <a:solidFill>
                  <a:srgbClr val="FF0000"/>
                </a:solidFill>
              </a:rPr>
              <a:t>F(2</a:t>
            </a:r>
            <a:r>
              <a:rPr lang="en-US" sz="2400" baseline="30000">
                <a:solidFill>
                  <a:srgbClr val="FF0000"/>
                </a:solidFill>
              </a:rPr>
              <a:t>n</a:t>
            </a:r>
            <a:r>
              <a:rPr lang="en-US" sz="2400">
                <a:solidFill>
                  <a:srgbClr val="FF0000"/>
                </a:solidFill>
              </a:rPr>
              <a:t>)</a:t>
            </a:r>
          </a:p>
          <a:p>
            <a:pPr lvl="1"/>
            <a:r>
              <a:rPr lang="en-US" sz="2400"/>
              <a:t>Every polynomial in </a:t>
            </a:r>
            <a:r>
              <a:rPr lang="en-US" sz="2400" spc="-200"/>
              <a:t>G </a:t>
            </a:r>
            <a:r>
              <a:rPr lang="en-US" sz="2400"/>
              <a:t>F(2</a:t>
            </a:r>
            <a:r>
              <a:rPr lang="en-US" sz="2400" baseline="30000"/>
              <a:t>n</a:t>
            </a:r>
            <a:r>
              <a:rPr lang="en-US" sz="240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343472" y="0"/>
            <a:ext cx="7543800" cy="884238"/>
          </a:xfrm>
        </p:spPr>
        <p:txBody>
          <a:bodyPr anchor="ctr"/>
          <a:lstStyle/>
          <a:p>
            <a:pPr eaLnBrk="1" hangingPunct="1"/>
            <a:r>
              <a:rPr lang="en-US" altLang="zh-CN">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1052736"/>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add-round-key</a:t>
            </a:r>
            <a:r>
              <a:rPr lang="en-US" altLang="zh-CN" sz="280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Encryption Round</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5">
            <a:extLst>
              <a:ext uri="{FF2B5EF4-FFF2-40B4-BE49-F238E27FC236}">
                <a16:creationId xmlns:a16="http://schemas.microsoft.com/office/drawing/2014/main" id="{0CB055B0-7401-4E77-8E32-D4679EE0EE3E}"/>
              </a:ext>
            </a:extLst>
          </p:cNvPr>
          <p:cNvSpPr>
            <a:spLocks noGrp="1" noChangeArrowheads="1"/>
          </p:cNvSpPr>
          <p:nvPr>
            <p:ph type="title"/>
          </p:nvPr>
        </p:nvSpPr>
        <p:spPr>
          <a:xfrm>
            <a:off x="1271464" y="24130"/>
            <a:ext cx="7344816" cy="792163"/>
          </a:xfrm>
        </p:spPr>
        <p:txBody>
          <a:bodyPr/>
          <a:lstStyle/>
          <a:p>
            <a:pPr eaLnBrk="1" hangingPunct="1"/>
            <a:r>
              <a:rPr lang="en-US" altLang="en-US" sz="3600"/>
              <a:t>AES-128</a:t>
            </a:r>
          </a:p>
        </p:txBody>
      </p:sp>
      <p:pic>
        <p:nvPicPr>
          <p:cNvPr id="36868" name="Picture 10" descr="AES">
            <a:extLst>
              <a:ext uri="{FF2B5EF4-FFF2-40B4-BE49-F238E27FC236}">
                <a16:creationId xmlns:a16="http://schemas.microsoft.com/office/drawing/2014/main" id="{D8257E4D-02D8-47B0-8423-B0C839DA2C6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8039BE3E-0153-44D1-BE1A-535874CF59D7}"/>
              </a:ext>
            </a:extLst>
          </p:cNvPr>
          <p:cNvSpPr/>
          <p:nvPr/>
        </p:nvSpPr>
        <p:spPr>
          <a:xfrm>
            <a:off x="9252543" y="1268760"/>
            <a:ext cx="2925801" cy="1292662"/>
          </a:xfrm>
          <a:prstGeom prst="rect">
            <a:avLst/>
          </a:prstGeom>
        </p:spPr>
        <p:txBody>
          <a:bodyPr wrap="none">
            <a:spAutoFit/>
          </a:bodyPr>
          <a:lstStyle/>
          <a:p>
            <a:r>
              <a:rPr lang="en-US" altLang="zh-CN" sz="2600">
                <a:ea typeface="宋体" panose="02010600030101010101" pitchFamily="2" charset="-122"/>
              </a:rPr>
              <a:t>AES-128: 10 rounds</a:t>
            </a:r>
          </a:p>
          <a:p>
            <a:r>
              <a:rPr lang="en-US" altLang="zh-CN" sz="2600">
                <a:ea typeface="宋体" panose="02010600030101010101" pitchFamily="2" charset="-122"/>
              </a:rPr>
              <a:t>AES-192: 12 rounds</a:t>
            </a:r>
          </a:p>
          <a:p>
            <a:r>
              <a:rPr lang="en-US" altLang="zh-CN" sz="2600">
                <a:ea typeface="宋体" panose="02010600030101010101" pitchFamily="2" charset="-122"/>
              </a:rPr>
              <a:t> AES-256:14 round</a:t>
            </a:r>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991544" y="-14670"/>
            <a:ext cx="7543800" cy="736591"/>
          </a:xfrm>
        </p:spPr>
        <p:txBody>
          <a:bodyPr anchor="ctr"/>
          <a:lstStyle/>
          <a:p>
            <a:pPr eaLnBrk="1" hangingPunct="1"/>
            <a:r>
              <a:rPr lang="en-US" altLang="zh-CN">
                <a:ea typeface="宋体" panose="02010600030101010101" pitchFamily="2" charset="-122"/>
              </a:rPr>
              <a:t>AES Substution Box (S-Box)</a:t>
            </a:r>
          </a:p>
        </p:txBody>
      </p:sp>
      <mc:AlternateContent xmlns:mc="http://schemas.openxmlformats.org/markup-compatibility/2006">
        <mc:Choice xmlns:a14="http://schemas.microsoft.com/office/drawing/2010/main"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691128" y="1184086"/>
                <a:ext cx="10801200" cy="4896544"/>
              </a:xfrm>
            </p:spPr>
            <p:txBody>
              <a:bodyPr/>
              <a:lstStyle/>
              <a:p>
                <a:pPr eaLnBrk="1" hangingPunct="1">
                  <a:lnSpc>
                    <a:spcPct val="150000"/>
                  </a:lnSpc>
                </a:pPr>
                <a:r>
                  <a:rPr lang="en-GB" altLang="zh-CN" sz="240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a:ea typeface="宋体" panose="02010600030101010101" pitchFamily="2" charset="-122"/>
                  </a:rPr>
                  <a:t> matrix built from operations over finite field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 </a:t>
                </a:r>
              </a:p>
              <a:p>
                <a:pPr lvl="1" eaLnBrk="1" hangingPunct="1">
                  <a:lnSpc>
                    <a:spcPct val="150000"/>
                  </a:lnSpc>
                </a:pPr>
                <a:r>
                  <a:rPr lang="en-GB" altLang="zh-CN" sz="2400">
                    <a:ea typeface="宋体" panose="02010600030101010101" pitchFamily="2" charset="-122"/>
                  </a:rPr>
                  <a:t>permute all </a:t>
                </a:r>
                <a:r>
                  <a:rPr lang="en-GB" altLang="zh-CN" sz="2400">
                    <a:latin typeface="Times New Roman" panose="02020603050405020304" pitchFamily="18" charset="0"/>
                    <a:ea typeface="宋体" panose="02010600030101010101" pitchFamily="2" charset="-122"/>
                  </a:rPr>
                  <a:t>256</a:t>
                </a:r>
                <a:r>
                  <a:rPr lang="en-GB" altLang="zh-CN" sz="2400">
                    <a:ea typeface="宋体" panose="02010600030101010101" pitchFamily="2" charset="-122"/>
                  </a:rPr>
                  <a:t> elements in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a:t>
                </a:r>
              </a:p>
              <a:p>
                <a:pPr lvl="1" eaLnBrk="1" hangingPunct="1">
                  <a:lnSpc>
                    <a:spcPct val="150000"/>
                  </a:lnSpc>
                </a:pPr>
                <a:r>
                  <a:rPr lang="en-GB" altLang="zh-CN" sz="2400">
                    <a:ea typeface="宋体" panose="02010600030101010101" pitchFamily="2" charset="-122"/>
                  </a:rPr>
                  <a:t>each element and its index are represented by two hexadecimal digits</a:t>
                </a:r>
              </a:p>
              <a:p>
                <a:pPr eaLnBrk="1" hangingPunct="1">
                  <a:lnSpc>
                    <a:spcPct val="150000"/>
                  </a:lnSpc>
                </a:pPr>
                <a:r>
                  <a:rPr lang="en-GB" altLang="zh-CN" sz="2400">
                    <a:ea typeface="宋体" panose="02010600030101010101" pitchFamily="2" charset="-122"/>
                  </a:rPr>
                  <a:t>Let </a:t>
                </a:r>
                <a:r>
                  <a:rPr lang="en-GB" altLang="zh-CN" sz="2400" i="1">
                    <a:solidFill>
                      <a:srgbClr val="FF0000"/>
                    </a:solidFill>
                    <a:latin typeface="Times New Roman" panose="02020603050405020304" pitchFamily="18" charset="0"/>
                    <a:ea typeface="宋体" panose="02010600030101010101" pitchFamily="2" charset="-122"/>
                  </a:rPr>
                  <a:t>w</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baseline="-33000">
                    <a:solidFill>
                      <a:srgbClr val="FF0000"/>
                    </a:solidFill>
                    <a:ea typeface="宋体" panose="02010600030101010101" pitchFamily="2" charset="-122"/>
                  </a:rPr>
                  <a:t>  </a:t>
                </a:r>
                <a:r>
                  <a:rPr lang="en-GB" altLang="zh-CN" sz="2400">
                    <a:ea typeface="宋体" panose="02010600030101010101" pitchFamily="2" charset="-122"/>
                  </a:rPr>
                  <a:t>be a byte. Define a byte-substitution function </a:t>
                </a:r>
                <a:r>
                  <a:rPr lang="en-GB" altLang="zh-CN" sz="2400" i="1">
                    <a:latin typeface="Times New Roman" panose="02020603050405020304" pitchFamily="18" charset="0"/>
                    <a:ea typeface="宋体" panose="02010600030101010101" pitchFamily="2" charset="-122"/>
                  </a:rPr>
                  <a:t>S</a:t>
                </a:r>
                <a:r>
                  <a:rPr lang="en-GB" altLang="zh-CN" sz="240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err="1">
                    <a:latin typeface="Times New Roman" panose="02020603050405020304" pitchFamily="18" charset="0"/>
                    <a:ea typeface="宋体" panose="02010600030101010101" pitchFamily="2" charset="-122"/>
                  </a:rPr>
                  <a:t>i</a:t>
                </a:r>
                <a:r>
                  <a:rPr lang="en-GB" altLang="zh-CN" sz="2400" i="1">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1</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2</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3</a:t>
                </a:r>
                <a:r>
                  <a:rPr lang="en-GB" altLang="zh-CN" sz="240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j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4</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5</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6</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S</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25000" err="1">
                    <a:latin typeface="Times New Roman" panose="02020603050405020304" pitchFamily="18" charset="0"/>
                    <a:ea typeface="宋体" panose="02010600030101010101" pitchFamily="2" charset="-122"/>
                  </a:rPr>
                  <a:t>ij</a:t>
                </a:r>
                <a:r>
                  <a:rPr lang="en-GB" altLang="zh-CN" sz="2400" baseline="-25000">
                    <a:latin typeface="Times New Roman" panose="02020603050405020304" pitchFamily="18" charset="0"/>
                    <a:ea typeface="宋体" panose="02010600030101010101" pitchFamily="2" charset="-122"/>
                  </a:rPr>
                  <a:t>,</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S</a:t>
                </a:r>
                <a:r>
                  <a:rPr lang="en-GB" altLang="zh-CN" sz="2400" i="1" baseline="30000">
                    <a:latin typeface="Times New Roman" panose="02020603050405020304" pitchFamily="18" charset="0"/>
                    <a:ea typeface="宋体" panose="02010600030101010101" pitchFamily="2" charset="-122"/>
                  </a:rPr>
                  <a:t>-</a:t>
                </a:r>
                <a:r>
                  <a:rPr lang="en-GB" altLang="zh-CN" sz="2400" baseline="30000">
                    <a:latin typeface="Times New Roman" panose="02020603050405020304" pitchFamily="18" charset="0"/>
                    <a:ea typeface="宋体" panose="02010600030101010101" pitchFamily="2" charset="-122"/>
                  </a:rPr>
                  <a:t>1</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30000" err="1">
                    <a:latin typeface="Times New Roman" panose="02020603050405020304" pitchFamily="18" charset="0"/>
                    <a:ea typeface="宋体" panose="02010600030101010101" pitchFamily="2" charset="-122"/>
                  </a:rPr>
                  <a:t>’</a:t>
                </a:r>
                <a:r>
                  <a:rPr lang="en-GB" altLang="zh-CN" sz="2400" i="1" baseline="-25000" err="1">
                    <a:latin typeface="Times New Roman" panose="02020603050405020304" pitchFamily="18" charset="0"/>
                    <a:ea typeface="宋体" panose="02010600030101010101" pitchFamily="2" charset="-122"/>
                  </a:rPr>
                  <a:t>ij</a:t>
                </a:r>
                <a:endParaRPr lang="en-GB" altLang="zh-CN" sz="2400" i="1">
                  <a:latin typeface="Times New Roman" panose="02020603050405020304" pitchFamily="18" charset="0"/>
                  <a:ea typeface="宋体" panose="02010600030101010101" pitchFamily="2" charset="-122"/>
                </a:endParaRPr>
              </a:p>
              <a:p>
                <a:pPr eaLnBrk="1" hangingPunct="1">
                  <a:lnSpc>
                    <a:spcPct val="150000"/>
                  </a:lnSpc>
                </a:pPr>
                <a:r>
                  <a:rPr lang="en-US" altLang="zh-CN" sz="2400">
                    <a:ea typeface="宋体" panose="02010600030101010101" pitchFamily="2" charset="-122"/>
                  </a:rPr>
                  <a:t>We have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p>
            </p:txBody>
          </p:sp>
        </mc:Choice>
        <mc:Fallback>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691128" y="1184086"/>
                <a:ext cx="10801200" cy="4896544"/>
              </a:xfrm>
              <a:blipFill>
                <a:blip r:embed="rId3"/>
                <a:stretch>
                  <a:fillRect l="-1129" b="-435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a:latin typeface="+mj-lt"/>
              </a:rPr>
              <a:t>AES S-Boxes </a:t>
            </a:r>
            <a:r>
              <a:rPr lang="en-IN" sz="2800"/>
              <a:t>(1 of 2)</a:t>
            </a:r>
            <a:endParaRPr lang="en-IN">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52736"/>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a:t>(2 of 2)</a:t>
            </a:r>
            <a:endParaRPr lang="en-IN">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7800" y="-207963"/>
            <a:ext cx="6705600" cy="1295400"/>
          </a:xfrm>
        </p:spPr>
        <p:txBody>
          <a:bodyPr anchor="ctr"/>
          <a:lstStyle/>
          <a:p>
            <a:pPr eaLnBrk="1" hangingPunct="1"/>
            <a:r>
              <a:rPr lang="en-US" altLang="zh-CN">
                <a:ea typeface="宋体" panose="02010600030101010101" pitchFamily="2" charset="-122"/>
              </a:rPr>
              <a:t>Substitute-Bytes (</a:t>
            </a:r>
            <a:r>
              <a:rPr lang="en-US" altLang="zh-CN" i="1">
                <a:latin typeface="Times New Roman" panose="02020603050405020304" pitchFamily="18" charset="0"/>
                <a:ea typeface="宋体" panose="02010600030101010101" pitchFamily="2" charset="-122"/>
              </a:rPr>
              <a:t>sub</a:t>
            </a:r>
            <a:r>
              <a:rPr lang="en-US" altLang="zh-CN">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386680" y="1087437"/>
            <a:ext cx="11613976" cy="4683125"/>
          </a:xfrm>
        </p:spPr>
        <p:txBody>
          <a:bodyPr/>
          <a:lstStyle/>
          <a:p>
            <a:pPr eaLnBrk="1" hangingPunct="1"/>
            <a:r>
              <a:rPr lang="en-US" altLang="zh-CN" sz="200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a:ea typeface="宋体" panose="02010600030101010101" pitchFamily="2" charset="-122"/>
              </a:rPr>
              <a:t>Let </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be a state matrix. Then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ea typeface="宋体" panose="02010600030101010101" pitchFamily="2" charset="-122"/>
              </a:rPr>
              <a:t> </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r>
              <a:rPr lang="en-US" altLang="zh-CN" sz="2000" i="1">
                <a:latin typeface="Times New Roman" panose="02020603050405020304" pitchFamily="18" charset="0"/>
                <a:ea typeface="宋体" panose="02010600030101010101" pitchFamily="2" charset="-122"/>
              </a:rPr>
              <a:t>sub</a:t>
            </a:r>
            <a:r>
              <a:rPr lang="en-US" altLang="zh-CN" sz="2000" baseline="30000">
                <a:ea typeface="宋体" panose="02010600030101010101" pitchFamily="2" charset="-122"/>
              </a:rPr>
              <a:t>-1</a:t>
            </a:r>
            <a:r>
              <a:rPr lang="en-US" altLang="zh-CN" sz="200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will just be the inverse substitution operation applied to the matrix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a:ea typeface="宋体" panose="02010600030101010101" pitchFamily="2" charset="-122"/>
            </a:endParaRP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sub</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a:ea typeface="ヒラギノ角ゴ Pro W3" charset="-128"/>
              </a:rPr>
              <a:t>A E </a:t>
            </a:r>
            <a:r>
              <a:rPr lang="en-IN" altLang="en-US" sz="2800">
                <a:ea typeface="ヒラギノ角ゴ Pro W3" charset="-128"/>
              </a:rPr>
              <a:t>S Row and Column Operations</a:t>
            </a:r>
            <a:endParaRPr lang="en-US" sz="200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Shift-Rows (</a:t>
            </a:r>
            <a:r>
              <a:rPr lang="en-US" altLang="zh-CN" i="1" err="1">
                <a:latin typeface="Times New Roman" panose="02020603050405020304" pitchFamily="18" charset="0"/>
                <a:ea typeface="宋体" panose="02010600030101010101" pitchFamily="2" charset="-122"/>
              </a:rPr>
              <a:t>shr</a:t>
            </a:r>
            <a:r>
              <a:rPr lang="en-US" altLang="zh-CN">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07368" y="1223169"/>
            <a:ext cx="11089232" cy="4411662"/>
          </a:xfrm>
        </p:spPr>
        <p:txBody>
          <a:bodyPr/>
          <a:lstStyle/>
          <a:p>
            <a:pPr eaLnBrk="1" hangingPunct="1"/>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left-circular-shift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r>
              <a:rPr lang="en-US" altLang="zh-CN" sz="2400">
                <a:ea typeface="宋体" panose="02010600030101010101" pitchFamily="2" charset="-122"/>
              </a:rPr>
              <a:t>a</a:t>
            </a:r>
            <a:r>
              <a:rPr lang="en-US" altLang="zh-CN" sz="2400" baseline="-25000">
                <a:ea typeface="宋体" panose="02010600030101010101" pitchFamily="2" charset="-122"/>
              </a:rPr>
              <a:t>1,0	      = C</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     </a:t>
            </a:r>
            <a:r>
              <a:rPr lang="en-US" altLang="zh-CN" sz="2400">
                <a:ea typeface="宋体" panose="02010600030101010101" pitchFamily="2" charset="-122"/>
              </a:rPr>
              <a:t>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3,3     </a:t>
            </a:r>
            <a:r>
              <a:rPr lang="en-US" altLang="zh-CN" sz="2400">
                <a:ea typeface="宋体" panose="02010600030101010101" pitchFamily="2" charset="-122"/>
              </a:rPr>
              <a:t>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right-circular-shift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a:ea typeface="宋体" panose="02010600030101010101" pitchFamily="2" charset="-122"/>
              </a:rPr>
              <a:t>We have </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33365"/>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11424"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solidFill>
                  <a:srgbClr val="FF0000"/>
                </a:solidFill>
              </a:rPr>
              <a:t> Mode of operation</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p>
        </p:txBody>
      </p:sp>
      <p:sp>
        <p:nvSpPr>
          <p:cNvPr id="6" name="Rectangle 5">
            <a:extLst>
              <a:ext uri="{FF2B5EF4-FFF2-40B4-BE49-F238E27FC236}">
                <a16:creationId xmlns:a16="http://schemas.microsoft.com/office/drawing/2014/main" id="{3411A45F-EAA4-4607-879D-9FD4171CD9F9}"/>
              </a:ext>
            </a:extLst>
          </p:cNvPr>
          <p:cNvSpPr/>
          <p:nvPr/>
        </p:nvSpPr>
        <p:spPr>
          <a:xfrm>
            <a:off x="975659" y="1129057"/>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4" name="TextBox 3">
            <a:extLst>
              <a:ext uri="{FF2B5EF4-FFF2-40B4-BE49-F238E27FC236}">
                <a16:creationId xmlns:a16="http://schemas.microsoft.com/office/drawing/2014/main" id="{2E953037-97D8-4DB4-891E-6AEC648DAAA6}"/>
              </a:ext>
            </a:extLst>
          </p:cNvPr>
          <p:cNvSpPr txBox="1"/>
          <p:nvPr/>
        </p:nvSpPr>
        <p:spPr>
          <a:xfrm>
            <a:off x="5224131" y="1803875"/>
            <a:ext cx="625492" cy="523220"/>
          </a:xfrm>
          <a:prstGeom prst="rect">
            <a:avLst/>
          </a:prstGeom>
          <a:noFill/>
        </p:spPr>
        <p:txBody>
          <a:bodyPr wrap="none" rtlCol="0">
            <a:spAutoFit/>
          </a:bodyPr>
          <a:lstStyle/>
          <a:p>
            <a:r>
              <a:rPr lang="en-US"/>
              <a:t>C=</a:t>
            </a:r>
          </a:p>
        </p:txBody>
      </p:sp>
      <p:sp>
        <p:nvSpPr>
          <p:cNvPr id="23" name="Rectangle 22">
            <a:extLst>
              <a:ext uri="{FF2B5EF4-FFF2-40B4-BE49-F238E27FC236}">
                <a16:creationId xmlns:a16="http://schemas.microsoft.com/office/drawing/2014/main" id="{E4FB1ACE-6171-4E5E-B452-182F4D43C0BD}"/>
              </a:ext>
            </a:extLst>
          </p:cNvPr>
          <p:cNvSpPr/>
          <p:nvPr/>
        </p:nvSpPr>
        <p:spPr>
          <a:xfrm>
            <a:off x="9319657" y="1363707"/>
            <a:ext cx="2138597"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2</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2     3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2     3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1     2</a:t>
            </a:r>
            <a:r>
              <a:rPr lang="en-US" altLang="zh-CN" sz="2400">
                <a:ea typeface="宋体" panose="02010600030101010101" pitchFamily="2" charset="-122"/>
              </a:rPr>
              <a:t>	</a:t>
            </a:r>
            <a:endParaRPr lang="en-US" sz="240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9111625" y="1318975"/>
            <a:ext cx="2138598"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476183" y="2991099"/>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312024" y="310656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78473" y="5031513"/>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1847528" y="2929813"/>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9885291" y="795755"/>
            <a:ext cx="503664" cy="523220"/>
          </a:xfrm>
          <a:prstGeom prst="rect">
            <a:avLst/>
          </a:prstGeom>
          <a:noFill/>
        </p:spPr>
        <p:txBody>
          <a:bodyPr wrap="none" rtlCol="0">
            <a:spAutoFit/>
          </a:bodyPr>
          <a:lstStyle/>
          <a:p>
            <a:r>
              <a:rPr lang="en-US"/>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4" y="1769155"/>
            <a:ext cx="476532" cy="5232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1271464" y="3836867"/>
            <a:ext cx="476532" cy="5232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1" name="Straight Connector 10">
            <a:extLst>
              <a:ext uri="{FF2B5EF4-FFF2-40B4-BE49-F238E27FC236}">
                <a16:creationId xmlns:a16="http://schemas.microsoft.com/office/drawing/2014/main" id="{2021E278-0E61-4DB8-1E23-CD3E78664614}"/>
              </a:ext>
            </a:extLst>
          </p:cNvPr>
          <p:cNvCxnSpPr/>
          <p:nvPr/>
        </p:nvCxnSpPr>
        <p:spPr bwMode="auto">
          <a:xfrm>
            <a:off x="5735960" y="3284984"/>
            <a:ext cx="0"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Rectangle 9">
            <a:extLst>
              <a:ext uri="{FF2B5EF4-FFF2-40B4-BE49-F238E27FC236}">
                <a16:creationId xmlns:a16="http://schemas.microsoft.com/office/drawing/2014/main" id="{CFE6B0BE-0E0A-453E-A1F9-82906267DE9C}"/>
              </a:ext>
            </a:extLst>
          </p:cNvPr>
          <p:cNvSpPr/>
          <p:nvPr/>
        </p:nvSpPr>
        <p:spPr>
          <a:xfrm>
            <a:off x="5934448" y="1213149"/>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2" name="AutoShape 5">
            <a:extLst>
              <a:ext uri="{FF2B5EF4-FFF2-40B4-BE49-F238E27FC236}">
                <a16:creationId xmlns:a16="http://schemas.microsoft.com/office/drawing/2014/main" id="{26FBCBD7-CF51-4CFD-A7D1-74167044ED3D}"/>
              </a:ext>
            </a:extLst>
          </p:cNvPr>
          <p:cNvSpPr>
            <a:spLocks noChangeArrowheads="1"/>
          </p:cNvSpPr>
          <p:nvPr/>
        </p:nvSpPr>
        <p:spPr bwMode="auto">
          <a:xfrm>
            <a:off x="5770289" y="132861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extLst>
      <p:ext uri="{BB962C8B-B14F-4D97-AF65-F5344CB8AC3E}">
        <p14:creationId xmlns:p14="http://schemas.microsoft.com/office/powerpoint/2010/main" val="373785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a:ea typeface="ヒラギノ角ゴ Pro W3" charset="-128"/>
              </a:rPr>
              <a:t>Finite Field Arithmetic </a:t>
            </a:r>
            <a:r>
              <a:rPr lang="en-IN" altLang="en-US" sz="2800">
                <a:ea typeface="ヒラギノ角ゴ Pro W3" charset="-128"/>
              </a:rPr>
              <a:t>(3/3)</a:t>
            </a:r>
            <a:endParaRPr lang="en-US" sz="280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a:t>In the Advanced Encryption Standard (</a:t>
            </a:r>
            <a:r>
              <a:rPr lang="en-IN" sz="2400" spc="-250"/>
              <a:t>A E </a:t>
            </a:r>
            <a:r>
              <a:rPr lang="en-IN" sz="2400"/>
              <a:t>S) all operations are performed on 8-bit (1 byte);</a:t>
            </a:r>
          </a:p>
          <a:p>
            <a:r>
              <a:rPr lang="en-IN" sz="2400"/>
              <a:t>The arithmetic operations of addition, multiplication, and division are performed over the </a:t>
            </a:r>
            <a:r>
              <a:rPr lang="en-IN" sz="2400" b="1"/>
              <a:t>finite field </a:t>
            </a:r>
            <a:r>
              <a:rPr lang="en-IN" sz="2400" b="1" spc="-250"/>
              <a:t>G </a:t>
            </a:r>
            <a:r>
              <a:rPr lang="en-IN" sz="2400" b="1"/>
              <a:t>F(2</a:t>
            </a:r>
            <a:r>
              <a:rPr lang="en-IN" sz="2400" b="1" baseline="30000"/>
              <a:t>8</a:t>
            </a:r>
            <a:r>
              <a:rPr lang="en-IN" sz="2400" b="1"/>
              <a:t>)</a:t>
            </a: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err="1">
                <a:solidFill>
                  <a:srgbClr val="242729"/>
                </a:solidFill>
                <a:latin typeface="Georgia" panose="02040502050405020303" pitchFamily="18" charset="0"/>
              </a:rPr>
              <a:t>Rijndael's</a:t>
            </a:r>
            <a:r>
              <a:rPr lang="en-US" b="1">
                <a:solidFill>
                  <a:srgbClr val="242729"/>
                </a:solidFill>
                <a:latin typeface="Georgia" panose="02040502050405020303" pitchFamily="18" charset="0"/>
              </a:rPr>
              <a:t> finite field</a:t>
            </a:r>
            <a:endParaRPr lang="en-US" b="1"/>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a:solidFill>
                    <a:srgbClr val="202122"/>
                  </a:solidFill>
                  <a:latin typeface="Nimbus Roman No9 L"/>
                </a:rPr>
                <a:t>GF(2)[</a:t>
              </a:r>
              <a:r>
                <a:rPr lang="en-US" i="1">
                  <a:solidFill>
                    <a:srgbClr val="202122"/>
                  </a:solidFill>
                  <a:latin typeface="Nimbus Roman No9 L"/>
                </a:rPr>
                <a:t>x</a:t>
              </a:r>
              <a:r>
                <a:rPr lang="en-US">
                  <a:solidFill>
                    <a:srgbClr val="202122"/>
                  </a:solidFill>
                  <a:latin typeface="Nimbus Roman No9 L"/>
                </a:rPr>
                <a:t>]/(</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endParaRPr lang="en-US"/>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extLst>
                <p:ext uri="{D42A27DB-BD31-4B8C-83A1-F6EECF244321}">
                  <p14:modId xmlns:p14="http://schemas.microsoft.com/office/powerpoint/2010/main" val="4060455533"/>
                </p:ext>
              </p:extLst>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7"/>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8"/>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9">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039520" y="0"/>
            <a:ext cx="9881016" cy="962744"/>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335360" y="1066800"/>
            <a:ext cx="10585176" cy="4724400"/>
          </a:xfrm>
        </p:spPr>
        <p:txBody>
          <a:bodyPr/>
          <a:lstStyle/>
          <a:p>
            <a:pPr eaLnBrk="1" hangingPunct="1"/>
            <a:r>
              <a:rPr lang="en-US" altLang="zh-CN" sz="2400" i="1">
                <a:latin typeface="Times New Roman" panose="02020603050405020304" pitchFamily="18" charset="0"/>
                <a:ea typeface="宋体" panose="02010600030101010101" pitchFamily="2" charset="-122"/>
              </a:rPr>
              <a:t>mic</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a</a:t>
            </a:r>
            <a:r>
              <a:rPr lang="en-US" altLang="zh-CN" sz="2400" baseline="30000" err="1">
                <a:latin typeface="Times New Roman" panose="02020603050405020304" pitchFamily="18" charset="0"/>
                <a:ea typeface="宋体" panose="02010600030101010101" pitchFamily="2" charset="-122"/>
              </a:rPr>
              <a:t>’</a:t>
            </a:r>
            <a:r>
              <a:rPr lang="en-US" altLang="zh-CN" sz="2400" baseline="-25000" err="1">
                <a:latin typeface="Times New Roman" panose="02020603050405020304" pitchFamily="18" charset="0"/>
                <a:ea typeface="宋体" panose="02010600030101010101" pitchFamily="2" charset="-122"/>
              </a:rPr>
              <a:t>ij</a:t>
            </a:r>
            <a:r>
              <a:rPr lang="en-US" altLang="zh-CN" sz="2400">
                <a:latin typeface="Times New Roman" panose="02020603050405020304" pitchFamily="18" charset="0"/>
                <a:ea typeface="宋体" panose="02010600030101010101" pitchFamily="2" charset="-122"/>
              </a:rPr>
              <a:t>]</a:t>
            </a:r>
            <a:r>
              <a:rPr lang="en-US" altLang="zh-CN" sz="2400" baseline="-25000">
                <a:latin typeface="Times New Roman" panose="02020603050405020304" pitchFamily="18" charset="0"/>
                <a:ea typeface="宋体" panose="02010600030101010101" pitchFamily="2" charset="-122"/>
              </a:rPr>
              <a:t>4</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a:ea typeface="宋体" panose="02010600030101010101" pitchFamily="2" charset="-122"/>
              </a:rPr>
              <a:t> is determined by the following operation (</a:t>
            </a:r>
            <a:r>
              <a:rPr lang="en-US" altLang="zh-CN" sz="2400" i="1">
                <a:latin typeface="Times New Roman" panose="02020603050405020304" pitchFamily="18" charset="0"/>
                <a:ea typeface="宋体" panose="02010600030101010101" pitchFamily="2" charset="-122"/>
              </a:rPr>
              <a:t>j</a:t>
            </a:r>
            <a:r>
              <a:rPr lang="en-US" altLang="zh-CN" sz="2400">
                <a:ea typeface="宋体" panose="02010600030101010101" pitchFamily="2" charset="-122"/>
              </a:rPr>
              <a:t> = 0, 1, 2, 3):</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0,j</a:t>
            </a:r>
            <a:r>
              <a:rPr lang="en-US" altLang="zh-CN" sz="2400">
                <a:ea typeface="宋体" panose="02010600030101010101" pitchFamily="2" charset="-122"/>
              </a:rPr>
              <a:t> =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a:t>
            </a:r>
            <a:r>
              <a:rPr lang="en-US" altLang="zh-CN" sz="2400">
                <a:ea typeface="宋体" panose="02010600030101010101" pitchFamily="2" charset="-122"/>
              </a:rPr>
              <a:t>) </a:t>
            </a:r>
            <a:r>
              <a:rPr lang="en-GB" altLang="zh-CN" sz="2400">
                <a:ea typeface="StarBats"/>
                <a:cs typeface="StarBats"/>
              </a:rPr>
              <a:t>⊕ [</a:t>
            </a:r>
            <a:r>
              <a:rPr lang="en-GB" altLang="zh-CN" sz="2400" i="1">
                <a:latin typeface="Times New Roman" panose="02020603050405020304" pitchFamily="18" charset="0"/>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1,j</a:t>
            </a:r>
            <a:r>
              <a:rPr lang="en-GB" altLang="zh-CN" sz="2400">
                <a:ea typeface="宋体" panose="02010600030101010101" pitchFamily="2" charset="-122"/>
              </a:rPr>
              <a:t> = </a:t>
            </a:r>
            <a:r>
              <a:rPr lang="en-US" altLang="zh-CN" sz="2400">
                <a:ea typeface="宋体" panose="02010600030101010101" pitchFamily="2" charset="-122"/>
              </a:rPr>
              <a:t>a</a:t>
            </a:r>
            <a:r>
              <a:rPr lang="en-US" altLang="zh-CN" sz="2400" baseline="-25000">
                <a:ea typeface="宋体" panose="02010600030101010101" pitchFamily="2" charset="-122"/>
              </a:rPr>
              <a:t>0,j </a:t>
            </a:r>
            <a:r>
              <a:rPr lang="en-GB" altLang="zh-CN" sz="2400">
                <a:ea typeface="StarBats"/>
                <a:cs typeface="StarBats"/>
              </a:rPr>
              <a:t>⊕ </a:t>
            </a:r>
            <a:r>
              <a:rPr lang="en-GB" altLang="zh-CN" sz="2400" i="1">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t>
            </a:r>
            <a:r>
              <a:rPr lang="en-GB" altLang="zh-CN" sz="2400" i="1">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2,j</a:t>
            </a:r>
            <a:r>
              <a:rPr lang="en-GB" altLang="zh-CN" sz="2400">
                <a:ea typeface="宋体" panose="02010600030101010101" pitchFamily="2" charset="-122"/>
              </a:rPr>
              <a:t> = </a:t>
            </a:r>
            <a:r>
              <a:rPr lang="en-US" altLang="zh-CN" sz="2400">
                <a:ea typeface="宋体" panose="02010600030101010101" pitchFamily="2" charset="-122"/>
              </a:rPr>
              <a:t>a</a:t>
            </a:r>
            <a:r>
              <a:rPr lang="en-US" altLang="zh-CN" sz="2400" baseline="-25000">
                <a:ea typeface="宋体" panose="02010600030101010101" pitchFamily="2" charset="-122"/>
              </a:rPr>
              <a:t>0,j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 ⊕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 ⊕</a:t>
            </a:r>
            <a:r>
              <a:rPr lang="en-GB" altLang="zh-CN" sz="2400" baseline="-25000">
                <a:ea typeface="StarBats"/>
                <a:cs typeface="StarBats"/>
              </a:rPr>
              <a:t> </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3,j </a:t>
            </a:r>
            <a:r>
              <a:rPr lang="en-GB" altLang="zh-CN" sz="2400">
                <a:ea typeface="宋体" panose="02010600030101010101" pitchFamily="2" charset="-122"/>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a:t>
            </a:r>
            <a:r>
              <a:rPr lang="en-GB" altLang="zh-CN" sz="2400">
                <a:ea typeface="StarBats"/>
                <a:cs typeface="StarBats"/>
              </a:rPr>
              <a:t> )⊕</a:t>
            </a:r>
            <a:r>
              <a:rPr lang="en-US" altLang="zh-CN" sz="2400" baseline="-2500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 </a:t>
            </a:r>
            <a:r>
              <a:rPr lang="en-US" altLang="zh-CN" sz="2400">
                <a:ea typeface="宋体" panose="02010600030101010101" pitchFamily="2" charset="-122"/>
              </a:rPr>
              <a:t>]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a:t>
            </a:r>
            <a:r>
              <a:rPr lang="en-GB" altLang="zh-CN" sz="2400" baseline="-25000">
                <a:ea typeface="StarBats"/>
                <a:cs typeface="StarBats"/>
              </a:rPr>
              <a:t>2,j </a:t>
            </a:r>
            <a:r>
              <a:rPr lang="en-GB" altLang="zh-CN" sz="2400">
                <a:ea typeface="StarBats"/>
                <a:cs typeface="StarBats"/>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a:t>
            </a:r>
          </a:p>
        </p:txBody>
      </p:sp>
    </p:spTree>
    <p:extLst>
      <p:ext uri="{BB962C8B-B14F-4D97-AF65-F5344CB8AC3E}">
        <p14:creationId xmlns:p14="http://schemas.microsoft.com/office/powerpoint/2010/main" val="231192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271464" y="0"/>
            <a:ext cx="9881016" cy="1295400"/>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451332" y="1066800"/>
            <a:ext cx="11521280" cy="4724400"/>
          </a:xfrm>
        </p:spPr>
        <p:txBody>
          <a:bodyPr/>
          <a:lstStyle/>
          <a:p>
            <a:pPr eaLnBrk="1" hangingPunct="1"/>
            <a:r>
              <a:rPr lang="en-GB" altLang="zh-CN" sz="2000" i="1">
                <a:latin typeface="+mj-lt"/>
                <a:ea typeface="宋体" panose="02010600030101010101" pitchFamily="2" charset="-122"/>
              </a:rPr>
              <a:t>mic</a:t>
            </a:r>
            <a:r>
              <a:rPr lang="en-GB" altLang="zh-CN" sz="2000" baseline="30000">
                <a:latin typeface="+mj-lt"/>
                <a:ea typeface="宋体" panose="02010600030101010101" pitchFamily="2" charset="-122"/>
              </a:rPr>
              <a:t>-1</a:t>
            </a:r>
            <a:r>
              <a:rPr lang="en-GB" altLang="zh-CN" sz="2000">
                <a:latin typeface="+mj-lt"/>
                <a:ea typeface="宋体" panose="02010600030101010101" pitchFamily="2" charset="-122"/>
              </a:rPr>
              <a:t>(</a:t>
            </a:r>
            <a:r>
              <a:rPr lang="en-GB" altLang="zh-CN" sz="2000" i="1">
                <a:latin typeface="+mj-lt"/>
                <a:ea typeface="宋体" panose="02010600030101010101" pitchFamily="2" charset="-122"/>
              </a:rPr>
              <a:t>A</a:t>
            </a:r>
            <a:r>
              <a:rPr lang="en-GB" altLang="zh-CN" sz="2000">
                <a:latin typeface="+mj-lt"/>
                <a:ea typeface="宋体" panose="02010600030101010101" pitchFamily="2" charset="-122"/>
              </a:rPr>
              <a:t>) is defined as follows:</a:t>
            </a:r>
          </a:p>
          <a:p>
            <a:pPr lvl="1" eaLnBrk="1" hangingPunct="1"/>
            <a:r>
              <a:rPr lang="en-GB" altLang="zh-CN" sz="2000">
                <a:ea typeface="宋体" panose="02010600030101010101" pitchFamily="2" charset="-122"/>
              </a:rPr>
              <a:t>Let </a:t>
            </a:r>
            <a:r>
              <a:rPr lang="en-GB" altLang="zh-CN" sz="2000">
                <a:latin typeface="Times New Roman" panose="02020603050405020304" pitchFamily="18" charset="0"/>
                <a:ea typeface="宋体" panose="02010600030101010101" pitchFamily="2" charset="-122"/>
              </a:rPr>
              <a:t>w</a:t>
            </a:r>
            <a:r>
              <a:rPr lang="en-GB" altLang="zh-CN" sz="2000">
                <a:ea typeface="宋体" panose="02010600030101010101" pitchFamily="2" charset="-122"/>
              </a:rPr>
              <a:t> be a byte and </a:t>
            </a:r>
            <a:r>
              <a:rPr lang="en-GB" altLang="zh-CN" sz="2000" i="1" err="1">
                <a:latin typeface="Times New Roman" panose="02020603050405020304" pitchFamily="18" charset="0"/>
                <a:ea typeface="宋体" panose="02010600030101010101" pitchFamily="2" charset="-122"/>
              </a:rPr>
              <a:t>i</a:t>
            </a:r>
            <a:r>
              <a:rPr lang="en-GB" altLang="zh-CN" sz="2000">
                <a:ea typeface="宋体" panose="02010600030101010101" pitchFamily="2" charset="-122"/>
              </a:rPr>
              <a:t> a positive integer:</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 </a:t>
            </a:r>
            <a:r>
              <a:rPr lang="en-GB" altLang="zh-CN" sz="2000">
                <a:latin typeface="Times New Roman" panose="02020603050405020304" pitchFamily="18" charset="0"/>
                <a:ea typeface="宋体" panose="02010600030101010101" pitchFamily="2" charset="-122"/>
              </a:rPr>
              <a:t>(</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a:latin typeface="Times New Roman" panose="02020603050405020304" pitchFamily="18" charset="0"/>
                <a:ea typeface="宋体" panose="02010600030101010101" pitchFamily="2" charset="-122"/>
              </a:rPr>
              <a:t>i</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a:t>
            </a:r>
            <a:r>
              <a:rPr lang="en-GB" altLang="zh-CN" sz="2000" i="1"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 &gt; 1),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a:latin typeface="Times New Roman" panose="02020603050405020304" pitchFamily="18" charset="0"/>
                <a:ea typeface="宋体" panose="02010600030101010101" pitchFamily="2" charset="-122"/>
              </a:rPr>
              <a:t>(w)</a:t>
            </a:r>
          </a:p>
          <a:p>
            <a:pPr lvl="1" eaLnBrk="1" hangingPunct="1"/>
            <a:r>
              <a:rPr lang="en-GB" altLang="zh-CN" sz="2000">
                <a:ea typeface="宋体" panose="02010600030101010101" pitchFamily="2" charset="-122"/>
              </a:rPr>
              <a:t>Let </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1</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2</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3</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4</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w</a:t>
            </a:r>
          </a:p>
          <a:p>
            <a:pPr eaLnBrk="1" hangingPunct="1"/>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a:t>
            </a:r>
            <a:r>
              <a:rPr lang="en-US" altLang="zh-CN" sz="2000" baseline="30000">
                <a:latin typeface="Times New Roman" panose="02020603050405020304" pitchFamily="18" charset="0"/>
                <a:ea typeface="宋体" panose="02010600030101010101" pitchFamily="2" charset="-122"/>
              </a:rPr>
              <a:t>’’</a:t>
            </a:r>
            <a:r>
              <a:rPr lang="en-US" altLang="zh-CN" sz="2000" baseline="-25000" err="1">
                <a:latin typeface="Times New Roman" panose="02020603050405020304" pitchFamily="18" charset="0"/>
                <a:ea typeface="宋体" panose="02010600030101010101" pitchFamily="2" charset="-122"/>
              </a:rPr>
              <a:t>ij</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4×4</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0,j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1,j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2,j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3,j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184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71464" y="44624"/>
            <a:ext cx="7543800" cy="1106760"/>
          </a:xfrm>
        </p:spPr>
        <p:txBody>
          <a:bodyPr anchor="ctr"/>
          <a:lstStyle/>
          <a:p>
            <a:pPr eaLnBrk="1" hangingPunct="1"/>
            <a:r>
              <a:rPr lang="en-US" altLang="zh-CN">
                <a:ea typeface="宋体" panose="02010600030101010101" pitchFamily="2" charset="-122"/>
              </a:rPr>
              <a:t>Add Round Keys (</a:t>
            </a:r>
            <a:r>
              <a:rPr lang="en-US" altLang="zh-CN" i="1">
                <a:latin typeface="Times New Roman" panose="02020603050405020304" pitchFamily="18" charset="0"/>
                <a:ea typeface="宋体" panose="02010600030101010101" pitchFamily="2" charset="-122"/>
              </a:rPr>
              <a:t>ark</a:t>
            </a:r>
            <a:r>
              <a:rPr lang="en-US" altLang="zh-CN">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479376" y="1105136"/>
            <a:ext cx="11233248" cy="5257328"/>
          </a:xfrm>
        </p:spPr>
        <p:txBody>
          <a:bodyPr/>
          <a:lstStyle/>
          <a:p>
            <a:pPr eaLnBrk="1" hangingPunct="1"/>
            <a:r>
              <a:rPr lang="en-US" altLang="zh-CN" sz="2400">
                <a:ea typeface="宋体" panose="02010600030101010101" pitchFamily="2" charset="-122"/>
              </a:rPr>
              <a:t>Rewrite </a:t>
            </a:r>
            <a:r>
              <a:rPr lang="en-US" altLang="zh-CN" sz="2400" i="1">
                <a:ea typeface="宋体" panose="02010600030101010101" pitchFamily="2" charset="-122"/>
              </a:rPr>
              <a:t>K</a:t>
            </a:r>
            <a:r>
              <a:rPr lang="en-US" altLang="zh-CN" sz="2400" i="1" baseline="-25000">
                <a:ea typeface="宋体" panose="02010600030101010101" pitchFamily="2" charset="-122"/>
              </a:rPr>
              <a:t>i</a:t>
            </a:r>
            <a:r>
              <a:rPr lang="en-US" altLang="zh-CN" sz="2400">
                <a:ea typeface="宋体" panose="02010600030101010101" pitchFamily="2" charset="-122"/>
              </a:rPr>
              <a:t> as a 4 x 4 matrix of bytes: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US" altLang="zh-CN" sz="2400" baseline="-25000">
                <a:ea typeface="宋体" panose="02010600030101010101" pitchFamily="2" charset="-122"/>
              </a:rPr>
              <a:t>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where each element is a byte and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0,j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3,j</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0, 1 , 2, 3</a:t>
            </a:r>
            <a:r>
              <a:rPr lang="en-US" altLang="zh-CN" sz="2400">
                <a:ea typeface="宋体" panose="02010600030101010101" pitchFamily="2" charset="-122"/>
              </a:rPr>
              <a:t>	</a:t>
            </a:r>
            <a:endParaRPr lang="en-GB" altLang="zh-CN" sz="2400">
              <a:ea typeface="StarBats"/>
              <a:cs typeface="StarBats"/>
            </a:endParaRPr>
          </a:p>
          <a:p>
            <a:pPr eaLnBrk="1" hangingPunct="1"/>
            <a:r>
              <a:rPr lang="en-GB" altLang="zh-CN" sz="2400">
                <a:ea typeface="StarBats"/>
                <a:cs typeface="StarBats"/>
              </a:rPr>
              <a:t>Initially, let </a:t>
            </a:r>
            <a:r>
              <a:rPr lang="en-GB" altLang="zh-CN" sz="2400" i="1">
                <a:latin typeface="Times New Roman" panose="02020603050405020304" pitchFamily="18" charset="0"/>
                <a:ea typeface="StarBats"/>
                <a:cs typeface="StarBats"/>
              </a:rPr>
              <a:t>A = M</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0,3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0,4</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0,4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ark</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K</a:t>
            </a:r>
            <a:r>
              <a:rPr lang="en-GB" altLang="zh-CN" sz="2400" i="1" baseline="-25000">
                <a:latin typeface="Times New Roman" panose="02020603050405020304" pitchFamily="18" charset="0"/>
                <a:ea typeface="宋体" panose="02010600030101010101" pitchFamily="2" charset="-122"/>
              </a:rPr>
              <a:t>i</a:t>
            </a:r>
            <a:r>
              <a:rPr lang="en-GB" altLang="zh-CN" sz="2400">
                <a:latin typeface="Times New Roman" panose="02020603050405020304" pitchFamily="18" charset="0"/>
                <a:ea typeface="宋体" panose="02010600030101010101" pitchFamily="2" charset="-122"/>
              </a:rPr>
              <a:t>) = </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a:latin typeface="Times New Roman" panose="02020603050405020304" pitchFamily="18" charset="0"/>
                <a:ea typeface="StarBats"/>
                <a:cs typeface="StarBats"/>
              </a:rPr>
              <a:t>⊕ </a:t>
            </a:r>
            <a:r>
              <a:rPr lang="en-GB" altLang="zh-CN" sz="2400" i="1">
                <a:latin typeface="Times New Roman" panose="02020603050405020304" pitchFamily="18" charset="0"/>
                <a:ea typeface="StarBats"/>
                <a:cs typeface="StarBats"/>
              </a:rPr>
              <a:t>K</a:t>
            </a:r>
            <a:r>
              <a:rPr lang="en-GB" altLang="zh-CN" sz="2400" i="1" baseline="-25000">
                <a:latin typeface="Times New Roman" panose="02020603050405020304" pitchFamily="18" charset="0"/>
                <a:ea typeface="StarBats"/>
                <a:cs typeface="StarBats"/>
              </a:rPr>
              <a:t>i</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1,0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spcBef>
                <a:spcPts val="1200"/>
              </a:spcBef>
            </a:pPr>
            <a:r>
              <a:rPr lang="en-US" altLang="zh-CN" sz="2400">
                <a:ea typeface="宋体" panose="02010600030101010101" pitchFamily="2" charset="-122"/>
              </a:rPr>
              <a:t>Since this is a ⊕ operation, </a:t>
            </a:r>
            <a:r>
              <a:rPr lang="en-US" altLang="zh-CN" sz="2400" i="1">
                <a:latin typeface="Times New Roman" panose="02020603050405020304" pitchFamily="18" charset="0"/>
                <a:ea typeface="宋体" panose="02010600030101010101" pitchFamily="2" charset="-122"/>
              </a:rPr>
              <a:t>ark</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ea typeface="宋体" panose="02010600030101010101" pitchFamily="2" charset="-122"/>
              </a:rPr>
              <a:t> is the same as </a:t>
            </a:r>
            <a:r>
              <a:rPr lang="en-US" altLang="zh-CN" sz="2400" i="1">
                <a:latin typeface="Times New Roman" panose="02020603050405020304" pitchFamily="18" charset="0"/>
                <a:ea typeface="宋体" panose="02010600030101010101" pitchFamily="2" charset="-122"/>
              </a:rPr>
              <a:t>ark</a:t>
            </a:r>
            <a:r>
              <a:rPr lang="en-US" altLang="zh-CN" sz="2400">
                <a:ea typeface="宋体" panose="02010600030101010101" pitchFamily="2" charset="-122"/>
              </a:rPr>
              <a:t>. We have</a:t>
            </a:r>
          </a:p>
          <a:p>
            <a:pPr eaLnBrk="1" hangingPunct="1">
              <a:spcBef>
                <a:spcPts val="1200"/>
              </a:spcBef>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143672" y="1556979"/>
            <a:ext cx="2592288" cy="180001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4648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4151784" y="4077072"/>
            <a:ext cx="5904656" cy="201622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4343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7">
            <a:extLst>
              <a:ext uri="{FF2B5EF4-FFF2-40B4-BE49-F238E27FC236}">
                <a16:creationId xmlns:a16="http://schemas.microsoft.com/office/drawing/2014/main" id="{8EEBBF1E-E519-4EAE-9250-D539452738E8}"/>
              </a:ext>
            </a:extLst>
          </p:cNvPr>
          <p:cNvSpPr/>
          <p:nvPr/>
        </p:nvSpPr>
        <p:spPr>
          <a:xfrm>
            <a:off x="6958335" y="144151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baseline="-25000">
                <a:latin typeface="Times New Roman" panose="02020603050405020304" pitchFamily="18" charset="0"/>
                <a:ea typeface="宋体" panose="02010600030101010101" pitchFamily="2" charset="-122"/>
              </a:rPr>
              <a:t>a0,0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9" name="AutoShape 5">
            <a:extLst>
              <a:ext uri="{FF2B5EF4-FFF2-40B4-BE49-F238E27FC236}">
                <a16:creationId xmlns:a16="http://schemas.microsoft.com/office/drawing/2014/main" id="{8DD8C743-0FFC-4946-B848-A5B6918EECE0}"/>
              </a:ext>
            </a:extLst>
          </p:cNvPr>
          <p:cNvSpPr>
            <a:spLocks noChangeArrowheads="1"/>
          </p:cNvSpPr>
          <p:nvPr/>
        </p:nvSpPr>
        <p:spPr bwMode="auto">
          <a:xfrm>
            <a:off x="6794176" y="155697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TextBox 1">
            <a:extLst>
              <a:ext uri="{FF2B5EF4-FFF2-40B4-BE49-F238E27FC236}">
                <a16:creationId xmlns:a16="http://schemas.microsoft.com/office/drawing/2014/main" id="{BBD84506-DDA5-4DF1-9CB0-ECBAF5344471}"/>
              </a:ext>
            </a:extLst>
          </p:cNvPr>
          <p:cNvSpPr txBox="1"/>
          <p:nvPr/>
        </p:nvSpPr>
        <p:spPr>
          <a:xfrm>
            <a:off x="6147845" y="2195375"/>
            <a:ext cx="646331" cy="523220"/>
          </a:xfrm>
          <a:prstGeom prst="rect">
            <a:avLst/>
          </a:prstGeom>
          <a:noFill/>
        </p:spPr>
        <p:txBody>
          <a:bodyPr wrap="none" rtlCol="0">
            <a:spAutoFit/>
          </a:bodyPr>
          <a:lstStyle/>
          <a:p>
            <a:r>
              <a:rPr lang="en-US"/>
              <a:t>A=</a:t>
            </a:r>
          </a:p>
        </p:txBody>
      </p:sp>
    </p:spTree>
    <p:extLst>
      <p:ext uri="{BB962C8B-B14F-4D97-AF65-F5344CB8AC3E}">
        <p14:creationId xmlns:p14="http://schemas.microsoft.com/office/powerpoint/2010/main" val="328126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407368" y="1124744"/>
            <a:ext cx="11377264" cy="6250932"/>
          </a:xfrm>
          <a:ln w="12700">
            <a:solidFill>
              <a:srgbClr val="FFFFFF"/>
            </a:solidFill>
            <a:miter lim="800000"/>
            <a:headEnd/>
            <a:tailEnd/>
          </a:ln>
        </p:spPr>
        <p:txBody>
          <a:bodyPr wrap="square"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Let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[0,31]</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[32,63]</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[64,95]</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[96,127]</a:t>
            </a:r>
            <a:r>
              <a:rPr lang="en-GB" altLang="zh-CN" sz="230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AES expands </a:t>
            </a:r>
            <a:r>
              <a:rPr lang="en-GB" altLang="zh-CN" sz="2300" i="1">
                <a:latin typeface="Times New Roman" panose="02020603050405020304" pitchFamily="18" charset="0"/>
                <a:ea typeface="宋体" panose="02010600030101010101" pitchFamily="2" charset="-122"/>
              </a:rPr>
              <a:t>K</a:t>
            </a:r>
            <a:r>
              <a:rPr lang="en-GB" altLang="zh-CN" sz="2300">
                <a:ea typeface="宋体" panose="02010600030101010101" pitchFamily="2" charset="-122"/>
              </a:rPr>
              <a:t> into a 44-word array </a:t>
            </a:r>
            <a:r>
              <a:rPr lang="en-GB" altLang="zh-CN" sz="2300" i="1">
                <a:latin typeface="Times New Roman" panose="02020603050405020304" pitchFamily="18" charset="0"/>
                <a:ea typeface="宋体" panose="02010600030101010101" pitchFamily="2" charset="-122"/>
              </a:rPr>
              <a:t>W</a:t>
            </a:r>
            <a:r>
              <a:rPr lang="en-GB" altLang="zh-CN" sz="230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Define a byte transformation function </a:t>
            </a:r>
            <a:r>
              <a:rPr lang="en-GB" altLang="zh-CN" sz="2300" i="1">
                <a:latin typeface="Blackadder ITC" panose="04020505050007020D02" pitchFamily="82" charset="0"/>
                <a:ea typeface="宋体" panose="02010600030101010101" pitchFamily="2" charset="-122"/>
              </a:rPr>
              <a:t>M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0</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00011011</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Next, let </a:t>
            </a:r>
            <a:r>
              <a:rPr lang="en-GB" altLang="zh-CN" sz="2300">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be a non-negative number. Define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00000001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00000010</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(j–1))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Finally, define a word-substitution function </a:t>
            </a:r>
            <a:r>
              <a:rPr lang="en-GB" altLang="zh-CN" sz="2300" i="1">
                <a:latin typeface="Times New Roman" panose="02020603050405020304" pitchFamily="18" charset="0"/>
                <a:ea typeface="宋体" panose="02010600030101010101" pitchFamily="2" charset="-122"/>
              </a:rPr>
              <a:t>T</a:t>
            </a:r>
            <a:r>
              <a:rPr lang="en-GB" altLang="zh-CN" sz="2300">
                <a:ea typeface="宋体" panose="02010600030101010101" pitchFamily="2" charset="-122"/>
              </a:rPr>
              <a:t> as follows, which transforms a 32-bit string into a 32-bit string, using parameter </a:t>
            </a:r>
            <a:r>
              <a:rPr lang="en-GB" altLang="zh-CN" sz="2300" i="1">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and the AES S-Box:  </a:t>
            </a:r>
            <a:r>
              <a:rPr lang="en-GB" altLang="zh-CN" sz="2300" i="1">
                <a:latin typeface="Times New Roman" panose="02020603050405020304" pitchFamily="18" charset="0"/>
                <a:ea typeface="宋体" panose="02010600030101010101" pitchFamily="2" charset="-122"/>
              </a:rPr>
              <a:t>T</a:t>
            </a:r>
            <a:r>
              <a:rPr lang="en-GB" altLang="zh-CN" sz="2300">
                <a:latin typeface="Times New Roman" panose="02020603050405020304" pitchFamily="18" charset="0"/>
                <a:ea typeface="宋体" panose="02010600030101010101" pitchFamily="2" charset="-122"/>
              </a:rPr>
              <a:t>(w</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where </a:t>
            </a:r>
            <a:r>
              <a:rPr lang="en-GB" altLang="zh-CN" sz="2300">
                <a:latin typeface="Times New Roman" panose="02020603050405020304" pitchFamily="18" charset="0"/>
                <a:ea typeface="宋体" panose="02010600030101010101" pitchFamily="2" charset="-122"/>
              </a:rPr>
              <a:t>w = 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baseline="-33000">
                <a:ea typeface="宋体" panose="02010600030101010101" pitchFamily="2" charset="-122"/>
              </a:rPr>
              <a:t>  </a:t>
            </a:r>
            <a:r>
              <a:rPr lang="en-GB" altLang="zh-CN" sz="2300">
                <a:ea typeface="宋体" panose="02010600030101010101" pitchFamily="2" charset="-122"/>
              </a:rPr>
              <a:t>with each </a:t>
            </a:r>
            <a:r>
              <a:rPr lang="en-GB" altLang="zh-CN" sz="2300" err="1">
                <a:latin typeface="Times New Roman" panose="02020603050405020304" pitchFamily="18" charset="0"/>
                <a:ea typeface="宋体" panose="02010600030101010101" pitchFamily="2" charset="-122"/>
              </a:rPr>
              <a:t>w</a:t>
            </a:r>
            <a:r>
              <a:rPr lang="en-GB" altLang="zh-CN" sz="2300" i="1" baseline="-25000" err="1">
                <a:latin typeface="Times New Roman" panose="02020603050405020304" pitchFamily="18" charset="0"/>
                <a:ea typeface="宋体" panose="02010600030101010101" pitchFamily="2" charset="-122"/>
              </a:rPr>
              <a:t>i</a:t>
            </a:r>
            <a:r>
              <a:rPr lang="en-GB" altLang="zh-CN" sz="2300">
                <a:ea typeface="宋体" panose="02010600030101010101" pitchFamily="2" charset="-122"/>
              </a:rPr>
              <a:t> being a byte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300">
              <a:latin typeface="Times New Roman" panose="02020603050405020304" pitchFamily="18" charset="0"/>
              <a:ea typeface="宋体" panose="02010600030101010101" pitchFamily="2" charset="-122"/>
            </a:endParaRPr>
          </a:p>
          <a:p>
            <a:pPr marL="0" indent="0" algn="r"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984597" y="193576"/>
            <a:ext cx="7542213" cy="685800"/>
          </a:xfrm>
        </p:spPr>
        <p:txBody>
          <a:bodyPr anchor="ctr"/>
          <a:lstStyle/>
          <a:p>
            <a:pPr eaLnBrk="1" hangingPunct="1"/>
            <a:r>
              <a:rPr lang="en-GB" altLang="zh-CN">
                <a:solidFill>
                  <a:schemeClr val="tx1"/>
                </a:solidFill>
                <a:ea typeface="宋体" panose="02010600030101010101" pitchFamily="2" charset="-122"/>
              </a:rPr>
              <a:t>AES-128 Round Keys</a:t>
            </a:r>
            <a:endParaRPr lang="en-US" altLang="zh-CN">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4583832" y="2492896"/>
            <a:ext cx="144016" cy="108012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4831904" y="308917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79576" y="4437112"/>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4831904" y="2936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3307904" y="4460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199456" y="70520"/>
            <a:ext cx="7543800" cy="838200"/>
          </a:xfrm>
        </p:spPr>
        <p:txBody>
          <a:bodyPr anchor="ctr"/>
          <a:lstStyle/>
          <a:p>
            <a:pPr eaLnBrk="1" hangingPunct="1"/>
            <a:r>
              <a:rPr lang="en-US" altLang="zh-CN">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767408" y="1196752"/>
            <a:ext cx="10990039" cy="5381064"/>
          </a:xfrm>
        </p:spPr>
        <p:txBody>
          <a:bodyPr/>
          <a:lstStyle/>
          <a:p>
            <a:pPr eaLnBrk="1" hangingPunct="1"/>
            <a:r>
              <a:rPr lang="en-US" altLang="zh-CN" sz="2400">
                <a:ea typeface="宋体"/>
              </a:rPr>
              <a:t>Use all of these functions to create round keys of size 4 words (11 round keys are needed for AES-128; i.e. 44 words)</a:t>
            </a:r>
          </a:p>
          <a:p>
            <a:pPr eaLnBrk="1" hangingPunct="1">
              <a:buFont typeface="Wingdings" panose="05000000000000000000" pitchFamily="2" charset="2"/>
              <a:buNone/>
            </a:pPr>
            <a:r>
              <a:rPr lang="en-US" altLang="zh-CN" sz="2400">
                <a:ea typeface="宋体"/>
              </a:rPr>
              <a:t>		</a:t>
            </a:r>
            <a:r>
              <a:rPr lang="en-US" altLang="zh-CN" sz="2400" i="1">
                <a:latin typeface="Times New Roman"/>
                <a:ea typeface="宋体"/>
                <a:cs typeface="Times New Roman"/>
              </a:rPr>
              <a:t>W</a:t>
            </a:r>
            <a:r>
              <a:rPr lang="en-US" altLang="zh-CN" sz="2400">
                <a:latin typeface="Times New Roman"/>
                <a:ea typeface="宋体"/>
                <a:cs typeface="Times New Roman"/>
              </a:rPr>
              <a:t>[0] = </a:t>
            </a:r>
            <a:r>
              <a:rPr lang="en-GB" altLang="zh-CN" sz="2400" i="1">
                <a:latin typeface="Times New Roman"/>
                <a:ea typeface="宋体"/>
                <a:cs typeface="Times New Roman"/>
              </a:rPr>
              <a:t>K</a:t>
            </a:r>
            <a:r>
              <a:rPr lang="en-GB" altLang="zh-CN" sz="2400">
                <a:latin typeface="Times New Roman"/>
                <a:ea typeface="宋体"/>
                <a:cs typeface="Times New Roman"/>
              </a:rPr>
              <a:t>[0, 31]</a:t>
            </a:r>
            <a:endParaRPr lang="en-US" altLang="zh-CN" sz="2400">
              <a:latin typeface="Times New Roman"/>
              <a:ea typeface="宋体"/>
              <a:cs typeface="Times New Roman"/>
            </a:endParaRPr>
          </a:p>
          <a:p>
            <a:pPr eaLnBrk="1" hangingPunct="1">
              <a:buFont typeface="Wingdings" panose="05000000000000000000" pitchFamily="2" charset="2"/>
              <a:buNone/>
            </a:pPr>
            <a:r>
              <a:rPr lang="en-US" altLang="zh-CN" sz="2400">
                <a:latin typeface="Times New Roman"/>
                <a:ea typeface="宋体"/>
                <a:cs typeface="Times New Roman"/>
              </a:rPr>
              <a:t>		</a:t>
            </a:r>
            <a:r>
              <a:rPr lang="en-US" altLang="zh-CN" sz="2400" i="1">
                <a:latin typeface="Times New Roman"/>
                <a:ea typeface="宋体"/>
                <a:cs typeface="Times New Roman"/>
              </a:rPr>
              <a:t>W</a:t>
            </a:r>
            <a:r>
              <a:rPr lang="en-US" altLang="zh-CN" sz="2400">
                <a:latin typeface="Times New Roman"/>
                <a:ea typeface="宋体"/>
                <a:cs typeface="Times New Roman"/>
              </a:rPr>
              <a:t>[1] = </a:t>
            </a:r>
            <a:r>
              <a:rPr lang="en-GB" altLang="zh-CN" sz="2400" i="1">
                <a:latin typeface="Times New Roman"/>
                <a:ea typeface="宋体"/>
                <a:cs typeface="Times New Roman"/>
              </a:rPr>
              <a:t>K</a:t>
            </a:r>
            <a:r>
              <a:rPr lang="en-GB" altLang="zh-CN" sz="2400">
                <a:latin typeface="Times New Roman"/>
                <a:ea typeface="宋体"/>
                <a:cs typeface="Times New Roman"/>
              </a:rPr>
              <a:t>[32, 63]</a:t>
            </a:r>
            <a:endParaRPr lang="en-US" altLang="zh-CN" sz="2400">
              <a:latin typeface="Times New Roman"/>
              <a:ea typeface="宋体"/>
              <a:cs typeface="Times New Roman"/>
            </a:endParaRPr>
          </a:p>
          <a:p>
            <a:pPr eaLnBrk="1" hangingPunct="1">
              <a:buFont typeface="Wingdings" panose="05000000000000000000" pitchFamily="2" charset="2"/>
              <a:buNone/>
            </a:pPr>
            <a:r>
              <a:rPr lang="en-US" altLang="zh-CN" sz="2400">
                <a:latin typeface="Times New Roman"/>
                <a:ea typeface="宋体"/>
                <a:cs typeface="Times New Roman"/>
              </a:rPr>
              <a:t>		</a:t>
            </a:r>
            <a:r>
              <a:rPr lang="en-US" altLang="zh-CN" sz="2400" i="1">
                <a:latin typeface="Times New Roman"/>
                <a:ea typeface="宋体"/>
                <a:cs typeface="Times New Roman"/>
              </a:rPr>
              <a:t>W</a:t>
            </a:r>
            <a:r>
              <a:rPr lang="en-US" altLang="zh-CN" sz="2400">
                <a:latin typeface="Times New Roman"/>
                <a:ea typeface="宋体"/>
                <a:cs typeface="Times New Roman"/>
              </a:rPr>
              <a:t>[2] = </a:t>
            </a:r>
            <a:r>
              <a:rPr lang="en-GB" altLang="zh-CN" sz="2400" i="1">
                <a:latin typeface="Times New Roman"/>
                <a:ea typeface="宋体"/>
                <a:cs typeface="Times New Roman"/>
              </a:rPr>
              <a:t>K</a:t>
            </a:r>
            <a:r>
              <a:rPr lang="en-GB" altLang="zh-CN" sz="2400">
                <a:latin typeface="Times New Roman"/>
                <a:ea typeface="宋体"/>
                <a:cs typeface="Times New Roman"/>
              </a:rPr>
              <a:t>[64, 95]</a:t>
            </a:r>
            <a:endParaRPr lang="en-US" altLang="zh-CN" sz="2400">
              <a:latin typeface="Times New Roman"/>
              <a:ea typeface="宋体"/>
              <a:cs typeface="Times New Roman"/>
            </a:endParaRPr>
          </a:p>
          <a:p>
            <a:pPr eaLnBrk="1" hangingPunct="1">
              <a:buFont typeface="Wingdings" panose="05000000000000000000" pitchFamily="2" charset="2"/>
              <a:buNone/>
            </a:pPr>
            <a:r>
              <a:rPr lang="en-US" altLang="zh-CN" sz="2400">
                <a:latin typeface="Times New Roman"/>
                <a:ea typeface="宋体"/>
                <a:cs typeface="Times New Roman"/>
              </a:rPr>
              <a:t>		</a:t>
            </a:r>
            <a:r>
              <a:rPr lang="en-US" altLang="zh-CN" sz="2400" i="1">
                <a:latin typeface="Times New Roman"/>
                <a:ea typeface="宋体"/>
                <a:cs typeface="Times New Roman"/>
              </a:rPr>
              <a:t>W</a:t>
            </a:r>
            <a:r>
              <a:rPr lang="en-US" altLang="zh-CN" sz="2400">
                <a:latin typeface="Times New Roman"/>
                <a:ea typeface="宋体"/>
                <a:cs typeface="Times New Roman"/>
              </a:rPr>
              <a:t>[3] = </a:t>
            </a:r>
            <a:r>
              <a:rPr lang="en-GB" altLang="zh-CN" sz="2400" i="1">
                <a:latin typeface="Times New Roman"/>
                <a:ea typeface="宋体"/>
                <a:cs typeface="Times New Roman"/>
              </a:rPr>
              <a:t>K</a:t>
            </a:r>
            <a:r>
              <a:rPr lang="en-GB" altLang="zh-CN" sz="2400">
                <a:latin typeface="Times New Roman"/>
                <a:ea typeface="宋体"/>
                <a:cs typeface="Times New Roman"/>
              </a:rPr>
              <a:t>[96, 127]</a:t>
            </a:r>
          </a:p>
          <a:p>
            <a:pPr eaLnBrk="1" hangingPunct="1">
              <a:buNone/>
            </a:pPr>
            <a:r>
              <a:rPr lang="en-US" altLang="zh-CN" sz="2400">
                <a:latin typeface="Times New Roman"/>
                <a:ea typeface="宋体"/>
                <a:cs typeface="Times New Roman"/>
              </a:rPr>
              <a:t>                                </a:t>
            </a:r>
            <a:r>
              <a:rPr lang="en-US" altLang="zh-CN" sz="2400" i="1">
                <a:latin typeface="Times New Roman"/>
                <a:ea typeface="宋体"/>
                <a:cs typeface="Times New Roman"/>
              </a:rPr>
              <a:t>W</a:t>
            </a:r>
            <a:r>
              <a:rPr lang="en-US" altLang="zh-CN" sz="2400">
                <a:latin typeface="Times New Roman"/>
                <a:ea typeface="宋体"/>
                <a:cs typeface="Times New Roman"/>
              </a:rPr>
              <a:t>[</a:t>
            </a:r>
            <a:r>
              <a:rPr lang="en-US" altLang="zh-CN" sz="2400" i="1" err="1">
                <a:latin typeface="Times New Roman"/>
                <a:ea typeface="宋体"/>
                <a:cs typeface="Times New Roman"/>
              </a:rPr>
              <a:t>i</a:t>
            </a:r>
            <a:r>
              <a:rPr lang="en-US" altLang="zh-CN" sz="2400">
                <a:latin typeface="Times New Roman"/>
                <a:ea typeface="宋体"/>
                <a:cs typeface="Times New Roman"/>
              </a:rPr>
              <a:t>–4] </a:t>
            </a:r>
            <a:r>
              <a:rPr lang="en-GB" altLang="zh-CN" sz="2400">
                <a:latin typeface="Times New Roman"/>
                <a:ea typeface="StarBats"/>
                <a:cs typeface="StarBats"/>
              </a:rPr>
              <a:t>⊕</a:t>
            </a:r>
            <a:r>
              <a:rPr lang="en-US" altLang="zh-CN" sz="2400">
                <a:latin typeface="Times New Roman"/>
                <a:ea typeface="宋体"/>
                <a:cs typeface="Times New Roman"/>
              </a:rPr>
              <a:t> </a:t>
            </a:r>
            <a:r>
              <a:rPr lang="en-US" altLang="zh-CN" sz="2400" i="1">
                <a:solidFill>
                  <a:srgbClr val="FF0000"/>
                </a:solidFill>
                <a:latin typeface="Times New Roman"/>
                <a:ea typeface="宋体"/>
                <a:cs typeface="Times New Roman"/>
              </a:rPr>
              <a:t>T</a:t>
            </a:r>
            <a:r>
              <a:rPr lang="en-US" altLang="zh-CN" sz="2400">
                <a:solidFill>
                  <a:srgbClr val="FF0000"/>
                </a:solidFill>
                <a:latin typeface="Times New Roman"/>
                <a:ea typeface="宋体"/>
                <a:cs typeface="Times New Roman"/>
              </a:rPr>
              <a:t>(</a:t>
            </a:r>
            <a:r>
              <a:rPr lang="en-US" altLang="zh-CN" sz="2400" i="1">
                <a:solidFill>
                  <a:srgbClr val="FF0000"/>
                </a:solidFill>
                <a:latin typeface="Times New Roman"/>
                <a:ea typeface="宋体"/>
                <a:cs typeface="Times New Roman"/>
              </a:rPr>
              <a:t>W</a:t>
            </a:r>
            <a:r>
              <a:rPr lang="en-US" altLang="zh-CN" sz="2400">
                <a:solidFill>
                  <a:srgbClr val="FF0000"/>
                </a:solidFill>
                <a:latin typeface="Times New Roman"/>
                <a:ea typeface="宋体"/>
                <a:cs typeface="Times New Roman"/>
              </a:rPr>
              <a:t>[</a:t>
            </a:r>
            <a:r>
              <a:rPr lang="en-US" altLang="zh-CN" sz="2400" i="1" err="1">
                <a:solidFill>
                  <a:srgbClr val="FF0000"/>
                </a:solidFill>
                <a:latin typeface="Times New Roman"/>
                <a:ea typeface="宋体"/>
                <a:cs typeface="Times New Roman"/>
              </a:rPr>
              <a:t>i</a:t>
            </a:r>
            <a:r>
              <a:rPr lang="en-US" altLang="zh-CN" sz="2400">
                <a:solidFill>
                  <a:srgbClr val="FF0000"/>
                </a:solidFill>
                <a:latin typeface="Times New Roman"/>
                <a:ea typeface="宋体"/>
                <a:cs typeface="Times New Roman"/>
              </a:rPr>
              <a:t>–1], </a:t>
            </a:r>
            <a:r>
              <a:rPr lang="en-US" altLang="zh-CN" sz="2400" i="1" err="1">
                <a:solidFill>
                  <a:srgbClr val="FF0000"/>
                </a:solidFill>
                <a:latin typeface="Times New Roman"/>
                <a:ea typeface="宋体"/>
                <a:cs typeface="Times New Roman"/>
              </a:rPr>
              <a:t>i</a:t>
            </a:r>
            <a:r>
              <a:rPr lang="en-US" altLang="zh-CN" sz="2400">
                <a:solidFill>
                  <a:srgbClr val="FF0000"/>
                </a:solidFill>
                <a:latin typeface="Times New Roman"/>
                <a:ea typeface="宋体"/>
                <a:cs typeface="Times New Roman"/>
              </a:rPr>
              <a:t>/4)</a:t>
            </a:r>
            <a:r>
              <a:rPr lang="en-US" altLang="zh-CN" sz="2400">
                <a:latin typeface="Times New Roman"/>
                <a:ea typeface="宋体"/>
                <a:cs typeface="Times New Roman"/>
              </a:rPr>
              <a:t>,</a:t>
            </a:r>
            <a:r>
              <a:rPr lang="en-US" altLang="zh-CN" sz="2400">
                <a:ea typeface="宋体"/>
              </a:rPr>
              <a:t> if </a:t>
            </a:r>
            <a:r>
              <a:rPr lang="en-US" altLang="zh-CN" sz="2400" i="1" err="1">
                <a:latin typeface="Times New Roman"/>
                <a:ea typeface="宋体"/>
                <a:cs typeface="Times New Roman"/>
              </a:rPr>
              <a:t>i</a:t>
            </a:r>
            <a:r>
              <a:rPr lang="en-US" altLang="zh-CN" sz="2400">
                <a:ea typeface="宋体"/>
              </a:rPr>
              <a:t> is divisible by 4</a:t>
            </a:r>
            <a:endParaRPr lang="en-US" altLang="zh-CN" sz="2400">
              <a:latin typeface="Times New Roman" panose="02020603050405020304" pitchFamily="18" charset="0"/>
              <a:ea typeface="宋体"/>
            </a:endParaRPr>
          </a:p>
          <a:p>
            <a:pPr eaLnBrk="1" hangingPunct="1">
              <a:buFont typeface="Wingdings" panose="05000000000000000000" pitchFamily="2" charset="2"/>
              <a:buNone/>
            </a:pPr>
            <a:r>
              <a:rPr lang="en-US" altLang="zh-CN" sz="2400">
                <a:ea typeface="宋体"/>
              </a:rPr>
              <a:t>		</a:t>
            </a:r>
            <a:r>
              <a:rPr lang="en-US" altLang="zh-CN" sz="2400" i="1">
                <a:latin typeface="Times New Roman"/>
                <a:ea typeface="宋体"/>
                <a:cs typeface="Times New Roman"/>
              </a:rPr>
              <a:t>W</a:t>
            </a:r>
            <a:r>
              <a:rPr lang="en-US" altLang="zh-CN" sz="2400">
                <a:latin typeface="Times New Roman"/>
                <a:ea typeface="宋体"/>
                <a:cs typeface="Times New Roman"/>
              </a:rPr>
              <a:t>[</a:t>
            </a:r>
            <a:r>
              <a:rPr lang="en-US" altLang="zh-CN" sz="2400" i="1" err="1">
                <a:latin typeface="Times New Roman"/>
                <a:ea typeface="宋体"/>
                <a:cs typeface="Times New Roman"/>
              </a:rPr>
              <a:t>i</a:t>
            </a:r>
            <a:r>
              <a:rPr lang="en-US" altLang="zh-CN" sz="2400">
                <a:latin typeface="Times New Roman"/>
                <a:ea typeface="宋体"/>
                <a:cs typeface="Times New Roman"/>
              </a:rPr>
              <a:t>] =</a:t>
            </a:r>
          </a:p>
          <a:p>
            <a:pPr eaLnBrk="1" hangingPunct="1">
              <a:buNone/>
            </a:pPr>
            <a:r>
              <a:rPr lang="en-US" altLang="zh-CN" sz="2400">
                <a:ea typeface="宋体"/>
              </a:rPr>
              <a:t>		                  </a:t>
            </a:r>
            <a:r>
              <a:rPr lang="en-US" altLang="zh-CN" sz="2400" i="1">
                <a:latin typeface="Times New Roman"/>
                <a:ea typeface="宋体"/>
                <a:cs typeface="Times New Roman"/>
              </a:rPr>
              <a:t>W</a:t>
            </a:r>
            <a:r>
              <a:rPr lang="en-US" altLang="zh-CN" sz="2400">
                <a:latin typeface="Times New Roman"/>
                <a:ea typeface="宋体"/>
                <a:cs typeface="Times New Roman"/>
              </a:rPr>
              <a:t>[</a:t>
            </a:r>
            <a:r>
              <a:rPr lang="en-US" altLang="zh-CN" sz="2400" i="1" err="1">
                <a:latin typeface="Times New Roman"/>
                <a:ea typeface="宋体"/>
                <a:cs typeface="Times New Roman"/>
              </a:rPr>
              <a:t>i</a:t>
            </a:r>
            <a:r>
              <a:rPr lang="en-US" altLang="zh-CN" sz="2400">
                <a:latin typeface="Times New Roman"/>
                <a:ea typeface="宋体"/>
                <a:cs typeface="Times New Roman"/>
              </a:rPr>
              <a:t>–4] </a:t>
            </a:r>
            <a:r>
              <a:rPr lang="en-GB" altLang="zh-CN" sz="2400">
                <a:latin typeface="Times New Roman"/>
                <a:ea typeface="StarBats"/>
                <a:cs typeface="StarBats"/>
              </a:rPr>
              <a:t>⊕</a:t>
            </a:r>
            <a:r>
              <a:rPr lang="en-US" altLang="zh-CN" sz="2400">
                <a:latin typeface="Times New Roman"/>
                <a:ea typeface="宋体"/>
                <a:cs typeface="Times New Roman"/>
              </a:rPr>
              <a:t> </a:t>
            </a:r>
            <a:r>
              <a:rPr lang="en-US" altLang="zh-CN" sz="2400" i="1">
                <a:latin typeface="Times New Roman"/>
                <a:ea typeface="宋体"/>
                <a:cs typeface="Times New Roman"/>
              </a:rPr>
              <a:t>W</a:t>
            </a:r>
            <a:r>
              <a:rPr lang="en-US" altLang="zh-CN" sz="2400">
                <a:latin typeface="Times New Roman"/>
                <a:ea typeface="宋体"/>
                <a:cs typeface="Times New Roman"/>
              </a:rPr>
              <a:t>[</a:t>
            </a:r>
            <a:r>
              <a:rPr lang="en-US" altLang="zh-CN" sz="2400" i="1" err="1">
                <a:latin typeface="Times New Roman"/>
                <a:ea typeface="宋体"/>
                <a:cs typeface="Times New Roman"/>
              </a:rPr>
              <a:t>i</a:t>
            </a:r>
            <a:r>
              <a:rPr lang="en-US" altLang="zh-CN" sz="2400">
                <a:latin typeface="Times New Roman"/>
                <a:ea typeface="宋体"/>
                <a:cs typeface="Times New Roman"/>
              </a:rPr>
              <a:t>–1],</a:t>
            </a:r>
            <a:r>
              <a:rPr lang="en-US" altLang="zh-CN" sz="2400">
                <a:ea typeface="宋体"/>
              </a:rPr>
              <a:t> otherwise			</a:t>
            </a:r>
            <a:endParaRPr lang="en-US" altLang="zh-CN" sz="2400">
              <a:ea typeface="宋体"/>
              <a:cs typeface="Arial"/>
            </a:endParaRPr>
          </a:p>
          <a:p>
            <a:pPr eaLnBrk="1" hangingPunct="1">
              <a:buFont typeface="Wingdings" panose="05000000000000000000" pitchFamily="2" charset="2"/>
              <a:buNone/>
            </a:pPr>
            <a:r>
              <a:rPr lang="en-US" altLang="zh-CN" sz="2400">
                <a:ea typeface="宋体"/>
              </a:rPr>
              <a:t>		</a:t>
            </a:r>
            <a:r>
              <a:rPr lang="en-US" altLang="zh-CN" sz="2400" i="1" err="1">
                <a:latin typeface="Times New Roman"/>
                <a:ea typeface="宋体"/>
                <a:cs typeface="Times New Roman"/>
              </a:rPr>
              <a:t>i</a:t>
            </a:r>
            <a:r>
              <a:rPr lang="en-US" altLang="zh-CN" sz="2400">
                <a:ea typeface="宋体"/>
              </a:rPr>
              <a:t> </a:t>
            </a:r>
            <a:r>
              <a:rPr lang="en-US" altLang="zh-CN" sz="2400">
                <a:latin typeface="Times New Roman"/>
                <a:ea typeface="宋体"/>
                <a:cs typeface="Times New Roman"/>
              </a:rPr>
              <a:t>= 4, …, 43</a:t>
            </a:r>
          </a:p>
          <a:p>
            <a:pPr eaLnBrk="1" hangingPunct="1"/>
            <a:r>
              <a:rPr lang="en-US" altLang="zh-CN" sz="2400">
                <a:ea typeface="宋体"/>
              </a:rPr>
              <a:t>11 round keys: For </a:t>
            </a:r>
            <a:r>
              <a:rPr lang="en-US" altLang="zh-CN" sz="2400" i="1" err="1">
                <a:latin typeface="Times New Roman"/>
                <a:ea typeface="宋体"/>
                <a:cs typeface="Times New Roman"/>
              </a:rPr>
              <a:t>i</a:t>
            </a:r>
            <a:r>
              <a:rPr lang="en-US" altLang="zh-CN" sz="2400">
                <a:latin typeface="Times New Roman"/>
                <a:ea typeface="宋体"/>
                <a:cs typeface="Times New Roman"/>
              </a:rPr>
              <a:t> = 0, …, 10</a:t>
            </a:r>
            <a:r>
              <a:rPr lang="en-US" altLang="zh-CN" sz="2400">
                <a:ea typeface="宋体"/>
              </a:rPr>
              <a:t>:</a:t>
            </a:r>
            <a:endParaRPr lang="en-US" altLang="zh-CN" sz="2400">
              <a:ea typeface="宋体"/>
              <a:cs typeface="Arial"/>
            </a:endParaRPr>
          </a:p>
          <a:p>
            <a:pPr eaLnBrk="1" hangingPunct="1">
              <a:buNone/>
            </a:pPr>
            <a:r>
              <a:rPr lang="en-US" altLang="zh-CN" sz="2400">
                <a:ea typeface="宋体"/>
              </a:rPr>
              <a:t>               </a:t>
            </a:r>
            <a:r>
              <a:rPr lang="en-US" altLang="zh-CN" sz="2400" i="1">
                <a:latin typeface="Times New Roman"/>
                <a:ea typeface="宋体"/>
                <a:cs typeface="Times New Roman"/>
              </a:rPr>
              <a:t>K</a:t>
            </a:r>
            <a:r>
              <a:rPr lang="en-US" altLang="zh-CN" sz="2400" i="1" baseline="-25000">
                <a:latin typeface="Times New Roman"/>
                <a:ea typeface="宋体"/>
                <a:cs typeface="Times New Roman"/>
              </a:rPr>
              <a:t>i</a:t>
            </a:r>
            <a:r>
              <a:rPr lang="en-US" altLang="zh-CN" sz="2400">
                <a:latin typeface="Times New Roman"/>
                <a:ea typeface="宋体"/>
                <a:cs typeface="Times New Roman"/>
              </a:rPr>
              <a:t> = </a:t>
            </a:r>
            <a:r>
              <a:rPr lang="en-US" altLang="zh-CN" sz="2400" i="1">
                <a:latin typeface="Times New Roman"/>
                <a:ea typeface="宋体"/>
                <a:cs typeface="Times New Roman"/>
              </a:rPr>
              <a:t>W</a:t>
            </a:r>
            <a:r>
              <a:rPr lang="en-US" altLang="zh-CN" sz="2400">
                <a:latin typeface="Times New Roman"/>
                <a:ea typeface="宋体"/>
                <a:cs typeface="Times New Roman"/>
              </a:rPr>
              <a:t>[4i, 4</a:t>
            </a:r>
            <a:r>
              <a:rPr lang="en-US" altLang="zh-CN" sz="2400" i="1">
                <a:latin typeface="Times New Roman"/>
                <a:ea typeface="宋体"/>
                <a:cs typeface="Times New Roman"/>
              </a:rPr>
              <a:t>i</a:t>
            </a:r>
            <a:r>
              <a:rPr lang="en-US" altLang="zh-CN" sz="2400">
                <a:latin typeface="Times New Roman"/>
                <a:ea typeface="宋体"/>
                <a:cs typeface="Times New Roman"/>
              </a:rPr>
              <a:t> + 3] = </a:t>
            </a:r>
            <a:r>
              <a:rPr lang="en-US" altLang="zh-CN" sz="2400" i="1">
                <a:latin typeface="Times New Roman"/>
                <a:ea typeface="宋体"/>
                <a:cs typeface="Times New Roman"/>
              </a:rPr>
              <a:t>W</a:t>
            </a:r>
            <a:r>
              <a:rPr lang="en-US" altLang="zh-CN" sz="2400">
                <a:latin typeface="Times New Roman"/>
                <a:ea typeface="宋体"/>
                <a:cs typeface="Times New Roman"/>
              </a:rPr>
              <a:t>[4</a:t>
            </a:r>
            <a:r>
              <a:rPr lang="en-US" altLang="zh-CN" sz="2400" i="1">
                <a:latin typeface="Times New Roman"/>
                <a:ea typeface="宋体"/>
                <a:cs typeface="Times New Roman"/>
              </a:rPr>
              <a:t>i</a:t>
            </a:r>
            <a:r>
              <a:rPr lang="en-US" altLang="zh-CN" sz="2400">
                <a:latin typeface="Times New Roman"/>
                <a:ea typeface="宋体"/>
                <a:cs typeface="Times New Roman"/>
              </a:rPr>
              <a:t> + 0] </a:t>
            </a:r>
            <a:r>
              <a:rPr lang="en-US" altLang="zh-CN" sz="2400" i="1">
                <a:latin typeface="Times New Roman"/>
                <a:ea typeface="宋体"/>
                <a:cs typeface="Times New Roman"/>
              </a:rPr>
              <a:t>W</a:t>
            </a:r>
            <a:r>
              <a:rPr lang="en-US" altLang="zh-CN" sz="2400">
                <a:latin typeface="Times New Roman"/>
                <a:ea typeface="宋体"/>
                <a:cs typeface="Times New Roman"/>
              </a:rPr>
              <a:t>[4</a:t>
            </a:r>
            <a:r>
              <a:rPr lang="en-US" altLang="zh-CN" sz="2400" i="1">
                <a:latin typeface="Times New Roman"/>
                <a:ea typeface="宋体"/>
                <a:cs typeface="Times New Roman"/>
              </a:rPr>
              <a:t>i</a:t>
            </a:r>
            <a:r>
              <a:rPr lang="en-US" altLang="zh-CN" sz="2400">
                <a:latin typeface="Times New Roman"/>
                <a:ea typeface="宋体"/>
                <a:cs typeface="Times New Roman"/>
              </a:rPr>
              <a:t> + 1] </a:t>
            </a:r>
            <a:r>
              <a:rPr lang="en-US" altLang="zh-CN" sz="2400" i="1">
                <a:latin typeface="Times New Roman"/>
                <a:ea typeface="宋体"/>
                <a:cs typeface="Times New Roman"/>
              </a:rPr>
              <a:t>W</a:t>
            </a:r>
            <a:r>
              <a:rPr lang="en-US" altLang="zh-CN" sz="2400">
                <a:latin typeface="Times New Roman"/>
                <a:ea typeface="宋体"/>
                <a:cs typeface="Times New Roman"/>
              </a:rPr>
              <a:t>[4</a:t>
            </a:r>
            <a:r>
              <a:rPr lang="en-US" altLang="zh-CN" sz="2400" i="1">
                <a:latin typeface="Times New Roman"/>
                <a:ea typeface="宋体"/>
                <a:cs typeface="Times New Roman"/>
              </a:rPr>
              <a:t>i</a:t>
            </a:r>
            <a:r>
              <a:rPr lang="en-US" altLang="zh-CN" sz="2400">
                <a:latin typeface="Times New Roman"/>
                <a:ea typeface="宋体"/>
                <a:cs typeface="Times New Roman"/>
              </a:rPr>
              <a:t> + 2] </a:t>
            </a:r>
            <a:r>
              <a:rPr lang="en-US" altLang="zh-CN" sz="2400" i="1">
                <a:latin typeface="Times New Roman"/>
                <a:ea typeface="宋体"/>
                <a:cs typeface="Times New Roman"/>
              </a:rPr>
              <a:t>W</a:t>
            </a:r>
            <a:r>
              <a:rPr lang="en-US" altLang="zh-CN" sz="2400">
                <a:latin typeface="Times New Roman"/>
                <a:ea typeface="宋体"/>
                <a:cs typeface="Times New Roman"/>
              </a:rPr>
              <a:t>[4</a:t>
            </a:r>
            <a:r>
              <a:rPr lang="en-US" altLang="zh-CN" sz="2400" i="1">
                <a:latin typeface="Times New Roman"/>
                <a:ea typeface="宋体"/>
                <a:cs typeface="Times New Roman"/>
              </a:rPr>
              <a:t>i</a:t>
            </a:r>
            <a:r>
              <a:rPr lang="en-US" altLang="zh-CN" sz="2400">
                <a:latin typeface="Times New Roman"/>
                <a:ea typeface="宋体"/>
                <a:cs typeface="Times New Roman"/>
              </a:rPr>
              <a:t> + 3]</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3071664" y="3789040"/>
            <a:ext cx="144016" cy="1224136"/>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343472" y="-167521"/>
            <a:ext cx="7543800" cy="1295400"/>
          </a:xfrm>
        </p:spPr>
        <p:txBody>
          <a:bodyPr anchor="ctr"/>
          <a:lstStyle/>
          <a:p>
            <a:pPr eaLnBrk="1" hangingPunct="1"/>
            <a:r>
              <a:rPr lang="en-US" altLang="zh-CN">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551384" y="1143000"/>
            <a:ext cx="11640616" cy="4572000"/>
          </a:xfrm>
        </p:spPr>
        <p:txBody>
          <a:bodyPr/>
          <a:lstStyle/>
          <a:p>
            <a:pPr eaLnBrk="1" hangingPunct="1"/>
            <a:r>
              <a:rPr lang="en-US" altLang="zh-CN" sz="2400">
                <a:ea typeface="宋体" panose="02010600030101010101" pitchFamily="2" charset="-122"/>
              </a:rPr>
              <a:t>AES-128 encryption:</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0, …, 11) be a sequence of state matrices, where </a:t>
            </a:r>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0</a:t>
            </a:r>
            <a:r>
              <a:rPr lang="en-US" altLang="zh-CN" sz="2400">
                <a:ea typeface="宋体" panose="02010600030101010101" pitchFamily="2" charset="-122"/>
              </a:rPr>
              <a:t> is the initial state matrix </a:t>
            </a:r>
            <a:r>
              <a:rPr lang="en-US" altLang="zh-CN" sz="2400" i="1">
                <a:latin typeface="Times New Roman" panose="02020603050405020304" pitchFamily="18" charset="0"/>
                <a:ea typeface="宋体" panose="02010600030101010101" pitchFamily="2" charset="-122"/>
              </a:rPr>
              <a:t>M</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1, …, 10) represents the input state matrix at round </a:t>
            </a:r>
            <a:r>
              <a:rPr lang="en-US" altLang="zh-CN" sz="2400" i="1" err="1">
                <a:latin typeface="Times New Roman" panose="02020603050405020304" pitchFamily="18" charset="0"/>
                <a:ea typeface="宋体" panose="02010600030101010101" pitchFamily="2" charset="-122"/>
              </a:rPr>
              <a:t>i</a:t>
            </a: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11</a:t>
            </a:r>
            <a:r>
              <a:rPr lang="en-US" altLang="zh-CN" sz="2400">
                <a:ea typeface="宋体" panose="02010600030101010101" pitchFamily="2" charset="-122"/>
              </a:rPr>
              <a:t> is the cipher text block </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obtained as follows: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mic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r>
              <a:rPr lang="en-US" altLang="zh-CN" sz="2400">
                <a:ea typeface="宋体" panose="02010600030101010101" pitchFamily="2" charset="-122"/>
              </a:rPr>
              <a:t>AES-128 decryption: </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ea typeface="宋体" panose="02010600030101010101" pitchFamily="2" charset="-122"/>
              </a:rPr>
              <a:t>, where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i</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mic</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1199456" y="0"/>
            <a:ext cx="7543800" cy="944562"/>
          </a:xfrm>
        </p:spPr>
        <p:txBody>
          <a:bodyPr anchor="ctr"/>
          <a:lstStyle/>
          <a:p>
            <a:pPr eaLnBrk="1" hangingPunct="1"/>
            <a:r>
              <a:rPr lang="en-US" altLang="zh-CN">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23392" y="980728"/>
            <a:ext cx="11017224" cy="4953000"/>
          </a:xfrm>
        </p:spPr>
        <p:txBody>
          <a:bodyPr/>
          <a:lstStyle/>
          <a:p>
            <a:pPr eaLnBrk="1" hangingPunct="1"/>
            <a:r>
              <a:rPr lang="en-US" altLang="zh-CN" sz="1600">
                <a:ea typeface="宋体" panose="02010600030101010101" pitchFamily="2" charset="-122"/>
              </a:rPr>
              <a:t>We now show that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0</a:t>
            </a:r>
            <a:r>
              <a:rPr lang="en-US" altLang="zh-CN" sz="1600">
                <a:ea typeface="宋体" panose="02010600030101010101" pitchFamily="2" charset="-122"/>
              </a:rPr>
              <a:t> </a:t>
            </a:r>
          </a:p>
          <a:p>
            <a:pPr eaLnBrk="1" hangingPunct="1"/>
            <a:r>
              <a:rPr lang="en-US" altLang="zh-CN" sz="160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C</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a:t>
            </a:r>
            <a:r>
              <a:rPr lang="en-US" altLang="zh-CN" sz="1600" i="1" err="1">
                <a:solidFill>
                  <a:srgbClr val="0000FF"/>
                </a:solidFill>
                <a:latin typeface="Times New Roman" panose="02020603050405020304" pitchFamily="18" charset="0"/>
                <a:ea typeface="宋体" panose="02010600030101010101" pitchFamily="2" charset="-122"/>
              </a:rPr>
              <a:t>shr</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sub</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A</a:t>
            </a:r>
            <a:r>
              <a:rPr lang="en-US" altLang="zh-CN" sz="1600" baseline="-25000">
                <a:solidFill>
                  <a:srgbClr val="0000FF"/>
                </a:solidFill>
                <a:latin typeface="Times New Roman" panose="02020603050405020304" pitchFamily="18" charset="0"/>
                <a:ea typeface="宋体" panose="02010600030101010101" pitchFamily="2" charset="-122"/>
              </a:rPr>
              <a:t>11-</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a:t>
            </a:r>
            <a:r>
              <a:rPr lang="en-US" altLang="zh-CN" sz="1600" i="1" err="1">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a:ea typeface="宋体" panose="02010600030101010101" pitchFamily="2" charset="-122"/>
              </a:rPr>
              <a:t>	For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endParaRPr lang="en-US" altLang="zh-CN" sz="16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Assume that the equality holds for </a:t>
            </a:r>
            <a:r>
              <a:rPr lang="en-US" altLang="zh-CN" sz="1600">
                <a:latin typeface="Times New Roman" panose="02020603050405020304" pitchFamily="18" charset="0"/>
                <a:ea typeface="宋体" panose="02010600030101010101" pitchFamily="2" charset="-122"/>
              </a:rPr>
              <a:t>1 ≤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10</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GB" altLang="zh-CN" sz="1600">
                <a:latin typeface="Times New Roman" panose="02020603050405020304" pitchFamily="18" charset="0"/>
                <a:ea typeface="StarBats"/>
                <a:cs typeface="StarBats"/>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This completes the induction proof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840915" y="1150937"/>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a:t> </a:t>
            </a:r>
            <a:r>
              <a:rPr lang="en-US" altLang="zh-CN" sz="2400"/>
              <a:t>Finally, we have</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r>
              <a:rPr lang="en-US" altLang="zh-CN" sz="2400" baseline="-25000"/>
              <a:t>	</a:t>
            </a:r>
            <a:r>
              <a:rPr lang="en-US" altLang="zh-CN" sz="2400">
                <a:latin typeface="Times New Roman" panose="02020603050405020304" pitchFamily="18" charset="0"/>
              </a:rPr>
              <a:t>C</a:t>
            </a:r>
            <a:r>
              <a:rPr lang="en-US" altLang="zh-CN" sz="2400" baseline="-25000">
                <a:latin typeface="Times New Roman" panose="02020603050405020304" pitchFamily="18" charset="0"/>
              </a:rPr>
              <a:t>11</a:t>
            </a:r>
            <a:r>
              <a:rPr lang="en-US" altLang="zh-CN" sz="2400">
                <a:latin typeface="Times New Roman" panose="02020603050405020304" pitchFamily="18" charset="0"/>
              </a:rPr>
              <a:t> = ark(sub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(C</a:t>
            </a:r>
            <a:r>
              <a:rPr lang="en-US" altLang="zh-CN" sz="2400" baseline="-25000">
                <a:latin typeface="Times New Roman" panose="02020603050405020304" pitchFamily="18" charset="0"/>
              </a:rPr>
              <a:t>10</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a:t>
            </a:r>
          </a:p>
          <a:p>
            <a:pPr eaLnBrk="1" hangingPunct="1">
              <a:spcBef>
                <a:spcPct val="0"/>
              </a:spcBef>
              <a:buClr>
                <a:srgbClr val="9E9EFF"/>
              </a:buClr>
              <a:buSzTx/>
              <a:buFontTx/>
              <a:buNone/>
            </a:pPr>
            <a:r>
              <a:rPr lang="en-US" altLang="zh-CN" sz="2400" baseline="-25000">
                <a:latin typeface="Times New Roman" panose="02020603050405020304" pitchFamily="18" charset="0"/>
              </a:rPr>
              <a:t>	         </a:t>
            </a:r>
            <a:r>
              <a:rPr lang="en-US" altLang="zh-CN" sz="2400">
                <a:latin typeface="Times New Roman" panose="02020603050405020304" pitchFamily="18" charset="0"/>
              </a:rPr>
              <a:t>= 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err="1">
                <a:latin typeface="Times New Roman" panose="02020603050405020304" pitchFamily="18" charset="0"/>
              </a:rPr>
              <a:t>shr</a:t>
            </a:r>
            <a:r>
              <a:rPr lang="en-US" altLang="zh-CN" sz="2400">
                <a:latin typeface="Times New Roman" panose="02020603050405020304" pitchFamily="18" charset="0"/>
              </a:rPr>
              <a:t>(sub(A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t>This completes the correctness proof of AES-128 Decryption</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endParaRPr lang="en-US" altLang="zh-CN" sz="2400" baseline="-25000"/>
          </a:p>
          <a:p>
            <a:pPr eaLnBrk="1" hangingPunct="1">
              <a:spcBef>
                <a:spcPct val="0"/>
              </a:spcBef>
              <a:buClr>
                <a:srgbClr val="9E9EFF"/>
              </a:buClr>
              <a:buSzTx/>
              <a:buFont typeface="Wingdings" panose="05000000000000000000" pitchFamily="2" charset="2"/>
              <a:buChar char=""/>
            </a:pPr>
            <a:endParaRPr lang="en-US" altLang="zh-CN" sz="2000" baseline="-25000"/>
          </a:p>
          <a:p>
            <a:pPr eaLnBrk="1" hangingPunct="1">
              <a:spcBef>
                <a:spcPct val="0"/>
              </a:spcBef>
              <a:buClr>
                <a:srgbClr val="9E9EFF"/>
              </a:buClr>
              <a:buSzTx/>
              <a:buFont typeface="Wingdings" panose="05000000000000000000" pitchFamily="2" charset="2"/>
              <a:buChar char=""/>
            </a:pPr>
            <a:endParaRPr lang="en-US" altLang="zh-CN" sz="2000" baseline="-2500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343472" y="-69011"/>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927648" y="188566"/>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4,6</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5</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7632848"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sp>
        <p:nvSpPr>
          <p:cNvPr id="3" name="Content Placeholder 2"/>
          <p:cNvSpPr>
            <a:spLocks noGrp="1"/>
          </p:cNvSpPr>
          <p:nvPr>
            <p:ph idx="1"/>
          </p:nvPr>
        </p:nvSpPr>
        <p:spPr>
          <a:xfrm>
            <a:off x="602704" y="1124744"/>
            <a:ext cx="10893896" cy="5209118"/>
          </a:xfrm>
        </p:spPr>
        <p:txBody>
          <a:bodyPr>
            <a:noAutofit/>
          </a:bodyPr>
          <a:lstStyle/>
          <a:p>
            <a:pPr marL="266700" indent="-266700">
              <a:buSzPct val="100000"/>
              <a:defRPr/>
            </a:pPr>
            <a:r>
              <a:rPr lang="en-IN" sz="2200"/>
              <a:t>Takes as input a four-word (16 byte) key and produces a linear array of 44 words (176) bytes</a:t>
            </a:r>
          </a:p>
          <a:p>
            <a:pPr marL="753618" lvl="1" indent="-266700">
              <a:buSzPct val="100000"/>
              <a:defRPr/>
            </a:pPr>
            <a:r>
              <a:rPr lang="en-IN" sz="2200"/>
              <a:t>This is sufficient to provide a four-word round key for the initial </a:t>
            </a:r>
            <a:r>
              <a:rPr lang="en-IN" sz="2200" err="1"/>
              <a:t>AddRoundKey</a:t>
            </a:r>
            <a:r>
              <a:rPr lang="en-IN" sz="2200"/>
              <a:t> stage and each of the 10 rounds of the cipher</a:t>
            </a:r>
          </a:p>
          <a:p>
            <a:pPr marL="266700" indent="-266700">
              <a:buSzPct val="100000"/>
              <a:defRPr/>
            </a:pPr>
            <a:r>
              <a:rPr lang="en-IN" sz="2200"/>
              <a:t>Key is copied into the first four words of the expanded key</a:t>
            </a:r>
          </a:p>
          <a:p>
            <a:pPr marL="753618" lvl="1" indent="-266700">
              <a:buSzPct val="100000"/>
              <a:defRPr/>
            </a:pPr>
            <a:r>
              <a:rPr lang="en-IN" sz="2200"/>
              <a:t>The remainder of the expanded key is filled in four words at a time</a:t>
            </a:r>
          </a:p>
          <a:p>
            <a:pPr marL="266700" indent="-266700">
              <a:buSzPct val="100000"/>
              <a:defRPr/>
            </a:pPr>
            <a:r>
              <a:rPr lang="en-IN" sz="2200"/>
              <a:t>Each added word </a:t>
            </a:r>
            <a:r>
              <a:rPr lang="en-IN" sz="2200" i="1"/>
              <a:t>w</a:t>
            </a:r>
            <a:r>
              <a:rPr lang="en-IN" sz="2200"/>
              <a:t>[</a:t>
            </a:r>
            <a:r>
              <a:rPr lang="en-IN" sz="2200" err="1"/>
              <a:t>i</a:t>
            </a:r>
            <a:r>
              <a:rPr lang="en-IN" sz="2200"/>
              <a:t>] depends on the immediately preceding word, </a:t>
            </a:r>
            <a:r>
              <a:rPr lang="en-IN" sz="2200" i="1"/>
              <a:t>w[</a:t>
            </a:r>
            <a:r>
              <a:rPr lang="en-IN" sz="2200" i="1" err="1"/>
              <a:t>i</a:t>
            </a:r>
            <a:r>
              <a:rPr lang="en-IN" sz="2200" i="1"/>
              <a:t> – 1]</a:t>
            </a:r>
            <a:r>
              <a:rPr lang="en-IN" sz="2200"/>
              <a:t>, and the word four positions back, w[</a:t>
            </a:r>
            <a:r>
              <a:rPr lang="en-IN" sz="2200" err="1"/>
              <a:t>i</a:t>
            </a:r>
            <a:r>
              <a:rPr lang="en-IN" sz="2200"/>
              <a:t> – 4]</a:t>
            </a:r>
          </a:p>
          <a:p>
            <a:pPr marL="753618" lvl="1" indent="-266700">
              <a:buSzPct val="100000"/>
              <a:defRPr/>
            </a:pPr>
            <a:r>
              <a:rPr lang="en-IN" sz="2200"/>
              <a:t>In three out of four cases a simple </a:t>
            </a:r>
            <a:r>
              <a:rPr lang="en-IN" sz="2200" spc="-300"/>
              <a:t>X O </a:t>
            </a:r>
            <a:r>
              <a:rPr lang="en-IN" sz="2200"/>
              <a:t>R is used</a:t>
            </a:r>
          </a:p>
          <a:p>
            <a:pPr marL="753618" lvl="1" indent="-266700">
              <a:buSzPct val="100000"/>
              <a:defRPr/>
            </a:pPr>
            <a:r>
              <a:rPr lang="en-IN" sz="220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7740352"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66369" y="1124744"/>
            <a:ext cx="9577064" cy="49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7472144" cy="646321"/>
          </a:xfrm>
        </p:spPr>
        <p:txBody>
          <a:bodyPr wrap="square">
            <a:spAutoFit/>
          </a:bodyPr>
          <a:lstStyle/>
          <a:p>
            <a:r>
              <a:rPr lang="en-AU"/>
              <a:t>Key Expansion Rationale </a:t>
            </a:r>
            <a:r>
              <a:rPr lang="en-AU" sz="2800"/>
              <a:t>(1 of 2)</a:t>
            </a:r>
            <a:endParaRPr lang="en-US" sz="2800"/>
          </a:p>
        </p:txBody>
      </p:sp>
      <p:sp>
        <p:nvSpPr>
          <p:cNvPr id="3" name="Content Placeholder 2"/>
          <p:cNvSpPr>
            <a:spLocks noGrp="1"/>
          </p:cNvSpPr>
          <p:nvPr>
            <p:ph idx="1"/>
          </p:nvPr>
        </p:nvSpPr>
        <p:spPr>
          <a:xfrm>
            <a:off x="767408" y="1217364"/>
            <a:ext cx="10297144" cy="1646595"/>
          </a:xfrm>
        </p:spPr>
        <p:txBody>
          <a:bodyPr wrap="square">
            <a:spAutoFit/>
          </a:bodyPr>
          <a:lstStyle/>
          <a:p>
            <a:pPr marL="266700" indent="-266700">
              <a:spcBef>
                <a:spcPts val="600"/>
              </a:spcBef>
              <a:buSzPct val="100000"/>
            </a:pPr>
            <a:r>
              <a:rPr lang="en-IN" sz="2400"/>
              <a:t>The </a:t>
            </a:r>
            <a:r>
              <a:rPr lang="en-IN" sz="2400" err="1"/>
              <a:t>Rijndael</a:t>
            </a:r>
            <a:r>
              <a:rPr lang="en-IN" sz="2400"/>
              <a:t> developers designed the expansion key algorithm to be resistant to known cryptanalytic attacks</a:t>
            </a:r>
          </a:p>
          <a:p>
            <a:pPr marL="266700" indent="-266700">
              <a:spcBef>
                <a:spcPts val="600"/>
              </a:spcBef>
              <a:buSzPct val="100000"/>
            </a:pPr>
            <a:r>
              <a:rPr lang="en-IN" sz="240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4488"/>
            <a:ext cx="9381728" cy="646321"/>
          </a:xfrm>
        </p:spPr>
        <p:txBody>
          <a:bodyPr wrap="square">
            <a:spAutoFit/>
          </a:bodyPr>
          <a:lstStyle/>
          <a:p>
            <a:r>
              <a:rPr lang="en-AU"/>
              <a:t>Key Expansion Rationale </a:t>
            </a:r>
            <a:r>
              <a:rPr lang="en-AU" sz="2800"/>
              <a:t>(2 of 2)</a:t>
            </a:r>
            <a:endParaRPr lang="en-US" sz="2800"/>
          </a:p>
        </p:txBody>
      </p:sp>
      <p:sp>
        <p:nvSpPr>
          <p:cNvPr id="6" name="Content Placeholder 5"/>
          <p:cNvSpPr>
            <a:spLocks noGrp="1"/>
          </p:cNvSpPr>
          <p:nvPr>
            <p:ph idx="13"/>
          </p:nvPr>
        </p:nvSpPr>
        <p:spPr>
          <a:xfrm>
            <a:off x="767408" y="1052736"/>
            <a:ext cx="11017224" cy="4302706"/>
          </a:xfrm>
        </p:spPr>
        <p:txBody>
          <a:bodyPr wrap="square">
            <a:spAutoFit/>
          </a:bodyPr>
          <a:lstStyle/>
          <a:p>
            <a:pPr>
              <a:spcBef>
                <a:spcPts val="600"/>
              </a:spcBef>
            </a:pPr>
            <a:r>
              <a:rPr lang="en-IN" sz="2400"/>
              <a:t>The specific criteria that were used are:</a:t>
            </a:r>
          </a:p>
          <a:p>
            <a:pPr lvl="1"/>
            <a:r>
              <a:rPr lang="en-IN" sz="2400"/>
              <a:t>Knowledge of a part of the cipher key or round key does not enable calculation of many other round-key bits</a:t>
            </a:r>
          </a:p>
          <a:p>
            <a:pPr lvl="1"/>
            <a:r>
              <a:rPr lang="en-IN" sz="2400"/>
              <a:t>An invertible transformation</a:t>
            </a:r>
          </a:p>
          <a:p>
            <a:pPr lvl="1"/>
            <a:r>
              <a:rPr lang="en-IN" sz="2400"/>
              <a:t>Speed on a wide range of processors</a:t>
            </a:r>
          </a:p>
          <a:p>
            <a:pPr lvl="1"/>
            <a:r>
              <a:rPr lang="en-IN" sz="2400"/>
              <a:t>Usage of round constants to eliminate symmetries</a:t>
            </a:r>
          </a:p>
          <a:p>
            <a:pPr lvl="1"/>
            <a:r>
              <a:rPr lang="en-IN" sz="2400"/>
              <a:t>Diffusion of cipher key differences into the round keys</a:t>
            </a:r>
          </a:p>
          <a:p>
            <a:pPr lvl="1"/>
            <a:r>
              <a:rPr lang="en-IN" sz="2400"/>
              <a:t>Enough nonlinearity to prohibit the full determination of round key differences from cipher key differences only</a:t>
            </a:r>
          </a:p>
          <a:p>
            <a:pPr lvl="1"/>
            <a:r>
              <a:rPr lang="en-IN" sz="240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2105"/>
            <a:ext cx="8229600" cy="646321"/>
          </a:xfrm>
        </p:spPr>
        <p:txBody>
          <a:bodyPr wrap="square">
            <a:spAutoFit/>
          </a:bodyPr>
          <a:lstStyle/>
          <a:p>
            <a:r>
              <a:rPr lang="en-AU" spc="-400"/>
              <a:t>A E </a:t>
            </a:r>
            <a:r>
              <a:rPr lang="en-AU"/>
              <a:t>S Implementation</a:t>
            </a:r>
            <a:endParaRPr lang="en-US" sz="2800"/>
          </a:p>
        </p:txBody>
      </p:sp>
      <p:sp>
        <p:nvSpPr>
          <p:cNvPr id="3" name="Content Placeholder 2"/>
          <p:cNvSpPr>
            <a:spLocks noGrp="1"/>
          </p:cNvSpPr>
          <p:nvPr>
            <p:ph idx="1"/>
          </p:nvPr>
        </p:nvSpPr>
        <p:spPr>
          <a:xfrm>
            <a:off x="551384" y="1052737"/>
            <a:ext cx="5392216" cy="5228091"/>
          </a:xfrm>
        </p:spPr>
        <p:txBody>
          <a:bodyPr>
            <a:noAutofit/>
          </a:bodyPr>
          <a:lstStyle/>
          <a:p>
            <a:pPr marL="266700" indent="-266700">
              <a:buSzPct val="100000"/>
            </a:pPr>
            <a:r>
              <a:rPr lang="en-IN" sz="2400" spc="-250"/>
              <a:t>A E </a:t>
            </a:r>
            <a:r>
              <a:rPr lang="en-IN" sz="2400"/>
              <a:t>S decryption cipher is not identical to the encryption cipher</a:t>
            </a:r>
          </a:p>
          <a:p>
            <a:pPr marL="753618" lvl="1" indent="-266700">
              <a:buSzPct val="100000"/>
            </a:pPr>
            <a:r>
              <a:rPr lang="en-IN" sz="2400"/>
              <a:t>The sequence of transformations differs although the form of the key schedules is the same</a:t>
            </a:r>
          </a:p>
          <a:p>
            <a:pPr marL="753618" lvl="1" indent="-266700">
              <a:buSzPct val="100000"/>
            </a:pPr>
            <a:r>
              <a:rPr lang="en-IN" sz="240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6261425" y="1044788"/>
            <a:ext cx="4744142" cy="4403272"/>
          </a:xfrm>
        </p:spPr>
        <p:txBody>
          <a:bodyPr/>
          <a:lstStyle/>
          <a:p>
            <a:pPr marL="285750" indent="-285750"/>
            <a:r>
              <a:rPr lang="en-IN" sz="2400"/>
              <a:t>Two separate changes are needed to bring the decryption structure in line with the encryption structure</a:t>
            </a:r>
          </a:p>
          <a:p>
            <a:pPr marL="285750" indent="-285750"/>
            <a:r>
              <a:rPr lang="en-IN" sz="2400"/>
              <a:t>The first two stages of the decryption round need to be interchanged</a:t>
            </a:r>
          </a:p>
          <a:p>
            <a:pPr marL="285750" indent="-285750"/>
            <a:r>
              <a:rPr lang="en-IN" sz="240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415480" y="-350234"/>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819944"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1199456"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1232174" y="5082322"/>
            <a:ext cx="7772399" cy="769441"/>
          </a:xfrm>
          <a:prstGeom prst="rect">
            <a:avLst/>
          </a:prstGeom>
        </p:spPr>
        <p:txBody>
          <a:bodyPr wrap="square">
            <a:spAutoFit/>
          </a:bodyPr>
          <a:lstStyle/>
          <a:p>
            <a:r>
              <a:rPr lang="en-US" sz="2200">
                <a:solidFill>
                  <a:schemeClr val="tx2"/>
                </a:solidFill>
                <a:hlinkClick r:id="rId2">
                  <a:extLst>
                    <a:ext uri="{A12FA001-AC4F-418D-AE19-62706E023703}">
                      <ahyp:hlinkClr xmlns:ahyp="http://schemas.microsoft.com/office/drawing/2018/hyperlinkcolor" val="tx"/>
                    </a:ext>
                  </a:extLst>
                </a:hlinkClick>
              </a:rPr>
              <a:t>https://csrc.nist.gov/projects/block-cipher-techniques/bcm/current-modes</a:t>
            </a:r>
            <a:endParaRPr lang="en-US" sz="22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415480" y="0"/>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1088638" y="764705"/>
            <a:ext cx="8229600" cy="266429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r>
              <a:rPr lang="en-US" altLang="en-US">
                <a:ea typeface="ＭＳ Ｐゴシック" panose="020B0600070205080204" pitchFamily="34" charset="-128"/>
              </a:rPr>
              <a:t>Notes and Remarks on each modes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a:xfrm>
            <a:off x="1055440" y="0"/>
            <a:ext cx="7344816" cy="792163"/>
          </a:xfrm>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613048" y="1196752"/>
            <a:ext cx="11387608"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a:t>
            </a:r>
            <a:r>
              <a:rPr lang="en-AU" altLang="en-US" sz="2400" b="1">
                <a:ea typeface="ＭＳ Ｐゴシック" panose="020B0600070205080204" pitchFamily="34" charset="-128"/>
              </a:rPr>
              <a:t>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a:xfrm>
            <a:off x="1271464" y="16112"/>
            <a:ext cx="7344816" cy="792163"/>
          </a:xfrm>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379240" y="1122947"/>
            <a:ext cx="966212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415480" y="1122946"/>
            <a:ext cx="107776"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541041" y="1199146"/>
            <a:ext cx="986167" cy="523220"/>
          </a:xfrm>
          <a:prstGeom prst="rect">
            <a:avLst/>
          </a:prstGeom>
        </p:spPr>
        <p:txBody>
          <a:bodyPr wrap="none">
            <a:spAutoFit/>
          </a:bodyPr>
          <a:lstStyle/>
          <a:p>
            <a:pPr>
              <a:defRPr/>
            </a:pPr>
            <a:r>
              <a:rPr lang="en-US">
                <a:latin typeface="+mn-lt"/>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464841" y="2418346"/>
            <a:ext cx="986167" cy="523220"/>
          </a:xfrm>
          <a:prstGeom prst="rect">
            <a:avLst/>
          </a:prstGeom>
        </p:spPr>
        <p:txBody>
          <a:bodyPr wrap="none">
            <a:spAutoFit/>
          </a:bodyPr>
          <a:lstStyle/>
          <a:p>
            <a:pPr>
              <a:defRPr/>
            </a:pPr>
            <a:r>
              <a:rPr lang="en-US">
                <a:latin typeface="+mn-lt"/>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464841" y="3561346"/>
            <a:ext cx="986167" cy="523220"/>
          </a:xfrm>
          <a:prstGeom prst="rect">
            <a:avLst/>
          </a:prstGeom>
        </p:spPr>
        <p:txBody>
          <a:bodyPr wrap="none">
            <a:spAutoFit/>
          </a:bodyPr>
          <a:lstStyle/>
          <a:p>
            <a:pPr>
              <a:defRPr/>
            </a:pPr>
            <a:r>
              <a:rPr lang="en-US">
                <a:latin typeface="+mn-lt"/>
              </a:rPr>
              <a:t>2010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a:xfrm>
            <a:off x="1271464" y="16112"/>
            <a:ext cx="7344816" cy="792163"/>
          </a:xfrm>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1" y="2132856"/>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60649" y="1293145"/>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90392"/>
            <a:ext cx="6480720" cy="646321"/>
          </a:xfrm>
        </p:spPr>
        <p:txBody>
          <a:bodyPr wrap="square">
            <a:spAutoFit/>
          </a:bodyPr>
          <a:lstStyle/>
          <a:p>
            <a:r>
              <a:rPr lang="en-IN" altLang="en-US">
                <a:ea typeface="ヒラギノ角ゴ Pro W3" charset="-128"/>
              </a:rPr>
              <a:t>DES review</a:t>
            </a:r>
            <a:endParaRPr lang="en-US" sz="2800"/>
          </a:p>
        </p:txBody>
      </p:sp>
      <p:pic>
        <p:nvPicPr>
          <p:cNvPr id="18" name="Picture 17">
            <a:extLst>
              <a:ext uri="{FF2B5EF4-FFF2-40B4-BE49-F238E27FC236}">
                <a16:creationId xmlns:a16="http://schemas.microsoft.com/office/drawing/2014/main" id="{85454DE9-F723-45B5-8267-97A19F0A69BE}"/>
              </a:ext>
            </a:extLst>
          </p:cNvPr>
          <p:cNvPicPr>
            <a:picLocks noChangeAspect="1"/>
          </p:cNvPicPr>
          <p:nvPr/>
        </p:nvPicPr>
        <p:blipFill>
          <a:blip r:embed="rId3"/>
          <a:stretch>
            <a:fillRect/>
          </a:stretch>
        </p:blipFill>
        <p:spPr>
          <a:xfrm>
            <a:off x="1746228" y="978977"/>
            <a:ext cx="4349773" cy="5202178"/>
          </a:xfrm>
          <a:prstGeom prst="rect">
            <a:avLst/>
          </a:prstGeom>
        </p:spPr>
      </p:pic>
      <p:sp>
        <p:nvSpPr>
          <p:cNvPr id="20" name="TextBox 19">
            <a:extLst>
              <a:ext uri="{FF2B5EF4-FFF2-40B4-BE49-F238E27FC236}">
                <a16:creationId xmlns:a16="http://schemas.microsoft.com/office/drawing/2014/main" id="{5AFF0764-89AB-4851-81A3-393806428BCE}"/>
              </a:ext>
            </a:extLst>
          </p:cNvPr>
          <p:cNvSpPr txBox="1"/>
          <p:nvPr/>
        </p:nvSpPr>
        <p:spPr>
          <a:xfrm>
            <a:off x="1771420" y="978978"/>
            <a:ext cx="1083951" cy="492443"/>
          </a:xfrm>
          <a:prstGeom prst="rect">
            <a:avLst/>
          </a:prstGeom>
          <a:noFill/>
        </p:spPr>
        <p:txBody>
          <a:bodyPr wrap="none" rtlCol="0">
            <a:spAutoFit/>
          </a:bodyPr>
          <a:lstStyle/>
          <a:p>
            <a:r>
              <a:rPr lang="en-US" sz="2600"/>
              <a:t>64 bits</a:t>
            </a:r>
          </a:p>
        </p:txBody>
      </p:sp>
      <p:pic>
        <p:nvPicPr>
          <p:cNvPr id="23" name="Picture 22">
            <a:extLst>
              <a:ext uri="{FF2B5EF4-FFF2-40B4-BE49-F238E27FC236}">
                <a16:creationId xmlns:a16="http://schemas.microsoft.com/office/drawing/2014/main" id="{3E372614-FCD5-4485-B67B-00D9D2BE2E54}"/>
              </a:ext>
            </a:extLst>
          </p:cNvPr>
          <p:cNvPicPr>
            <a:picLocks noChangeAspect="1"/>
          </p:cNvPicPr>
          <p:nvPr/>
        </p:nvPicPr>
        <p:blipFill>
          <a:blip r:embed="rId4"/>
          <a:stretch>
            <a:fillRect/>
          </a:stretch>
        </p:blipFill>
        <p:spPr>
          <a:xfrm>
            <a:off x="6312041" y="978574"/>
            <a:ext cx="4108535" cy="5485374"/>
          </a:xfrm>
          <a:prstGeom prst="rect">
            <a:avLst/>
          </a:prstGeom>
        </p:spPr>
      </p:pic>
      <p:cxnSp>
        <p:nvCxnSpPr>
          <p:cNvPr id="25" name="Straight Arrow Connector 24">
            <a:extLst>
              <a:ext uri="{FF2B5EF4-FFF2-40B4-BE49-F238E27FC236}">
                <a16:creationId xmlns:a16="http://schemas.microsoft.com/office/drawing/2014/main" id="{23C4828A-A262-4625-9226-07A89AB567C5}"/>
              </a:ext>
            </a:extLst>
          </p:cNvPr>
          <p:cNvCxnSpPr>
            <a:cxnSpLocks/>
          </p:cNvCxnSpPr>
          <p:nvPr/>
        </p:nvCxnSpPr>
        <p:spPr bwMode="auto">
          <a:xfrm>
            <a:off x="2567608" y="5949281"/>
            <a:ext cx="0" cy="41720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411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a:xfrm>
            <a:off x="1199456" y="116632"/>
            <a:ext cx="7344816" cy="792163"/>
          </a:xfrm>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623392" y="1219201"/>
            <a:ext cx="9587408"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1343472" y="17253"/>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79376" y="960438"/>
                <a:ext cx="1152128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r>
                  <a:rPr lang="en-AU" altLang="en-US">
                    <a:ea typeface="ＭＳ Ｐゴシック" panose="020B0600070205080204" pitchFamily="34" charset="-128"/>
                  </a:rPr>
                  <a:t>Each block is a value which is substituted, like a codebook, hence name </a:t>
                </a: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a:t>
                </a:r>
                <a14:m>
                  <m:oMath xmlns:m="http://schemas.openxmlformats.org/officeDocument/2006/math">
                    <m:r>
                      <a:rPr lang="en-AU" altLang="en-US" i="1" smtClean="0">
                        <a:latin typeface="Cambria Math" panose="02040503050406030204" pitchFamily="18" charset="0"/>
                        <a:ea typeface="ＭＳ Ｐゴシック" panose="020B0600070205080204" pitchFamily="34" charset="-128"/>
                      </a:rPr>
                      <m:t>𝐶</m:t>
                    </m:r>
                    <m:r>
                      <a:rPr lang="en-AU" altLang="en-US" i="1" baseline="-25000">
                        <a:latin typeface="Cambria Math" panose="02040503050406030204" pitchFamily="18" charset="0"/>
                        <a:ea typeface="ＭＳ Ｐゴシック" panose="020B0600070205080204" pitchFamily="34" charset="-128"/>
                      </a:rPr>
                      <m:t>𝑖</m:t>
                    </m:r>
                    <m:r>
                      <a:rPr lang="en-AU" altLang="en-US" i="1">
                        <a:latin typeface="Cambria Math" panose="02040503050406030204" pitchFamily="18" charset="0"/>
                        <a:ea typeface="ＭＳ Ｐゴシック" panose="020B0600070205080204" pitchFamily="34" charset="-128"/>
                      </a:rPr>
                      <m:t> = </m:t>
                    </m:r>
                    <m:sSub>
                      <m:sSubPr>
                        <m:ctrlPr>
                          <a:rPr lang="en-US" altLang="en-US" b="0" i="1" smtClean="0">
                            <a:latin typeface="Cambria Math" panose="02040503050406030204" pitchFamily="18" charset="0"/>
                            <a:ea typeface="ＭＳ Ｐゴシック" panose="020B0600070205080204" pitchFamily="34" charset="-128"/>
                          </a:rPr>
                        </m:ctrlPr>
                      </m:sSubPr>
                      <m:e>
                        <m:r>
                          <a:rPr lang="en-AU" altLang="en-US" i="1">
                            <a:latin typeface="Cambria Math" panose="02040503050406030204" pitchFamily="18" charset="0"/>
                            <a:ea typeface="ＭＳ Ｐゴシック" panose="020B0600070205080204" pitchFamily="34" charset="-128"/>
                          </a:rPr>
                          <m:t>𝐸</m:t>
                        </m:r>
                      </m:e>
                      <m:sub>
                        <m:r>
                          <a:rPr lang="en-AU" altLang="en-US" i="1">
                            <a:latin typeface="Cambria Math" panose="02040503050406030204" pitchFamily="18" charset="0"/>
                            <a:ea typeface="ＭＳ Ｐゴシック" panose="020B0600070205080204" pitchFamily="34" charset="-128"/>
                          </a:rPr>
                          <m:t>𝐾</m:t>
                        </m:r>
                      </m:sub>
                    </m:sSub>
                    <m:r>
                      <a:rPr lang="en-US" altLang="en-US" b="0" i="1" smtClean="0">
                        <a:latin typeface="Cambria Math" panose="02040503050406030204" pitchFamily="18" charset="0"/>
                        <a:ea typeface="ＭＳ Ｐゴシック" panose="020B0600070205080204" pitchFamily="34" charset="-128"/>
                      </a:rPr>
                      <m:t>(</m:t>
                    </m:r>
                    <m:r>
                      <a:rPr lang="en-AU" altLang="en-US" i="1">
                        <a:latin typeface="Cambria Math" panose="02040503050406030204" pitchFamily="18" charset="0"/>
                        <a:ea typeface="ＭＳ Ｐゴシック" panose="020B0600070205080204" pitchFamily="34" charset="-128"/>
                      </a:rPr>
                      <m:t>𝑃𝑖</m:t>
                    </m:r>
                    <m:r>
                      <a:rPr lang="en-AU" altLang="en-US" i="1">
                        <a:latin typeface="Cambria Math" panose="02040503050406030204" pitchFamily="18" charset="0"/>
                        <a:ea typeface="ＭＳ Ｐゴシック" panose="020B0600070205080204" pitchFamily="34" charset="-128"/>
                      </a:rPr>
                      <m:t>)</m:t>
                    </m:r>
                  </m:oMath>
                </a14:m>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p>
              <a:p>
                <a:pPr lvl="1" eaLnBrk="1" hangingPunct="1">
                  <a:buFontTx/>
                  <a:buNone/>
                </a:pPr>
                <a:r>
                  <a:rPr lang="en-US" altLang="en-US">
                    <a:ea typeface="ＭＳ Ｐゴシック" panose="020B0600070205080204" pitchFamily="34" charset="-128"/>
                  </a:rPr>
                  <a:t>		</a:t>
                </a:r>
              </a:p>
              <a:p>
                <a:pPr marL="0" indent="0" eaLnBrk="1" hangingPunct="1">
                  <a:buNone/>
                </a:pPr>
                <a:endParaRPr lang="en-US" altLang="en-US">
                  <a:ea typeface="ＭＳ Ｐゴシック" panose="020B0600070205080204" pitchFamily="34" charset="-128"/>
                </a:endParaRPr>
              </a:p>
            </p:txBody>
          </p:sp>
        </mc:Choice>
        <mc:Fallback xmlns="">
          <p:sp>
            <p:nvSpPr>
              <p:cNvPr id="19459" name="Content Placeholder 2">
                <a:extLst>
                  <a:ext uri="{FF2B5EF4-FFF2-40B4-BE49-F238E27FC236}">
                    <a16:creationId xmlns:a16="http://schemas.microsoft.com/office/drawing/2014/main" id="{A63AB86A-C7A4-44D1-ABF3-B0BB7FDAE89F}"/>
                  </a:ext>
                </a:extLst>
              </p:cNvPr>
              <p:cNvSpPr>
                <a:spLocks noGrp="1" noRot="1" noChangeAspect="1" noMove="1" noResize="1" noEditPoints="1" noAdjustHandles="1" noChangeArrowheads="1" noChangeShapeType="1" noTextEdit="1"/>
              </p:cNvSpPr>
              <p:nvPr>
                <p:ph sz="quarter" idx="1"/>
              </p:nvPr>
            </p:nvSpPr>
            <p:spPr>
              <a:xfrm>
                <a:off x="479376" y="960438"/>
                <a:ext cx="11521280" cy="4937125"/>
              </a:xfrm>
              <a:blipFill>
                <a:blip r:embed="rId2"/>
                <a:stretch>
                  <a:fillRect l="-1693" t="-3337"/>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a:xfrm>
            <a:off x="2639616" y="188641"/>
            <a:ext cx="7344816" cy="792163"/>
          </a:xfrm>
        </p:spPr>
        <p:txBody>
          <a:bodyPr/>
          <a:lstStyle/>
          <a:p>
            <a:pPr eaLnBrk="1" hangingPunct="1"/>
            <a:r>
              <a:rPr lang="en-AU" altLang="en-US">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68" y="1018176"/>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247" y="1810338"/>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FA85C1-7B2C-4493-9E39-5EB18728261F}"/>
                  </a:ext>
                </a:extLst>
              </p:cNvPr>
              <p:cNvSpPr txBox="1"/>
              <p:nvPr/>
            </p:nvSpPr>
            <p:spPr>
              <a:xfrm>
                <a:off x="3503713" y="2276873"/>
                <a:ext cx="21437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=64 </m:t>
                      </m:r>
                      <m:r>
                        <a:rPr lang="en-US" sz="2400" i="1">
                          <a:latin typeface="Cambria Math" panose="02040503050406030204" pitchFamily="18" charset="0"/>
                        </a:rPr>
                        <m:t>𝑜𝑟</m:t>
                      </m:r>
                      <m:r>
                        <a:rPr lang="en-US" sz="2400" i="1">
                          <a:latin typeface="Cambria Math" panose="02040503050406030204" pitchFamily="18" charset="0"/>
                        </a:rPr>
                        <m:t> 128</m:t>
                      </m:r>
                    </m:oMath>
                  </m:oMathPara>
                </a14:m>
                <a:endParaRPr lang="en-US" sz="2400"/>
              </a:p>
            </p:txBody>
          </p:sp>
        </mc:Choice>
        <mc:Fallback xmlns="">
          <p:sp>
            <p:nvSpPr>
              <p:cNvPr id="2" name="TextBox 1">
                <a:extLst>
                  <a:ext uri="{FF2B5EF4-FFF2-40B4-BE49-F238E27FC236}">
                    <a16:creationId xmlns:a16="http://schemas.microsoft.com/office/drawing/2014/main" id="{57FA85C1-7B2C-4493-9E39-5EB18728261F}"/>
                  </a:ext>
                </a:extLst>
              </p:cNvPr>
              <p:cNvSpPr txBox="1">
                <a:spLocks noRot="1" noChangeAspect="1" noMove="1" noResize="1" noEditPoints="1" noAdjustHandles="1" noChangeArrowheads="1" noChangeShapeType="1" noTextEdit="1"/>
              </p:cNvSpPr>
              <p:nvPr/>
            </p:nvSpPr>
            <p:spPr>
              <a:xfrm>
                <a:off x="3503713" y="2276873"/>
                <a:ext cx="2143727" cy="461665"/>
              </a:xfrm>
              <a:prstGeom prst="rect">
                <a:avLst/>
              </a:prstGeom>
              <a:blipFill>
                <a:blip r:embed="rId5"/>
                <a:stretch>
                  <a:fillRect/>
                </a:stretch>
              </a:blipFill>
            </p:spPr>
            <p:txBody>
              <a:bodyPr/>
              <a:lstStyle/>
              <a:p>
                <a:r>
                  <a:rPr lang="en-US">
                    <a:noFill/>
                  </a:rPr>
                  <a:t> </a:t>
                </a:r>
              </a:p>
            </p:txBody>
          </p:sp>
        </mc:Fallback>
      </mc:AlternateContent>
      <p:sp>
        <p:nvSpPr>
          <p:cNvPr id="3" name="Arrow: Down 2">
            <a:extLst>
              <a:ext uri="{FF2B5EF4-FFF2-40B4-BE49-F238E27FC236}">
                <a16:creationId xmlns:a16="http://schemas.microsoft.com/office/drawing/2014/main" id="{28F4956C-80A4-4DC0-9614-ED8ECA198AA2}"/>
              </a:ext>
            </a:extLst>
          </p:cNvPr>
          <p:cNvSpPr/>
          <p:nvPr/>
        </p:nvSpPr>
        <p:spPr bwMode="auto">
          <a:xfrm>
            <a:off x="1631504" y="3573016"/>
            <a:ext cx="144016" cy="18722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Arrow: Down 3">
            <a:extLst>
              <a:ext uri="{FF2B5EF4-FFF2-40B4-BE49-F238E27FC236}">
                <a16:creationId xmlns:a16="http://schemas.microsoft.com/office/drawing/2014/main" id="{B6F666BA-84DE-4B0B-A6F7-1089D6114210}"/>
              </a:ext>
            </a:extLst>
          </p:cNvPr>
          <p:cNvSpPr/>
          <p:nvPr/>
        </p:nvSpPr>
        <p:spPr bwMode="auto">
          <a:xfrm rot="10800000">
            <a:off x="10298970" y="3429000"/>
            <a:ext cx="91005" cy="21602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ABAD2B-9D9B-4022-8C64-901A14207C0A}"/>
                  </a:ext>
                </a:extLst>
              </p:cNvPr>
              <p:cNvSpPr txBox="1"/>
              <p:nvPr/>
            </p:nvSpPr>
            <p:spPr>
              <a:xfrm>
                <a:off x="1976420" y="5851364"/>
                <a:ext cx="3026149"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a:t> </a:t>
                </a:r>
              </a:p>
            </p:txBody>
          </p:sp>
        </mc:Choice>
        <mc:Fallback xmlns="">
          <p:sp>
            <p:nvSpPr>
              <p:cNvPr id="5" name="TextBox 4">
                <a:extLst>
                  <a:ext uri="{FF2B5EF4-FFF2-40B4-BE49-F238E27FC236}">
                    <a16:creationId xmlns:a16="http://schemas.microsoft.com/office/drawing/2014/main" id="{44ABAD2B-9D9B-4022-8C64-901A14207C0A}"/>
                  </a:ext>
                </a:extLst>
              </p:cNvPr>
              <p:cNvSpPr txBox="1">
                <a:spLocks noRot="1" noChangeAspect="1" noMove="1" noResize="1" noEditPoints="1" noAdjustHandles="1" noChangeArrowheads="1" noChangeShapeType="1" noTextEdit="1"/>
              </p:cNvSpPr>
              <p:nvPr/>
            </p:nvSpPr>
            <p:spPr>
              <a:xfrm>
                <a:off x="1976420" y="5851364"/>
                <a:ext cx="3026149"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B66E5F-A9F9-461C-B092-25F70AC44894}"/>
                  </a:ext>
                </a:extLst>
              </p:cNvPr>
              <p:cNvSpPr txBox="1"/>
              <p:nvPr/>
            </p:nvSpPr>
            <p:spPr>
              <a:xfrm>
                <a:off x="6897828" y="2078604"/>
                <a:ext cx="2998128"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e>
                        </m:d>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𝑛</m:t>
                        </m:r>
                      </m:sub>
                      <m:sup>
                        <m:r>
                          <a:rPr lang="en-US" i="1">
                            <a:latin typeface="Cambria Math" panose="02040503050406030204" pitchFamily="18" charset="0"/>
                          </a:rPr>
                          <m:t>∗</m:t>
                        </m:r>
                      </m:sup>
                    </m:sSubSup>
                  </m:oMath>
                </a14:m>
                <a:r>
                  <a:rPr lang="en-US"/>
                  <a:t> </a:t>
                </a:r>
              </a:p>
            </p:txBody>
          </p:sp>
        </mc:Choice>
        <mc:Fallback xmlns="">
          <p:sp>
            <p:nvSpPr>
              <p:cNvPr id="9" name="TextBox 8">
                <a:extLst>
                  <a:ext uri="{FF2B5EF4-FFF2-40B4-BE49-F238E27FC236}">
                    <a16:creationId xmlns:a16="http://schemas.microsoft.com/office/drawing/2014/main" id="{3BB66E5F-A9F9-461C-B092-25F70AC44894}"/>
                  </a:ext>
                </a:extLst>
              </p:cNvPr>
              <p:cNvSpPr txBox="1">
                <a:spLocks noRot="1" noChangeAspect="1" noMove="1" noResize="1" noEditPoints="1" noAdjustHandles="1" noChangeArrowheads="1" noChangeShapeType="1" noTextEdit="1"/>
              </p:cNvSpPr>
              <p:nvPr/>
            </p:nvSpPr>
            <p:spPr>
              <a:xfrm>
                <a:off x="6897828" y="2078604"/>
                <a:ext cx="2998128" cy="578685"/>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0"/>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623392" y="1052737"/>
            <a:ext cx="9587408"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43408"/>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1775520" y="1268761"/>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27448" y="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767408" y="960437"/>
                <a:ext cx="987544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xmlns="">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767408" y="960437"/>
                <a:ext cx="9875440" cy="4937125"/>
              </a:xfrm>
              <a:blipFill>
                <a:blip r:embed="rId3"/>
                <a:stretch>
                  <a:fillRect l="-1975" t="-4326" b="-6428"/>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343472" y="36630"/>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96" y="5105400"/>
            <a:ext cx="9089604" cy="12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1828800" y="2893892"/>
            <a:ext cx="1066800" cy="2906715"/>
            <a:chOff x="336" y="1968"/>
            <a:chExt cx="672" cy="1831"/>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607"/>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3967"/>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145704" y="960437"/>
            <a:ext cx="9900592"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4189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001578" y="1073474"/>
            <a:ext cx="8748464" cy="4937125"/>
          </a:xfrm>
        </p:spPr>
        <p:txBody>
          <a:bodyPr/>
          <a:lstStyle/>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pic>
        <p:nvPicPr>
          <p:cNvPr id="6146" name="Picture 2" descr="CBC encryption">
            <a:extLst>
              <a:ext uri="{FF2B5EF4-FFF2-40B4-BE49-F238E27FC236}">
                <a16:creationId xmlns:a16="http://schemas.microsoft.com/office/drawing/2014/main" id="{B5C94AA9-0836-4B60-A361-087E1C6D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528206"/>
            <a:ext cx="8560041" cy="40276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FF1386E-860F-478D-B080-F4DF9A9F9EDB}"/>
              </a:ext>
            </a:extLst>
          </p:cNvPr>
          <p:cNvSpPr/>
          <p:nvPr/>
        </p:nvSpPr>
        <p:spPr>
          <a:xfrm>
            <a:off x="1919536" y="5555865"/>
            <a:ext cx="7560840" cy="400110"/>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https://alicegg.tech/2019/06/23/aes-cbc.html</a:t>
            </a:r>
            <a:endParaRPr lang="en-US" sz="2000">
              <a:solidFill>
                <a:schemeClr val="tx2"/>
              </a:solidFill>
            </a:endParaRPr>
          </a:p>
        </p:txBody>
      </p:sp>
      <p:sp>
        <p:nvSpPr>
          <p:cNvPr id="3" name="Rectangle 2">
            <a:extLst>
              <a:ext uri="{FF2B5EF4-FFF2-40B4-BE49-F238E27FC236}">
                <a16:creationId xmlns:a16="http://schemas.microsoft.com/office/drawing/2014/main" id="{047E4B38-6C87-4CAD-8823-39D57364AE07}"/>
              </a:ext>
            </a:extLst>
          </p:cNvPr>
          <p:cNvSpPr/>
          <p:nvPr/>
        </p:nvSpPr>
        <p:spPr>
          <a:xfrm>
            <a:off x="1919536" y="6036234"/>
            <a:ext cx="7992888" cy="400110"/>
          </a:xfrm>
          <a:prstGeom prst="rect">
            <a:avLst/>
          </a:prstGeom>
        </p:spPr>
        <p:txBody>
          <a:bodyPr wrap="square">
            <a:spAutoFit/>
          </a:bodyPr>
          <a:lstStyle/>
          <a:p>
            <a:r>
              <a:rPr lang="en-US" sz="2000">
                <a:solidFill>
                  <a:schemeClr val="tx2"/>
                </a:solidFill>
                <a:hlinkClick r:id="rId4">
                  <a:extLst>
                    <a:ext uri="{A12FA001-AC4F-418D-AE19-62706E023703}">
                      <ahyp:hlinkClr xmlns:ahyp="http://schemas.microsoft.com/office/drawing/2018/hyperlinkcolor" val="tx"/>
                    </a:ext>
                  </a:extLst>
                </a:hlinkClick>
              </a:rPr>
              <a:t>https://cve.mitre.org/cgi-bin/cvename.cgi?name=2020-8911</a:t>
            </a:r>
            <a:endParaRPr lang="en-US" sz="2000">
              <a:solidFill>
                <a:schemeClr val="tx2"/>
              </a:solidFill>
            </a:endParaRPr>
          </a:p>
        </p:txBody>
      </p:sp>
    </p:spTree>
    <p:extLst>
      <p:ext uri="{BB962C8B-B14F-4D97-AF65-F5344CB8AC3E}">
        <p14:creationId xmlns:p14="http://schemas.microsoft.com/office/powerpoint/2010/main" val="145734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xmlns:a14="http://schemas.microsoft.com/office/drawing/2010/main">
        <mc:Choice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767408" y="1012155"/>
                <a:ext cx="10081120"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xmlns="">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767408" y="1012155"/>
                <a:ext cx="10081120" cy="4937125"/>
              </a:xfrm>
              <a:blipFill>
                <a:blip r:embed="rId3"/>
                <a:stretch>
                  <a:fillRect l="-907" t="-1605" r="-121" b="-4938"/>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64090"/>
            <a:ext cx="7725080" cy="646321"/>
          </a:xfrm>
        </p:spPr>
        <p:txBody>
          <a:bodyPr wrap="square">
            <a:spAutoFit/>
          </a:bodyPr>
          <a:lstStyle/>
          <a:p>
            <a:r>
              <a:rPr lang="en-IN" altLang="en-US">
                <a:ea typeface="ヒラギノ角ゴ Pro W3" charset="-128"/>
              </a:rPr>
              <a:t>DES review</a:t>
            </a:r>
            <a:endParaRPr lang="en-US" sz="280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244417" y="1013466"/>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p>
        </p:txBody>
      </p:sp>
    </p:spTree>
    <p:extLst>
      <p:ext uri="{BB962C8B-B14F-4D97-AF65-F5344CB8AC3E}">
        <p14:creationId xmlns:p14="http://schemas.microsoft.com/office/powerpoint/2010/main" val="219928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99456" y="47004"/>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22" y="220486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767408" y="1160747"/>
            <a:ext cx="10081120" cy="500823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343472" y="33365"/>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1055440" y="1484784"/>
            <a:ext cx="9781728" cy="4752528"/>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1981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415480" y="69011"/>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551384" y="1166019"/>
            <a:ext cx="10801200" cy="5071293"/>
          </a:xfrm>
        </p:spPr>
        <p:txBody>
          <a:bodyPr/>
          <a:lstStyle/>
          <a:p>
            <a:pPr eaLnBrk="1" hangingPunct="1"/>
            <a:r>
              <a:rPr lang="en-AU" altLang="en-US" sz="28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400">
                <a:ea typeface="ＭＳ Ｐゴシック" panose="020B0600070205080204" pitchFamily="34" charset="-128"/>
              </a:rPr>
              <a:t>enable to encrypt any number of bits e.g. single bits or single characters (bytes)</a:t>
            </a:r>
            <a:r>
              <a:rPr lang="en-AU" altLang="en-US" sz="2400">
                <a:ea typeface="ＭＳ Ｐゴシック" panose="020B0600070205080204" pitchFamily="34" charset="-128"/>
                <a:cs typeface="Arial" panose="020B0604020202020204" pitchFamily="34" charset="0"/>
              </a:rPr>
              <a:t>  </a:t>
            </a:r>
            <a:endParaRPr lang="en-AU" altLang="en-US" sz="4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4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S=64, S=128 (block cipher)</a:t>
            </a:r>
            <a:endParaRPr lang="en-AU" altLang="en-US" sz="2800">
              <a:ea typeface="ＭＳ Ｐゴシック" panose="020B0600070205080204" pitchFamily="34" charset="-128"/>
              <a:cs typeface="Arial" panose="020B0604020202020204" pitchFamily="34" charset="0"/>
            </a:endParaRPr>
          </a:p>
          <a:p>
            <a:pPr eaLnBrk="1" hangingPunct="1"/>
            <a:r>
              <a:rPr lang="en-AU" altLang="en-US" sz="2800">
                <a:ea typeface="ＭＳ Ｐゴシック" panose="020B0600070205080204" pitchFamily="34" charset="-128"/>
                <a:cs typeface="Arial" panose="020B0604020202020204" pitchFamily="34" charset="0"/>
              </a:rPr>
              <a:t>A ciphertext segment depends on the current and all preceding plaintext segments.</a:t>
            </a:r>
          </a:p>
          <a:p>
            <a:pPr eaLnBrk="1" hangingPunct="1"/>
            <a:r>
              <a:rPr lang="en-AU" altLang="en-US" sz="28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99456" y="-90489"/>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983432" y="960437"/>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a:xfrm>
            <a:off x="1199456" y="31303"/>
            <a:ext cx="9793088" cy="792163"/>
          </a:xfrm>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42" y="1134840"/>
            <a:ext cx="9795439" cy="52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1"/>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2057400" y="1905001"/>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199456" y="1856"/>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980728"/>
            <a:ext cx="10280651" cy="5652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313756" y="130150"/>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0458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1841065" y="992720"/>
            <a:ext cx="2714205"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1841064" y="1430290"/>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1841064" y="1430290"/>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1854425" y="1913913"/>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1735891" y="249289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1735892"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1758299" y="5930117"/>
            <a:ext cx="8586173" cy="461665"/>
          </a:xfrm>
          <a:prstGeom prst="rect">
            <a:avLst/>
          </a:prstGeom>
        </p:spPr>
        <p:txBody>
          <a:bodyPr wrap="square">
            <a:spAutoFit/>
          </a:bodyPr>
          <a:lstStyle/>
          <a:p>
            <a:r>
              <a:rPr lang="en-US" sz="240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a:xfrm>
            <a:off x="1295500"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88" y="1893833"/>
            <a:ext cx="9361040" cy="44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403176" y="1055633"/>
            <a:ext cx="10685412"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a:xfrm>
            <a:off x="1055440" y="0"/>
            <a:ext cx="9793088" cy="792163"/>
          </a:xfrm>
        </p:spPr>
        <p:txBody>
          <a:bodyPr/>
          <a:lstStyle/>
          <a:p>
            <a:pPr eaLnBrk="1" hangingPunct="1"/>
            <a:r>
              <a:rPr lang="en-AU" altLang="en-US">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17712" y="1219201"/>
            <a:ext cx="11438928"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79376" y="1219201"/>
            <a:ext cx="11640616"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a:xfrm>
            <a:off x="1199456" y="80590"/>
            <a:ext cx="9793088" cy="792163"/>
          </a:xfrm>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196752"/>
            <a:ext cx="1097604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4" y="1412776"/>
            <a:ext cx="10931911" cy="5040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0" y="1124744"/>
            <a:ext cx="1115877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8" y="1168758"/>
            <a:ext cx="10542376" cy="51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a:xfrm>
            <a:off x="1199456" y="19108"/>
            <a:ext cx="9793088"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493912" y="1340769"/>
            <a:ext cx="11074696"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a:xfrm>
            <a:off x="1217712" y="0"/>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1217712" y="1219201"/>
            <a:ext cx="919876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a:xfrm>
            <a:off x="1235460" y="116632"/>
            <a:ext cx="9793088" cy="792163"/>
          </a:xfrm>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623392" y="1219201"/>
            <a:ext cx="11017224"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04528"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2022642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1271464" y="-101904"/>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extLst>
              <p:ext uri="{D42A27DB-BD31-4B8C-83A1-F6EECF244321}">
                <p14:modId xmlns:p14="http://schemas.microsoft.com/office/powerpoint/2010/main" val="2775678173"/>
              </p:ext>
            </p:extLst>
          </p:nvPr>
        </p:nvGraphicFramePr>
        <p:xfrm>
          <a:off x="1981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a:xfrm>
            <a:off x="1415480" y="116632"/>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196752"/>
            <a:ext cx="10391721" cy="47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1055440" y="0"/>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extLst>
              <p:ext uri="{D42A27DB-BD31-4B8C-83A1-F6EECF244321}">
                <p14:modId xmlns:p14="http://schemas.microsoft.com/office/powerpoint/2010/main" val="4271984509"/>
              </p:ext>
            </p:extLst>
          </p:nvPr>
        </p:nvGraphicFramePr>
        <p:xfrm>
          <a:off x="1981200" y="1600200"/>
          <a:ext cx="8939336" cy="4439537"/>
        </p:xfrm>
        <a:graphic>
          <a:graphicData uri="http://schemas.openxmlformats.org/drawingml/2006/table">
            <a:tbl>
              <a:tblPr/>
              <a:tblGrid>
                <a:gridCol w="1572466">
                  <a:extLst>
                    <a:ext uri="{9D8B030D-6E8A-4147-A177-3AD203B41FA5}">
                      <a16:colId xmlns:a16="http://schemas.microsoft.com/office/drawing/2014/main" val="20000"/>
                    </a:ext>
                  </a:extLst>
                </a:gridCol>
                <a:gridCol w="4387091">
                  <a:extLst>
                    <a:ext uri="{9D8B030D-6E8A-4147-A177-3AD203B41FA5}">
                      <a16:colId xmlns:a16="http://schemas.microsoft.com/office/drawing/2014/main" val="20001"/>
                    </a:ext>
                  </a:extLst>
                </a:gridCol>
                <a:gridCol w="2979779">
                  <a:extLst>
                    <a:ext uri="{9D8B030D-6E8A-4147-A177-3AD203B41FA5}">
                      <a16:colId xmlns:a16="http://schemas.microsoft.com/office/drawing/2014/main" val="20002"/>
                    </a:ext>
                  </a:extLst>
                </a:gridCol>
              </a:tblGrid>
              <a:tr h="855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89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1415480"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extLst>
              <p:ext uri="{D42A27DB-BD31-4B8C-83A1-F6EECF244321}">
                <p14:modId xmlns:p14="http://schemas.microsoft.com/office/powerpoint/2010/main" val="825457687"/>
              </p:ext>
            </p:extLst>
          </p:nvPr>
        </p:nvGraphicFramePr>
        <p:xfrm>
          <a:off x="2209800" y="1600200"/>
          <a:ext cx="8854752" cy="4493096"/>
        </p:xfrm>
        <a:graphic>
          <a:graphicData uri="http://schemas.openxmlformats.org/drawingml/2006/table">
            <a:tbl>
              <a:tblPr/>
              <a:tblGrid>
                <a:gridCol w="1637906">
                  <a:extLst>
                    <a:ext uri="{9D8B030D-6E8A-4147-A177-3AD203B41FA5}">
                      <a16:colId xmlns:a16="http://schemas.microsoft.com/office/drawing/2014/main" val="20000"/>
                    </a:ext>
                  </a:extLst>
                </a:gridCol>
                <a:gridCol w="3773331">
                  <a:extLst>
                    <a:ext uri="{9D8B030D-6E8A-4147-A177-3AD203B41FA5}">
                      <a16:colId xmlns:a16="http://schemas.microsoft.com/office/drawing/2014/main" val="20001"/>
                    </a:ext>
                  </a:extLst>
                </a:gridCol>
                <a:gridCol w="3443515">
                  <a:extLst>
                    <a:ext uri="{9D8B030D-6E8A-4147-A177-3AD203B41FA5}">
                      <a16:colId xmlns:a16="http://schemas.microsoft.com/office/drawing/2014/main" val="20002"/>
                    </a:ext>
                  </a:extLst>
                </a:gridCol>
              </a:tblGrid>
              <a:tr h="832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271464" y="103517"/>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767408" y="1196752"/>
            <a:ext cx="11161240" cy="4937125"/>
          </a:xfrm>
        </p:spPr>
        <p:txBody>
          <a:bodyPr/>
          <a:lstStyle/>
          <a:p>
            <a:pPr eaLnBrk="1" hangingPunct="1"/>
            <a:r>
              <a:rPr lang="en-US" altLang="en-US" sz="2400">
                <a:ea typeface="ＭＳ Ｐゴシック" panose="020B0600070205080204" pitchFamily="34" charset="-128"/>
              </a:rPr>
              <a:t>ECB, CBC, OFB, CFB, CTR, and XTS modes only provide confidentiality</a:t>
            </a:r>
          </a:p>
          <a:p>
            <a:pPr eaLnBrk="1" hangingPunct="1"/>
            <a:endParaRPr lang="en-US" altLang="en-US" sz="1200">
              <a:ea typeface="ＭＳ Ｐゴシック" panose="020B0600070205080204" pitchFamily="34" charset="-128"/>
            </a:endParaRPr>
          </a:p>
          <a:p>
            <a:pPr eaLnBrk="1" hangingPunct="1"/>
            <a:r>
              <a:rPr lang="en-US" altLang="en-US" sz="24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400">
              <a:ea typeface="ＭＳ Ｐゴシック" panose="020B0600070205080204" pitchFamily="34" charset="-128"/>
            </a:endParaRPr>
          </a:p>
          <a:p>
            <a:pPr eaLnBrk="1" hangingPunct="1"/>
            <a:r>
              <a:rPr lang="en-US" altLang="en-US" sz="2400">
                <a:ea typeface="ＭＳ Ｐゴシック" panose="020B0600070205080204" pitchFamily="34" charset="-128"/>
              </a:rPr>
              <a:t>Several MAC schemes</a:t>
            </a:r>
          </a:p>
          <a:p>
            <a:pPr lvl="1" eaLnBrk="1" hangingPunct="1"/>
            <a:r>
              <a:rPr lang="en-US" altLang="en-US" sz="2000">
                <a:ea typeface="ＭＳ Ｐゴシック" panose="020B0600070205080204" pitchFamily="34" charset="-128"/>
              </a:rPr>
              <a:t>HMAC, CMAC and GMAC </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But.. compositing a confidentiality mode with an authenticity mode could be difficult and error prone</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New modes combined confidentiality and data integrity into a single cryptographic primitive</a:t>
            </a:r>
          </a:p>
          <a:p>
            <a:pPr lvl="1" eaLnBrk="1" hangingPunct="1"/>
            <a:r>
              <a:rPr lang="en-US" altLang="en-US" sz="2400">
                <a:ea typeface="ＭＳ Ｐゴシック" panose="020B0600070205080204" pitchFamily="34" charset="-128"/>
              </a:rPr>
              <a:t>CCM, GCM, CWC, EAX, IAPM and OCB</a:t>
            </a:r>
          </a:p>
          <a:p>
            <a:pPr eaLnBrk="1" hangingPunct="1"/>
            <a:endParaRPr lang="en-US" altLang="en-US" sz="2400">
              <a:ea typeface="ＭＳ Ｐゴシック" panose="020B0600070205080204" pitchFamily="34" charset="-128"/>
            </a:endParaRPr>
          </a:p>
          <a:p>
            <a:pPr eaLnBrk="1" hangingPunct="1"/>
            <a:endParaRPr lang="en-US" altLang="en-US" sz="24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68696" y="1014160"/>
            <a:ext cx="11831960" cy="5867400"/>
          </a:xfrm>
        </p:spPr>
        <p:txBody>
          <a:bodyPr/>
          <a:lstStyle/>
          <a:p>
            <a:pPr eaLnBrk="1" hangingPunct="1">
              <a:buFont typeface="Wingdings" panose="05000000000000000000" pitchFamily="2" charset="2"/>
              <a:buChar char="ü"/>
            </a:pPr>
            <a:r>
              <a:rPr lang="en-US" altLang="zh-CN" sz="280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800" err="1">
                <a:ea typeface="宋体" panose="02010600030101010101" pitchFamily="2" charset="-122"/>
              </a:rPr>
              <a:t>Rijndael</a:t>
            </a:r>
            <a:r>
              <a:rPr lang="en-US" altLang="zh-CN" sz="280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800">
                <a:ea typeface="宋体" panose="02010600030101010101" pitchFamily="2" charset="-122"/>
              </a:rPr>
              <a:t>AES basic structures:</a:t>
            </a:r>
          </a:p>
          <a:p>
            <a:pPr lvl="1" eaLnBrk="1" hangingPunct="1">
              <a:buFont typeface="Wingdings" panose="05000000000000000000" pitchFamily="2" charset="2"/>
              <a:buChar char=""/>
            </a:pPr>
            <a:r>
              <a:rPr lang="en-US" altLang="zh-CN" sz="240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40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400">
                <a:ea typeface="宋体" panose="02010600030101010101" pitchFamily="2" charset="-122"/>
              </a:rPr>
              <a:t>basic unit: byte, not bit</a:t>
            </a:r>
          </a:p>
          <a:p>
            <a:pPr lvl="1" eaLnBrk="1" hangingPunct="1">
              <a:buFont typeface="Wingdings" panose="05000000000000000000" pitchFamily="2" charset="2"/>
              <a:buChar char=""/>
            </a:pPr>
            <a:r>
              <a:rPr lang="en-US" altLang="zh-CN" sz="2400">
                <a:ea typeface="宋体" panose="02010600030101010101" pitchFamily="2" charset="-122"/>
              </a:rPr>
              <a:t>block size: 16-bytes (128 bits)</a:t>
            </a:r>
          </a:p>
          <a:p>
            <a:pPr lvl="1" eaLnBrk="1" hangingPunct="1">
              <a:buFont typeface="Wingdings" panose="05000000000000000000" pitchFamily="2" charset="2"/>
              <a:buChar char=""/>
            </a:pPr>
            <a:r>
              <a:rPr lang="en-US" altLang="zh-CN" sz="2400">
                <a:ea typeface="宋体" panose="02010600030101010101" pitchFamily="2" charset="-122"/>
              </a:rPr>
              <a:t>three different key lengths: 128, 192, 256 bits (AES-128, AES-192, AES-256) </a:t>
            </a:r>
          </a:p>
          <a:p>
            <a:pPr lvl="1" eaLnBrk="1" hangingPunct="1">
              <a:buFont typeface="Wingdings" panose="05000000000000000000" pitchFamily="2" charset="2"/>
              <a:buChar char=""/>
            </a:pPr>
            <a:r>
              <a:rPr lang="en-US" altLang="zh-CN" sz="2400">
                <a:ea typeface="宋体" panose="02010600030101010101" pitchFamily="2" charset="-122"/>
              </a:rPr>
              <a:t>each 16-byte block is represented as a 4 x 4 square matrix, called the </a:t>
            </a:r>
            <a:r>
              <a:rPr lang="en-US" altLang="zh-CN" sz="2400" b="1" i="1">
                <a:ea typeface="宋体" panose="02010600030101010101" pitchFamily="2" charset="-122"/>
              </a:rPr>
              <a:t>state matrix</a:t>
            </a:r>
            <a:endParaRPr lang="en-US" altLang="zh-CN" sz="2400" b="1">
              <a:ea typeface="宋体" panose="02010600030101010101" pitchFamily="2" charset="-122"/>
            </a:endParaRPr>
          </a:p>
          <a:p>
            <a:pPr lvl="1" eaLnBrk="1" hangingPunct="1">
              <a:buFont typeface="Wingdings" panose="05000000000000000000" pitchFamily="2" charset="2"/>
              <a:buChar char=""/>
            </a:pPr>
            <a:r>
              <a:rPr lang="en-GB" altLang="zh-CN" sz="240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40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1271464" y="0"/>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kern="0">
                <a:ea typeface="宋体" panose="02010600030101010101" pitchFamily="2" charset="-122"/>
              </a:rPr>
              <a:t>Advanced Encryption Standard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26127"/>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191344" y="1196752"/>
            <a:ext cx="3826768" cy="509592"/>
          </a:xfrm>
        </p:spPr>
        <p:txBody>
          <a:bodyPr wrap="square">
            <a:spAutoFit/>
          </a:bodyPr>
          <a:lstStyle/>
          <a:p>
            <a:r>
              <a:rPr lang="en-IN" sz="260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extLst>
              <p:ext uri="{D42A27DB-BD31-4B8C-83A1-F6EECF244321}">
                <p14:modId xmlns:p14="http://schemas.microsoft.com/office/powerpoint/2010/main" val="1803711343"/>
              </p:ext>
            </p:extLst>
          </p:nvPr>
        </p:nvGraphicFramePr>
        <p:xfrm>
          <a:off x="659657" y="1805772"/>
          <a:ext cx="2882900" cy="469900"/>
        </p:xfrm>
        <a:graphic>
          <a:graphicData uri="http://schemas.openxmlformats.org/presentationml/2006/ole">
            <mc:AlternateContent xmlns:mc="http://schemas.openxmlformats.org/markup-compatibility/2006">
              <mc:Choice xmlns:v="urn:schemas-microsoft-com:vml" Requires="v">
                <p:oleObj name="Equation" r:id="rId3" imgW="2882880" imgH="469800" progId="Equation.DSMT4">
                  <p:embed/>
                </p:oleObj>
              </mc:Choice>
              <mc:Fallback>
                <p:oleObj name="Equation" r:id="rId3"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4"/>
                      <a:stretch>
                        <a:fillRect/>
                      </a:stretch>
                    </p:blipFill>
                    <p:spPr>
                      <a:xfrm>
                        <a:off x="659657" y="1805772"/>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466064" y="1759262"/>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210384" y="2518695"/>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a:t>N=2</a:t>
            </a:r>
            <a:r>
              <a:rPr lang="en-IN" sz="2600" kern="0" baseline="30000"/>
              <a:t>n</a:t>
            </a:r>
            <a:r>
              <a:rPr lang="en-IN" sz="2600" kern="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extLst>
              <p:ext uri="{D42A27DB-BD31-4B8C-83A1-F6EECF244321}">
                <p14:modId xmlns:p14="http://schemas.microsoft.com/office/powerpoint/2010/main" val="2175462611"/>
              </p:ext>
            </p:extLst>
          </p:nvPr>
        </p:nvGraphicFramePr>
        <p:xfrm>
          <a:off x="577107" y="3361522"/>
          <a:ext cx="3048000" cy="520700"/>
        </p:xfrm>
        <a:graphic>
          <a:graphicData uri="http://schemas.openxmlformats.org/presentationml/2006/ole">
            <mc:AlternateContent xmlns:mc="http://schemas.openxmlformats.org/markup-compatibility/2006">
              <mc:Choice xmlns:v="urn:schemas-microsoft-com:vml" Requires="v">
                <p:oleObj name="Equation" r:id="rId5" imgW="3047760" imgH="520560" progId="Equation.DSMT4">
                  <p:embed/>
                </p:oleObj>
              </mc:Choice>
              <mc:Fallback>
                <p:oleObj name="Equation" r:id="rId5"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6"/>
                      <a:stretch>
                        <a:fillRect/>
                      </a:stretch>
                    </p:blipFill>
                    <p:spPr>
                      <a:xfrm>
                        <a:off x="577107" y="3361522"/>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466084" y="3340884"/>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5150115" y="3697868"/>
            <a:ext cx="824265" cy="523220"/>
          </a:xfrm>
          <a:prstGeom prst="rect">
            <a:avLst/>
          </a:prstGeom>
          <a:noFill/>
        </p:spPr>
        <p:txBody>
          <a:bodyPr wrap="none" rtlCol="0">
            <a:spAutoFit/>
          </a:bodyPr>
          <a:lstStyle/>
          <a:p>
            <a:r>
              <a:rPr lang="en-US">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268797" y="5129940"/>
            <a:ext cx="4519186" cy="523220"/>
          </a:xfrm>
          <a:prstGeom prst="rect">
            <a:avLst/>
          </a:prstGeom>
          <a:noFill/>
        </p:spPr>
        <p:txBody>
          <a:bodyPr wrap="square" rtlCol="0">
            <a:spAutoFit/>
          </a:bodyPr>
          <a:lstStyle/>
          <a:p>
            <a:r>
              <a:rPr lang="en-US">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extLst>
              <p:ext uri="{D42A27DB-BD31-4B8C-83A1-F6EECF244321}">
                <p14:modId xmlns:p14="http://schemas.microsoft.com/office/powerpoint/2010/main" val="2791143562"/>
              </p:ext>
            </p:extLst>
          </p:nvPr>
        </p:nvGraphicFramePr>
        <p:xfrm>
          <a:off x="1960438" y="5223404"/>
          <a:ext cx="1295400" cy="482600"/>
        </p:xfrm>
        <a:graphic>
          <a:graphicData uri="http://schemas.openxmlformats.org/presentationml/2006/ole">
            <mc:AlternateContent xmlns:mc="http://schemas.openxmlformats.org/markup-compatibility/2006">
              <mc:Choice xmlns:v="urn:schemas-microsoft-com:vml" Requires="v">
                <p:oleObj name="Equation" r:id="rId7" imgW="1295280" imgH="482400" progId="Equation.DSMT4">
                  <p:embed/>
                </p:oleObj>
              </mc:Choice>
              <mc:Fallback>
                <p:oleObj name="Equation" r:id="rId7"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8"/>
                      <a:stretch>
                        <a:fillRect/>
                      </a:stretch>
                    </p:blipFill>
                    <p:spPr>
                      <a:xfrm>
                        <a:off x="1960438" y="5223404"/>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960794" y="5003661"/>
            <a:ext cx="4827189" cy="773565"/>
          </a:xfrm>
          <a:prstGeom prst="rect">
            <a:avLst/>
          </a:prstGeom>
          <a:noFill/>
          <a:ln>
            <a:solidFill>
              <a:schemeClr val="tx1"/>
            </a:solidFill>
          </a:ln>
        </p:spPr>
        <p:txBody>
          <a:bodyPr wrap="square" rtlCol="0">
            <a:spAutoFit/>
          </a:bodyPr>
          <a:lstStyle/>
          <a:p>
            <a:endParaRPr lang="en-US"/>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extLst>
              <p:ext uri="{D42A27DB-BD31-4B8C-83A1-F6EECF244321}">
                <p14:modId xmlns:p14="http://schemas.microsoft.com/office/powerpoint/2010/main" val="4165102531"/>
              </p:ext>
            </p:extLst>
          </p:nvPr>
        </p:nvGraphicFramePr>
        <p:xfrm>
          <a:off x="2212975" y="4213225"/>
          <a:ext cx="3467100" cy="482600"/>
        </p:xfrm>
        <a:graphic>
          <a:graphicData uri="http://schemas.openxmlformats.org/presentationml/2006/ole">
            <mc:AlternateContent xmlns:mc="http://schemas.openxmlformats.org/markup-compatibility/2006">
              <mc:Choice xmlns:v="urn:schemas-microsoft-com:vml" Requires="v">
                <p:oleObj name="Equation" r:id="rId9" imgW="3466800" imgH="482400" progId="Equation.DSMT4">
                  <p:embed/>
                </p:oleObj>
              </mc:Choice>
              <mc:Fallback>
                <p:oleObj name="Equation" r:id="rId9" imgW="3466800" imgH="48240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10"/>
                      <a:stretch>
                        <a:fillRect/>
                      </a:stretch>
                    </p:blipFill>
                    <p:spPr>
                      <a:xfrm>
                        <a:off x="2212975" y="42132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534304" y="4132567"/>
            <a:ext cx="1558440" cy="523220"/>
          </a:xfrm>
          <a:prstGeom prst="rect">
            <a:avLst/>
          </a:prstGeom>
          <a:noFill/>
        </p:spPr>
        <p:txBody>
          <a:bodyPr wrap="none" rtlCol="0">
            <a:spAutoFit/>
          </a:bodyPr>
          <a:lstStyle/>
          <a:p>
            <a:r>
              <a:rPr lang="en-US"/>
              <a:t>Example:</a:t>
            </a:r>
          </a:p>
        </p:txBody>
      </p:sp>
      <p:pic>
        <p:nvPicPr>
          <p:cNvPr id="15" name="Picture 14">
            <a:extLst>
              <a:ext uri="{FF2B5EF4-FFF2-40B4-BE49-F238E27FC236}">
                <a16:creationId xmlns:a16="http://schemas.microsoft.com/office/drawing/2014/main" id="{B0338586-D113-48ED-AF73-1533EC5E163E}"/>
              </a:ext>
            </a:extLst>
          </p:cNvPr>
          <p:cNvPicPr>
            <a:picLocks noChangeAspect="1"/>
          </p:cNvPicPr>
          <p:nvPr/>
        </p:nvPicPr>
        <p:blipFill>
          <a:blip r:embed="rId11"/>
          <a:stretch>
            <a:fillRect/>
          </a:stretch>
        </p:blipFill>
        <p:spPr>
          <a:xfrm>
            <a:off x="6096000" y="1075237"/>
            <a:ext cx="5885616" cy="3767779"/>
          </a:xfrm>
          <a:prstGeom prst="rect">
            <a:avLst/>
          </a:prstGeom>
        </p:spPr>
      </p:pic>
      <p:sp>
        <p:nvSpPr>
          <p:cNvPr id="16" name="TextBox 15">
            <a:extLst>
              <a:ext uri="{FF2B5EF4-FFF2-40B4-BE49-F238E27FC236}">
                <a16:creationId xmlns:a16="http://schemas.microsoft.com/office/drawing/2014/main" id="{BC76A079-4BCA-4D75-B7CA-B5A1617E1EA0}"/>
              </a:ext>
            </a:extLst>
          </p:cNvPr>
          <p:cNvSpPr txBox="1"/>
          <p:nvPr/>
        </p:nvSpPr>
        <p:spPr>
          <a:xfrm>
            <a:off x="6364398" y="4941168"/>
            <a:ext cx="2260555" cy="523220"/>
          </a:xfrm>
          <a:prstGeom prst="rect">
            <a:avLst/>
          </a:prstGeom>
          <a:noFill/>
        </p:spPr>
        <p:txBody>
          <a:bodyPr wrap="none" rtlCol="0">
            <a:spAutoFit/>
          </a:bodyPr>
          <a:lstStyle/>
          <a:p>
            <a:r>
              <a:rPr lang="en-US"/>
              <a:t>3.3 mode 8 =1</a:t>
            </a:r>
          </a:p>
        </p:txBody>
      </p:sp>
      <p:sp>
        <p:nvSpPr>
          <p:cNvPr id="17" name="TextBox 16">
            <a:extLst>
              <a:ext uri="{FF2B5EF4-FFF2-40B4-BE49-F238E27FC236}">
                <a16:creationId xmlns:a16="http://schemas.microsoft.com/office/drawing/2014/main" id="{0BE8EBAC-E250-4C0A-8B2B-A3EB0B83F723}"/>
              </a:ext>
            </a:extLst>
          </p:cNvPr>
          <p:cNvSpPr txBox="1"/>
          <p:nvPr/>
        </p:nvSpPr>
        <p:spPr>
          <a:xfrm>
            <a:off x="6360344" y="5452963"/>
            <a:ext cx="2260555" cy="523220"/>
          </a:xfrm>
          <a:prstGeom prst="rect">
            <a:avLst/>
          </a:prstGeom>
          <a:noFill/>
        </p:spPr>
        <p:txBody>
          <a:bodyPr wrap="none" rtlCol="0">
            <a:spAutoFit/>
          </a:bodyPr>
          <a:lstStyle/>
          <a:p>
            <a:r>
              <a:rPr lang="en-US"/>
              <a:t>5.5 mode 8 =1</a:t>
            </a:r>
          </a:p>
        </p:txBody>
      </p:sp>
      <p:sp>
        <p:nvSpPr>
          <p:cNvPr id="18" name="TextBox 17">
            <a:extLst>
              <a:ext uri="{FF2B5EF4-FFF2-40B4-BE49-F238E27FC236}">
                <a16:creationId xmlns:a16="http://schemas.microsoft.com/office/drawing/2014/main" id="{2F26B300-6D53-456E-BDE0-593A94D9A7BC}"/>
              </a:ext>
            </a:extLst>
          </p:cNvPr>
          <p:cNvSpPr txBox="1"/>
          <p:nvPr/>
        </p:nvSpPr>
        <p:spPr>
          <a:xfrm>
            <a:off x="6360344" y="5949280"/>
            <a:ext cx="2260555" cy="523220"/>
          </a:xfrm>
          <a:prstGeom prst="rect">
            <a:avLst/>
          </a:prstGeom>
          <a:noFill/>
        </p:spPr>
        <p:txBody>
          <a:bodyPr wrap="none" rtlCol="0">
            <a:spAutoFit/>
          </a:bodyPr>
          <a:lstStyle/>
          <a:p>
            <a:r>
              <a:rPr lang="en-US"/>
              <a:t>7.7 mode 8 =1</a:t>
            </a:r>
          </a:p>
        </p:txBody>
      </p:sp>
      <p:sp>
        <p:nvSpPr>
          <p:cNvPr id="19" name="TextBox 18">
            <a:extLst>
              <a:ext uri="{FF2B5EF4-FFF2-40B4-BE49-F238E27FC236}">
                <a16:creationId xmlns:a16="http://schemas.microsoft.com/office/drawing/2014/main" id="{21DB678B-0859-47D5-A67E-0837D84DD557}"/>
              </a:ext>
            </a:extLst>
          </p:cNvPr>
          <p:cNvSpPr txBox="1"/>
          <p:nvPr/>
        </p:nvSpPr>
        <p:spPr>
          <a:xfrm>
            <a:off x="9021936" y="4941168"/>
            <a:ext cx="2419252" cy="523220"/>
          </a:xfrm>
          <a:prstGeom prst="rect">
            <a:avLst/>
          </a:prstGeom>
          <a:noFill/>
        </p:spPr>
        <p:txBody>
          <a:bodyPr wrap="none" rtlCol="0">
            <a:spAutoFit/>
          </a:bodyPr>
          <a:lstStyle/>
          <a:p>
            <a:r>
              <a:rPr lang="en-US"/>
              <a:t>2.x mode 8 =1?</a:t>
            </a:r>
          </a:p>
        </p:txBody>
      </p:sp>
      <p:sp>
        <p:nvSpPr>
          <p:cNvPr id="20" name="TextBox 19">
            <a:extLst>
              <a:ext uri="{FF2B5EF4-FFF2-40B4-BE49-F238E27FC236}">
                <a16:creationId xmlns:a16="http://schemas.microsoft.com/office/drawing/2014/main" id="{77CB6253-4B84-42A7-82F9-86B6C3B432B8}"/>
              </a:ext>
            </a:extLst>
          </p:cNvPr>
          <p:cNvSpPr txBox="1"/>
          <p:nvPr/>
        </p:nvSpPr>
        <p:spPr>
          <a:xfrm>
            <a:off x="9048328" y="5462477"/>
            <a:ext cx="2419252" cy="523220"/>
          </a:xfrm>
          <a:prstGeom prst="rect">
            <a:avLst/>
          </a:prstGeom>
          <a:noFill/>
        </p:spPr>
        <p:txBody>
          <a:bodyPr wrap="none" rtlCol="0">
            <a:spAutoFit/>
          </a:bodyPr>
          <a:lstStyle/>
          <a:p>
            <a:r>
              <a:rPr lang="en-US"/>
              <a:t>4.x mode 8 =1?</a:t>
            </a:r>
          </a:p>
        </p:txBody>
      </p:sp>
      <p:sp>
        <p:nvSpPr>
          <p:cNvPr id="21" name="TextBox 20">
            <a:extLst>
              <a:ext uri="{FF2B5EF4-FFF2-40B4-BE49-F238E27FC236}">
                <a16:creationId xmlns:a16="http://schemas.microsoft.com/office/drawing/2014/main" id="{60A0C169-510E-460D-9A73-92EE5C83A9AD}"/>
              </a:ext>
            </a:extLst>
          </p:cNvPr>
          <p:cNvSpPr txBox="1"/>
          <p:nvPr/>
        </p:nvSpPr>
        <p:spPr>
          <a:xfrm>
            <a:off x="9048328" y="5947369"/>
            <a:ext cx="2419252" cy="523220"/>
          </a:xfrm>
          <a:prstGeom prst="rect">
            <a:avLst/>
          </a:prstGeom>
          <a:noFill/>
        </p:spPr>
        <p:txBody>
          <a:bodyPr wrap="none" rtlCol="0">
            <a:spAutoFit/>
          </a:bodyPr>
          <a:lstStyle/>
          <a:p>
            <a:r>
              <a:rPr lang="en-US"/>
              <a:t>6.x mode 8 =1?</a:t>
            </a:r>
          </a:p>
        </p:txBody>
      </p:sp>
      <p:cxnSp>
        <p:nvCxnSpPr>
          <p:cNvPr id="23" name="Straight Connector 22">
            <a:extLst>
              <a:ext uri="{FF2B5EF4-FFF2-40B4-BE49-F238E27FC236}">
                <a16:creationId xmlns:a16="http://schemas.microsoft.com/office/drawing/2014/main" id="{01D0D292-2244-4089-B0A8-D851C0128E67}"/>
              </a:ext>
            </a:extLst>
          </p:cNvPr>
          <p:cNvCxnSpPr/>
          <p:nvPr/>
        </p:nvCxnSpPr>
        <p:spPr bwMode="auto">
          <a:xfrm>
            <a:off x="8832304" y="4843016"/>
            <a:ext cx="2635276" cy="16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2097041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7308f7f-e392-4099-b1f6-a4ca59cf6c45" xsi:nil="true"/>
    <lcf76f155ced4ddcb4097134ff3c332f xmlns="069f7987-d72c-4517-9067-339cdb157c2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11" ma:contentTypeDescription="Tạo tài liệu mới." ma:contentTypeScope="" ma:versionID="ed05e5a23e8f7489e222a7bc3e9cd273">
  <xsd:schema xmlns:xsd="http://www.w3.org/2001/XMLSchema" xmlns:xs="http://www.w3.org/2001/XMLSchema" xmlns:p="http://schemas.microsoft.com/office/2006/metadata/properties" xmlns:ns2="069f7987-d72c-4517-9067-339cdb157c25" xmlns:ns3="b7308f7f-e392-4099-b1f6-a4ca59cf6c45" targetNamespace="http://schemas.microsoft.com/office/2006/metadata/properties" ma:root="true" ma:fieldsID="6a294af240976a002f18b4544f1391a4" ns2:_="" ns3:_="">
    <xsd:import namespace="069f7987-d72c-4517-9067-339cdb157c25"/>
    <xsd:import namespace="b7308f7f-e392-4099-b1f6-a4ca59cf6c4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08f7f-e392-4099-b1f6-a4ca59cf6c4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685d5bb-0382-45f0-9c81-38aa78817693}" ma:internalName="TaxCatchAll" ma:showField="CatchAllData" ma:web="b7308f7f-e392-4099-b1f6-a4ca59cf6c45">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EA413-3BB2-451D-8860-8F23BC20578C}">
  <ds:schemaRefs>
    <ds:schemaRef ds:uri="http://schemas.microsoft.com/sharepoint/v3/contenttype/forms"/>
  </ds:schemaRefs>
</ds:datastoreItem>
</file>

<file path=customXml/itemProps2.xml><?xml version="1.0" encoding="utf-8"?>
<ds:datastoreItem xmlns:ds="http://schemas.openxmlformats.org/officeDocument/2006/customXml" ds:itemID="{892074F7-1854-43E0-8C99-911746292565}">
  <ds:schemaRefs>
    <ds:schemaRef ds:uri="069f7987-d72c-4517-9067-339cdb157c25"/>
    <ds:schemaRef ds:uri="b7308f7f-e392-4099-b1f6-a4ca59cf6c4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F547B27-A0C4-492D-BC45-5C16E552A13C}">
  <ds:schemaRefs>
    <ds:schemaRef ds:uri="069f7987-d72c-4517-9067-339cdb157c25"/>
    <ds:schemaRef ds:uri="b7308f7f-e392-4099-b1f6-a4ca59cf6c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74</Slides>
  <Notes>49</Notes>
  <HiddenSlides>0</HiddenSlide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2_Standarddesign</vt:lpstr>
      <vt:lpstr>  NT219- Cryptography    </vt:lpstr>
      <vt:lpstr>Outline</vt:lpstr>
      <vt:lpstr>Textbooks and References</vt:lpstr>
      <vt:lpstr>DES review</vt:lpstr>
      <vt:lpstr>DES review</vt:lpstr>
      <vt:lpstr>DES review</vt:lpstr>
      <vt:lpstr>Outline</vt:lpstr>
      <vt:lpstr>PowerPoint Presentation</vt:lpstr>
      <vt:lpstr>Finite Field Arithmetic</vt:lpstr>
      <vt:lpstr>Finite Field Arithmetic</vt:lpstr>
      <vt:lpstr>The Four Simple Operations</vt:lpstr>
      <vt:lpstr>A E S Encryption Round</vt:lpstr>
      <vt:lpstr>AES-128</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Mix-Columns (mic)</vt:lpstr>
      <vt:lpstr>Mix-Columns (mic)</vt:lpstr>
      <vt:lpstr>Add Round Keys (ark)</vt:lpstr>
      <vt:lpstr>AES-128 Round Keys</vt:lpstr>
      <vt:lpstr>Putting Things Together</vt:lpstr>
      <vt:lpstr>AES-128 Encryption/Decryption</vt:lpstr>
      <vt:lpstr>Correctness Proof of Decryption</vt:lpstr>
      <vt:lpstr>PowerPoint Presentation</vt:lpstr>
      <vt:lpstr>A E S Key Expansion</vt:lpstr>
      <vt:lpstr>A E S Key Expansion</vt:lpstr>
      <vt:lpstr>Key Expansion Rationale (1 of 2)</vt:lpstr>
      <vt:lpstr>Key Expansion Rationale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4</cp:revision>
  <cp:lastPrinted>1999-07-26T11:07:16Z</cp:lastPrinted>
  <dcterms:created xsi:type="dcterms:W3CDTF">1999-06-21T09:15:32Z</dcterms:created>
  <dcterms:modified xsi:type="dcterms:W3CDTF">2024-03-31T16:17:56Z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ies>
</file>