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49"/>
  </p:notesMasterIdLst>
  <p:handoutMasterIdLst>
    <p:handoutMasterId r:id="rId50"/>
  </p:handoutMasterIdLst>
  <p:sldIdLst>
    <p:sldId id="494" r:id="rId5"/>
    <p:sldId id="1505" r:id="rId6"/>
    <p:sldId id="1496" r:id="rId7"/>
    <p:sldId id="412" r:id="rId8"/>
    <p:sldId id="1513" r:id="rId9"/>
    <p:sldId id="1443" r:id="rId10"/>
    <p:sldId id="1508" r:id="rId11"/>
    <p:sldId id="1402" r:id="rId12"/>
    <p:sldId id="504" r:id="rId13"/>
    <p:sldId id="1403" r:id="rId14"/>
    <p:sldId id="1408" r:id="rId15"/>
    <p:sldId id="1409" r:id="rId16"/>
    <p:sldId id="1511" r:id="rId17"/>
    <p:sldId id="1411" r:id="rId18"/>
    <p:sldId id="1412" r:id="rId19"/>
    <p:sldId id="1440" r:id="rId20"/>
    <p:sldId id="1413" r:id="rId21"/>
    <p:sldId id="1414" r:id="rId22"/>
    <p:sldId id="1438" r:id="rId23"/>
    <p:sldId id="1416" r:id="rId24"/>
    <p:sldId id="520" r:id="rId25"/>
    <p:sldId id="1431" r:id="rId26"/>
    <p:sldId id="1512" r:id="rId27"/>
    <p:sldId id="1419" r:id="rId28"/>
    <p:sldId id="1417" r:id="rId29"/>
    <p:sldId id="1418" r:id="rId30"/>
    <p:sldId id="1421" r:id="rId31"/>
    <p:sldId id="1423" r:id="rId32"/>
    <p:sldId id="1424" r:id="rId33"/>
    <p:sldId id="1425" r:id="rId34"/>
    <p:sldId id="1426" r:id="rId35"/>
    <p:sldId id="1427" r:id="rId36"/>
    <p:sldId id="1428" r:id="rId37"/>
    <p:sldId id="1429" r:id="rId38"/>
    <p:sldId id="1415" r:id="rId39"/>
    <p:sldId id="1430" r:id="rId40"/>
    <p:sldId id="1432" r:id="rId41"/>
    <p:sldId id="1433" r:id="rId42"/>
    <p:sldId id="1434" r:id="rId43"/>
    <p:sldId id="1435" r:id="rId44"/>
    <p:sldId id="1436" r:id="rId45"/>
    <p:sldId id="1510" r:id="rId46"/>
    <p:sldId id="1401" r:id="rId47"/>
    <p:sldId id="1437" r:id="rId48"/>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521415D9-36F7-43E2-AB2F-B90AF26B5E84}">
      <p14:sectionLst xmlns:p14="http://schemas.microsoft.com/office/powerpoint/2010/main">
        <p14:section name="Default Section" id="{441DA07A-D36A-419B-BA42-7EF8F9C57264}">
          <p14:sldIdLst>
            <p14:sldId id="494"/>
            <p14:sldId id="1505"/>
            <p14:sldId id="1496"/>
            <p14:sldId id="412"/>
            <p14:sldId id="1513"/>
            <p14:sldId id="1443"/>
            <p14:sldId id="1508"/>
            <p14:sldId id="1402"/>
            <p14:sldId id="504"/>
            <p14:sldId id="1403"/>
            <p14:sldId id="1408"/>
            <p14:sldId id="1409"/>
            <p14:sldId id="1511"/>
            <p14:sldId id="1411"/>
            <p14:sldId id="1412"/>
            <p14:sldId id="1440"/>
            <p14:sldId id="1413"/>
            <p14:sldId id="1414"/>
            <p14:sldId id="1438"/>
          </p14:sldIdLst>
        </p14:section>
        <p14:section name="Untitled Section" id="{43785B74-29BE-493B-9801-4D11A71EE3BA}">
          <p14:sldIdLst>
            <p14:sldId id="1416"/>
            <p14:sldId id="520"/>
            <p14:sldId id="1431"/>
            <p14:sldId id="1512"/>
            <p14:sldId id="1419"/>
            <p14:sldId id="1417"/>
            <p14:sldId id="1418"/>
            <p14:sldId id="1421"/>
            <p14:sldId id="1423"/>
            <p14:sldId id="1424"/>
            <p14:sldId id="1425"/>
            <p14:sldId id="1426"/>
            <p14:sldId id="1427"/>
            <p14:sldId id="1428"/>
            <p14:sldId id="1429"/>
            <p14:sldId id="1415"/>
            <p14:sldId id="1430"/>
            <p14:sldId id="1432"/>
            <p14:sldId id="1433"/>
            <p14:sldId id="1434"/>
            <p14:sldId id="1435"/>
            <p14:sldId id="1436"/>
            <p14:sldId id="1510"/>
            <p14:sldId id="1401"/>
            <p14:sldId id="143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6F37EA-BE3C-E0E3-65A1-C991D9D289C1}" v="1" dt="2024-04-16T10:50:28.801"/>
    <p1510:client id="{785E356B-862D-4554-9B18-1EB2A0BC2A34}" v="1" dt="2024-04-17T03:51:55.899"/>
    <p1510:client id="{C13C8D4D-FC43-4801-981F-90F243A8E0EE}" v="1" dt="2024-04-15T11:26:30.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ồ Vĩnh Nhật" userId="S::22521013@ms.uit.edu.vn::91124d84-c5ae-4b7e-b4c4-abf9c3ea4378" providerId="AD" clId="Web-{DAF44C12-DF9B-F23B-6AB9-54333CC7B3E5}"/>
    <pc:docChg chg="addSld delSld modSld modSection">
      <pc:chgData name="Hồ Vĩnh Nhật" userId="S::22521013@ms.uit.edu.vn::91124d84-c5ae-4b7e-b4c4-abf9c3ea4378" providerId="AD" clId="Web-{DAF44C12-DF9B-F23B-6AB9-54333CC7B3E5}" dt="2024-04-08T02:45:00.131" v="9" actId="1076"/>
      <pc:docMkLst>
        <pc:docMk/>
      </pc:docMkLst>
      <pc:sldChg chg="modSp">
        <pc:chgData name="Hồ Vĩnh Nhật" userId="S::22521013@ms.uit.edu.vn::91124d84-c5ae-4b7e-b4c4-abf9c3ea4378" providerId="AD" clId="Web-{DAF44C12-DF9B-F23B-6AB9-54333CC7B3E5}" dt="2024-04-08T02:45:00.131" v="9" actId="1076"/>
        <pc:sldMkLst>
          <pc:docMk/>
          <pc:sldMk cId="2908129892" sldId="1421"/>
        </pc:sldMkLst>
        <pc:spChg chg="mod">
          <ac:chgData name="Hồ Vĩnh Nhật" userId="S::22521013@ms.uit.edu.vn::91124d84-c5ae-4b7e-b4c4-abf9c3ea4378" providerId="AD" clId="Web-{DAF44C12-DF9B-F23B-6AB9-54333CC7B3E5}" dt="2024-04-08T02:45:00.131" v="9" actId="1076"/>
          <ac:spMkLst>
            <pc:docMk/>
            <pc:sldMk cId="2908129892" sldId="1421"/>
            <ac:spMk id="3" creationId="{733CB895-B12F-4C88-A093-F78772F73058}"/>
          </ac:spMkLst>
        </pc:spChg>
        <pc:picChg chg="mod">
          <ac:chgData name="Hồ Vĩnh Nhật" userId="S::22521013@ms.uit.edu.vn::91124d84-c5ae-4b7e-b4c4-abf9c3ea4378" providerId="AD" clId="Web-{DAF44C12-DF9B-F23B-6AB9-54333CC7B3E5}" dt="2024-04-08T02:44:30.567" v="7" actId="1076"/>
          <ac:picMkLst>
            <pc:docMk/>
            <pc:sldMk cId="2908129892" sldId="1421"/>
            <ac:picMk id="5" creationId="{DE50D678-5C34-4600-9D18-DFB6CECD492B}"/>
          </ac:picMkLst>
        </pc:picChg>
      </pc:sldChg>
      <pc:sldChg chg="add del">
        <pc:chgData name="Hồ Vĩnh Nhật" userId="S::22521013@ms.uit.edu.vn::91124d84-c5ae-4b7e-b4c4-abf9c3ea4378" providerId="AD" clId="Web-{DAF44C12-DF9B-F23B-6AB9-54333CC7B3E5}" dt="2024-04-08T01:38:08.599" v="1"/>
        <pc:sldMkLst>
          <pc:docMk/>
          <pc:sldMk cId="507271371" sldId="1431"/>
        </pc:sldMkLst>
      </pc:sldChg>
    </pc:docChg>
  </pc:docChgLst>
  <pc:docChgLst>
    <pc:chgData name="Trang Thành Lợi" userId="S::22520802@ms.uit.edu.vn::f0d74aa1-a479-4256-85f1-e21c78c20980" providerId="AD" clId="Web-{C13C8D4D-FC43-4801-981F-90F243A8E0EE}"/>
    <pc:docChg chg="modSld">
      <pc:chgData name="Trang Thành Lợi" userId="S::22520802@ms.uit.edu.vn::f0d74aa1-a479-4256-85f1-e21c78c20980" providerId="AD" clId="Web-{C13C8D4D-FC43-4801-981F-90F243A8E0EE}" dt="2024-04-15T11:26:30.292" v="0" actId="1076"/>
      <pc:docMkLst>
        <pc:docMk/>
      </pc:docMkLst>
      <pc:sldChg chg="modSp">
        <pc:chgData name="Trang Thành Lợi" userId="S::22520802@ms.uit.edu.vn::f0d74aa1-a479-4256-85f1-e21c78c20980" providerId="AD" clId="Web-{C13C8D4D-FC43-4801-981F-90F243A8E0EE}" dt="2024-04-15T11:26:30.292" v="0" actId="1076"/>
        <pc:sldMkLst>
          <pc:docMk/>
          <pc:sldMk cId="2908129892" sldId="1421"/>
        </pc:sldMkLst>
        <pc:spChg chg="mod">
          <ac:chgData name="Trang Thành Lợi" userId="S::22520802@ms.uit.edu.vn::f0d74aa1-a479-4256-85f1-e21c78c20980" providerId="AD" clId="Web-{C13C8D4D-FC43-4801-981F-90F243A8E0EE}" dt="2024-04-15T11:26:30.292" v="0" actId="1076"/>
          <ac:spMkLst>
            <pc:docMk/>
            <pc:sldMk cId="2908129892" sldId="1421"/>
            <ac:spMk id="3" creationId="{733CB895-B12F-4C88-A093-F78772F73058}"/>
          </ac:spMkLst>
        </pc:spChg>
      </pc:sldChg>
    </pc:docChg>
  </pc:docChgLst>
  <pc:docChgLst>
    <pc:chgData name="Lê Hồng Hiển" userId="S::22520416@ms.uit.edu.vn::3dcee452-bc25-435f-822b-44bced1cf4c0" providerId="AD" clId="Web-{B6DEEA83-581E-BDEB-F4B6-99A07B059ECC}"/>
    <pc:docChg chg="addSld delSld modSection">
      <pc:chgData name="Lê Hồng Hiển" userId="S::22520416@ms.uit.edu.vn::3dcee452-bc25-435f-822b-44bced1cf4c0" providerId="AD" clId="Web-{B6DEEA83-581E-BDEB-F4B6-99A07B059ECC}" dt="2024-04-08T02:14:43.335" v="1"/>
      <pc:docMkLst>
        <pc:docMk/>
      </pc:docMkLst>
      <pc:sldChg chg="new del">
        <pc:chgData name="Lê Hồng Hiển" userId="S::22520416@ms.uit.edu.vn::3dcee452-bc25-435f-822b-44bced1cf4c0" providerId="AD" clId="Web-{B6DEEA83-581E-BDEB-F4B6-99A07B059ECC}" dt="2024-04-08T02:14:43.335" v="1"/>
        <pc:sldMkLst>
          <pc:docMk/>
          <pc:sldMk cId="2488647616" sldId="1514"/>
        </pc:sldMkLst>
      </pc:sldChg>
    </pc:docChg>
  </pc:docChgLst>
  <pc:docChgLst>
    <pc:chgData name="Phạm Cao Minh Kiên" userId="S::22520708@ms.uit.edu.vn::f2b71d35-ac19-47e6-8856-e33014d4eef9" providerId="AD" clId="Web-{785E356B-862D-4554-9B18-1EB2A0BC2A34}"/>
    <pc:docChg chg="sldOrd">
      <pc:chgData name="Phạm Cao Minh Kiên" userId="S::22520708@ms.uit.edu.vn::f2b71d35-ac19-47e6-8856-e33014d4eef9" providerId="AD" clId="Web-{785E356B-862D-4554-9B18-1EB2A0BC2A34}" dt="2024-04-17T03:51:55.899" v="0"/>
      <pc:docMkLst>
        <pc:docMk/>
      </pc:docMkLst>
      <pc:sldChg chg="ord">
        <pc:chgData name="Phạm Cao Minh Kiên" userId="S::22520708@ms.uit.edu.vn::f2b71d35-ac19-47e6-8856-e33014d4eef9" providerId="AD" clId="Web-{785E356B-862D-4554-9B18-1EB2A0BC2A34}" dt="2024-04-17T03:51:55.899" v="0"/>
        <pc:sldMkLst>
          <pc:docMk/>
          <pc:sldMk cId="1779240783" sldId="1411"/>
        </pc:sldMkLst>
      </pc:sldChg>
    </pc:docChg>
  </pc:docChgLst>
  <pc:docChgLst>
    <pc:chgData name="Hồ Vĩnh Nhật" userId="S::22521013@ms.uit.edu.vn::91124d84-c5ae-4b7e-b4c4-abf9c3ea4378" providerId="AD" clId="Web-{E7E0E875-D177-0737-436C-CE51B1A151DB}"/>
    <pc:docChg chg="addSection">
      <pc:chgData name="Hồ Vĩnh Nhật" userId="S::22521013@ms.uit.edu.vn::91124d84-c5ae-4b7e-b4c4-abf9c3ea4378" providerId="AD" clId="Web-{E7E0E875-D177-0737-436C-CE51B1A151DB}" dt="2024-04-01T01:24:48.455" v="0"/>
      <pc:docMkLst>
        <pc:docMk/>
      </pc:docMkLst>
    </pc:docChg>
  </pc:docChgLst>
  <pc:docChgLst>
    <pc:chgData name="Nguyễn Khang Hưng" userId="S::22520515@ms.uit.edu.vn::aa53907c-b9e7-4588-90bb-5a21efe3ccc0" providerId="AD" clId="Web-{376F37EA-BE3C-E0E3-65A1-C991D9D289C1}"/>
    <pc:docChg chg="sldOrd">
      <pc:chgData name="Nguyễn Khang Hưng" userId="S::22520515@ms.uit.edu.vn::aa53907c-b9e7-4588-90bb-5a21efe3ccc0" providerId="AD" clId="Web-{376F37EA-BE3C-E0E3-65A1-C991D9D289C1}" dt="2024-04-16T10:50:28.801" v="0"/>
      <pc:docMkLst>
        <pc:docMk/>
      </pc:docMkLst>
      <pc:sldChg chg="ord">
        <pc:chgData name="Nguyễn Khang Hưng" userId="S::22520515@ms.uit.edu.vn::aa53907c-b9e7-4588-90bb-5a21efe3ccc0" providerId="AD" clId="Web-{376F37EA-BE3C-E0E3-65A1-C991D9D289C1}" dt="2024-04-16T10:50:28.801" v="0"/>
        <pc:sldMkLst>
          <pc:docMk/>
          <pc:sldMk cId="4077417470" sldId="15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4/16/2024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a:p>
        </p:txBody>
      </p:sp>
    </p:spTree>
    <p:extLst>
      <p:ext uri="{BB962C8B-B14F-4D97-AF65-F5344CB8AC3E}">
        <p14:creationId xmlns:p14="http://schemas.microsoft.com/office/powerpoint/2010/main" val="182078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Let us take a closer look at the essential elements of a public-key encryption</a:t>
            </a:r>
          </a:p>
          <a:p>
            <a:r>
              <a:rPr lang="en-US" sz="1300">
                <a:latin typeface="Arial" charset="0"/>
                <a:ea typeface="ＭＳ Ｐゴシック" pitchFamily="-107" charset="-128"/>
                <a:cs typeface="ＭＳ Ｐゴシック" pitchFamily="-107" charset="-128"/>
              </a:rPr>
              <a:t>scheme, using Figure 9.2 (compare with Figure 3.2).</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scheme illustrated in Figure 9.2 provides confidentiality.</a:t>
            </a:r>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2A43CA9B-99DA-4BAE-889F-A47850AC62F6}"/>
              </a:ext>
            </a:extLst>
          </p:cNvPr>
          <p:cNvSpPr>
            <a:spLocks noGrp="1"/>
          </p:cNvSpPr>
          <p:nvPr>
            <p:ph type="sldNum" sz="quarter" idx="5"/>
          </p:nvPr>
        </p:nvSpPr>
        <p:spPr/>
        <p:txBody>
          <a:bodyPr/>
          <a:lstStyle/>
          <a:p>
            <a:pPr>
              <a:defRPr/>
            </a:pPr>
            <a:fld id="{643114AD-DAFD-41DA-863F-8D7ADE8A126D}" type="slidenum">
              <a:rPr lang="de-DE" altLang="en-US" smtClean="0"/>
              <a:pPr>
                <a:defRPr/>
              </a:pPr>
              <a:t>11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We mentioned earlier that either of the two related keys can be used for encryption,</a:t>
            </a:r>
          </a:p>
          <a:p>
            <a:r>
              <a:rPr lang="en-US" sz="1300">
                <a:latin typeface="Arial" charset="0"/>
                <a:ea typeface="ＭＳ Ｐゴシック" pitchFamily="-107" charset="-128"/>
                <a:cs typeface="ＭＳ Ｐゴシック" pitchFamily="-107" charset="-128"/>
              </a:rPr>
              <a:t>with the other being used for decryption. This enables a rather different</a:t>
            </a:r>
          </a:p>
          <a:p>
            <a:r>
              <a:rPr lang="en-US" sz="1300">
                <a:latin typeface="Arial" charset="0"/>
                <a:ea typeface="ＭＳ Ｐゴシック" pitchFamily="-107" charset="-128"/>
                <a:cs typeface="ＭＳ Ｐゴシック" pitchFamily="-107" charset="-128"/>
              </a:rPr>
              <a:t>cryptographic scheme to be implemented. Whereas the scheme illustrated in</a:t>
            </a:r>
          </a:p>
          <a:p>
            <a:r>
              <a:rPr lang="en-US" sz="1300">
                <a:latin typeface="Arial" charset="0"/>
                <a:ea typeface="ＭＳ Ｐゴシック" pitchFamily="-107" charset="-128"/>
                <a:cs typeface="ＭＳ Ｐゴシック" pitchFamily="-107" charset="-128"/>
              </a:rPr>
              <a:t>Figure 9.2 provides confidentiality, Figures 9.1b and 9.3 show the use of public-key</a:t>
            </a:r>
          </a:p>
          <a:p>
            <a:r>
              <a:rPr lang="en-US" sz="1300">
                <a:latin typeface="Arial" charset="0"/>
                <a:ea typeface="ＭＳ Ｐゴシック" pitchFamily="-107" charset="-128"/>
                <a:cs typeface="ＭＳ Ｐゴシック" pitchFamily="-107" charset="-128"/>
              </a:rPr>
              <a:t>encryption to provide authentication.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It is important to emphasize that the encryption process depicted in</a:t>
            </a:r>
          </a:p>
          <a:p>
            <a:r>
              <a:rPr lang="en-US" sz="1300">
                <a:latin typeface="Arial" charset="0"/>
                <a:ea typeface="ＭＳ Ｐゴシック" pitchFamily="-107" charset="-128"/>
                <a:cs typeface="ＭＳ Ｐゴシック" pitchFamily="-107" charset="-128"/>
              </a:rPr>
              <a:t>Figures 9.1b and 9.3 does not provide confidentiality. That is, the message being</a:t>
            </a:r>
          </a:p>
          <a:p>
            <a:r>
              <a:rPr lang="en-US" sz="1300">
                <a:latin typeface="Arial" charset="0"/>
                <a:ea typeface="ＭＳ Ｐゴシック" pitchFamily="-107" charset="-128"/>
                <a:cs typeface="ＭＳ Ｐゴシック" pitchFamily="-107" charset="-128"/>
              </a:rPr>
              <a:t>sent is safe from alteration but not from eavesdropping. This is obvious in the</a:t>
            </a:r>
          </a:p>
          <a:p>
            <a:r>
              <a:rPr lang="en-US" sz="1300">
                <a:latin typeface="Arial" charset="0"/>
                <a:ea typeface="ＭＳ Ｐゴシック" pitchFamily="-107" charset="-128"/>
                <a:cs typeface="ＭＳ Ｐゴシック" pitchFamily="-107" charset="-128"/>
              </a:rPr>
              <a:t>case of a signature based on a portion of the message, because the rest of the</a:t>
            </a:r>
          </a:p>
          <a:p>
            <a:r>
              <a:rPr lang="en-US" sz="1300">
                <a:latin typeface="Arial" charset="0"/>
                <a:ea typeface="ＭＳ Ｐゴシック" pitchFamily="-107" charset="-128"/>
                <a:cs typeface="ＭＳ Ｐゴシック" pitchFamily="-107" charset="-128"/>
              </a:rPr>
              <a:t>message is transmitted in the clear. Even in the case of complete encryption,</a:t>
            </a:r>
          </a:p>
          <a:p>
            <a:r>
              <a:rPr lang="en-US" sz="1300">
                <a:latin typeface="Arial" charset="0"/>
                <a:ea typeface="ＭＳ Ｐゴシック" pitchFamily="-107" charset="-128"/>
                <a:cs typeface="ＭＳ Ｐゴシック" pitchFamily="-107" charset="-128"/>
              </a:rPr>
              <a:t>as shown in Figure 9.3, there is no protection of confidentiality because any</a:t>
            </a:r>
          </a:p>
          <a:p>
            <a:r>
              <a:rPr lang="en-US" sz="1300">
                <a:latin typeface="Arial" charset="0"/>
                <a:ea typeface="ＭＳ Ｐゴシック" pitchFamily="-107" charset="-128"/>
                <a:cs typeface="ＭＳ Ｐゴシック" pitchFamily="-107" charset="-128"/>
              </a:rPr>
              <a:t>observer can decrypt the message by using the sender’s public key.</a:t>
            </a:r>
            <a:endParaRPr lang="en-US"/>
          </a:p>
        </p:txBody>
      </p:sp>
      <p:sp>
        <p:nvSpPr>
          <p:cNvPr id="5" name="Slide Number Placeholder 4">
            <a:extLst>
              <a:ext uri="{FF2B5EF4-FFF2-40B4-BE49-F238E27FC236}">
                <a16:creationId xmlns:a16="http://schemas.microsoft.com/office/drawing/2014/main" id="{6D9D706C-E01F-44BF-9BC2-D789D8D174F0}"/>
              </a:ext>
            </a:extLst>
          </p:cNvPr>
          <p:cNvSpPr>
            <a:spLocks noGrp="1"/>
          </p:cNvSpPr>
          <p:nvPr>
            <p:ph type="sldNum" sz="quarter" idx="5"/>
          </p:nvPr>
        </p:nvSpPr>
        <p:spPr/>
        <p:txBody>
          <a:bodyPr/>
          <a:lstStyle/>
          <a:p>
            <a:pPr>
              <a:defRPr/>
            </a:pPr>
            <a:fld id="{643114AD-DAFD-41DA-863F-8D7ADE8A126D}" type="slidenum">
              <a:rPr lang="de-DE" altLang="en-US" smtClean="0"/>
              <a:pPr>
                <a:defRPr/>
              </a:pPr>
              <a:t>12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It is, however, possible to provide both the authentication function and confidentiality</a:t>
            </a:r>
          </a:p>
          <a:p>
            <a:r>
              <a:rPr lang="en-US" sz="1300">
                <a:latin typeface="Arial" charset="0"/>
                <a:ea typeface="ＭＳ Ｐゴシック" pitchFamily="-107" charset="-128"/>
                <a:cs typeface="ＭＳ Ｐゴシック" pitchFamily="-107" charset="-128"/>
              </a:rPr>
              <a:t>by a double use of the public-key scheme (Figure 9.4).</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In this case, we begin as before by encrypting a message, using the sender’s private</a:t>
            </a:r>
          </a:p>
          <a:p>
            <a:r>
              <a:rPr lang="en-US" sz="1300">
                <a:latin typeface="Arial" charset="0"/>
                <a:ea typeface="ＭＳ Ｐゴシック" pitchFamily="-107" charset="-128"/>
                <a:cs typeface="ＭＳ Ｐゴシック" pitchFamily="-107" charset="-128"/>
              </a:rPr>
              <a:t>key. This provides the digital signature. Next, we encrypt again, using the receiver’s</a:t>
            </a:r>
          </a:p>
          <a:p>
            <a:r>
              <a:rPr lang="en-US" sz="1300">
                <a:latin typeface="Arial" charset="0"/>
                <a:ea typeface="ＭＳ Ｐゴシック" pitchFamily="-107" charset="-128"/>
                <a:cs typeface="ＭＳ Ｐゴシック" pitchFamily="-107" charset="-128"/>
              </a:rPr>
              <a:t>public key. The final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can be decrypted only by the intended receiver, who</a:t>
            </a:r>
          </a:p>
          <a:p>
            <a:r>
              <a:rPr lang="en-US" sz="1300">
                <a:latin typeface="Arial" charset="0"/>
                <a:ea typeface="ＭＳ Ｐゴシック" pitchFamily="-107" charset="-128"/>
                <a:cs typeface="ＭＳ Ｐゴシック" pitchFamily="-107" charset="-128"/>
              </a:rPr>
              <a:t>alone has the matching private key. Thus, confidentiality is provided. The disadvantage</a:t>
            </a:r>
          </a:p>
          <a:p>
            <a:r>
              <a:rPr lang="en-US" sz="1300">
                <a:latin typeface="Arial" charset="0"/>
                <a:ea typeface="ＭＳ Ｐゴシック" pitchFamily="-107" charset="-128"/>
                <a:cs typeface="ＭＳ Ｐゴシック" pitchFamily="-107" charset="-128"/>
              </a:rPr>
              <a:t>of this approach is that the public-key algorithm, which is complex, must be</a:t>
            </a:r>
          </a:p>
          <a:p>
            <a:r>
              <a:rPr lang="en-US" sz="1300">
                <a:latin typeface="Arial" charset="0"/>
                <a:ea typeface="ＭＳ Ｐゴシック" pitchFamily="-107" charset="-128"/>
                <a:cs typeface="ＭＳ Ｐゴシック" pitchFamily="-107" charset="-128"/>
              </a:rPr>
              <a:t>exercised four times rather than two in each communication.</a:t>
            </a:r>
          </a:p>
          <a:p>
            <a:endParaRPr lang="en-US" sz="1300">
              <a:latin typeface="Arial" charset="0"/>
              <a:ea typeface="ＭＳ Ｐゴシック" pitchFamily="-107" charset="-128"/>
              <a:cs typeface="ＭＳ Ｐゴシック" pitchFamily="-107" charset="-128"/>
            </a:endParaRPr>
          </a:p>
          <a:p>
            <a:endParaRPr lang="en-US"/>
          </a:p>
        </p:txBody>
      </p:sp>
      <p:sp>
        <p:nvSpPr>
          <p:cNvPr id="5" name="Slide Number Placeholder 4">
            <a:extLst>
              <a:ext uri="{FF2B5EF4-FFF2-40B4-BE49-F238E27FC236}">
                <a16:creationId xmlns:a16="http://schemas.microsoft.com/office/drawing/2014/main" id="{043D8D86-A794-4BC7-A42D-F29503C9AD4E}"/>
              </a:ext>
            </a:extLst>
          </p:cNvPr>
          <p:cNvSpPr>
            <a:spLocks noGrp="1"/>
          </p:cNvSpPr>
          <p:nvPr>
            <p:ph type="sldNum" sz="quarter" idx="5"/>
          </p:nvPr>
        </p:nvSpPr>
        <p:spPr/>
        <p:txBody>
          <a:bodyPr/>
          <a:lstStyle/>
          <a:p>
            <a:pPr>
              <a:defRPr/>
            </a:pPr>
            <a:fld id="{643114AD-DAFD-41DA-863F-8D7ADE8A126D}" type="slidenum">
              <a:rPr lang="de-DE" altLang="en-US" smtClean="0"/>
              <a:pPr>
                <a:defRPr/>
              </a:pPr>
              <a:t>13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C0C9767-776D-49AC-9717-FB7D2D1D62BC}"/>
              </a:ext>
            </a:extLst>
          </p:cNvPr>
          <p:cNvSpPr>
            <a:spLocks noGrp="1"/>
          </p:cNvSpPr>
          <p:nvPr>
            <p:ph type="sldNum" sz="quarter" idx="5"/>
          </p:nvPr>
        </p:nvSpPr>
        <p:spPr/>
        <p:txBody>
          <a:bodyPr/>
          <a:lstStyle/>
          <a:p>
            <a:pPr>
              <a:defRPr/>
            </a:pPr>
            <a:fld id="{643114AD-DAFD-41DA-863F-8D7ADE8A126D}" type="slidenum">
              <a:rPr lang="de-DE" altLang="en-US" smtClean="0"/>
              <a:pPr>
                <a:defRPr/>
              </a:pPr>
              <a:t>14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a:p>
        </p:txBody>
      </p:sp>
      <p:sp>
        <p:nvSpPr>
          <p:cNvPr id="5" name="Slide Number Placeholder 4">
            <a:extLst>
              <a:ext uri="{FF2B5EF4-FFF2-40B4-BE49-F238E27FC236}">
                <a16:creationId xmlns:a16="http://schemas.microsoft.com/office/drawing/2014/main" id="{BE2A2321-BD90-4EEA-A9CA-DCA69781C30F}"/>
              </a:ext>
            </a:extLst>
          </p:cNvPr>
          <p:cNvSpPr>
            <a:spLocks noGrp="1"/>
          </p:cNvSpPr>
          <p:nvPr>
            <p:ph type="sldNum" sz="quarter" idx="5"/>
          </p:nvPr>
        </p:nvSpPr>
        <p:spPr/>
        <p:txBody>
          <a:bodyPr/>
          <a:lstStyle/>
          <a:p>
            <a:pPr>
              <a:defRPr/>
            </a:pPr>
            <a:fld id="{643114AD-DAFD-41DA-863F-8D7ADE8A126D}" type="slidenum">
              <a:rPr lang="de-DE" altLang="en-US" smtClean="0"/>
              <a:pPr>
                <a:defRPr/>
              </a:pPr>
              <a:t>15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r>
              <a:rPr lang="en-US">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 and Hellman postulated this system without demonstrating that such algorithms exist. However, they did lay out the conditions that such algorithms must fulfill: </a:t>
            </a:r>
            <a:r>
              <a:rPr lang="en-US" sz="1300">
                <a:latin typeface="Arial" charset="0"/>
                <a:ea typeface="ＭＳ Ｐゴシック" pitchFamily="-107" charset="-128"/>
                <a:cs typeface="ＭＳ Ｐゴシック" pitchFamily="-107" charset="-128"/>
              </a:rPr>
              <a:t>[DIFF76b]. </a:t>
            </a:r>
            <a:endParaRPr lang="en-US">
              <a:latin typeface="Arial" pitchFamily="-84"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party B to generate a pair (public key </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endParaRPr lang="en-US">
              <a:latin typeface="Times-Roman"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to generate the corresponding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 E(</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3. It is computationally easy for the receiver B to decrypt the resulting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using the private key to recover the original message: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 D(</a:t>
            </a:r>
            <a:r>
              <a:rPr lang="en-US" i="1" err="1">
                <a:latin typeface="Arial" pitchFamily="-84" charset="0"/>
                <a:ea typeface="ＭＳ Ｐゴシック" pitchFamily="-84" charset="-128"/>
                <a:cs typeface="ＭＳ Ｐゴシック" pitchFamily="-84" charset="-128"/>
              </a:rPr>
              <a:t>PR</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C) </a:t>
            </a:r>
            <a:r>
              <a:rPr lang="en-US">
                <a:latin typeface="Arial" pitchFamily="-84" charset="0"/>
                <a:ea typeface="ＭＳ Ｐゴシック" pitchFamily="-84" charset="-128"/>
                <a:cs typeface="ＭＳ Ｐゴシック" pitchFamily="-84" charset="-128"/>
              </a:rPr>
              <a:t>= D[</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E(</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p>
          <a:p>
            <a:pPr eaLnBrk="1" hangingPunct="1">
              <a:buFontTx/>
              <a:buNone/>
            </a:pPr>
            <a:r>
              <a:rPr lang="en-US">
                <a:latin typeface="Arial" pitchFamily="-84" charset="0"/>
                <a:ea typeface="ＭＳ Ｐゴシック" pitchFamily="-84" charset="-128"/>
                <a:cs typeface="ＭＳ Ｐゴシック" pitchFamily="-84" charset="-128"/>
              </a:rPr>
              <a:t>4.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to determine the 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endParaRPr lang="en-US" sz="1300" i="1" baseline="-25000">
              <a:latin typeface="Arial" pitchFamily="-84" charset="0"/>
              <a:ea typeface="ＭＳ Ｐゴシック" pitchFamily="-84" charset="-128"/>
              <a:cs typeface="ＭＳ Ｐゴシック" pitchFamily="-84" charset="-128"/>
            </a:endParaRPr>
          </a:p>
          <a:p>
            <a:pPr eaLnBrk="1" hangingPunct="1">
              <a:buFontTx/>
              <a:buNone/>
            </a:pPr>
            <a:r>
              <a:rPr lang="en-US">
                <a:latin typeface="Arial" pitchFamily="-84" charset="0"/>
                <a:ea typeface="ＭＳ Ｐゴシック" pitchFamily="-84" charset="-128"/>
                <a:cs typeface="ＭＳ Ｐゴシック" pitchFamily="-84" charset="-128"/>
              </a:rPr>
              <a:t>5.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and a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to recover the original message,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a:t>
            </a:r>
          </a:p>
          <a:p>
            <a:pPr eaLnBrk="1" hangingPunct="1">
              <a:buFontTx/>
              <a:buNone/>
            </a:pPr>
            <a:r>
              <a:rPr lang="en-US">
                <a:latin typeface="Arial" pitchFamily="-84" charset="0"/>
                <a:ea typeface="ＭＳ Ｐゴシック" pitchFamily="-84" charset="-128"/>
                <a:cs typeface="ＭＳ Ｐゴシック" pitchFamily="-84" charset="-128"/>
              </a:rPr>
              <a:t>6. The two keys can be applied in either order: </a:t>
            </a:r>
          </a:p>
          <a:p>
            <a:pPr eaLnBrk="1" hangingPunct="1"/>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 = </a:t>
            </a:r>
            <a:r>
              <a:rPr lang="en-US" i="0">
                <a:latin typeface="Arial" pitchFamily="-84" charset="0"/>
                <a:ea typeface="ＭＳ Ｐゴシック" pitchFamily="-84" charset="-128"/>
                <a:cs typeface="ＭＳ Ｐゴシック" pitchFamily="-84" charset="-128"/>
              </a:rPr>
              <a:t>D[</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 = </a:t>
            </a:r>
            <a:r>
              <a:rPr lang="en-US" i="0">
                <a:latin typeface="Arial" pitchFamily="-84" charset="0"/>
                <a:ea typeface="ＭＳ Ｐゴシック" pitchFamily="-84" charset="-128"/>
                <a:cs typeface="ＭＳ Ｐゴシック" pitchFamily="-84" charset="-128"/>
              </a:rPr>
              <a:t>D</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endParaRPr lang="en-US" i="1">
              <a:latin typeface="Times-Roman"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r>
              <a:rPr lang="en-US">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-Hellman, DSS) have received widespread acceptance in the several decades since the concept of public-key cryptography was proposed.</a:t>
            </a:r>
          </a:p>
        </p:txBody>
      </p:sp>
      <p:sp>
        <p:nvSpPr>
          <p:cNvPr id="5" name="Slide Number Placeholder 4">
            <a:extLst>
              <a:ext uri="{FF2B5EF4-FFF2-40B4-BE49-F238E27FC236}">
                <a16:creationId xmlns:a16="http://schemas.microsoft.com/office/drawing/2014/main" id="{40A0EC87-2FA5-4EA0-B954-BE941D39F4EB}"/>
              </a:ext>
            </a:extLst>
          </p:cNvPr>
          <p:cNvSpPr>
            <a:spLocks noGrp="1"/>
          </p:cNvSpPr>
          <p:nvPr>
            <p:ph type="sldNum" sz="quarter" idx="5"/>
          </p:nvPr>
        </p:nvSpPr>
        <p:spPr/>
        <p:txBody>
          <a:bodyPr/>
          <a:lstStyle/>
          <a:p>
            <a:pPr>
              <a:defRPr/>
            </a:pPr>
            <a:fld id="{643114AD-DAFD-41DA-863F-8D7ADE8A126D}" type="slidenum">
              <a:rPr lang="de-DE" altLang="en-US" smtClean="0"/>
              <a:pPr>
                <a:defRPr/>
              </a:pPr>
              <a:t>17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2D666E8-A488-4F6D-9456-5606B96D7038}"/>
              </a:ext>
            </a:extLst>
          </p:cNvPr>
          <p:cNvSpPr>
            <a:spLocks noGrp="1"/>
          </p:cNvSpPr>
          <p:nvPr>
            <p:ph type="sldNum" sz="quarter" idx="5"/>
          </p:nvPr>
        </p:nvSpPr>
        <p:spPr/>
        <p:txBody>
          <a:bodyPr/>
          <a:lstStyle/>
          <a:p>
            <a:pPr>
              <a:defRPr/>
            </a:pPr>
            <a:fld id="{643114AD-DAFD-41DA-863F-8D7ADE8A126D}" type="slidenum">
              <a:rPr lang="de-DE" altLang="en-US" smtClean="0"/>
              <a:pPr>
                <a:defRPr/>
              </a:pPr>
              <a:t>18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19</a:t>
            </a:fld>
            <a:endParaRPr lang="de-DE" altLang="en-US"/>
          </a:p>
        </p:txBody>
      </p:sp>
    </p:spTree>
    <p:extLst>
      <p:ext uri="{BB962C8B-B14F-4D97-AF65-F5344CB8AC3E}">
        <p14:creationId xmlns:p14="http://schemas.microsoft.com/office/powerpoint/2010/main" val="2116737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341E04C-EEE9-4863-B19F-1E388ABA1D02}"/>
              </a:ext>
            </a:extLst>
          </p:cNvPr>
          <p:cNvSpPr>
            <a:spLocks noGrp="1"/>
          </p:cNvSpPr>
          <p:nvPr>
            <p:ph type="sldNum" sz="quarter" idx="5"/>
          </p:nvPr>
        </p:nvSpPr>
        <p:spPr/>
        <p:txBody>
          <a:bodyPr/>
          <a:lstStyle/>
          <a:p>
            <a:pPr>
              <a:defRPr/>
            </a:pPr>
            <a:fld id="{643114AD-DAFD-41DA-863F-8D7ADE8A126D}" type="slidenum">
              <a:rPr lang="de-DE" altLang="en-US" smtClean="0"/>
              <a:pPr>
                <a:defRPr/>
              </a:pPr>
              <a:t>20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22</a:t>
            </a:fld>
            <a:endParaRPr lang="de-DE" altLang="en-US"/>
          </a:p>
        </p:txBody>
      </p:sp>
    </p:spTree>
    <p:extLst>
      <p:ext uri="{BB962C8B-B14F-4D97-AF65-F5344CB8AC3E}">
        <p14:creationId xmlns:p14="http://schemas.microsoft.com/office/powerpoint/2010/main" val="50298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a:p>
        </p:txBody>
      </p:sp>
    </p:spTree>
    <p:extLst>
      <p:ext uri="{BB962C8B-B14F-4D97-AF65-F5344CB8AC3E}">
        <p14:creationId xmlns:p14="http://schemas.microsoft.com/office/powerpoint/2010/main" val="795878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23</a:t>
            </a:fld>
            <a:endParaRPr lang="de-DE" altLang="en-US"/>
          </a:p>
        </p:txBody>
      </p:sp>
    </p:spTree>
    <p:extLst>
      <p:ext uri="{BB962C8B-B14F-4D97-AF65-F5344CB8AC3E}">
        <p14:creationId xmlns:p14="http://schemas.microsoft.com/office/powerpoint/2010/main" val="27864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Figure 9.5 summarizes the RSA algorithm. It corresponds to Figure 9.1a: Alice</a:t>
            </a:r>
          </a:p>
          <a:p>
            <a:r>
              <a:rPr lang="en-US" sz="1300">
                <a:latin typeface="Arial" charset="0"/>
                <a:ea typeface="ＭＳ Ｐゴシック" pitchFamily="-107" charset="-128"/>
                <a:cs typeface="ＭＳ Ｐゴシック" pitchFamily="-107" charset="-128"/>
              </a:rPr>
              <a:t>generates a public/private key pair; Bob encrypts using Alice’s public key; and Alice</a:t>
            </a:r>
          </a:p>
          <a:p>
            <a:r>
              <a:rPr lang="en-US" sz="1300">
                <a:latin typeface="Arial" charset="0"/>
                <a:ea typeface="ＭＳ Ｐゴシック" pitchFamily="-107" charset="-128"/>
                <a:cs typeface="ＭＳ Ｐゴシック" pitchFamily="-107" charset="-128"/>
              </a:rPr>
              <a:t>decrypts using her private key.</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A805AD8A-3E45-4711-AD20-0FF580FC41DA}"/>
              </a:ext>
            </a:extLst>
          </p:cNvPr>
          <p:cNvSpPr>
            <a:spLocks noGrp="1"/>
          </p:cNvSpPr>
          <p:nvPr>
            <p:ph type="sldNum" sz="quarter" idx="5"/>
          </p:nvPr>
        </p:nvSpPr>
        <p:spPr/>
        <p:txBody>
          <a:bodyPr/>
          <a:lstStyle/>
          <a:p>
            <a:pPr>
              <a:defRPr/>
            </a:pPr>
            <a:fld id="{643114AD-DAFD-41DA-863F-8D7ADE8A126D}" type="slidenum">
              <a:rPr lang="de-DE" altLang="en-US" smtClean="0"/>
              <a:pPr>
                <a:defRPr/>
              </a:pPr>
              <a:t>24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b="0" i="1">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C5BA1C7-B7C0-4E5F-9981-F288EF61ACED}"/>
              </a:ext>
            </a:extLst>
          </p:cNvPr>
          <p:cNvSpPr>
            <a:spLocks noGrp="1"/>
          </p:cNvSpPr>
          <p:nvPr>
            <p:ph type="sldNum" sz="quarter" idx="5"/>
          </p:nvPr>
        </p:nvSpPr>
        <p:spPr/>
        <p:txBody>
          <a:bodyPr/>
          <a:lstStyle/>
          <a:p>
            <a:pPr>
              <a:defRPr/>
            </a:pPr>
            <a:fld id="{643114AD-DAFD-41DA-863F-8D7ADE8A126D}" type="slidenum">
              <a:rPr lang="de-DE" altLang="en-US" smtClean="0"/>
              <a:pPr>
                <a:defRPr/>
              </a:pPr>
              <a:t>25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300">
                <a:latin typeface="Arial" charset="0"/>
                <a:ea typeface="ＭＳ Ｐゴシック" pitchFamily="-107" charset="-128"/>
                <a:cs typeface="ＭＳ Ｐゴシック" pitchFamily="-107" charset="-128"/>
              </a:rPr>
              <a:t>must be met.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1. It is possible to find values of e, d, and n such that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M</a:t>
            </a:r>
            <a:r>
              <a:rPr lang="en-US" sz="1300">
                <a:latin typeface="Arial" charset="0"/>
                <a:ea typeface="ＭＳ Ｐゴシック" pitchFamily="-107" charset="-128"/>
                <a:cs typeface="ＭＳ Ｐゴシック" pitchFamily="-107" charset="-128"/>
              </a:rPr>
              <a:t> for all </a:t>
            </a:r>
            <a:r>
              <a:rPr lang="en-US" sz="1300" i="1">
                <a:latin typeface="Arial" charset="0"/>
                <a:ea typeface="ＭＳ Ｐゴシック" pitchFamily="-107" charset="-128"/>
                <a:cs typeface="ＭＳ Ｐゴシック" pitchFamily="-107" charset="-128"/>
              </a:rPr>
              <a:t>M &lt; n </a:t>
            </a:r>
            <a:r>
              <a:rPr lang="en-US" sz="1300">
                <a:latin typeface="Arial" charset="0"/>
                <a:ea typeface="ＭＳ Ｐゴシック" pitchFamily="-107" charset="-128"/>
                <a:cs typeface="ＭＳ Ｐゴシック" pitchFamily="-107" charset="-128"/>
              </a:rPr>
              <a:t>.</a:t>
            </a:r>
          </a:p>
          <a:p>
            <a:r>
              <a:rPr lang="en-US" sz="1300">
                <a:latin typeface="Arial" charset="0"/>
                <a:ea typeface="ＭＳ Ｐゴシック" pitchFamily="-107" charset="-128"/>
                <a:cs typeface="ＭＳ Ｐゴシック" pitchFamily="-107" charset="-128"/>
              </a:rPr>
              <a:t>2. It is relatively easy to calculate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a:t>
            </a:r>
            <a:r>
              <a:rPr lang="en-US" sz="1300" baseline="30000">
                <a:latin typeface="Arial" charset="0"/>
                <a:ea typeface="ＭＳ Ｐゴシック" pitchFamily="-107" charset="-128"/>
                <a:cs typeface="ＭＳ Ｐゴシック" pitchFamily="-107" charset="-128"/>
              </a:rPr>
              <a:t>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C</a:t>
            </a:r>
            <a:r>
              <a:rPr lang="en-US" sz="1300" i="1" baseline="30000">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for all values of </a:t>
            </a:r>
            <a:r>
              <a:rPr lang="en-US" sz="1300" i="1">
                <a:latin typeface="Arial" charset="0"/>
                <a:ea typeface="ＭＳ Ｐゴシック" pitchFamily="-107" charset="-128"/>
                <a:cs typeface="ＭＳ Ｐゴシック" pitchFamily="-107" charset="-128"/>
              </a:rPr>
              <a:t>M &lt; n .</a:t>
            </a:r>
          </a:p>
          <a:p>
            <a:r>
              <a:rPr lang="en-US" sz="1300">
                <a:latin typeface="Arial" charset="0"/>
                <a:ea typeface="ＭＳ Ｐゴシック" pitchFamily="-107" charset="-128"/>
                <a:cs typeface="ＭＳ Ｐゴシック" pitchFamily="-107" charset="-128"/>
              </a:rPr>
              <a:t>3. It is infeasible to determine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given </a:t>
            </a:r>
            <a:r>
              <a:rPr lang="en-US" sz="1300" i="1">
                <a:latin typeface="Arial" charset="0"/>
                <a:ea typeface="ＭＳ Ｐゴシック" pitchFamily="-107" charset="-128"/>
                <a:cs typeface="ＭＳ Ｐゴシック" pitchFamily="-107" charset="-128"/>
              </a:rPr>
              <a:t>e</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t>
            </a:r>
            <a:endParaRPr lang="en-AU"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D946959-3E6D-485E-8E8C-BF80B0C7344F}"/>
              </a:ext>
            </a:extLst>
          </p:cNvPr>
          <p:cNvSpPr>
            <a:spLocks noGrp="1"/>
          </p:cNvSpPr>
          <p:nvPr>
            <p:ph type="sldNum" sz="quarter" idx="5"/>
          </p:nvPr>
        </p:nvSpPr>
        <p:spPr/>
        <p:txBody>
          <a:bodyPr/>
          <a:lstStyle/>
          <a:p>
            <a:pPr>
              <a:defRPr/>
            </a:pPr>
            <a:fld id="{643114AD-DAFD-41DA-863F-8D7ADE8A126D}" type="slidenum">
              <a:rPr lang="de-DE" altLang="en-US" smtClean="0"/>
              <a:pPr>
                <a:defRPr/>
              </a:pPr>
              <a:t>26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2E355D9-2BCB-4AFA-B5E3-B73597909C61}"/>
              </a:ext>
            </a:extLst>
          </p:cNvPr>
          <p:cNvSpPr>
            <a:spLocks noGrp="1"/>
          </p:cNvSpPr>
          <p:nvPr>
            <p:ph type="sldNum" sz="quarter" idx="5"/>
          </p:nvPr>
        </p:nvSpPr>
        <p:spPr/>
        <p:txBody>
          <a:bodyPr/>
          <a:lstStyle/>
          <a:p>
            <a:pPr>
              <a:defRPr/>
            </a:pPr>
            <a:fld id="{643114AD-DAFD-41DA-863F-8D7ADE8A126D}" type="slidenum">
              <a:rPr lang="de-DE" altLang="en-US" smtClean="0"/>
              <a:pPr>
                <a:defRPr/>
              </a:pPr>
              <a:t>27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Both encryption and decryption in RSA</a:t>
            </a:r>
          </a:p>
          <a:p>
            <a:r>
              <a:rPr lang="en-US" sz="1300">
                <a:latin typeface="Arial" charset="0"/>
                <a:ea typeface="ＭＳ Ｐゴシック" pitchFamily="-107" charset="-128"/>
                <a:cs typeface="ＭＳ Ｐゴシック" pitchFamily="-107" charset="-128"/>
              </a:rPr>
              <a:t>involve raising an integer to an integer power,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If the exponentiation is done</a:t>
            </a:r>
          </a:p>
          <a:p>
            <a:r>
              <a:rPr lang="en-US" sz="1300">
                <a:latin typeface="Arial" charset="0"/>
                <a:ea typeface="ＭＳ Ｐゴシック" pitchFamily="-107" charset="-128"/>
                <a:cs typeface="ＭＳ Ｐゴシック" pitchFamily="-107" charset="-128"/>
              </a:rPr>
              <a:t>over the integers and then reduced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the intermediate values would be</a:t>
            </a:r>
          </a:p>
          <a:p>
            <a:r>
              <a:rPr lang="en-US" sz="1300">
                <a:latin typeface="Arial" charset="0"/>
                <a:ea typeface="ＭＳ Ｐゴシック" pitchFamily="-107" charset="-128"/>
                <a:cs typeface="ＭＳ Ｐゴシック" pitchFamily="-107" charset="-128"/>
              </a:rPr>
              <a:t>gargantuan. Fortunately, as the preceding example shows, we can make use of a</a:t>
            </a:r>
          </a:p>
          <a:p>
            <a:r>
              <a:rPr lang="en-US" sz="1300">
                <a:latin typeface="Arial" charset="0"/>
                <a:ea typeface="ＭＳ Ｐゴシック" pitchFamily="-107" charset="-128"/>
                <a:cs typeface="ＭＳ Ｐゴシック" pitchFamily="-107" charset="-128"/>
              </a:rPr>
              <a:t>property of modular arithmetic: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 </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b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a * b </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Thus, we can reduce intermediate results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This makes the calculation</a:t>
            </a:r>
          </a:p>
          <a:p>
            <a:r>
              <a:rPr lang="en-US" sz="1300">
                <a:latin typeface="Arial" charset="0"/>
                <a:ea typeface="ＭＳ Ｐゴシック" pitchFamily="-107" charset="-128"/>
                <a:cs typeface="ＭＳ Ｐゴシック" pitchFamily="-107" charset="-128"/>
              </a:rPr>
              <a:t>practical.</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consideration is the efficiency of exponentiation, because with RSA,</a:t>
            </a:r>
          </a:p>
          <a:p>
            <a:r>
              <a:rPr lang="en-US" sz="1300">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300">
                <a:latin typeface="Arial" charset="0"/>
                <a:ea typeface="ＭＳ Ｐゴシック" pitchFamily="-107" charset="-128"/>
                <a:cs typeface="ＭＳ Ｐゴシック" pitchFamily="-107" charset="-128"/>
              </a:rPr>
              <a:t>consider that we wish to compute 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 straightforward approach requires</a:t>
            </a:r>
          </a:p>
          <a:p>
            <a:r>
              <a:rPr lang="en-US" sz="1300">
                <a:latin typeface="Arial" charset="0"/>
                <a:ea typeface="ＭＳ Ｐゴシック" pitchFamily="-107" charset="-128"/>
                <a:cs typeface="ＭＳ Ｐゴシック" pitchFamily="-107" charset="-128"/>
              </a:rPr>
              <a:t>15 multiplications: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x * x * x * x * x * x * x * x * x * x * x * x * x * x * x * x</a:t>
            </a:r>
          </a:p>
          <a:p>
            <a:endParaRPr lang="en-US" sz="1300" i="1">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However, we can achieve the same final result with only four multiplications if we</a:t>
            </a:r>
          </a:p>
          <a:p>
            <a:r>
              <a:rPr lang="en-US" sz="1300">
                <a:latin typeface="Arial" charset="0"/>
                <a:ea typeface="ＭＳ Ｐゴシック" pitchFamily="-107" charset="-128"/>
                <a:cs typeface="ＭＳ Ｐゴシック" pitchFamily="-107" charset="-128"/>
              </a:rPr>
              <a:t>repeatedly take the square of each partial result, successively forming (x</a:t>
            </a:r>
            <a:r>
              <a:rPr lang="en-US" sz="1300" baseline="30000">
                <a:latin typeface="Arial" charset="0"/>
                <a:ea typeface="ＭＳ Ｐゴシック" pitchFamily="-107" charset="-128"/>
                <a:cs typeface="ＭＳ Ｐゴシック" pitchFamily="-107" charset="-128"/>
              </a:rPr>
              <a:t>2</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4</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8</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16 </a:t>
            </a:r>
            <a:r>
              <a:rPr lang="en-US" sz="1300">
                <a:latin typeface="Arial" charset="0"/>
                <a:ea typeface="ＭＳ Ｐゴシック" pitchFamily="-107" charset="-128"/>
                <a:cs typeface="ＭＳ Ｐゴシック" pitchFamily="-107" charset="-128"/>
              </a:rPr>
              <a:t>).</a:t>
            </a:r>
            <a:endParaRPr lang="en-US" b="0" i="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F034C7-2CBC-4645-8B78-7E078FB2729C}"/>
              </a:ext>
            </a:extLst>
          </p:cNvPr>
          <p:cNvSpPr>
            <a:spLocks noGrp="1"/>
          </p:cNvSpPr>
          <p:nvPr>
            <p:ph type="sldNum" sz="quarter" idx="5"/>
          </p:nvPr>
        </p:nvSpPr>
        <p:spPr/>
        <p:txBody>
          <a:bodyPr/>
          <a:lstStyle/>
          <a:p>
            <a:pPr>
              <a:defRPr/>
            </a:pPr>
            <a:fld id="{643114AD-DAFD-41DA-863F-8D7ADE8A126D}" type="slidenum">
              <a:rPr lang="de-DE" altLang="en-US" smtClean="0"/>
              <a:pPr>
                <a:defRPr/>
              </a:pPr>
              <a:t>28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We can therefore develop the algorithm for computing </a:t>
            </a:r>
            <a:r>
              <a:rPr lang="en-US" sz="1300" i="1" err="1">
                <a:latin typeface="Arial" charset="0"/>
                <a:ea typeface="ＭＳ Ｐゴシック" pitchFamily="-107" charset="-128"/>
                <a:cs typeface="ＭＳ Ｐゴシック" pitchFamily="-107" charset="-128"/>
              </a:rPr>
              <a:t>a</a:t>
            </a:r>
            <a:r>
              <a:rPr lang="en-US" sz="1300" baseline="30000" err="1">
                <a:latin typeface="Arial" charset="0"/>
                <a:ea typeface="ＭＳ Ｐゴシック" pitchFamily="-107" charset="-128"/>
                <a:cs typeface="ＭＳ Ｐゴシック" pitchFamily="-107" charset="-128"/>
              </a:rPr>
              <a:t>b</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shown in</a:t>
            </a:r>
          </a:p>
          <a:p>
            <a:r>
              <a:rPr lang="en-US" sz="1300">
                <a:latin typeface="Arial" charset="0"/>
                <a:ea typeface="ＭＳ Ｐゴシック" pitchFamily="-107" charset="-128"/>
                <a:cs typeface="ＭＳ Ｐゴシック" pitchFamily="-107" charset="-128"/>
              </a:rPr>
              <a:t>Figure 9.8.</a:t>
            </a:r>
            <a:endParaRPr lang="en-US" b="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F4FA0B04-779F-428B-AC70-8F0F008E3B19}"/>
              </a:ext>
            </a:extLst>
          </p:cNvPr>
          <p:cNvSpPr>
            <a:spLocks noGrp="1"/>
          </p:cNvSpPr>
          <p:nvPr>
            <p:ph type="sldNum" sz="quarter" idx="5"/>
          </p:nvPr>
        </p:nvSpPr>
        <p:spPr/>
        <p:txBody>
          <a:bodyPr/>
          <a:lstStyle/>
          <a:p>
            <a:pPr>
              <a:defRPr/>
            </a:pPr>
            <a:fld id="{643114AD-DAFD-41DA-863F-8D7ADE8A126D}" type="slidenum">
              <a:rPr lang="de-DE" altLang="en-US" smtClean="0"/>
              <a:pPr>
                <a:defRPr/>
              </a:pPr>
              <a:t>29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Table 9.4 shows an example of the execution of this algorithm. Note that the variable </a:t>
            </a:r>
            <a:r>
              <a:rPr lang="en-US" sz="1300" i="1">
                <a:latin typeface="Arial" charset="0"/>
                <a:ea typeface="ＭＳ Ｐゴシック" pitchFamily="-107" charset="-128"/>
                <a:cs typeface="ＭＳ Ｐゴシック" pitchFamily="-107" charset="-128"/>
              </a:rPr>
              <a:t>c</a:t>
            </a:r>
            <a:r>
              <a:rPr lang="en-US" sz="1300">
                <a:latin typeface="Arial" charset="0"/>
                <a:ea typeface="ＭＳ Ｐゴシック" pitchFamily="-107" charset="-128"/>
                <a:cs typeface="ＭＳ Ｐゴシック" pitchFamily="-107" charset="-128"/>
              </a:rPr>
              <a:t> is not needed; it is included for explanatory purposes. The final value of </a:t>
            </a:r>
            <a:r>
              <a:rPr lang="en-US" sz="1300" i="1">
                <a:latin typeface="Arial" charset="0"/>
                <a:ea typeface="ＭＳ Ｐゴシック" pitchFamily="-107" charset="-128"/>
                <a:cs typeface="ＭＳ Ｐゴシック" pitchFamily="-107" charset="-128"/>
              </a:rPr>
              <a:t>c </a:t>
            </a:r>
            <a:r>
              <a:rPr lang="en-US" sz="1300">
                <a:latin typeface="Arial" charset="0"/>
                <a:ea typeface="ＭＳ Ｐゴシック" pitchFamily="-107" charset="-128"/>
                <a:cs typeface="ＭＳ Ｐゴシック" pitchFamily="-107" charset="-128"/>
              </a:rPr>
              <a:t>is the value of the exponent.</a:t>
            </a:r>
            <a:endParaRPr lang="en-US"/>
          </a:p>
        </p:txBody>
      </p:sp>
      <p:sp>
        <p:nvSpPr>
          <p:cNvPr id="5" name="Slide Number Placeholder 4">
            <a:extLst>
              <a:ext uri="{FF2B5EF4-FFF2-40B4-BE49-F238E27FC236}">
                <a16:creationId xmlns:a16="http://schemas.microsoft.com/office/drawing/2014/main" id="{1AC9CD5F-7021-4845-8914-068F6FD479D2}"/>
              </a:ext>
            </a:extLst>
          </p:cNvPr>
          <p:cNvSpPr>
            <a:spLocks noGrp="1"/>
          </p:cNvSpPr>
          <p:nvPr>
            <p:ph type="sldNum" sz="quarter" idx="5"/>
          </p:nvPr>
        </p:nvSpPr>
        <p:spPr/>
        <p:txBody>
          <a:bodyPr/>
          <a:lstStyle/>
          <a:p>
            <a:pPr>
              <a:defRPr/>
            </a:pPr>
            <a:fld id="{643114AD-DAFD-41DA-863F-8D7ADE8A126D}" type="slidenum">
              <a:rPr lang="de-DE" altLang="en-US" smtClean="0"/>
              <a:pPr>
                <a:defRPr/>
              </a:pPr>
              <a:t>30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B09293-395C-4C5E-A020-3736F650639A}"/>
              </a:ext>
            </a:extLst>
          </p:cNvPr>
          <p:cNvSpPr>
            <a:spLocks noGrp="1"/>
          </p:cNvSpPr>
          <p:nvPr>
            <p:ph type="sldNum" sz="quarter" idx="5"/>
          </p:nvPr>
        </p:nvSpPr>
        <p:spPr/>
        <p:txBody>
          <a:bodyPr/>
          <a:lstStyle/>
          <a:p>
            <a:pPr>
              <a:defRPr/>
            </a:pPr>
            <a:fld id="{643114AD-DAFD-41DA-863F-8D7ADE8A126D}" type="slidenum">
              <a:rPr lang="de-DE" altLang="en-US" smtClean="0"/>
              <a:pPr>
                <a:defRPr/>
              </a:pPr>
              <a:t>31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We cannot similarly choose a small constant value of </a:t>
            </a:r>
            <a:r>
              <a:rPr lang="en-US" i="1">
                <a:latin typeface="Arial" pitchFamily="-84" charset="0"/>
                <a:ea typeface="ＭＳ Ｐゴシック" pitchFamily="-84" charset="-128"/>
                <a:cs typeface="ＭＳ Ｐゴシック" pitchFamily="-84" charset="-128"/>
              </a:rPr>
              <a:t>d </a:t>
            </a:r>
            <a:r>
              <a:rPr lang="en-US">
                <a:latin typeface="Arial" pitchFamily="-84" charset="0"/>
                <a:ea typeface="ＭＳ Ｐゴシック" pitchFamily="-84" charset="-128"/>
                <a:cs typeface="ＭＳ Ｐゴシック" pitchFamily="-84" charset="-128"/>
              </a:rPr>
              <a:t>for efficient operation. A small value of </a:t>
            </a:r>
            <a:r>
              <a:rPr lang="en-US" i="1">
                <a:latin typeface="Arial" pitchFamily="-84" charset="0"/>
                <a:ea typeface="ＭＳ Ｐゴシック" pitchFamily="-84" charset="-128"/>
                <a:cs typeface="ＭＳ Ｐゴシック" pitchFamily="-84" charset="-128"/>
              </a:rPr>
              <a:t>d</a:t>
            </a:r>
            <a:r>
              <a:rPr lang="en-US">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CRT.</a:t>
            </a:r>
          </a:p>
          <a:p>
            <a:pPr eaLnBrk="1" hangingPunct="1"/>
            <a:endParaRPr lang="en-AU">
              <a:latin typeface="Arial" pitchFamily="-84" charset="0"/>
              <a:ea typeface="ＭＳ Ｐゴシック" pitchFamily="-84" charset="-128"/>
              <a:cs typeface="ＭＳ Ｐゴシック" pitchFamily="-84" charset="-128"/>
            </a:endParaRPr>
          </a:p>
          <a:p>
            <a:r>
              <a:rPr lang="en-US" sz="1300">
                <a:latin typeface="Arial" charset="0"/>
                <a:ea typeface="ＭＳ Ｐゴシック" pitchFamily="-107" charset="-128"/>
                <a:cs typeface="ＭＳ Ｐゴシック" pitchFamily="-107" charset="-128"/>
              </a:rPr>
              <a:t>The quantities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p - 1</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q - 1</a:t>
            </a:r>
            <a:r>
              <a:rPr lang="en-US" sz="1300">
                <a:latin typeface="Arial" charset="0"/>
                <a:ea typeface="ＭＳ Ｐゴシック" pitchFamily="-107" charset="-128"/>
                <a:cs typeface="ＭＳ Ｐゴシック" pitchFamily="-107" charset="-128"/>
              </a:rPr>
              <a:t>) can be </a:t>
            </a:r>
            <a:r>
              <a:rPr lang="en-US" sz="1300" err="1">
                <a:latin typeface="Arial" charset="0"/>
                <a:ea typeface="ＭＳ Ｐゴシック" pitchFamily="-107" charset="-128"/>
                <a:cs typeface="ＭＳ Ｐゴシック" pitchFamily="-107" charset="-128"/>
              </a:rPr>
              <a:t>precalculated</a:t>
            </a:r>
            <a:r>
              <a:rPr lang="en-US" sz="1300">
                <a:latin typeface="Arial" charset="0"/>
                <a:ea typeface="ＭＳ Ｐゴシック" pitchFamily="-107" charset="-128"/>
                <a:cs typeface="ＭＳ Ｐゴシック" pitchFamily="-107" charset="-128"/>
              </a:rPr>
              <a:t>. The end</a:t>
            </a:r>
          </a:p>
          <a:p>
            <a:r>
              <a:rPr lang="en-US" sz="1300">
                <a:latin typeface="Arial" charset="0"/>
                <a:ea typeface="ＭＳ Ｐゴシック" pitchFamily="-107" charset="-128"/>
                <a:cs typeface="ＭＳ Ｐゴシック" pitchFamily="-107" charset="-128"/>
              </a:rPr>
              <a:t>result is that the calculation is approximately four times as fast as evaluating </a:t>
            </a:r>
            <a:r>
              <a:rPr lang="en-US" sz="1300" i="1">
                <a:latin typeface="Arial" charset="0"/>
                <a:ea typeface="ＭＳ Ｐゴシック" pitchFamily="-107" charset="-128"/>
                <a:cs typeface="ＭＳ Ｐゴシック" pitchFamily="-107" charset="-128"/>
              </a:rPr>
              <a:t>M = C</a:t>
            </a:r>
            <a:r>
              <a:rPr lang="en-US" sz="2800" i="1" baseline="30000">
                <a:solidFill>
                  <a:schemeClr val="tx2"/>
                </a:solidFill>
                <a:latin typeface="+mn-lt"/>
                <a:ea typeface="ＭＳ Ｐゴシック" pitchFamily="-84" charset="-128"/>
              </a:rPr>
              <a:t>d</a:t>
            </a:r>
          </a:p>
          <a:p>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directly [BONE02].</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C24D3077-0FB1-478F-BF93-8DECA27077F3}"/>
              </a:ext>
            </a:extLst>
          </p:cNvPr>
          <p:cNvSpPr>
            <a:spLocks noGrp="1"/>
          </p:cNvSpPr>
          <p:nvPr>
            <p:ph type="sldNum" sz="quarter" idx="5"/>
          </p:nvPr>
        </p:nvSpPr>
        <p:spPr/>
        <p:txBody>
          <a:bodyPr/>
          <a:lstStyle/>
          <a:p>
            <a:pPr>
              <a:defRPr/>
            </a:pPr>
            <a:fld id="{643114AD-DAFD-41DA-863F-8D7ADE8A126D}" type="slidenum">
              <a:rPr lang="de-DE" altLang="en-US" smtClean="0"/>
              <a:pPr>
                <a:defRPr/>
              </a:pPr>
              <a:t>32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Before the application of the public-key cryptosystem, each</a:t>
            </a:r>
          </a:p>
          <a:p>
            <a:r>
              <a:rPr lang="en-US" sz="1300">
                <a:latin typeface="Arial" charset="0"/>
                <a:ea typeface="ＭＳ Ｐゴシック" pitchFamily="-107" charset="-128"/>
                <a:cs typeface="ＭＳ Ｐゴシック" pitchFamily="-107" charset="-128"/>
              </a:rPr>
              <a:t>participant must generate a pair of keys. This involves the following tasks.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Determining two prime numbers,</a:t>
            </a:r>
            <a:r>
              <a:rPr lang="en-US" sz="1300" i="1">
                <a:latin typeface="Arial" charset="0"/>
                <a:ea typeface="ＭＳ Ｐゴシック" pitchFamily="-107" charset="-128"/>
                <a:cs typeface="ＭＳ Ｐゴシック" pitchFamily="-107" charset="-128"/>
              </a:rPr>
              <a:t> 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a:t>
            </a:r>
          </a:p>
          <a:p>
            <a:r>
              <a:rPr lang="en-US" sz="1300">
                <a:latin typeface="Arial" charset="0"/>
                <a:ea typeface="ＭＳ Ｐゴシック" pitchFamily="-107" charset="-128"/>
                <a:cs typeface="ＭＳ Ｐゴシック" pitchFamily="-107" charset="-128"/>
              </a:rPr>
              <a:t>• Selecting either </a:t>
            </a:r>
            <a:r>
              <a:rPr lang="en-US" sz="1300" i="1">
                <a:latin typeface="Arial" charset="0"/>
                <a:ea typeface="ＭＳ Ｐゴシック" pitchFamily="-107" charset="-128"/>
                <a:cs typeface="ＭＳ Ｐゴシック" pitchFamily="-107" charset="-128"/>
              </a:rPr>
              <a:t>e</a:t>
            </a:r>
            <a:r>
              <a:rPr lang="en-US" sz="1300">
                <a:latin typeface="Arial" charset="0"/>
                <a:ea typeface="ＭＳ Ｐゴシック" pitchFamily="-107" charset="-128"/>
                <a:cs typeface="ＭＳ Ｐゴシック" pitchFamily="-107" charset="-128"/>
              </a:rPr>
              <a:t> or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and calculating the other.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First, consider the selection of </a:t>
            </a:r>
            <a:r>
              <a:rPr lang="en-US" sz="1300" i="1">
                <a:latin typeface="Arial" charset="0"/>
                <a:ea typeface="ＭＳ Ｐゴシック" pitchFamily="-107" charset="-128"/>
                <a:cs typeface="ＭＳ Ｐゴシック" pitchFamily="-107" charset="-128"/>
              </a:rPr>
              <a:t>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 Because the value of </a:t>
            </a:r>
            <a:r>
              <a:rPr lang="en-US" sz="1300" i="1">
                <a:latin typeface="Arial" charset="0"/>
                <a:ea typeface="ＭＳ Ｐゴシック" pitchFamily="-107" charset="-128"/>
                <a:cs typeface="ＭＳ Ｐゴシック" pitchFamily="-107" charset="-128"/>
              </a:rPr>
              <a:t>n = </a:t>
            </a:r>
            <a:r>
              <a:rPr lang="en-US" sz="1300" i="1" err="1">
                <a:latin typeface="Arial" charset="0"/>
                <a:ea typeface="ＭＳ Ｐゴシック" pitchFamily="-107" charset="-128"/>
                <a:cs typeface="ＭＳ Ｐゴシック" pitchFamily="-107" charset="-128"/>
              </a:rPr>
              <a:t>pq</a:t>
            </a:r>
            <a:r>
              <a:rPr lang="en-US" sz="1300" i="1">
                <a:latin typeface="Arial" charset="0"/>
                <a:ea typeface="ＭＳ Ｐゴシック" pitchFamily="-107" charset="-128"/>
                <a:cs typeface="ＭＳ Ｐゴシック" pitchFamily="-107" charset="-128"/>
              </a:rPr>
              <a:t> </a:t>
            </a:r>
            <a:r>
              <a:rPr lang="en-US" sz="1300">
                <a:latin typeface="Arial" charset="0"/>
                <a:ea typeface="ＭＳ Ｐゴシック" pitchFamily="-107" charset="-128"/>
                <a:cs typeface="ＭＳ Ｐゴシック" pitchFamily="-107" charset="-128"/>
              </a:rPr>
              <a:t>will be</a:t>
            </a:r>
          </a:p>
          <a:p>
            <a:r>
              <a:rPr lang="en-US" sz="1300">
                <a:latin typeface="Arial" charset="0"/>
                <a:ea typeface="ＭＳ Ｐゴシック" pitchFamily="-107" charset="-128"/>
                <a:cs typeface="ＭＳ Ｐゴシック" pitchFamily="-107" charset="-128"/>
              </a:rPr>
              <a:t>known to any potential adversary, in order to prevent the discovery of </a:t>
            </a:r>
            <a:r>
              <a:rPr lang="en-US" sz="1300" i="1">
                <a:latin typeface="Arial" charset="0"/>
                <a:ea typeface="ＭＳ Ｐゴシック" pitchFamily="-107" charset="-128"/>
                <a:cs typeface="ＭＳ Ｐゴシック" pitchFamily="-107" charset="-128"/>
              </a:rPr>
              <a:t>p</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by</a:t>
            </a:r>
          </a:p>
          <a:p>
            <a:r>
              <a:rPr lang="en-US" sz="1300">
                <a:latin typeface="Arial" charset="0"/>
                <a:ea typeface="ＭＳ Ｐゴシック" pitchFamily="-107" charset="-128"/>
                <a:cs typeface="ＭＳ Ｐゴシック" pitchFamily="-107" charset="-128"/>
              </a:rPr>
              <a:t>exhaustive methods, these primes must be chosen from a sufficiently large set (i.e.,</a:t>
            </a:r>
          </a:p>
          <a:p>
            <a:r>
              <a:rPr lang="en-US" sz="1300" i="1">
                <a:latin typeface="Arial" charset="0"/>
                <a:ea typeface="ＭＳ Ｐゴシック" pitchFamily="-107" charset="-128"/>
                <a:cs typeface="ＭＳ Ｐゴシック" pitchFamily="-107" charset="-128"/>
              </a:rPr>
              <a:t>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must be large numbers). On the other hand, the method used for finding</a:t>
            </a:r>
          </a:p>
          <a:p>
            <a:r>
              <a:rPr lang="en-US" sz="1300">
                <a:latin typeface="Arial" charset="0"/>
                <a:ea typeface="ＭＳ Ｐゴシック" pitchFamily="-107" charset="-128"/>
                <a:cs typeface="ＭＳ Ｐゴシック" pitchFamily="-107" charset="-128"/>
              </a:rPr>
              <a:t>large primes must be reasonably efficient.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At present, there are no useful techniques that yield arbitrarily large primes,</a:t>
            </a:r>
          </a:p>
          <a:p>
            <a:r>
              <a:rPr lang="en-US" sz="1300">
                <a:latin typeface="Arial" charset="0"/>
                <a:ea typeface="ＭＳ Ｐゴシック" pitchFamily="-107" charset="-128"/>
                <a:cs typeface="ＭＳ Ｐゴシック" pitchFamily="-107" charset="-128"/>
              </a:rPr>
              <a:t>so some other means of tackling the problem is needed. The procedure that is generally</a:t>
            </a:r>
          </a:p>
          <a:p>
            <a:r>
              <a:rPr lang="en-US" sz="1300">
                <a:latin typeface="Arial" charset="0"/>
                <a:ea typeface="ＭＳ Ｐゴシック" pitchFamily="-107" charset="-128"/>
                <a:cs typeface="ＭＳ Ｐゴシック" pitchFamily="-107" charset="-128"/>
              </a:rPr>
              <a:t>used is to pick at random an odd number of the desired order of magnitude</a:t>
            </a:r>
          </a:p>
          <a:p>
            <a:r>
              <a:rPr lang="en-US" sz="1300">
                <a:latin typeface="Arial" charset="0"/>
                <a:ea typeface="ＭＳ Ｐゴシック" pitchFamily="-107" charset="-128"/>
                <a:cs typeface="ＭＳ Ｐゴシック" pitchFamily="-107" charset="-128"/>
              </a:rPr>
              <a:t>and test whether that number is prime. If not, pick successive random numbers until</a:t>
            </a:r>
          </a:p>
          <a:p>
            <a:r>
              <a:rPr lang="en-US" sz="1300">
                <a:latin typeface="Arial" charset="0"/>
                <a:ea typeface="ＭＳ Ｐゴシック" pitchFamily="-107" charset="-128"/>
                <a:cs typeface="ＭＳ Ｐゴシック" pitchFamily="-107" charset="-128"/>
              </a:rPr>
              <a:t>one is found that tests prime.</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variety of tests for </a:t>
            </a:r>
            <a:r>
              <a:rPr lang="en-US" sz="1300" err="1">
                <a:latin typeface="Arial" charset="0"/>
                <a:ea typeface="ＭＳ Ｐゴシック" pitchFamily="-107" charset="-128"/>
                <a:cs typeface="ＭＳ Ｐゴシック" pitchFamily="-107" charset="-128"/>
              </a:rPr>
              <a:t>primality</a:t>
            </a:r>
            <a:r>
              <a:rPr lang="en-US" sz="1300">
                <a:latin typeface="Arial" charset="0"/>
                <a:ea typeface="ＭＳ Ｐゴシック" pitchFamily="-107" charset="-128"/>
                <a:cs typeface="ＭＳ Ｐゴシック" pitchFamily="-107" charset="-128"/>
              </a:rPr>
              <a:t> have been developed (e.g., see [KNUT98] for</a:t>
            </a:r>
          </a:p>
          <a:p>
            <a:r>
              <a:rPr lang="en-US" sz="1300">
                <a:latin typeface="Arial" charset="0"/>
                <a:ea typeface="ＭＳ Ｐゴシック" pitchFamily="-107" charset="-128"/>
                <a:cs typeface="ＭＳ Ｐゴシック" pitchFamily="-107" charset="-128"/>
              </a:rPr>
              <a:t>a description of a number of such tests). Almost invariably, the tests are probabilistic.</a:t>
            </a:r>
          </a:p>
          <a:p>
            <a:r>
              <a:rPr lang="en-US" sz="1300">
                <a:latin typeface="Arial" charset="0"/>
                <a:ea typeface="ＭＳ Ｐゴシック" pitchFamily="-107" charset="-128"/>
                <a:cs typeface="ＭＳ Ｐゴシック" pitchFamily="-107" charset="-128"/>
              </a:rPr>
              <a:t>That is, the test will merely determine that a given integer is probably prime.</a:t>
            </a:r>
          </a:p>
          <a:p>
            <a:r>
              <a:rPr lang="en-US" sz="1300">
                <a:latin typeface="Arial" charset="0"/>
                <a:ea typeface="ＭＳ Ｐゴシック" pitchFamily="-107" charset="-128"/>
                <a:cs typeface="ＭＳ Ｐゴシック" pitchFamily="-107" charset="-128"/>
              </a:rPr>
              <a:t>Despite this lack of certainty, these tests can be run in such a way as to make the</a:t>
            </a:r>
          </a:p>
          <a:p>
            <a:r>
              <a:rPr lang="en-US" sz="1300">
                <a:latin typeface="Arial" charset="0"/>
                <a:ea typeface="ＭＳ Ｐゴシック" pitchFamily="-107" charset="-128"/>
                <a:cs typeface="ＭＳ Ｐゴシック" pitchFamily="-107" charset="-128"/>
              </a:rPr>
              <a:t>probability as close to 1.0 as desired. As an example, one of the more efficient</a:t>
            </a:r>
          </a:p>
          <a:p>
            <a:r>
              <a:rPr lang="en-US" sz="1300">
                <a:latin typeface="Arial" charset="0"/>
                <a:ea typeface="ＭＳ Ｐゴシック" pitchFamily="-107" charset="-128"/>
                <a:cs typeface="ＭＳ Ｐゴシック" pitchFamily="-107" charset="-128"/>
              </a:rPr>
              <a:t>and popular algorithms, the Miller-Rabin algorithm, is described in Chapter 2.</a:t>
            </a:r>
          </a:p>
          <a:p>
            <a:r>
              <a:rPr lang="en-US" sz="1300">
                <a:latin typeface="Arial" charset="0"/>
                <a:ea typeface="ＭＳ Ｐゴシック" pitchFamily="-107" charset="-128"/>
                <a:cs typeface="ＭＳ Ｐゴシック" pitchFamily="-107" charset="-128"/>
              </a:rPr>
              <a:t>With this algorithm and most such algorithms, the procedure for testing whether</a:t>
            </a:r>
          </a:p>
          <a:p>
            <a:r>
              <a:rPr lang="en-US" sz="1300">
                <a:latin typeface="Arial" charset="0"/>
                <a:ea typeface="ＭＳ Ｐゴシック" pitchFamily="-107" charset="-128"/>
                <a:cs typeface="ＭＳ Ｐゴシック" pitchFamily="-107" charset="-128"/>
              </a:rPr>
              <a:t>a given integer</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is prime is to perform some calculation that involves</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and a</a:t>
            </a:r>
          </a:p>
          <a:p>
            <a:r>
              <a:rPr lang="en-US" sz="1300">
                <a:latin typeface="Arial" charset="0"/>
                <a:ea typeface="ＭＳ Ｐゴシック" pitchFamily="-107" charset="-128"/>
                <a:cs typeface="ＭＳ Ｐゴシック" pitchFamily="-107" charset="-128"/>
              </a:rPr>
              <a:t>randomly chosen integer</a:t>
            </a:r>
            <a:r>
              <a:rPr lang="en-US" sz="1300" i="1">
                <a:latin typeface="Arial" charset="0"/>
                <a:ea typeface="ＭＳ Ｐゴシック" pitchFamily="-107" charset="-128"/>
                <a:cs typeface="ＭＳ Ｐゴシック" pitchFamily="-107" charset="-128"/>
              </a:rPr>
              <a:t> a </a:t>
            </a:r>
            <a:r>
              <a:rPr lang="en-US" sz="1300">
                <a:latin typeface="Arial" charset="0"/>
                <a:ea typeface="ＭＳ Ｐゴシック" pitchFamily="-107" charset="-128"/>
                <a:cs typeface="ＭＳ Ｐゴシック" pitchFamily="-107" charset="-128"/>
              </a:rPr>
              <a:t>.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“fails” the test, then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is not prime.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“passes”</a:t>
            </a:r>
          </a:p>
          <a:p>
            <a:r>
              <a:rPr lang="en-US" sz="1300">
                <a:latin typeface="Arial" charset="0"/>
                <a:ea typeface="ＭＳ Ｐゴシック" pitchFamily="-107" charset="-128"/>
                <a:cs typeface="ＭＳ Ｐゴシック" pitchFamily="-107" charset="-128"/>
              </a:rPr>
              <a:t>the test, then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may be prime or nonprime. If</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passes many such tests with many</a:t>
            </a:r>
          </a:p>
          <a:p>
            <a:r>
              <a:rPr lang="en-US" sz="1300">
                <a:latin typeface="Arial" charset="0"/>
                <a:ea typeface="ＭＳ Ｐゴシック" pitchFamily="-107" charset="-128"/>
                <a:cs typeface="ＭＳ Ｐゴシック" pitchFamily="-107" charset="-128"/>
              </a:rPr>
              <a:t>different randomly chosen values for </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 then we can have high confidence that </a:t>
            </a:r>
            <a:r>
              <a:rPr lang="en-US" sz="1300" i="1">
                <a:latin typeface="Arial" charset="0"/>
                <a:ea typeface="ＭＳ Ｐゴシック" pitchFamily="-107" charset="-128"/>
                <a:cs typeface="ＭＳ Ｐゴシック" pitchFamily="-107" charset="-128"/>
              </a:rPr>
              <a:t>n</a:t>
            </a:r>
          </a:p>
          <a:p>
            <a:r>
              <a:rPr lang="en-US" sz="1300">
                <a:latin typeface="Arial" charset="0"/>
                <a:ea typeface="ＭＳ Ｐゴシック" pitchFamily="-107" charset="-128"/>
                <a:cs typeface="ＭＳ Ｐゴシック" pitchFamily="-107" charset="-128"/>
              </a:rPr>
              <a:t> is, in fact, prime.</a:t>
            </a:r>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6167724-FA13-40D3-8EBF-54EC5E8BEA42}"/>
              </a:ext>
            </a:extLst>
          </p:cNvPr>
          <p:cNvSpPr>
            <a:spLocks noGrp="1"/>
          </p:cNvSpPr>
          <p:nvPr>
            <p:ph type="sldNum" sz="quarter" idx="5"/>
          </p:nvPr>
        </p:nvSpPr>
        <p:spPr/>
        <p:txBody>
          <a:bodyPr/>
          <a:lstStyle/>
          <a:p>
            <a:pPr>
              <a:defRPr/>
            </a:pPr>
            <a:fld id="{643114AD-DAFD-41DA-863F-8D7ADE8A126D}" type="slidenum">
              <a:rPr lang="de-DE" altLang="en-US" smtClean="0"/>
              <a:pPr>
                <a:defRPr/>
              </a:pPr>
              <a:t>33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In summary, the procedure for picking a prime number is as follows.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1. Pick an odd integer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at random (e.g., using a pseudorandom number</a:t>
            </a:r>
          </a:p>
          <a:p>
            <a:r>
              <a:rPr lang="en-US" sz="1300">
                <a:latin typeface="Arial" charset="0"/>
                <a:ea typeface="ＭＳ Ｐゴシック" pitchFamily="-107" charset="-128"/>
                <a:cs typeface="ＭＳ Ｐゴシック" pitchFamily="-107" charset="-128"/>
              </a:rPr>
              <a:t>generator).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2. Pick an integer </a:t>
            </a:r>
            <a:r>
              <a:rPr lang="en-US" sz="1300" i="1">
                <a:latin typeface="Arial" charset="0"/>
                <a:ea typeface="ＭＳ Ｐゴシック" pitchFamily="-107" charset="-128"/>
                <a:cs typeface="ＭＳ Ｐゴシック" pitchFamily="-107" charset="-128"/>
              </a:rPr>
              <a:t>a &lt; n </a:t>
            </a:r>
            <a:r>
              <a:rPr lang="en-US" sz="1300">
                <a:latin typeface="Arial" charset="0"/>
                <a:ea typeface="ＭＳ Ｐゴシック" pitchFamily="-107" charset="-128"/>
                <a:cs typeface="ＭＳ Ｐゴシック" pitchFamily="-107" charset="-128"/>
              </a:rPr>
              <a:t>at random.</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3. Perform the probabilistic </a:t>
            </a:r>
            <a:r>
              <a:rPr lang="en-US" sz="1300" err="1">
                <a:latin typeface="Arial" charset="0"/>
                <a:ea typeface="ＭＳ Ｐゴシック" pitchFamily="-107" charset="-128"/>
                <a:cs typeface="ＭＳ Ｐゴシック" pitchFamily="-107" charset="-128"/>
              </a:rPr>
              <a:t>primality</a:t>
            </a:r>
            <a:r>
              <a:rPr lang="en-US" sz="1300">
                <a:latin typeface="Arial" charset="0"/>
                <a:ea typeface="ＭＳ Ｐゴシック" pitchFamily="-107" charset="-128"/>
                <a:cs typeface="ＭＳ Ｐゴシック" pitchFamily="-107" charset="-128"/>
              </a:rPr>
              <a:t> test, such as Miller-Rabin, with </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as a</a:t>
            </a:r>
          </a:p>
          <a:p>
            <a:r>
              <a:rPr lang="en-US" sz="1300">
                <a:latin typeface="Arial" charset="0"/>
                <a:ea typeface="ＭＳ Ｐゴシック" pitchFamily="-107" charset="-128"/>
                <a:cs typeface="ＭＳ Ｐゴシック" pitchFamily="-107" charset="-128"/>
              </a:rPr>
              <a:t>parameter. If n fails the test, reject the value n and go to step 1.</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4.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has passed a sufficient number of tests, accept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otherwise, go to step 2.</a:t>
            </a:r>
            <a:endParaRPr lang="en-US"/>
          </a:p>
        </p:txBody>
      </p:sp>
      <p:sp>
        <p:nvSpPr>
          <p:cNvPr id="5" name="Slide Number Placeholder 4">
            <a:extLst>
              <a:ext uri="{FF2B5EF4-FFF2-40B4-BE49-F238E27FC236}">
                <a16:creationId xmlns:a16="http://schemas.microsoft.com/office/drawing/2014/main" id="{30B91214-14B0-4F56-872F-AA0F717EA854}"/>
              </a:ext>
            </a:extLst>
          </p:cNvPr>
          <p:cNvSpPr>
            <a:spLocks noGrp="1"/>
          </p:cNvSpPr>
          <p:nvPr>
            <p:ph type="sldNum" sz="quarter" idx="5"/>
          </p:nvPr>
        </p:nvSpPr>
        <p:spPr/>
        <p:txBody>
          <a:bodyPr/>
          <a:lstStyle/>
          <a:p>
            <a:pPr>
              <a:defRPr/>
            </a:pPr>
            <a:fld id="{643114AD-DAFD-41DA-863F-8D7ADE8A126D}" type="slidenum">
              <a:rPr lang="de-DE" altLang="en-US" smtClean="0"/>
              <a:pPr>
                <a:defRPr/>
              </a:pPr>
              <a:t>34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As with symmetric encryption, a public-key encryption scheme is vulnerable to a</a:t>
            </a:r>
          </a:p>
          <a:p>
            <a:r>
              <a:rPr lang="en-US" sz="1300">
                <a:latin typeface="Arial" charset="0"/>
                <a:ea typeface="ＭＳ Ｐゴシック" pitchFamily="-107" charset="-128"/>
                <a:cs typeface="ＭＳ Ｐゴシック" pitchFamily="-107" charset="-128"/>
              </a:rPr>
              <a:t>brute-force attack. The countermeasure is the same: Use large keys. However, there</a:t>
            </a:r>
          </a:p>
          <a:p>
            <a:r>
              <a:rPr lang="en-US" sz="1300">
                <a:latin typeface="Arial" charset="0"/>
                <a:ea typeface="ＭＳ Ｐゴシック" pitchFamily="-107" charset="-128"/>
                <a:cs typeface="ＭＳ Ｐゴシック" pitchFamily="-107" charset="-128"/>
              </a:rPr>
              <a:t>is a tradeoff to be considered. Public-key systems depend on the use of some sort of</a:t>
            </a:r>
          </a:p>
          <a:p>
            <a:r>
              <a:rPr lang="en-US" sz="1300">
                <a:latin typeface="Arial" charset="0"/>
                <a:ea typeface="ＭＳ Ｐゴシック" pitchFamily="-107" charset="-128"/>
                <a:cs typeface="ＭＳ Ｐゴシック" pitchFamily="-107" charset="-128"/>
              </a:rPr>
              <a:t>invertible mathematical function. The complexity of calculating these functions may</a:t>
            </a:r>
          </a:p>
          <a:p>
            <a:r>
              <a:rPr lang="en-US" sz="1300">
                <a:latin typeface="Arial" charset="0"/>
                <a:ea typeface="ＭＳ Ｐゴシック" pitchFamily="-107" charset="-128"/>
                <a:cs typeface="ＭＳ Ｐゴシック" pitchFamily="-107" charset="-128"/>
              </a:rPr>
              <a:t>not scale linearly with the number of bits in the key but grow more rapidly than that.</a:t>
            </a:r>
          </a:p>
          <a:p>
            <a:r>
              <a:rPr lang="en-US" sz="1300">
                <a:latin typeface="Arial" charset="0"/>
                <a:ea typeface="ＭＳ Ｐゴシック" pitchFamily="-107" charset="-128"/>
                <a:cs typeface="ＭＳ Ｐゴシック" pitchFamily="-107" charset="-128"/>
              </a:rPr>
              <a:t>Thus, the key size must be large enough to make brute-force attack impractical but</a:t>
            </a:r>
          </a:p>
          <a:p>
            <a:r>
              <a:rPr lang="en-US" sz="1300">
                <a:latin typeface="Arial" charset="0"/>
                <a:ea typeface="ＭＳ Ｐゴシック" pitchFamily="-107" charset="-128"/>
                <a:cs typeface="ＭＳ Ｐゴシック" pitchFamily="-107" charset="-128"/>
              </a:rPr>
              <a:t>small enough for practical encryption and decryption. In practice, the key sizes that</a:t>
            </a:r>
          </a:p>
          <a:p>
            <a:r>
              <a:rPr lang="en-US" sz="1300">
                <a:latin typeface="Arial" charset="0"/>
                <a:ea typeface="ＭＳ Ｐゴシック" pitchFamily="-107" charset="-128"/>
                <a:cs typeface="ＭＳ Ｐゴシック" pitchFamily="-107" charset="-128"/>
              </a:rPr>
              <a:t>have been proposed do make brute-force attack impractical but result in encryption/</a:t>
            </a:r>
          </a:p>
          <a:p>
            <a:r>
              <a:rPr lang="en-US" sz="1300">
                <a:latin typeface="Arial" charset="0"/>
                <a:ea typeface="ＭＳ Ｐゴシック" pitchFamily="-107" charset="-128"/>
                <a:cs typeface="ＭＳ Ｐゴシック" pitchFamily="-107" charset="-128"/>
              </a:rPr>
              <a:t>decryption speeds that are too slow for general-purpose use. Instead, as was mentioned</a:t>
            </a:r>
          </a:p>
          <a:p>
            <a:r>
              <a:rPr lang="en-US" sz="1300">
                <a:latin typeface="Arial" charset="0"/>
                <a:ea typeface="ＭＳ Ｐゴシック" pitchFamily="-107" charset="-128"/>
                <a:cs typeface="ＭＳ Ｐゴシック" pitchFamily="-107" charset="-128"/>
              </a:rPr>
              <a:t>earlier, public-key encryption is currently confined to key management and</a:t>
            </a:r>
          </a:p>
          <a:p>
            <a:r>
              <a:rPr lang="en-US" sz="1300">
                <a:latin typeface="Arial" charset="0"/>
                <a:ea typeface="ＭＳ Ｐゴシック" pitchFamily="-107" charset="-128"/>
                <a:cs typeface="ＭＳ Ｐゴシック" pitchFamily="-107" charset="-128"/>
              </a:rPr>
              <a:t>signature applications.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form of attack is to find some way to compute the private key given</a:t>
            </a:r>
          </a:p>
          <a:p>
            <a:r>
              <a:rPr lang="en-US" sz="1300">
                <a:latin typeface="Arial" charset="0"/>
                <a:ea typeface="ＭＳ Ｐゴシック" pitchFamily="-107" charset="-128"/>
                <a:cs typeface="ＭＳ Ｐゴシック" pitchFamily="-107" charset="-128"/>
              </a:rPr>
              <a:t>the public key. To date, it has not been mathematically proven that this form of attack</a:t>
            </a:r>
          </a:p>
          <a:p>
            <a:r>
              <a:rPr lang="en-US" sz="1300">
                <a:latin typeface="Arial" charset="0"/>
                <a:ea typeface="ＭＳ Ｐゴシック" pitchFamily="-107" charset="-128"/>
                <a:cs typeface="ＭＳ Ｐゴシック" pitchFamily="-107" charset="-128"/>
              </a:rPr>
              <a:t>is infeasible for a particular public-key algorithm. Thus, any given algorithm,</a:t>
            </a:r>
          </a:p>
          <a:p>
            <a:r>
              <a:rPr lang="en-US" sz="1300">
                <a:latin typeface="Arial" charset="0"/>
                <a:ea typeface="ＭＳ Ｐゴシック" pitchFamily="-107" charset="-128"/>
                <a:cs typeface="ＭＳ Ｐゴシック" pitchFamily="-107" charset="-128"/>
              </a:rPr>
              <a:t>including the widely used RSA algorithm, is suspect. The history of cryptanalysis</a:t>
            </a:r>
          </a:p>
          <a:p>
            <a:r>
              <a:rPr lang="en-US" sz="1300">
                <a:latin typeface="Arial" charset="0"/>
                <a:ea typeface="ＭＳ Ｐゴシック" pitchFamily="-107" charset="-128"/>
                <a:cs typeface="ＭＳ Ｐゴシック" pitchFamily="-107" charset="-128"/>
              </a:rPr>
              <a:t>shows that a problem that seems insoluble from one perspective can be found to</a:t>
            </a:r>
          </a:p>
          <a:p>
            <a:r>
              <a:rPr lang="en-US" sz="1300">
                <a:latin typeface="Arial" charset="0"/>
                <a:ea typeface="ＭＳ Ｐゴシック" pitchFamily="-107" charset="-128"/>
                <a:cs typeface="ＭＳ Ｐゴシック" pitchFamily="-107" charset="-128"/>
              </a:rPr>
              <a:t>have a solution if looked at in an entirely different way.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Finally, there is a form of attack that is peculiar to public-key systems. This is,</a:t>
            </a:r>
          </a:p>
          <a:p>
            <a:r>
              <a:rPr lang="en-US" sz="1300">
                <a:latin typeface="Arial" charset="0"/>
                <a:ea typeface="ＭＳ Ｐゴシック" pitchFamily="-107" charset="-128"/>
                <a:cs typeface="ＭＳ Ｐゴシック" pitchFamily="-107" charset="-128"/>
              </a:rPr>
              <a:t>in essence, a probable-message attack. Suppose, for example, that a message were to</a:t>
            </a:r>
          </a:p>
          <a:p>
            <a:r>
              <a:rPr lang="en-US" sz="1300">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300">
                <a:latin typeface="Arial" charset="0"/>
                <a:ea typeface="ＭＳ Ｐゴシック" pitchFamily="-107" charset="-128"/>
                <a:cs typeface="ＭＳ Ｐゴシック" pitchFamily="-107" charset="-128"/>
              </a:rPr>
              <a:t>56-bit DES keys using the public key and could discover the encrypted key by</a:t>
            </a:r>
          </a:p>
          <a:p>
            <a:r>
              <a:rPr lang="en-US" sz="1300">
                <a:latin typeface="Arial" charset="0"/>
                <a:ea typeface="ＭＳ Ｐゴシック" pitchFamily="-107" charset="-128"/>
                <a:cs typeface="ＭＳ Ｐゴシック" pitchFamily="-107" charset="-128"/>
              </a:rPr>
              <a:t>matching the transmitted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Thus, no matter how large the key size of the</a:t>
            </a:r>
          </a:p>
          <a:p>
            <a:r>
              <a:rPr lang="en-US" sz="1300">
                <a:latin typeface="Arial" charset="0"/>
                <a:ea typeface="ＭＳ Ｐゴシック" pitchFamily="-107" charset="-128"/>
                <a:cs typeface="ＭＳ Ｐゴシック" pitchFamily="-107" charset="-128"/>
              </a:rPr>
              <a:t>public-key scheme, the attack is reduced to a brute-force attack on a 56-bit key. This</a:t>
            </a:r>
          </a:p>
          <a:p>
            <a:r>
              <a:rPr lang="en-US" sz="1300">
                <a:latin typeface="Arial" charset="0"/>
                <a:ea typeface="ＭＳ Ｐゴシック" pitchFamily="-107" charset="-128"/>
                <a:cs typeface="ＭＳ Ｐゴシック" pitchFamily="-107" charset="-128"/>
              </a:rPr>
              <a:t>attack can be thwarted by appending some random bits to such simple messages.</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E6622C66-D391-48E4-9343-A75F13DB3172}"/>
              </a:ext>
            </a:extLst>
          </p:cNvPr>
          <p:cNvSpPr>
            <a:spLocks noGrp="1"/>
          </p:cNvSpPr>
          <p:nvPr>
            <p:ph type="sldNum" sz="quarter" idx="5"/>
          </p:nvPr>
        </p:nvSpPr>
        <p:spPr/>
        <p:txBody>
          <a:bodyPr/>
          <a:lstStyle/>
          <a:p>
            <a:pPr>
              <a:defRPr/>
            </a:pPr>
            <a:fld id="{643114AD-DAFD-41DA-863F-8D7ADE8A126D}" type="slidenum">
              <a:rPr lang="de-DE" altLang="en-US" smtClean="0"/>
              <a:pPr>
                <a:defRPr/>
              </a:pPr>
              <a:t>35</a:t>
            </a:fld>
            <a:endParaRPr lang="de-DE" altLang="en-US"/>
          </a:p>
        </p:txBody>
      </p:sp>
    </p:spTree>
    <p:extLst>
      <p:ext uri="{BB962C8B-B14F-4D97-AF65-F5344CB8AC3E}">
        <p14:creationId xmlns:p14="http://schemas.microsoft.com/office/powerpoint/2010/main" val="1569780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Five possible approaches to attacking the RSA algorithm are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Brute force</a:t>
            </a:r>
            <a:r>
              <a:rPr lang="en-US" sz="1300">
                <a:latin typeface="Arial" charset="0"/>
                <a:ea typeface="ＭＳ Ｐゴシック" pitchFamily="-107" charset="-128"/>
                <a:cs typeface="ＭＳ Ｐゴシック" pitchFamily="-107" charset="-128"/>
              </a:rPr>
              <a:t>: This involves trying all possible private keys.</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Mathematical attacks: </a:t>
            </a:r>
            <a:r>
              <a:rPr lang="en-US" sz="1300">
                <a:latin typeface="Arial" charset="0"/>
                <a:ea typeface="ＭＳ Ｐゴシック" pitchFamily="-107" charset="-128"/>
                <a:cs typeface="ＭＳ Ｐゴシック" pitchFamily="-107" charset="-128"/>
              </a:rPr>
              <a:t>There are several approaches, all equivalent in effort to</a:t>
            </a:r>
          </a:p>
          <a:p>
            <a:r>
              <a:rPr lang="en-US" sz="1300">
                <a:latin typeface="Arial" charset="0"/>
                <a:ea typeface="ＭＳ Ｐゴシック" pitchFamily="-107" charset="-128"/>
                <a:cs typeface="ＭＳ Ｐゴシック" pitchFamily="-107" charset="-128"/>
              </a:rPr>
              <a:t>factoring the product of two primes.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Timing attacks: </a:t>
            </a:r>
            <a:r>
              <a:rPr lang="en-US" sz="1300">
                <a:latin typeface="Arial" charset="0"/>
                <a:ea typeface="ＭＳ Ｐゴシック" pitchFamily="-107" charset="-128"/>
                <a:cs typeface="ＭＳ Ｐゴシック" pitchFamily="-107" charset="-128"/>
              </a:rPr>
              <a:t>These depend on the running time of the decryption algorithm.</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Hardware fault-based attack: </a:t>
            </a:r>
            <a:r>
              <a:rPr lang="en-US" sz="1300">
                <a:latin typeface="Arial" charset="0"/>
                <a:ea typeface="ＭＳ Ｐゴシック" pitchFamily="-107" charset="-128"/>
                <a:cs typeface="ＭＳ Ｐゴシック" pitchFamily="-107" charset="-128"/>
              </a:rPr>
              <a:t>This involves inducing hardware faults in the</a:t>
            </a:r>
          </a:p>
          <a:p>
            <a:r>
              <a:rPr lang="en-US" sz="1300">
                <a:latin typeface="Arial" charset="0"/>
                <a:ea typeface="ＭＳ Ｐゴシック" pitchFamily="-107" charset="-128"/>
                <a:cs typeface="ＭＳ Ｐゴシック" pitchFamily="-107" charset="-128"/>
              </a:rPr>
              <a:t>processor that is generating digital signatures.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attacks: </a:t>
            </a:r>
            <a:r>
              <a:rPr lang="en-US" sz="1300">
                <a:latin typeface="Arial" charset="0"/>
                <a:ea typeface="ＭＳ Ｐゴシック" pitchFamily="-107" charset="-128"/>
                <a:cs typeface="ＭＳ Ｐゴシック" pitchFamily="-107" charset="-128"/>
              </a:rPr>
              <a:t>This type of attack exploits properties of the RSA</a:t>
            </a:r>
          </a:p>
          <a:p>
            <a:r>
              <a:rPr lang="en-US" sz="1300">
                <a:latin typeface="Arial" charset="0"/>
                <a:ea typeface="ＭＳ Ｐゴシック" pitchFamily="-107" charset="-128"/>
                <a:cs typeface="ＭＳ Ｐゴシック" pitchFamily="-107" charset="-128"/>
              </a:rPr>
              <a:t>algorithm.</a:t>
            </a:r>
          </a:p>
          <a:p>
            <a:endParaRPr lang="en-US" sz="1300">
              <a:latin typeface="Arial" charset="0"/>
              <a:ea typeface="ＭＳ Ｐゴシック" pitchFamily="-107" charset="-128"/>
              <a:cs typeface="ＭＳ Ｐゴシック" pitchFamily="-107" charset="-128"/>
            </a:endParaRPr>
          </a:p>
          <a:p>
            <a:r>
              <a:rPr lang="en-US" b="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a:t>
            </a:r>
            <a:r>
              <a:rPr lang="en-US" b="0" i="1">
                <a:latin typeface="Arial" pitchFamily="-84" charset="0"/>
                <a:ea typeface="Arial" pitchFamily="-84" charset="0"/>
                <a:cs typeface="Arial" pitchFamily="-84" charset="0"/>
              </a:rPr>
              <a:t>d</a:t>
            </a:r>
            <a:r>
              <a:rPr lang="en-US" b="0">
                <a:latin typeface="Arial" pitchFamily="-84" charset="0"/>
                <a:ea typeface="Arial" pitchFamily="-84" charset="0"/>
                <a:cs typeface="Arial" pitchFamily="-84" charset="0"/>
              </a:rPr>
              <a:t>, the better. However because the calculations involved both in key generation and in encryption/decryption are complex, the larger the size of the key, the slower the system will run.</a:t>
            </a:r>
          </a:p>
        </p:txBody>
      </p:sp>
      <p:sp>
        <p:nvSpPr>
          <p:cNvPr id="5" name="Slide Number Placeholder 4">
            <a:extLst>
              <a:ext uri="{FF2B5EF4-FFF2-40B4-BE49-F238E27FC236}">
                <a16:creationId xmlns:a16="http://schemas.microsoft.com/office/drawing/2014/main" id="{09F38FB3-F476-4DE1-AABF-5B33147E984F}"/>
              </a:ext>
            </a:extLst>
          </p:cNvPr>
          <p:cNvSpPr>
            <a:spLocks noGrp="1"/>
          </p:cNvSpPr>
          <p:nvPr>
            <p:ph type="sldNum" sz="quarter" idx="5"/>
          </p:nvPr>
        </p:nvSpPr>
        <p:spPr/>
        <p:txBody>
          <a:bodyPr/>
          <a:lstStyle/>
          <a:p>
            <a:pPr>
              <a:defRPr/>
            </a:pPr>
            <a:fld id="{643114AD-DAFD-41DA-863F-8D7ADE8A126D}" type="slidenum">
              <a:rPr lang="de-DE" altLang="en-US" smtClean="0"/>
              <a:pPr>
                <a:defRPr/>
              </a:pPr>
              <a:t>36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If one needed yet another lesson about how difficult it is to</a:t>
            </a:r>
          </a:p>
          <a:p>
            <a:r>
              <a:rPr lang="en-US" sz="1300">
                <a:latin typeface="Arial" charset="0"/>
                <a:ea typeface="ＭＳ Ｐゴシック" pitchFamily="-107" charset="-128"/>
                <a:cs typeface="ＭＳ Ｐゴシック" pitchFamily="-107" charset="-128"/>
              </a:rPr>
              <a:t>assess the security of a cryptographic algorithm, the appearance of timing attacks</a:t>
            </a:r>
          </a:p>
          <a:p>
            <a:r>
              <a:rPr lang="en-US" sz="1300">
                <a:latin typeface="Arial" charset="0"/>
                <a:ea typeface="ＭＳ Ｐゴシック" pitchFamily="-107" charset="-128"/>
                <a:cs typeface="ＭＳ Ｐゴシック" pitchFamily="-107" charset="-128"/>
              </a:rPr>
              <a:t>provides a stunning one. Paul Kocher, a cryptographic consultant, demonstrated</a:t>
            </a:r>
          </a:p>
          <a:p>
            <a:r>
              <a:rPr lang="en-US" sz="1300">
                <a:latin typeface="Arial" charset="0"/>
                <a:ea typeface="ＭＳ Ｐゴシック" pitchFamily="-107" charset="-128"/>
                <a:cs typeface="ＭＳ Ｐゴシック" pitchFamily="-107" charset="-128"/>
              </a:rPr>
              <a:t>that a snooper can determine a private key by keeping track of how long a computer</a:t>
            </a:r>
          </a:p>
          <a:p>
            <a:r>
              <a:rPr lang="en-US" sz="1300">
                <a:latin typeface="Arial" charset="0"/>
                <a:ea typeface="ＭＳ Ｐゴシック" pitchFamily="-107" charset="-128"/>
                <a:cs typeface="ＭＳ Ｐゴシック" pitchFamily="-107" charset="-128"/>
              </a:rPr>
              <a:t>takes to decipher messages [KOCH96, KALI96b]. Timing attacks are applicable</a:t>
            </a:r>
          </a:p>
          <a:p>
            <a:r>
              <a:rPr lang="en-US" sz="1300">
                <a:latin typeface="Arial" charset="0"/>
                <a:ea typeface="ＭＳ Ｐゴシック" pitchFamily="-107" charset="-128"/>
                <a:cs typeface="ＭＳ Ｐゴシック" pitchFamily="-107" charset="-128"/>
              </a:rPr>
              <a:t>not just to RSA, but to other public-key cryptography systems. This attack is alarming</a:t>
            </a:r>
          </a:p>
          <a:p>
            <a:r>
              <a:rPr lang="en-US" sz="1300">
                <a:latin typeface="Arial" charset="0"/>
                <a:ea typeface="ＭＳ Ｐゴシック" pitchFamily="-107" charset="-128"/>
                <a:cs typeface="ＭＳ Ｐゴシック" pitchFamily="-107" charset="-128"/>
              </a:rPr>
              <a:t>for two reasons: It comes from a completely unexpected direction, and it is a</a:t>
            </a:r>
          </a:p>
          <a:p>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-only attack.</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a:t>
            </a:r>
            <a:r>
              <a:rPr lang="en-US" sz="1300" b="1">
                <a:latin typeface="Arial" charset="0"/>
                <a:ea typeface="ＭＳ Ｐゴシック" pitchFamily="-107" charset="-128"/>
                <a:cs typeface="ＭＳ Ｐゴシック" pitchFamily="-107" charset="-128"/>
              </a:rPr>
              <a:t>timing attack </a:t>
            </a:r>
            <a:r>
              <a:rPr lang="en-US" sz="1300">
                <a:latin typeface="Arial" charset="0"/>
                <a:ea typeface="ＭＳ Ｐゴシック" pitchFamily="-107" charset="-128"/>
                <a:cs typeface="ＭＳ Ｐゴシック" pitchFamily="-107" charset="-128"/>
              </a:rPr>
              <a:t>is somewhat analogous to a burglar guessing the combination</a:t>
            </a:r>
          </a:p>
          <a:p>
            <a:r>
              <a:rPr lang="en-US" sz="1300">
                <a:latin typeface="Arial" charset="0"/>
                <a:ea typeface="ＭＳ Ｐゴシック" pitchFamily="-107" charset="-128"/>
                <a:cs typeface="ＭＳ Ｐゴシック" pitchFamily="-107" charset="-128"/>
              </a:rPr>
              <a:t>of a safe by observing how long it takes for someone to turn the dial from number</a:t>
            </a:r>
          </a:p>
          <a:p>
            <a:r>
              <a:rPr lang="en-US" sz="1300">
                <a:latin typeface="Arial" charset="0"/>
                <a:ea typeface="ＭＳ Ｐゴシック" pitchFamily="-107" charset="-128"/>
                <a:cs typeface="ＭＳ Ｐゴシック" pitchFamily="-107" charset="-128"/>
              </a:rPr>
              <a:t>to number. We can explain the attack using the modular exponentiation algorithm</a:t>
            </a:r>
          </a:p>
          <a:p>
            <a:r>
              <a:rPr lang="en-US" sz="1300">
                <a:latin typeface="Arial" charset="0"/>
                <a:ea typeface="ＭＳ Ｐゴシック" pitchFamily="-107" charset="-128"/>
                <a:cs typeface="ＭＳ Ｐゴシック" pitchFamily="-107" charset="-128"/>
              </a:rPr>
              <a:t>of Figure 9.8, but the attack can be adapted to work with any implementation that</a:t>
            </a:r>
          </a:p>
          <a:p>
            <a:r>
              <a:rPr lang="en-US" sz="1300">
                <a:latin typeface="Arial" charset="0"/>
                <a:ea typeface="ＭＳ Ｐゴシック" pitchFamily="-107" charset="-128"/>
                <a:cs typeface="ＭＳ Ｐゴシック" pitchFamily="-107" charset="-128"/>
              </a:rPr>
              <a:t>does not run in fixed time. In this algorithm, modular exponentiation is accomplished</a:t>
            </a:r>
          </a:p>
          <a:p>
            <a:r>
              <a:rPr lang="en-US" sz="1300">
                <a:latin typeface="Arial" charset="0"/>
                <a:ea typeface="ＭＳ Ｐゴシック" pitchFamily="-107" charset="-128"/>
                <a:cs typeface="ＭＳ Ｐゴシック" pitchFamily="-107" charset="-128"/>
              </a:rPr>
              <a:t>bit by bit, with one modular multiplication performed at each iteration and</a:t>
            </a:r>
          </a:p>
          <a:p>
            <a:r>
              <a:rPr lang="en-US" sz="1300">
                <a:latin typeface="Arial" charset="0"/>
                <a:ea typeface="ＭＳ Ｐゴシック" pitchFamily="-107" charset="-128"/>
                <a:cs typeface="ＭＳ Ｐゴシック" pitchFamily="-107" charset="-128"/>
              </a:rPr>
              <a:t>an additional modular multiplication performed for each 1 bit.</a:t>
            </a: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9E9470D-3993-40E8-8ABB-00C3133BAE11}"/>
              </a:ext>
            </a:extLst>
          </p:cNvPr>
          <p:cNvSpPr>
            <a:spLocks noGrp="1"/>
          </p:cNvSpPr>
          <p:nvPr>
            <p:ph type="sldNum" sz="quarter" idx="5"/>
          </p:nvPr>
        </p:nvSpPr>
        <p:spPr/>
        <p:txBody>
          <a:bodyPr/>
          <a:lstStyle/>
          <a:p>
            <a:pPr>
              <a:defRPr/>
            </a:pPr>
            <a:fld id="{643114AD-DAFD-41DA-863F-8D7ADE8A126D}" type="slidenum">
              <a:rPr lang="de-DE" altLang="en-US" smtClean="0"/>
              <a:pPr>
                <a:defRPr/>
              </a:pPr>
              <a:t>37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Although the timing attack is a serious threat, there are simple countermeasures</a:t>
            </a:r>
          </a:p>
          <a:p>
            <a:r>
              <a:rPr lang="en-US" sz="1300">
                <a:latin typeface="Arial" charset="0"/>
                <a:ea typeface="ＭＳ Ｐゴシック" pitchFamily="-107" charset="-128"/>
                <a:cs typeface="ＭＳ Ｐゴシック" pitchFamily="-107" charset="-128"/>
              </a:rPr>
              <a:t>that can be used, including the following.</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Constant exponentiation time: </a:t>
            </a:r>
            <a:r>
              <a:rPr lang="en-US" sz="1300">
                <a:latin typeface="Arial" charset="0"/>
                <a:ea typeface="ＭＳ Ｐゴシック" pitchFamily="-107" charset="-128"/>
                <a:cs typeface="ＭＳ Ｐゴシック" pitchFamily="-107" charset="-128"/>
              </a:rPr>
              <a:t>Ensure that all exponentiations take the same</a:t>
            </a:r>
          </a:p>
          <a:p>
            <a:r>
              <a:rPr lang="en-US" sz="1300">
                <a:latin typeface="Arial" charset="0"/>
                <a:ea typeface="ＭＳ Ｐゴシック" pitchFamily="-107" charset="-128"/>
                <a:cs typeface="ＭＳ Ｐゴシック" pitchFamily="-107" charset="-128"/>
              </a:rPr>
              <a:t>amount of time before returning a result. This is a simple fix but does degrade</a:t>
            </a:r>
          </a:p>
          <a:p>
            <a:r>
              <a:rPr lang="en-US" sz="1300">
                <a:latin typeface="Arial" charset="0"/>
                <a:ea typeface="ＭＳ Ｐゴシック" pitchFamily="-107" charset="-128"/>
                <a:cs typeface="ＭＳ Ｐゴシック" pitchFamily="-107" charset="-128"/>
              </a:rPr>
              <a:t>performance.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Random delay: </a:t>
            </a:r>
            <a:r>
              <a:rPr lang="en-US" sz="1300">
                <a:latin typeface="Arial" charset="0"/>
                <a:ea typeface="ＭＳ Ｐゴシック" pitchFamily="-107" charset="-128"/>
                <a:cs typeface="ＭＳ Ｐゴシック" pitchFamily="-107" charset="-128"/>
              </a:rPr>
              <a:t>Better performance could be achieved by adding a random</a:t>
            </a:r>
          </a:p>
          <a:p>
            <a:r>
              <a:rPr lang="en-US" sz="1300">
                <a:latin typeface="Arial" charset="0"/>
                <a:ea typeface="ＭＳ Ｐゴシック" pitchFamily="-107" charset="-128"/>
                <a:cs typeface="ＭＳ Ｐゴシック" pitchFamily="-107" charset="-128"/>
              </a:rPr>
              <a:t>delay to the exponentiation algorithm to confuse the timing attack. Kocher</a:t>
            </a:r>
          </a:p>
          <a:p>
            <a:r>
              <a:rPr lang="en-US" sz="1300">
                <a:latin typeface="Arial" charset="0"/>
                <a:ea typeface="ＭＳ Ｐゴシック" pitchFamily="-107" charset="-128"/>
                <a:cs typeface="ＭＳ Ｐゴシック" pitchFamily="-107" charset="-128"/>
              </a:rPr>
              <a:t>points out that if defenders don’t add enough noise, attackers could still succeed</a:t>
            </a:r>
          </a:p>
          <a:p>
            <a:r>
              <a:rPr lang="en-US" sz="1300">
                <a:latin typeface="Arial" charset="0"/>
                <a:ea typeface="ＭＳ Ｐゴシック" pitchFamily="-107" charset="-128"/>
                <a:cs typeface="ＭＳ Ｐゴシック" pitchFamily="-107" charset="-128"/>
              </a:rPr>
              <a:t>by collecting additional measurements to compensate for the random delays.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Blinding</a:t>
            </a:r>
            <a:r>
              <a:rPr lang="en-US" sz="1300">
                <a:latin typeface="Arial" charset="0"/>
                <a:ea typeface="ＭＳ Ｐゴシック" pitchFamily="-107" charset="-128"/>
                <a:cs typeface="ＭＳ Ｐゴシック" pitchFamily="-107" charset="-128"/>
              </a:rPr>
              <a:t>: Multiply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by a random number before performing</a:t>
            </a:r>
          </a:p>
          <a:p>
            <a:r>
              <a:rPr lang="en-US" sz="1300">
                <a:latin typeface="Arial" charset="0"/>
                <a:ea typeface="ＭＳ Ｐゴシック" pitchFamily="-107" charset="-128"/>
                <a:cs typeface="ＭＳ Ｐゴシック" pitchFamily="-107" charset="-128"/>
              </a:rPr>
              <a:t>exponentiation. This process prevents the attacker from knowing what </a:t>
            </a:r>
            <a:r>
              <a:rPr lang="en-US" sz="1300" err="1">
                <a:latin typeface="Arial" charset="0"/>
                <a:ea typeface="ＭＳ Ｐゴシック" pitchFamily="-107" charset="-128"/>
                <a:cs typeface="ＭＳ Ｐゴシック" pitchFamily="-107" charset="-128"/>
              </a:rPr>
              <a:t>ciphertext</a:t>
            </a:r>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bits are being processed inside the computer and therefore prevents the</a:t>
            </a:r>
          </a:p>
          <a:p>
            <a:r>
              <a:rPr lang="en-US" sz="1300">
                <a:latin typeface="Arial" charset="0"/>
                <a:ea typeface="ＭＳ Ｐゴシック" pitchFamily="-107" charset="-128"/>
                <a:cs typeface="ＭＳ Ｐゴシック" pitchFamily="-107" charset="-128"/>
              </a:rPr>
              <a:t>bit-by-bit analysis essential to the timing attack.</a:t>
            </a:r>
            <a:endParaRPr lang="en-US"/>
          </a:p>
        </p:txBody>
      </p:sp>
      <p:sp>
        <p:nvSpPr>
          <p:cNvPr id="5" name="Slide Number Placeholder 4">
            <a:extLst>
              <a:ext uri="{FF2B5EF4-FFF2-40B4-BE49-F238E27FC236}">
                <a16:creationId xmlns:a16="http://schemas.microsoft.com/office/drawing/2014/main" id="{71F87756-1B57-4A91-BFF1-5C7FAF53FC77}"/>
              </a:ext>
            </a:extLst>
          </p:cNvPr>
          <p:cNvSpPr>
            <a:spLocks noGrp="1"/>
          </p:cNvSpPr>
          <p:nvPr>
            <p:ph type="sldNum" sz="quarter" idx="5"/>
          </p:nvPr>
        </p:nvSpPr>
        <p:spPr/>
        <p:txBody>
          <a:bodyPr/>
          <a:lstStyle/>
          <a:p>
            <a:pPr>
              <a:defRPr/>
            </a:pPr>
            <a:fld id="{643114AD-DAFD-41DA-863F-8D7ADE8A126D}" type="slidenum">
              <a:rPr lang="de-DE" altLang="en-US" smtClean="0"/>
              <a:pPr>
                <a:defRPr/>
              </a:pPr>
              <a:t>38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Still another unorthodox approach to attacking RSA is reported</a:t>
            </a:r>
          </a:p>
          <a:p>
            <a:r>
              <a:rPr lang="en-US" sz="1300">
                <a:latin typeface="Arial" charset="0"/>
                <a:ea typeface="ＭＳ Ｐゴシック" pitchFamily="-107" charset="-128"/>
                <a:cs typeface="ＭＳ Ｐゴシック" pitchFamily="-107" charset="-128"/>
              </a:rPr>
              <a:t>in [PELL10]. The approach is an attack on a processor that is generating</a:t>
            </a:r>
          </a:p>
          <a:p>
            <a:r>
              <a:rPr lang="en-US" sz="1300">
                <a:latin typeface="Arial" charset="0"/>
                <a:ea typeface="ＭＳ Ｐゴシック" pitchFamily="-107" charset="-128"/>
                <a:cs typeface="ＭＳ Ｐゴシック" pitchFamily="-107" charset="-128"/>
              </a:rPr>
              <a:t>RSA digital signatures. The attack induces faults in the signature computation by</a:t>
            </a:r>
          </a:p>
          <a:p>
            <a:r>
              <a:rPr lang="en-US" sz="1300">
                <a:latin typeface="Arial" charset="0"/>
                <a:ea typeface="ＭＳ Ｐゴシック" pitchFamily="-107" charset="-128"/>
                <a:cs typeface="ＭＳ Ｐゴシック" pitchFamily="-107" charset="-128"/>
              </a:rPr>
              <a:t>reducing the power to the processor. The faults cause the software to produce invalid</a:t>
            </a:r>
          </a:p>
          <a:p>
            <a:r>
              <a:rPr lang="en-US" sz="1300">
                <a:latin typeface="Arial" charset="0"/>
                <a:ea typeface="ＭＳ Ｐゴシック" pitchFamily="-107" charset="-128"/>
                <a:cs typeface="ＭＳ Ｐゴシック" pitchFamily="-107" charset="-128"/>
              </a:rPr>
              <a:t>signatures, which can then be analyzed by the attacker to recover the private</a:t>
            </a:r>
          </a:p>
          <a:p>
            <a:r>
              <a:rPr lang="en-US" sz="1300">
                <a:latin typeface="Arial" charset="0"/>
                <a:ea typeface="ＭＳ Ｐゴシック" pitchFamily="-107" charset="-128"/>
                <a:cs typeface="ＭＳ Ｐゴシック" pitchFamily="-107" charset="-128"/>
              </a:rPr>
              <a:t>key. The authors show how such an analysis can be done and then demonstrate it</a:t>
            </a:r>
          </a:p>
          <a:p>
            <a:r>
              <a:rPr lang="en-US" sz="1300">
                <a:latin typeface="Arial" charset="0"/>
                <a:ea typeface="ＭＳ Ｐゴシック" pitchFamily="-107" charset="-128"/>
                <a:cs typeface="ＭＳ Ｐゴシック" pitchFamily="-107" charset="-128"/>
              </a:rPr>
              <a:t>by extracting a 1024-bit private RSA key in approximately 100 hours, using a commercially</a:t>
            </a:r>
          </a:p>
          <a:p>
            <a:r>
              <a:rPr lang="en-US" sz="1300">
                <a:latin typeface="Arial" charset="0"/>
                <a:ea typeface="ＭＳ Ｐゴシック" pitchFamily="-107" charset="-128"/>
                <a:cs typeface="ＭＳ Ｐゴシック" pitchFamily="-107" charset="-128"/>
              </a:rPr>
              <a:t>available microprocessor.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attack algorithm involves inducing single-bit errors and observing the results.</a:t>
            </a:r>
          </a:p>
          <a:p>
            <a:r>
              <a:rPr lang="en-US" sz="1300">
                <a:latin typeface="Arial" charset="0"/>
                <a:ea typeface="ＭＳ Ｐゴシック" pitchFamily="-107" charset="-128"/>
                <a:cs typeface="ＭＳ Ｐゴシック" pitchFamily="-107" charset="-128"/>
              </a:rPr>
              <a:t>The details are provided in [PELL10], which also references other proposed</a:t>
            </a:r>
          </a:p>
          <a:p>
            <a:r>
              <a:rPr lang="en-US" sz="1300">
                <a:latin typeface="Arial" charset="0"/>
                <a:ea typeface="ＭＳ Ｐゴシック" pitchFamily="-107" charset="-128"/>
                <a:cs typeface="ＭＳ Ｐゴシック" pitchFamily="-107" charset="-128"/>
              </a:rPr>
              <a:t>hardware fault-based attacks against RSA.</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This attack, while worthy of consideration, does not appear to be a serious</a:t>
            </a:r>
          </a:p>
          <a:p>
            <a:r>
              <a:rPr lang="en-US" sz="1300">
                <a:latin typeface="Arial" charset="0"/>
                <a:ea typeface="ＭＳ Ｐゴシック" pitchFamily="-107" charset="-128"/>
                <a:cs typeface="ＭＳ Ｐゴシック" pitchFamily="-107" charset="-128"/>
              </a:rPr>
              <a:t>threat to RSA. It requires that the attacker have physical access to the target</a:t>
            </a:r>
          </a:p>
          <a:p>
            <a:r>
              <a:rPr lang="en-US" sz="1300">
                <a:latin typeface="Arial" charset="0"/>
                <a:ea typeface="ＭＳ Ｐゴシック" pitchFamily="-107" charset="-128"/>
                <a:cs typeface="ＭＳ Ｐゴシック" pitchFamily="-107" charset="-128"/>
              </a:rPr>
              <a:t>machine and that the attacker is able to directly control the input power to the</a:t>
            </a:r>
          </a:p>
          <a:p>
            <a:r>
              <a:rPr lang="en-US" sz="1300">
                <a:latin typeface="Arial" charset="0"/>
                <a:ea typeface="ＭＳ Ｐゴシック" pitchFamily="-107" charset="-128"/>
                <a:cs typeface="ＭＳ Ｐゴシック" pitchFamily="-107" charset="-128"/>
              </a:rPr>
              <a:t>processor. Controlling the input power would for most hardware require more than</a:t>
            </a:r>
          </a:p>
          <a:p>
            <a:r>
              <a:rPr lang="en-US" sz="1300">
                <a:latin typeface="Arial" charset="0"/>
                <a:ea typeface="ＭＳ Ｐゴシック" pitchFamily="-107" charset="-128"/>
                <a:cs typeface="ＭＳ Ｐゴシック" pitchFamily="-107" charset="-128"/>
              </a:rPr>
              <a:t>simply controlling the AC power, but would also involve the power supply control</a:t>
            </a:r>
          </a:p>
          <a:p>
            <a:r>
              <a:rPr lang="en-US" sz="1300">
                <a:latin typeface="Arial" charset="0"/>
                <a:ea typeface="ＭＳ Ｐゴシック" pitchFamily="-107" charset="-128"/>
                <a:cs typeface="ＭＳ Ｐゴシック" pitchFamily="-107" charset="-128"/>
              </a:rPr>
              <a:t>hardware on the chip.</a:t>
            </a:r>
            <a:endParaRPr lang="en-US"/>
          </a:p>
        </p:txBody>
      </p:sp>
      <p:sp>
        <p:nvSpPr>
          <p:cNvPr id="5" name="Slide Number Placeholder 4">
            <a:extLst>
              <a:ext uri="{FF2B5EF4-FFF2-40B4-BE49-F238E27FC236}">
                <a16:creationId xmlns:a16="http://schemas.microsoft.com/office/drawing/2014/main" id="{C6FCC6C3-B348-44EC-B642-96F116985EC3}"/>
              </a:ext>
            </a:extLst>
          </p:cNvPr>
          <p:cNvSpPr>
            <a:spLocks noGrp="1"/>
          </p:cNvSpPr>
          <p:nvPr>
            <p:ph type="sldNum" sz="quarter" idx="5"/>
          </p:nvPr>
        </p:nvSpPr>
        <p:spPr/>
        <p:txBody>
          <a:bodyPr/>
          <a:lstStyle/>
          <a:p>
            <a:pPr>
              <a:defRPr/>
            </a:pPr>
            <a:fld id="{643114AD-DAFD-41DA-863F-8D7ADE8A126D}" type="slidenum">
              <a:rPr lang="de-DE" altLang="en-US" smtClean="0"/>
              <a:pPr>
                <a:defRPr/>
              </a:pPr>
              <a:t>39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The basic RSA algorithm is vulnerable to a </a:t>
            </a:r>
            <a:r>
              <a:rPr lang="en-US" sz="1300" b="1">
                <a:latin typeface="Arial" charset="0"/>
                <a:ea typeface="ＭＳ Ｐゴシック" pitchFamily="-107" charset="-128"/>
                <a:cs typeface="ＭＳ Ｐゴシック" pitchFamily="-107" charset="-128"/>
              </a:rPr>
              <a:t>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 (CCA). </a:t>
            </a:r>
            <a:r>
              <a:rPr lang="en-US" sz="1300">
                <a:latin typeface="Arial" charset="0"/>
                <a:ea typeface="ＭＳ Ｐゴシック" pitchFamily="-107" charset="-128"/>
                <a:cs typeface="ＭＳ Ｐゴシック" pitchFamily="-107" charset="-128"/>
              </a:rPr>
              <a:t>CCA is</a:t>
            </a:r>
          </a:p>
          <a:p>
            <a:r>
              <a:rPr lang="en-US" sz="1300">
                <a:latin typeface="Arial" charset="0"/>
                <a:ea typeface="ＭＳ Ｐゴシック" pitchFamily="-107" charset="-128"/>
                <a:cs typeface="ＭＳ Ｐゴシック" pitchFamily="-107" charset="-128"/>
              </a:rPr>
              <a:t>defined as an attack in which the adversary chooses a number of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 and</a:t>
            </a:r>
          </a:p>
          <a:p>
            <a:r>
              <a:rPr lang="en-US" sz="1300">
                <a:latin typeface="Arial" charset="0"/>
                <a:ea typeface="ＭＳ Ｐゴシック" pitchFamily="-107" charset="-128"/>
                <a:cs typeface="ＭＳ Ｐゴシック" pitchFamily="-107" charset="-128"/>
              </a:rPr>
              <a:t>is then given the corresponding plaintexts, decrypted with the target’s private key.</a:t>
            </a:r>
          </a:p>
          <a:p>
            <a:r>
              <a:rPr lang="en-US" sz="1300">
                <a:latin typeface="Arial" charset="0"/>
                <a:ea typeface="ＭＳ Ｐゴシック" pitchFamily="-107" charset="-128"/>
                <a:cs typeface="ＭＳ Ｐゴシック" pitchFamily="-107" charset="-128"/>
              </a:rPr>
              <a:t>Thus, the adversary could select a plaintext, encrypt it with the target’s public key,</a:t>
            </a:r>
          </a:p>
          <a:p>
            <a:r>
              <a:rPr lang="en-US" sz="1300">
                <a:latin typeface="Arial" charset="0"/>
                <a:ea typeface="ＭＳ Ｐゴシック" pitchFamily="-107" charset="-128"/>
                <a:cs typeface="ＭＳ Ｐゴシック" pitchFamily="-107" charset="-128"/>
              </a:rPr>
              <a:t>and then be able to get the plaintext back by having it decrypted with the private</a:t>
            </a:r>
          </a:p>
          <a:p>
            <a:r>
              <a:rPr lang="en-US" sz="1300">
                <a:latin typeface="Arial" charset="0"/>
                <a:ea typeface="ＭＳ Ｐゴシック" pitchFamily="-107" charset="-128"/>
                <a:cs typeface="ＭＳ Ｐゴシック" pitchFamily="-107" charset="-128"/>
              </a:rPr>
              <a:t>key. Clearly, this provides the adversary with no new information. Instead, the adversary</a:t>
            </a:r>
          </a:p>
          <a:p>
            <a:r>
              <a:rPr lang="en-US" sz="1300">
                <a:latin typeface="Arial" charset="0"/>
                <a:ea typeface="ＭＳ Ｐゴシック" pitchFamily="-107" charset="-128"/>
                <a:cs typeface="ＭＳ Ｐゴシック" pitchFamily="-107" charset="-128"/>
              </a:rPr>
              <a:t>exploits properties of RSA and selects blocks of data that, when processed</a:t>
            </a:r>
          </a:p>
          <a:p>
            <a:r>
              <a:rPr lang="en-US" sz="1300">
                <a:latin typeface="Arial" charset="0"/>
                <a:ea typeface="ＭＳ Ｐゴシック" pitchFamily="-107" charset="-128"/>
                <a:cs typeface="ＭＳ Ｐゴシック" pitchFamily="-107" charset="-128"/>
              </a:rPr>
              <a:t>using the target’s private key, yield information needed for cryptanalysis.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To counter such attacks, RSA Security Inc., a leading RSA vendor and former holder</a:t>
            </a:r>
          </a:p>
          <a:p>
            <a:r>
              <a:rPr lang="en-US" sz="1300">
                <a:latin typeface="Arial" charset="0"/>
                <a:ea typeface="ＭＳ Ｐゴシック" pitchFamily="-107" charset="-128"/>
                <a:cs typeface="ＭＳ Ｐゴシック" pitchFamily="-107" charset="-128"/>
              </a:rPr>
              <a:t>of the RSA patent, recommends modifying the plaintext using a procedure known</a:t>
            </a:r>
          </a:p>
          <a:p>
            <a:r>
              <a:rPr lang="en-US" sz="1300">
                <a:latin typeface="Arial" charset="0"/>
                <a:ea typeface="ＭＳ Ｐゴシック" pitchFamily="-107" charset="-128"/>
                <a:cs typeface="ＭＳ Ｐゴシック" pitchFamily="-107" charset="-128"/>
              </a:rPr>
              <a:t>as </a:t>
            </a:r>
            <a:r>
              <a:rPr lang="en-US" sz="1300" b="1">
                <a:latin typeface="Arial" charset="0"/>
                <a:ea typeface="ＭＳ Ｐゴシック" pitchFamily="-107" charset="-128"/>
                <a:cs typeface="ＭＳ Ｐゴシック" pitchFamily="-107" charset="-128"/>
              </a:rPr>
              <a:t>optimal asymmetric encryption padding (OAEP). </a:t>
            </a:r>
            <a:r>
              <a:rPr lang="en-US" sz="1300">
                <a:latin typeface="Arial" charset="0"/>
                <a:ea typeface="ＭＳ Ｐゴシック" pitchFamily="-107" charset="-128"/>
                <a:cs typeface="ＭＳ Ｐゴシック" pitchFamily="-107" charset="-128"/>
              </a:rPr>
              <a:t>A full discussion of the threats</a:t>
            </a:r>
          </a:p>
          <a:p>
            <a:r>
              <a:rPr lang="en-US" sz="1300">
                <a:latin typeface="Arial" charset="0"/>
                <a:ea typeface="ＭＳ Ｐゴシック" pitchFamily="-107" charset="-128"/>
                <a:cs typeface="ＭＳ Ｐゴシック" pitchFamily="-107" charset="-128"/>
              </a:rPr>
              <a:t>and OAEP are beyond our scope; see [POIN02] for an introduction and [BELL94a]</a:t>
            </a:r>
          </a:p>
          <a:p>
            <a:r>
              <a:rPr lang="en-US" sz="1300">
                <a:latin typeface="Arial" charset="0"/>
                <a:ea typeface="ＭＳ Ｐゴシック" pitchFamily="-107" charset="-128"/>
                <a:cs typeface="ＭＳ Ｐゴシック" pitchFamily="-107" charset="-128"/>
              </a:rPr>
              <a:t>for a thorough analysis. Here, we simply summarize the OAEP procedure.</a:t>
            </a: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054CA96-7CAB-422B-85B4-E37020E4DB64}"/>
              </a:ext>
            </a:extLst>
          </p:cNvPr>
          <p:cNvSpPr>
            <a:spLocks noGrp="1"/>
          </p:cNvSpPr>
          <p:nvPr>
            <p:ph type="sldNum" sz="quarter" idx="5"/>
          </p:nvPr>
        </p:nvSpPr>
        <p:spPr/>
        <p:txBody>
          <a:bodyPr/>
          <a:lstStyle/>
          <a:p>
            <a:pPr>
              <a:defRPr/>
            </a:pPr>
            <a:fld id="{643114AD-DAFD-41DA-863F-8D7ADE8A126D}" type="slidenum">
              <a:rPr lang="de-DE" altLang="en-US" smtClean="0"/>
              <a:pPr>
                <a:defRPr/>
              </a:pPr>
              <a:t>40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9FD11C4C-9E4A-42EE-A3EE-A57B5944180F}"/>
              </a:ext>
            </a:extLst>
          </p:cNvPr>
          <p:cNvSpPr>
            <a:spLocks noGrp="1"/>
          </p:cNvSpPr>
          <p:nvPr>
            <p:ph type="sldNum" sz="quarter" idx="5"/>
          </p:nvPr>
        </p:nvSpPr>
        <p:spPr/>
        <p:txBody>
          <a:bodyPr/>
          <a:lstStyle/>
          <a:p>
            <a:pPr>
              <a:defRPr/>
            </a:pPr>
            <a:fld id="{643114AD-DAFD-41DA-863F-8D7ADE8A126D}" type="slidenum">
              <a:rPr lang="de-DE" altLang="en-US" smtClean="0"/>
              <a:pPr>
                <a:defRPr/>
              </a:pPr>
              <a:t>41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Table 9.1 defines some key terms.</a:t>
            </a:r>
            <a:endParaRPr lang="en-US"/>
          </a:p>
        </p:txBody>
      </p:sp>
      <p:sp>
        <p:nvSpPr>
          <p:cNvPr id="5" name="Slide Number Placeholder 4">
            <a:extLst>
              <a:ext uri="{FF2B5EF4-FFF2-40B4-BE49-F238E27FC236}">
                <a16:creationId xmlns:a16="http://schemas.microsoft.com/office/drawing/2014/main" id="{A6450384-110F-4888-9C93-53FC41ABB522}"/>
              </a:ext>
            </a:extLst>
          </p:cNvPr>
          <p:cNvSpPr>
            <a:spLocks noGrp="1"/>
          </p:cNvSpPr>
          <p:nvPr>
            <p:ph type="sldNum" sz="quarter" idx="5"/>
          </p:nvPr>
        </p:nvSpPr>
        <p:spPr/>
        <p:txBody>
          <a:bodyPr/>
          <a:lstStyle/>
          <a:p>
            <a:pPr>
              <a:defRPr/>
            </a:pPr>
            <a:fld id="{643114AD-DAFD-41DA-863F-8D7ADE8A126D}" type="slidenum">
              <a:rPr lang="de-DE" altLang="en-US" smtClean="0"/>
              <a:pPr>
                <a:defRPr/>
              </a:pPr>
              <a:t>42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a:p>
        </p:txBody>
      </p:sp>
    </p:spTree>
    <p:extLst>
      <p:ext uri="{BB962C8B-B14F-4D97-AF65-F5344CB8AC3E}">
        <p14:creationId xmlns:p14="http://schemas.microsoft.com/office/powerpoint/2010/main" val="3220526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CAC2619-A733-4633-A515-7CD427B0FED0}"/>
              </a:ext>
            </a:extLst>
          </p:cNvPr>
          <p:cNvSpPr>
            <a:spLocks noGrp="1"/>
          </p:cNvSpPr>
          <p:nvPr>
            <p:ph type="sldNum" sz="quarter" idx="5"/>
          </p:nvPr>
        </p:nvSpPr>
        <p:spPr/>
        <p:txBody>
          <a:bodyPr/>
          <a:lstStyle/>
          <a:p>
            <a:pPr>
              <a:defRPr/>
            </a:pPr>
            <a:fld id="{643114AD-DAFD-41DA-863F-8D7ADE8A126D}" type="slidenum">
              <a:rPr lang="de-DE" altLang="en-US" smtClean="0"/>
              <a:pPr>
                <a:defRPr/>
              </a:pPr>
              <a:t>43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Chapter 9 summary.</a:t>
            </a:r>
          </a:p>
        </p:txBody>
      </p:sp>
      <p:sp>
        <p:nvSpPr>
          <p:cNvPr id="5" name="Slide Number Placeholder 4">
            <a:extLst>
              <a:ext uri="{FF2B5EF4-FFF2-40B4-BE49-F238E27FC236}">
                <a16:creationId xmlns:a16="http://schemas.microsoft.com/office/drawing/2014/main" id="{B2FA50BC-6F70-4100-9D7D-6CCBB052AB87}"/>
              </a:ext>
            </a:extLst>
          </p:cNvPr>
          <p:cNvSpPr>
            <a:spLocks noGrp="1"/>
          </p:cNvSpPr>
          <p:nvPr>
            <p:ph type="sldNum" sz="quarter" idx="5"/>
          </p:nvPr>
        </p:nvSpPr>
        <p:spPr/>
        <p:txBody>
          <a:bodyPr/>
          <a:lstStyle/>
          <a:p>
            <a:pPr>
              <a:defRPr/>
            </a:pPr>
            <a:fld id="{643114AD-DAFD-41DA-863F-8D7ADE8A126D}" type="slidenum">
              <a:rPr lang="de-DE" altLang="en-US" smtClean="0"/>
              <a:pPr>
                <a:defRPr/>
              </a:pPr>
              <a:t>44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393315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129444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8</a:t>
            </a:fld>
            <a:endParaRPr lang="de-DE" altLang="en-US"/>
          </a:p>
        </p:txBody>
      </p:sp>
    </p:spTree>
    <p:extLst>
      <p:ext uri="{BB962C8B-B14F-4D97-AF65-F5344CB8AC3E}">
        <p14:creationId xmlns:p14="http://schemas.microsoft.com/office/powerpoint/2010/main" val="138581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7BF64-F7CD-4FBE-82E1-2B4DD2565617}" type="slidenum">
              <a:rPr lang="en-US" smtClean="0"/>
              <a:t>9</a:t>
            </a:fld>
            <a:endParaRPr lang="en-US"/>
          </a:p>
        </p:txBody>
      </p:sp>
    </p:spTree>
    <p:extLst>
      <p:ext uri="{BB962C8B-B14F-4D97-AF65-F5344CB8AC3E}">
        <p14:creationId xmlns:p14="http://schemas.microsoft.com/office/powerpoint/2010/main" val="1708799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Asymmetric algorithms rely on one key for encryption and a different but related</a:t>
            </a:r>
          </a:p>
          <a:p>
            <a:r>
              <a:rPr lang="en-US" sz="1300">
                <a:latin typeface="Arial" charset="0"/>
                <a:ea typeface="ＭＳ Ｐゴシック" pitchFamily="-107" charset="-128"/>
                <a:cs typeface="ＭＳ Ｐゴシック" pitchFamily="-107" charset="-128"/>
              </a:rPr>
              <a:t>key for decryption. These algorithms have the following important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It is computationally infeasible to determine the decryption key given only</a:t>
            </a:r>
          </a:p>
          <a:p>
            <a:r>
              <a:rPr lang="en-US" sz="1300">
                <a:latin typeface="Arial" charset="0"/>
                <a:ea typeface="ＭＳ Ｐゴシック" pitchFamily="-107" charset="-128"/>
                <a:cs typeface="ＭＳ Ｐゴシック" pitchFamily="-107" charset="-128"/>
              </a:rPr>
              <a:t>knowledge of the cryptographic algorithm and the encryption key.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In addition, some algorithms, such as RSA, also exhibit the following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Either of the two related keys can be used for encryption, with the other used</a:t>
            </a:r>
          </a:p>
          <a:p>
            <a:r>
              <a:rPr lang="en-US" sz="1300">
                <a:latin typeface="Arial" charset="0"/>
                <a:ea typeface="ＭＳ Ｐゴシック" pitchFamily="-107" charset="-128"/>
                <a:cs typeface="ＭＳ Ｐゴシック" pitchFamily="-107" charset="-128"/>
              </a:rPr>
              <a:t>for decryption.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a:t>
            </a:r>
            <a:r>
              <a:rPr lang="en-US" sz="1300" b="1">
                <a:latin typeface="Arial" charset="0"/>
                <a:ea typeface="ＭＳ Ｐゴシック" pitchFamily="-107" charset="-128"/>
                <a:cs typeface="ＭＳ Ｐゴシック" pitchFamily="-107" charset="-128"/>
              </a:rPr>
              <a:t>public-key encryption </a:t>
            </a:r>
            <a:r>
              <a:rPr lang="en-US" sz="1300">
                <a:latin typeface="Arial" charset="0"/>
                <a:ea typeface="ＭＳ Ｐゴシック" pitchFamily="-107" charset="-128"/>
                <a:cs typeface="ＭＳ Ｐゴシック" pitchFamily="-107" charset="-128"/>
              </a:rPr>
              <a:t>scheme has six ingredients (Figure 9.1a; compare</a:t>
            </a:r>
          </a:p>
          <a:p>
            <a:r>
              <a:rPr lang="en-US" sz="1300">
                <a:latin typeface="Arial" charset="0"/>
                <a:ea typeface="ＭＳ Ｐゴシック" pitchFamily="-107" charset="-128"/>
                <a:cs typeface="ＭＳ Ｐゴシック" pitchFamily="-107" charset="-128"/>
              </a:rPr>
              <a:t>with Figure 3.1).</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Plaintext</a:t>
            </a:r>
            <a:r>
              <a:rPr lang="en-US" sz="1300">
                <a:latin typeface="Arial" charset="0"/>
                <a:ea typeface="ＭＳ Ｐゴシック" pitchFamily="-107" charset="-128"/>
                <a:cs typeface="ＭＳ Ｐゴシック" pitchFamily="-107" charset="-128"/>
              </a:rPr>
              <a:t>: This is the readable message or data that is fed into the algorithm as</a:t>
            </a:r>
          </a:p>
          <a:p>
            <a:r>
              <a:rPr lang="en-US" sz="1300">
                <a:latin typeface="Arial" charset="0"/>
                <a:ea typeface="ＭＳ Ｐゴシック" pitchFamily="-107" charset="-128"/>
                <a:cs typeface="ＭＳ Ｐゴシック" pitchFamily="-107" charset="-128"/>
              </a:rPr>
              <a:t>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Encryption algorithm</a:t>
            </a:r>
            <a:r>
              <a:rPr lang="en-US" sz="1300">
                <a:latin typeface="Arial" charset="0"/>
                <a:ea typeface="ＭＳ Ｐゴシック" pitchFamily="-107" charset="-128"/>
                <a:cs typeface="ＭＳ Ｐゴシック" pitchFamily="-107" charset="-128"/>
              </a:rPr>
              <a:t>: The encryption algorithm performs various transformations</a:t>
            </a:r>
          </a:p>
          <a:p>
            <a:r>
              <a:rPr lang="en-US" sz="1300">
                <a:latin typeface="Arial" charset="0"/>
                <a:ea typeface="ＭＳ Ｐゴシック" pitchFamily="-107" charset="-128"/>
                <a:cs typeface="ＭＳ Ｐゴシック" pitchFamily="-107" charset="-128"/>
              </a:rPr>
              <a:t>on the plaintext.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Public and private keys</a:t>
            </a:r>
            <a:r>
              <a:rPr lang="en-US" sz="1300">
                <a:latin typeface="Arial" charset="0"/>
                <a:ea typeface="ＭＳ Ｐゴシック" pitchFamily="-107" charset="-128"/>
                <a:cs typeface="ＭＳ Ｐゴシック" pitchFamily="-107" charset="-128"/>
              </a:rPr>
              <a:t>: This is a pair of keys that have been selected so that</a:t>
            </a:r>
          </a:p>
          <a:p>
            <a:r>
              <a:rPr lang="en-US" sz="1300">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300">
                <a:latin typeface="Arial" charset="0"/>
                <a:ea typeface="ＭＳ Ｐゴシック" pitchFamily="-107" charset="-128"/>
                <a:cs typeface="ＭＳ Ｐゴシック" pitchFamily="-107" charset="-128"/>
              </a:rPr>
              <a:t>performed by the algorithm depend on the public or private key</a:t>
            </a:r>
          </a:p>
          <a:p>
            <a:r>
              <a:rPr lang="en-US" sz="1300">
                <a:latin typeface="Arial" charset="0"/>
                <a:ea typeface="ＭＳ Ｐゴシック" pitchFamily="-107" charset="-128"/>
                <a:cs typeface="ＭＳ Ｐゴシック" pitchFamily="-107" charset="-128"/>
              </a:rPr>
              <a:t>that is provided as 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This is the scrambled message produced as output. It depends on</a:t>
            </a:r>
          </a:p>
          <a:p>
            <a:r>
              <a:rPr lang="en-US" sz="1300">
                <a:latin typeface="Arial" charset="0"/>
                <a:ea typeface="ＭＳ Ｐゴシック" pitchFamily="-107" charset="-128"/>
                <a:cs typeface="ＭＳ Ｐゴシック" pitchFamily="-107" charset="-128"/>
              </a:rPr>
              <a:t>the plaintext and the key. For a given message, two different keys will produce</a:t>
            </a:r>
          </a:p>
          <a:p>
            <a:r>
              <a:rPr lang="en-US" sz="1300">
                <a:latin typeface="Arial" charset="0"/>
                <a:ea typeface="ＭＳ Ｐゴシック" pitchFamily="-107" charset="-128"/>
                <a:cs typeface="ＭＳ Ｐゴシック" pitchFamily="-107" charset="-128"/>
              </a:rPr>
              <a:t>two different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Decryption algorithm: </a:t>
            </a:r>
            <a:r>
              <a:rPr lang="en-US" sz="1300">
                <a:latin typeface="Arial" charset="0"/>
                <a:ea typeface="ＭＳ Ｐゴシック" pitchFamily="-107" charset="-128"/>
                <a:cs typeface="ＭＳ Ｐゴシック" pitchFamily="-107" charset="-128"/>
              </a:rPr>
              <a:t>This algorithm accepts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and the matching</a:t>
            </a:r>
          </a:p>
          <a:p>
            <a:r>
              <a:rPr lang="en-US" sz="1300">
                <a:latin typeface="Arial" charset="0"/>
                <a:ea typeface="ＭＳ Ｐゴシック" pitchFamily="-107" charset="-128"/>
                <a:cs typeface="ＭＳ Ｐゴシック" pitchFamily="-107" charset="-128"/>
              </a:rPr>
              <a:t>key and produces the original plaintext.</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FD34B02D-0534-4FDC-97CC-5F63C3B94210}"/>
              </a:ext>
            </a:extLst>
          </p:cNvPr>
          <p:cNvSpPr>
            <a:spLocks noGrp="1"/>
          </p:cNvSpPr>
          <p:nvPr>
            <p:ph type="sldNum" sz="quarter" idx="5"/>
          </p:nvPr>
        </p:nvSpPr>
        <p:spPr/>
        <p:txBody>
          <a:bodyPr/>
          <a:lstStyle/>
          <a:p>
            <a:pPr>
              <a:defRPr/>
            </a:pPr>
            <a:fld id="{643114AD-DAFD-41DA-863F-8D7ADE8A126D}" type="slidenum">
              <a:rPr lang="de-DE" altLang="en-US" smtClean="0"/>
              <a:pPr>
                <a:defRPr/>
              </a:pPr>
              <a:t>10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a:p>
        </p:txBody>
      </p:sp>
    </p:spTree>
    <p:extLst>
      <p:ext uri="{BB962C8B-B14F-4D97-AF65-F5344CB8AC3E}">
        <p14:creationId xmlns:p14="http://schemas.microsoft.com/office/powerpoint/2010/main" val="428669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4/16/2024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12041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137000" y="6168"/>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17185"/>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7: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4-2023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7"/>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26" r:id="rId14"/>
    <p:sldLayoutId id="2147483727" r:id="rId15"/>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7.wmf"/><Relationship Id="rId3" Type="http://schemas.openxmlformats.org/officeDocument/2006/relationships/image" Target="../media/image23.png"/><Relationship Id="rId7" Type="http://schemas.openxmlformats.org/officeDocument/2006/relationships/image" Target="../media/image24.wmf"/><Relationship Id="rId12" Type="http://schemas.openxmlformats.org/officeDocument/2006/relationships/oleObject" Target="../embeddings/oleObject6.bin"/><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oleObject" Target="../embeddings/oleObject3.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5.wmf"/><Relationship Id="rId1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3.png"/><Relationship Id="rId1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264375" y="0"/>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5" y="933393"/>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6: </a:t>
            </a:r>
            <a:r>
              <a:rPr lang="en-US" sz="3600"/>
              <a:t>Modern Asymmetric Ciphers</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8116"/>
            <a:ext cx="7560840" cy="646321"/>
          </a:xfrm>
        </p:spPr>
        <p:txBody>
          <a:bodyPr wrap="square">
            <a:spAutoFit/>
          </a:bodyPr>
          <a:lstStyle/>
          <a:p>
            <a:r>
              <a:rPr lang="en-US" altLang="en-US" sz="3600">
                <a:ea typeface="ヒラギノ角ゴ Pro W3" charset="-128"/>
              </a:rPr>
              <a:t>Public-Key Cryptosystems</a:t>
            </a:r>
            <a:endParaRPr lang="en-US" sz="3600"/>
          </a:p>
        </p:txBody>
      </p:sp>
      <p:sp>
        <p:nvSpPr>
          <p:cNvPr id="3" name="Content Placeholder 2"/>
          <p:cNvSpPr>
            <a:spLocks noGrp="1"/>
          </p:cNvSpPr>
          <p:nvPr>
            <p:ph idx="1"/>
          </p:nvPr>
        </p:nvSpPr>
        <p:spPr>
          <a:xfrm>
            <a:off x="947428" y="980728"/>
            <a:ext cx="10297144" cy="5277140"/>
          </a:xfrm>
        </p:spPr>
        <p:txBody>
          <a:bodyPr wrap="square">
            <a:spAutoFit/>
          </a:bodyPr>
          <a:lstStyle/>
          <a:p>
            <a:pPr>
              <a:lnSpc>
                <a:spcPct val="110000"/>
              </a:lnSpc>
              <a:spcBef>
                <a:spcPts val="0"/>
              </a:spcBef>
            </a:pPr>
            <a:r>
              <a:rPr lang="en-US" sz="2200"/>
              <a:t>A public-key encryption scheme has six ingredients:</a:t>
            </a:r>
          </a:p>
          <a:p>
            <a:pPr>
              <a:lnSpc>
                <a:spcPct val="110000"/>
              </a:lnSpc>
              <a:spcBef>
                <a:spcPts val="0"/>
              </a:spcBef>
            </a:pPr>
            <a:r>
              <a:rPr lang="en-AU" sz="2200" b="1"/>
              <a:t>Plaintext</a:t>
            </a:r>
            <a:endParaRPr lang="en-US" sz="2200" b="1"/>
          </a:p>
          <a:p>
            <a:pPr lvl="1">
              <a:lnSpc>
                <a:spcPct val="110000"/>
              </a:lnSpc>
              <a:spcBef>
                <a:spcPts val="0"/>
              </a:spcBef>
            </a:pPr>
            <a:r>
              <a:rPr lang="en-AU" sz="2200"/>
              <a:t>The readable message or data that is fed into the algorithm as input</a:t>
            </a:r>
          </a:p>
          <a:p>
            <a:pPr>
              <a:lnSpc>
                <a:spcPct val="110000"/>
              </a:lnSpc>
              <a:spcBef>
                <a:spcPts val="0"/>
              </a:spcBef>
            </a:pPr>
            <a:r>
              <a:rPr lang="en-AU" sz="2200" b="1"/>
              <a:t>Encryption algorithm</a:t>
            </a:r>
          </a:p>
          <a:p>
            <a:pPr lvl="1">
              <a:lnSpc>
                <a:spcPct val="110000"/>
              </a:lnSpc>
              <a:spcBef>
                <a:spcPts val="0"/>
              </a:spcBef>
            </a:pPr>
            <a:r>
              <a:rPr lang="en-AU" sz="2200"/>
              <a:t>Performs various </a:t>
            </a:r>
            <a:r>
              <a:rPr lang="en-AU" sz="2200" err="1"/>
              <a:t>transforma-tions</a:t>
            </a:r>
            <a:r>
              <a:rPr lang="en-AU" sz="2200"/>
              <a:t> on the plaintext</a:t>
            </a:r>
          </a:p>
          <a:p>
            <a:pPr>
              <a:lnSpc>
                <a:spcPct val="110000"/>
              </a:lnSpc>
              <a:spcBef>
                <a:spcPts val="0"/>
              </a:spcBef>
            </a:pPr>
            <a:r>
              <a:rPr lang="en-AU" sz="2200" b="1"/>
              <a:t>Public key</a:t>
            </a:r>
          </a:p>
          <a:p>
            <a:pPr lvl="1">
              <a:lnSpc>
                <a:spcPct val="110000"/>
              </a:lnSpc>
              <a:spcBef>
                <a:spcPts val="0"/>
              </a:spcBef>
            </a:pPr>
            <a:r>
              <a:rPr lang="en-AU" sz="2200"/>
              <a:t>Used for encryption or decryption</a:t>
            </a:r>
          </a:p>
          <a:p>
            <a:pPr>
              <a:lnSpc>
                <a:spcPct val="110000"/>
              </a:lnSpc>
              <a:spcBef>
                <a:spcPts val="0"/>
              </a:spcBef>
            </a:pPr>
            <a:r>
              <a:rPr lang="en-AU" sz="2200" b="1"/>
              <a:t>Private key</a:t>
            </a:r>
          </a:p>
          <a:p>
            <a:pPr lvl="1">
              <a:lnSpc>
                <a:spcPct val="110000"/>
              </a:lnSpc>
              <a:spcBef>
                <a:spcPts val="0"/>
              </a:spcBef>
            </a:pPr>
            <a:r>
              <a:rPr lang="en-AU" sz="2200"/>
              <a:t>Used for encryption or decryption</a:t>
            </a:r>
          </a:p>
          <a:p>
            <a:pPr>
              <a:lnSpc>
                <a:spcPct val="110000"/>
              </a:lnSpc>
              <a:spcBef>
                <a:spcPts val="0"/>
              </a:spcBef>
            </a:pPr>
            <a:r>
              <a:rPr lang="en-AU" sz="2200" b="1" err="1"/>
              <a:t>Ciphertext</a:t>
            </a:r>
            <a:endParaRPr lang="en-AU" sz="2200" b="1"/>
          </a:p>
          <a:p>
            <a:pPr lvl="1">
              <a:lnSpc>
                <a:spcPct val="110000"/>
              </a:lnSpc>
              <a:spcBef>
                <a:spcPts val="0"/>
              </a:spcBef>
            </a:pPr>
            <a:r>
              <a:rPr lang="en-AU" sz="2200"/>
              <a:t>The scrambled message produced as output</a:t>
            </a:r>
          </a:p>
          <a:p>
            <a:pPr>
              <a:lnSpc>
                <a:spcPct val="110000"/>
              </a:lnSpc>
              <a:spcBef>
                <a:spcPts val="0"/>
              </a:spcBef>
            </a:pPr>
            <a:r>
              <a:rPr lang="en-AU" sz="2200" b="1"/>
              <a:t>Decryption algorithm</a:t>
            </a:r>
          </a:p>
          <a:p>
            <a:pPr lvl="1">
              <a:lnSpc>
                <a:spcPct val="110000"/>
              </a:lnSpc>
              <a:spcBef>
                <a:spcPts val="0"/>
              </a:spcBef>
            </a:pPr>
            <a:r>
              <a:rPr lang="en-AU" sz="2200"/>
              <a:t>Accepts the </a:t>
            </a:r>
            <a:r>
              <a:rPr lang="en-AU" sz="2200" err="1"/>
              <a:t>ciphertext</a:t>
            </a:r>
            <a:r>
              <a:rPr lang="en-AU" sz="2200"/>
              <a:t> and the matching key and produces the original plaintext</a:t>
            </a:r>
          </a:p>
        </p:txBody>
      </p:sp>
    </p:spTree>
    <p:extLst>
      <p:ext uri="{BB962C8B-B14F-4D97-AF65-F5344CB8AC3E}">
        <p14:creationId xmlns:p14="http://schemas.microsoft.com/office/powerpoint/2010/main" val="123841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7827282" cy="584765"/>
          </a:xfrm>
        </p:spPr>
        <p:txBody>
          <a:bodyPr wrap="square">
            <a:spAutoFit/>
          </a:bodyPr>
          <a:lstStyle/>
          <a:p>
            <a:r>
              <a:rPr lang="en-US" altLang="en-US" sz="3200">
                <a:ea typeface="ヒラギノ角ゴ Pro W3" charset="-128"/>
              </a:rPr>
              <a:t>Public-Key Cryptosystem: Confidentiality</a:t>
            </a:r>
          </a:p>
        </p:txBody>
      </p:sp>
      <p:sp>
        <p:nvSpPr>
          <p:cNvPr id="5" name="Content Placeholder 4"/>
          <p:cNvSpPr>
            <a:spLocks noGrp="1"/>
          </p:cNvSpPr>
          <p:nvPr>
            <p:ph idx="1"/>
          </p:nvPr>
        </p:nvSpPr>
        <p:spPr>
          <a:xfrm>
            <a:off x="989761" y="857194"/>
            <a:ext cx="8229600" cy="461655"/>
          </a:xfrm>
        </p:spPr>
        <p:txBody>
          <a:bodyPr>
            <a:spAutoFit/>
          </a:bodyPr>
          <a:lstStyle/>
          <a:p>
            <a:pPr marL="0" indent="0">
              <a:buNone/>
            </a:pPr>
            <a:r>
              <a:rPr lang="en-US" sz="2400"/>
              <a:t>Public-Key Cryptosystem: Confidentiality</a:t>
            </a:r>
          </a:p>
        </p:txBody>
      </p:sp>
      <p:pic>
        <p:nvPicPr>
          <p:cNvPr id="7" name="Picture 2" descr="Within Source A, X is sent from message source to encryption algorithm, which receives input P U sub b from key pair source under destination B. From the algorithm, Y=E[P U sub b, X) is sent to decryption algorithm within destination B, which receives input P R sub b from the same key pair source, and then X=D[P R sub b, Y] is sent to destination. Output from the encryption algorithm is also sent to cryptanalyst, which also receives input from the key pair source, producing outputs X hat and P hat R sub b."/>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724136" y="1590652"/>
            <a:ext cx="8733828" cy="486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07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30105"/>
            <a:ext cx="7776864" cy="584765"/>
          </a:xfrm>
        </p:spPr>
        <p:txBody>
          <a:bodyPr wrap="square">
            <a:spAutoFit/>
          </a:bodyPr>
          <a:lstStyle/>
          <a:p>
            <a:r>
              <a:rPr lang="en-US" altLang="en-US" sz="3200">
                <a:ea typeface="ヒラギノ角ゴ Pro W3" charset="-128"/>
              </a:rPr>
              <a:t>Public-Key Cryptosystem: Authentication</a:t>
            </a:r>
          </a:p>
        </p:txBody>
      </p:sp>
      <p:sp>
        <p:nvSpPr>
          <p:cNvPr id="5" name="Content Placeholder 4"/>
          <p:cNvSpPr>
            <a:spLocks noGrp="1"/>
          </p:cNvSpPr>
          <p:nvPr>
            <p:ph idx="1"/>
          </p:nvPr>
        </p:nvSpPr>
        <p:spPr>
          <a:xfrm>
            <a:off x="623392" y="892141"/>
            <a:ext cx="8229600" cy="461655"/>
          </a:xfrm>
        </p:spPr>
        <p:txBody>
          <a:bodyPr>
            <a:spAutoFit/>
          </a:bodyPr>
          <a:lstStyle/>
          <a:p>
            <a:pPr marL="0" indent="0">
              <a:buNone/>
            </a:pPr>
            <a:r>
              <a:rPr lang="en-US" sz="2400"/>
              <a:t>Public-Key Cryptosystem: Authentication</a:t>
            </a:r>
          </a:p>
        </p:txBody>
      </p:sp>
      <p:pic>
        <p:nvPicPr>
          <p:cNvPr id="7" name="Picture 2" descr="Within Source A, X is sent from message source to encryption algorithm, which receives input P R sub a from key pair source under source A. From the algorithm, Y=E[P R sub a, X) is sent to decryption algorithm within destination B, which receives input P U sub a from the same key pair source, and then X=D[P U sub a, Y] is sent to destination. Output from the encryption algorithm is also sent to cryptanalyst, which also receives input from the key pair source, producing output P hat R sub a."/>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601356" y="1353797"/>
            <a:ext cx="9059137" cy="508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24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15113"/>
            <a:ext cx="11305256" cy="646321"/>
          </a:xfrm>
        </p:spPr>
        <p:txBody>
          <a:bodyPr wrap="square">
            <a:spAutoFit/>
          </a:bodyPr>
          <a:lstStyle/>
          <a:p>
            <a:r>
              <a:rPr lang="en-US" altLang="en-US" sz="3600">
                <a:latin typeface="+mj-lt"/>
                <a:ea typeface="ヒラギノ角ゴ Pro W3" charset="-128"/>
              </a:rPr>
              <a:t>Public-Key Cryptosystem: Authentication and Secrecy</a:t>
            </a:r>
          </a:p>
        </p:txBody>
      </p:sp>
      <p:sp>
        <p:nvSpPr>
          <p:cNvPr id="5" name="Content Placeholder 4"/>
          <p:cNvSpPr>
            <a:spLocks noGrp="1"/>
          </p:cNvSpPr>
          <p:nvPr>
            <p:ph idx="1"/>
          </p:nvPr>
        </p:nvSpPr>
        <p:spPr>
          <a:xfrm>
            <a:off x="695400" y="967145"/>
            <a:ext cx="8229600" cy="762000"/>
          </a:xfrm>
        </p:spPr>
        <p:txBody>
          <a:bodyPr/>
          <a:lstStyle/>
          <a:p>
            <a:pPr marL="0" indent="0">
              <a:buNone/>
            </a:pPr>
            <a:r>
              <a:rPr lang="en-US" sz="2400"/>
              <a:t>Public-Key Cryptosystem: Authentication and Secrecy</a:t>
            </a:r>
          </a:p>
        </p:txBody>
      </p:sp>
      <p:pic>
        <p:nvPicPr>
          <p:cNvPr id="7" name="Picture 2" descr="Within Source A, X is sent from message source to encryption algorithm, which receives input P R sub a from key pair source under source A, and then Y is sent to second encryption algorithm, receiving input P U sub b from key pair source under destination B. From this last algorithm, Y=Z is sent to decryption algorithm within destination B, which receives input P R sub b from the key pair source under destination B, and then Y is sent to a second decryption algorithm, receiving input P U sub a from key pair source under source A and producing output X to message destination."/>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981200" y="1504196"/>
            <a:ext cx="9299376" cy="491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80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856984" cy="646321"/>
          </a:xfrm>
        </p:spPr>
        <p:txBody>
          <a:bodyPr wrap="square">
            <a:spAutoFit/>
          </a:bodyPr>
          <a:lstStyle/>
          <a:p>
            <a:r>
              <a:rPr lang="en-US" altLang="en-US" sz="3600">
                <a:ea typeface="ヒラギノ角ゴ Pro W3" charset="-128"/>
              </a:rPr>
              <a:t>Applications for Public-Key Cryptosystems</a:t>
            </a:r>
          </a:p>
        </p:txBody>
      </p:sp>
      <p:sp>
        <p:nvSpPr>
          <p:cNvPr id="5" name="Content Placeholder 4"/>
          <p:cNvSpPr>
            <a:spLocks noGrp="1"/>
          </p:cNvSpPr>
          <p:nvPr>
            <p:ph idx="1"/>
          </p:nvPr>
        </p:nvSpPr>
        <p:spPr>
          <a:xfrm>
            <a:off x="767408" y="1070812"/>
            <a:ext cx="10297144" cy="4716376"/>
          </a:xfrm>
        </p:spPr>
        <p:txBody>
          <a:bodyPr/>
          <a:lstStyle/>
          <a:p>
            <a:pPr marL="0" indent="0">
              <a:buNone/>
            </a:pPr>
            <a:r>
              <a:rPr lang="en-US" sz="2400"/>
              <a:t>Public-key cryptosystems can be classified into three categories:</a:t>
            </a:r>
          </a:p>
          <a:p>
            <a:pPr>
              <a:spcBef>
                <a:spcPts val="1200"/>
              </a:spcBef>
            </a:pPr>
            <a:r>
              <a:rPr lang="en-US" sz="2400" b="1"/>
              <a:t>Encryption/decryption</a:t>
            </a:r>
          </a:p>
          <a:p>
            <a:pPr lvl="1"/>
            <a:r>
              <a:rPr lang="en-US" sz="2400"/>
              <a:t>The sender encrypts a message with the recipient’s public key</a:t>
            </a:r>
          </a:p>
          <a:p>
            <a:r>
              <a:rPr lang="en-US" sz="2400" b="1"/>
              <a:t>Digital signature</a:t>
            </a:r>
          </a:p>
          <a:p>
            <a:pPr lvl="1"/>
            <a:r>
              <a:rPr lang="en-US" sz="2400"/>
              <a:t>The sender “signs” a message with its private key</a:t>
            </a:r>
          </a:p>
          <a:p>
            <a:r>
              <a:rPr lang="en-US" sz="2400" b="1"/>
              <a:t>Key exchange</a:t>
            </a:r>
          </a:p>
          <a:p>
            <a:pPr lvl="1"/>
            <a:r>
              <a:rPr lang="en-US" sz="2400"/>
              <a:t>Two sides cooperate to exchange a session key</a:t>
            </a:r>
          </a:p>
          <a:p>
            <a:pPr marL="0" indent="0">
              <a:buNone/>
            </a:pPr>
            <a:endParaRPr lang="en-US" sz="2400"/>
          </a:p>
          <a:p>
            <a:pPr marL="0" indent="0">
              <a:buNone/>
            </a:pPr>
            <a:r>
              <a:rPr lang="en-US" sz="2400"/>
              <a:t>Some algorithms are suitable for all three applications, whereas others can be used only for one or two</a:t>
            </a:r>
          </a:p>
        </p:txBody>
      </p:sp>
    </p:spTree>
    <p:extLst>
      <p:ext uri="{BB962C8B-B14F-4D97-AF65-F5344CB8AC3E}">
        <p14:creationId xmlns:p14="http://schemas.microsoft.com/office/powerpoint/2010/main" val="1779240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4046"/>
            <a:ext cx="9073008" cy="646321"/>
          </a:xfrm>
        </p:spPr>
        <p:txBody>
          <a:bodyPr wrap="square">
            <a:spAutoFit/>
          </a:bodyPr>
          <a:lstStyle/>
          <a:p>
            <a:r>
              <a:rPr lang="en-US" altLang="en-US" sz="3600">
                <a:ea typeface="ヒラギノ角ゴ Pro W3" charset="-128"/>
              </a:rPr>
              <a:t>Applications for Public-Key Cryptosystems</a:t>
            </a:r>
          </a:p>
        </p:txBody>
      </p:sp>
      <p:graphicFrame>
        <p:nvGraphicFramePr>
          <p:cNvPr id="3" name="Table 2"/>
          <p:cNvGraphicFramePr>
            <a:graphicFrameLocks noGrp="1"/>
          </p:cNvGraphicFramePr>
          <p:nvPr>
            <p:extLst>
              <p:ext uri="{D42A27DB-BD31-4B8C-83A1-F6EECF244321}">
                <p14:modId xmlns:p14="http://schemas.microsoft.com/office/powerpoint/2010/main" val="2520954899"/>
              </p:ext>
            </p:extLst>
          </p:nvPr>
        </p:nvGraphicFramePr>
        <p:xfrm>
          <a:off x="767408" y="1052736"/>
          <a:ext cx="10009111" cy="5184576"/>
        </p:xfrm>
        <a:graphic>
          <a:graphicData uri="http://schemas.openxmlformats.org/drawingml/2006/table">
            <a:tbl>
              <a:tblPr firstRow="1" bandRow="1">
                <a:tableStyleId>{3B4B98B0-60AC-42C2-AFA5-B58CD77FA1E5}</a:tableStyleId>
              </a:tblPr>
              <a:tblGrid>
                <a:gridCol w="2309795">
                  <a:extLst>
                    <a:ext uri="{9D8B030D-6E8A-4147-A177-3AD203B41FA5}">
                      <a16:colId xmlns:a16="http://schemas.microsoft.com/office/drawing/2014/main" val="20000"/>
                    </a:ext>
                  </a:extLst>
                </a:gridCol>
                <a:gridCol w="3368451">
                  <a:extLst>
                    <a:ext uri="{9D8B030D-6E8A-4147-A177-3AD203B41FA5}">
                      <a16:colId xmlns:a16="http://schemas.microsoft.com/office/drawing/2014/main" val="20001"/>
                    </a:ext>
                  </a:extLst>
                </a:gridCol>
                <a:gridCol w="2117311">
                  <a:extLst>
                    <a:ext uri="{9D8B030D-6E8A-4147-A177-3AD203B41FA5}">
                      <a16:colId xmlns:a16="http://schemas.microsoft.com/office/drawing/2014/main" val="20002"/>
                    </a:ext>
                  </a:extLst>
                </a:gridCol>
                <a:gridCol w="2213554">
                  <a:extLst>
                    <a:ext uri="{9D8B030D-6E8A-4147-A177-3AD203B41FA5}">
                      <a16:colId xmlns:a16="http://schemas.microsoft.com/office/drawing/2014/main" val="20003"/>
                    </a:ext>
                  </a:extLst>
                </a:gridCol>
              </a:tblGrid>
              <a:tr h="1004419">
                <a:tc>
                  <a:txBody>
                    <a:bodyPr/>
                    <a:lstStyle/>
                    <a:p>
                      <a:pPr algn="ctr"/>
                      <a:r>
                        <a:rPr lang="en-IN" sz="2200" b="1" i="0" u="none" strike="noStrike" kern="1200" baseline="0">
                          <a:solidFill>
                            <a:schemeClr val="bg1"/>
                          </a:solidFill>
                          <a:latin typeface="+mn-lt"/>
                          <a:ea typeface="+mn-ea"/>
                          <a:cs typeface="+mn-cs"/>
                        </a:rPr>
                        <a:t>Algorithm</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Encryption/Decryption</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Digital Signature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Key Exchange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1004419">
                <a:tc>
                  <a:txBody>
                    <a:bodyPr/>
                    <a:lstStyle/>
                    <a:p>
                      <a:pPr algn="ctr"/>
                      <a:r>
                        <a:rPr lang="en-IN" sz="2200" b="0" i="0" u="none" strike="noStrike" kern="1200" baseline="0">
                          <a:solidFill>
                            <a:schemeClr val="tx1"/>
                          </a:solidFill>
                          <a:latin typeface="+mn-lt"/>
                          <a:ea typeface="+mn-ea"/>
                          <a:cs typeface="+mn-cs"/>
                        </a:rPr>
                        <a:t>RSA</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2200" b="0" i="0" u="none" strike="noStrike" kern="1200" baseline="0">
                          <a:solidFill>
                            <a:schemeClr val="tx1"/>
                          </a:solidFill>
                          <a:latin typeface="+mn-lt"/>
                          <a:ea typeface="+mn-ea"/>
                          <a:cs typeface="+mn-cs"/>
                        </a:rPr>
                        <a:t>Yes</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i="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66900">
                <a:tc>
                  <a:txBody>
                    <a:bodyPr/>
                    <a:lstStyle/>
                    <a:p>
                      <a:pPr algn="ctr"/>
                      <a:r>
                        <a:rPr lang="en-IN" sz="2200" b="0" i="0" u="none" strike="noStrike" kern="1200" baseline="0">
                          <a:solidFill>
                            <a:schemeClr val="tx1"/>
                          </a:solidFill>
                          <a:latin typeface="+mn-lt"/>
                          <a:ea typeface="+mn-ea"/>
                          <a:cs typeface="+mn-cs"/>
                        </a:rPr>
                        <a:t>Elliptic Curve</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004419">
                <a:tc>
                  <a:txBody>
                    <a:bodyPr/>
                    <a:lstStyle/>
                    <a:p>
                      <a:pPr algn="ctr"/>
                      <a:r>
                        <a:rPr lang="en-IN" sz="2200" b="0" i="0" u="none" strike="noStrike" kern="1200" baseline="0">
                          <a:solidFill>
                            <a:schemeClr val="tx1"/>
                          </a:solidFill>
                          <a:latin typeface="+mn-lt"/>
                          <a:ea typeface="+mn-ea"/>
                          <a:cs typeface="+mn-cs"/>
                        </a:rPr>
                        <a:t>Diffie–Hellman</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1004419">
                <a:tc>
                  <a:txBody>
                    <a:bodyPr/>
                    <a:lstStyle/>
                    <a:p>
                      <a:pPr algn="ctr"/>
                      <a:r>
                        <a:rPr lang="en-IN" sz="2200" b="0" i="0" u="none" strike="noStrike" kern="1200" baseline="0">
                          <a:solidFill>
                            <a:schemeClr val="tx1"/>
                          </a:solidFill>
                          <a:latin typeface="+mn-lt"/>
                          <a:ea typeface="+mn-ea"/>
                          <a:cs typeface="+mn-cs"/>
                        </a:rPr>
                        <a:t>DSS</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143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3898824" cy="584775"/>
          </a:xfrm>
          <a:prstGeom prst="rect">
            <a:avLst/>
          </a:prstGeom>
          <a:noFill/>
        </p:spPr>
        <p:txBody>
          <a:bodyPr wrap="none" rtlCol="0">
            <a:spAutoFit/>
          </a:bodyPr>
          <a:lstStyle/>
          <a:p>
            <a:r>
              <a:rPr lang="en-US" sz="3200"/>
              <a:t>Secret writing (cipher)</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
        <p:nvSpPr>
          <p:cNvPr id="24" name="Title 1">
            <a:extLst>
              <a:ext uri="{FF2B5EF4-FFF2-40B4-BE49-F238E27FC236}">
                <a16:creationId xmlns:a16="http://schemas.microsoft.com/office/drawing/2014/main" id="{D0100E30-D609-41F7-B1CC-A71D1936C2D7}"/>
              </a:ext>
            </a:extLst>
          </p:cNvPr>
          <p:cNvSpPr>
            <a:spLocks noGrp="1"/>
          </p:cNvSpPr>
          <p:nvPr>
            <p:ph type="title"/>
          </p:nvPr>
        </p:nvSpPr>
        <p:spPr>
          <a:xfrm>
            <a:off x="1153786" y="85882"/>
            <a:ext cx="7704856" cy="707876"/>
          </a:xfrm>
        </p:spPr>
        <p:txBody>
          <a:bodyPr wrap="square">
            <a:spAutoFit/>
          </a:bodyPr>
          <a:lstStyle/>
          <a:p>
            <a:r>
              <a:rPr lang="en-US" altLang="en-US">
                <a:ea typeface="ヒラギノ角ゴ Pro W3" charset="-128"/>
              </a:rPr>
              <a:t>Public-Key Requirements</a:t>
            </a:r>
          </a:p>
        </p:txBody>
      </p:sp>
    </p:spTree>
    <p:extLst>
      <p:ext uri="{BB962C8B-B14F-4D97-AF65-F5344CB8AC3E}">
        <p14:creationId xmlns:p14="http://schemas.microsoft.com/office/powerpoint/2010/main" val="408504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6112"/>
            <a:ext cx="7704856"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(1 of 2)</a:t>
            </a:r>
            <a:endParaRPr lang="en-US" altLang="en-US">
              <a:ea typeface="ヒラギノ角ゴ Pro W3" charset="-128"/>
            </a:endParaRPr>
          </a:p>
        </p:txBody>
      </p:sp>
      <p:sp>
        <p:nvSpPr>
          <p:cNvPr id="5" name="Content Placeholder 4"/>
          <p:cNvSpPr>
            <a:spLocks noGrp="1"/>
          </p:cNvSpPr>
          <p:nvPr>
            <p:ph idx="1"/>
          </p:nvPr>
        </p:nvSpPr>
        <p:spPr>
          <a:xfrm>
            <a:off x="623392" y="1036280"/>
            <a:ext cx="10585176" cy="5257800"/>
          </a:xfrm>
        </p:spPr>
        <p:txBody>
          <a:bodyPr/>
          <a:lstStyle/>
          <a:p>
            <a:r>
              <a:rPr lang="en-AU" sz="2400"/>
              <a:t>Conditions that these algorithms must </a:t>
            </a:r>
            <a:r>
              <a:rPr lang="en-AU" sz="2400" err="1"/>
              <a:t>fulfill</a:t>
            </a:r>
            <a:r>
              <a:rPr lang="en-AU" sz="2400"/>
              <a:t>:</a:t>
            </a:r>
          </a:p>
          <a:p>
            <a:pPr lvl="1"/>
            <a:r>
              <a:rPr lang="en-AU" sz="2400"/>
              <a:t>It is computationally easy for a party B to generate a pair (public-key </a:t>
            </a:r>
            <a:r>
              <a:rPr lang="en-AU" sz="2400" i="1" spc="-300"/>
              <a:t>P </a:t>
            </a:r>
            <a:r>
              <a:rPr lang="en-AU" sz="2400" i="1" err="1"/>
              <a:t>U</a:t>
            </a:r>
            <a:r>
              <a:rPr lang="en-AU" sz="2400" i="1" baseline="-25000" err="1"/>
              <a:t>b</a:t>
            </a:r>
            <a:r>
              <a:rPr lang="en-AU" sz="2400" i="1"/>
              <a:t>, </a:t>
            </a:r>
            <a:r>
              <a:rPr lang="en-AU" sz="2400"/>
              <a:t>private key </a:t>
            </a:r>
            <a:r>
              <a:rPr lang="en-AU" sz="2400" spc="-300"/>
              <a:t>P </a:t>
            </a:r>
            <a:r>
              <a:rPr lang="en-AU" sz="2400" err="1"/>
              <a:t>R</a:t>
            </a:r>
            <a:r>
              <a:rPr lang="en-AU" sz="2400" i="1" baseline="-25000" err="1"/>
              <a:t>b</a:t>
            </a:r>
            <a:r>
              <a:rPr lang="en-AU" sz="2400"/>
              <a:t>)</a:t>
            </a:r>
          </a:p>
          <a:p>
            <a:pPr lvl="1"/>
            <a:r>
              <a:rPr lang="en-AU" sz="2400"/>
              <a:t>It is computationally easy for a sender A, knowing the public key and the message to be encrypted, to generate the corresponding </a:t>
            </a:r>
            <a:r>
              <a:rPr lang="en-AU" sz="2400" err="1"/>
              <a:t>ciphertext</a:t>
            </a:r>
            <a:r>
              <a:rPr lang="en-AU" sz="2400"/>
              <a:t> </a:t>
            </a:r>
          </a:p>
          <a:p>
            <a:pPr lvl="1"/>
            <a:r>
              <a:rPr lang="en-AU" sz="2400"/>
              <a:t>It is computationally easy for the receiver B to decrypt the resulting </a:t>
            </a:r>
            <a:r>
              <a:rPr lang="en-AU" sz="2400" err="1"/>
              <a:t>ciphertext</a:t>
            </a:r>
            <a:r>
              <a:rPr lang="en-AU" sz="2400"/>
              <a:t> using the private key to recover the original message</a:t>
            </a:r>
          </a:p>
          <a:p>
            <a:pPr lvl="1"/>
            <a:r>
              <a:rPr lang="en-AU" sz="2400"/>
              <a:t>It is computationally infeasible for an adversary, knowing the public key, to determine the private key</a:t>
            </a:r>
          </a:p>
          <a:p>
            <a:pPr lvl="1"/>
            <a:r>
              <a:rPr lang="en-AU" sz="2400"/>
              <a:t>It is computationally infeasible for an adversary, knowing the public key and a </a:t>
            </a:r>
            <a:r>
              <a:rPr lang="en-AU" sz="2400" err="1"/>
              <a:t>ciphertext</a:t>
            </a:r>
            <a:r>
              <a:rPr lang="en-AU" sz="2400"/>
              <a:t>, to recover the original message</a:t>
            </a:r>
          </a:p>
          <a:p>
            <a:pPr lvl="1"/>
            <a:r>
              <a:rPr lang="en-AU" sz="2400"/>
              <a:t>The two keys can be applied in either order</a:t>
            </a:r>
          </a:p>
        </p:txBody>
      </p:sp>
    </p:spTree>
    <p:extLst>
      <p:ext uri="{BB962C8B-B14F-4D97-AF65-F5344CB8AC3E}">
        <p14:creationId xmlns:p14="http://schemas.microsoft.com/office/powerpoint/2010/main" val="3967863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35647"/>
            <a:ext cx="8229600"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(2 of 2)</a:t>
            </a:r>
            <a:endParaRPr lang="en-US" altLang="en-US">
              <a:ea typeface="ヒラギノ角ゴ Pro W3" charset="-128"/>
            </a:endParaRPr>
          </a:p>
        </p:txBody>
      </p:sp>
      <p:sp>
        <p:nvSpPr>
          <p:cNvPr id="5" name="Content Placeholder 4"/>
          <p:cNvSpPr>
            <a:spLocks noGrp="1"/>
          </p:cNvSpPr>
          <p:nvPr>
            <p:ph idx="1"/>
          </p:nvPr>
        </p:nvSpPr>
        <p:spPr>
          <a:xfrm>
            <a:off x="623392" y="838200"/>
            <a:ext cx="10945216" cy="5181600"/>
          </a:xfrm>
        </p:spPr>
        <p:txBody>
          <a:bodyPr/>
          <a:lstStyle/>
          <a:p>
            <a:r>
              <a:rPr lang="en-US" sz="2400" b="1"/>
              <a:t>Need a trap-door one-way function</a:t>
            </a:r>
          </a:p>
          <a:p>
            <a:pPr lvl="1"/>
            <a:r>
              <a:rPr lang="en-US" sz="2400"/>
              <a:t>A one-way function is one that maps a domain into a range such that every function value has a unique inverse, with the condition that the calculation of the function is easy, whereas the calculation of the inverse is infeasible</a:t>
            </a:r>
          </a:p>
          <a:p>
            <a:pPr lvl="2"/>
            <a:r>
              <a:rPr lang="en-US"/>
              <a:t>Y = f(X) easy </a:t>
            </a:r>
          </a:p>
          <a:p>
            <a:pPr lvl="2"/>
            <a:r>
              <a:rPr lang="en-US"/>
              <a:t>X = f</a:t>
            </a:r>
            <a:r>
              <a:rPr lang="en-US" baseline="30000"/>
              <a:t>–1</a:t>
            </a:r>
            <a:r>
              <a:rPr lang="en-US"/>
              <a:t>(Y) infeasible</a:t>
            </a:r>
          </a:p>
          <a:p>
            <a:r>
              <a:rPr lang="en-US" sz="2400"/>
              <a:t>A trap-door one-way function is a family of invertible functions </a:t>
            </a:r>
            <a:r>
              <a:rPr lang="en-US" sz="2400" err="1"/>
              <a:t>f</a:t>
            </a:r>
            <a:r>
              <a:rPr lang="en-US" sz="2400" baseline="-25000" err="1"/>
              <a:t>k</a:t>
            </a:r>
            <a:r>
              <a:rPr lang="en-US" sz="2400"/>
              <a:t>, such that</a:t>
            </a:r>
          </a:p>
          <a:p>
            <a:pPr lvl="1"/>
            <a:r>
              <a:rPr lang="en-US" sz="2400"/>
              <a:t>Y = </a:t>
            </a:r>
            <a:r>
              <a:rPr lang="en-US" sz="2400" err="1"/>
              <a:t>f</a:t>
            </a:r>
            <a:r>
              <a:rPr lang="en-US" sz="2400" baseline="-25000" err="1">
                <a:cs typeface="ＭＳ Ｐゴシック" pitchFamily="-84" charset="-128"/>
              </a:rPr>
              <a:t>k</a:t>
            </a:r>
            <a:r>
              <a:rPr lang="en-US" sz="2400"/>
              <a:t>(X) easy, if k and X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easy, if k and Y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infeasible, if Y known but k not known</a:t>
            </a:r>
          </a:p>
          <a:p>
            <a:r>
              <a:rPr lang="en-US" sz="2400" b="1">
                <a:solidFill>
                  <a:srgbClr val="FF0000"/>
                </a:solidFill>
              </a:rPr>
              <a:t>A practical public-key scheme depends on a suitable trap-door one-way function</a:t>
            </a:r>
          </a:p>
        </p:txBody>
      </p:sp>
    </p:spTree>
    <p:extLst>
      <p:ext uri="{BB962C8B-B14F-4D97-AF65-F5344CB8AC3E}">
        <p14:creationId xmlns:p14="http://schemas.microsoft.com/office/powerpoint/2010/main" val="429317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99456" y="0"/>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10297144" cy="4967287"/>
          </a:xfrm>
        </p:spPr>
        <p:txBody>
          <a:bodyPr/>
          <a:lstStyle/>
          <a:p>
            <a:pPr eaLnBrk="1" hangingPunct="1">
              <a:spcBef>
                <a:spcPct val="25000"/>
              </a:spcBef>
            </a:pPr>
            <a:r>
              <a:rPr lang="en-US"/>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t>Rabin</a:t>
            </a:r>
            <a:endParaRPr lang="en-US"/>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194760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7416824" cy="646321"/>
          </a:xfrm>
        </p:spPr>
        <p:txBody>
          <a:bodyPr wrap="square">
            <a:spAutoFit/>
          </a:bodyPr>
          <a:lstStyle/>
          <a:p>
            <a:r>
              <a:rPr lang="en-IN" altLang="en-US">
                <a:ea typeface="ヒラギノ角ゴ Pro W3" charset="-128"/>
              </a:rPr>
              <a:t>Stream Cipher Review</a:t>
            </a:r>
            <a:endParaRPr lang="en-US"/>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24680" y="1117950"/>
            <a:ext cx="10153128" cy="449491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6EE9CC-0E8C-40D7-A075-C15B704283D0}"/>
                  </a:ext>
                </a:extLst>
              </p:cNvPr>
              <p:cNvSpPr txBox="1"/>
              <p:nvPr/>
            </p:nvSpPr>
            <p:spPr>
              <a:xfrm>
                <a:off x="616621" y="3869231"/>
                <a:ext cx="20988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a:p>
            </p:txBody>
          </p:sp>
        </mc:Choice>
        <mc:Fallback xmlns="">
          <p:sp>
            <p:nvSpPr>
              <p:cNvPr id="3" name="TextBox 2">
                <a:extLst>
                  <a:ext uri="{FF2B5EF4-FFF2-40B4-BE49-F238E27FC236}">
                    <a16:creationId xmlns:a16="http://schemas.microsoft.com/office/drawing/2014/main" id="{4B6EE9CC-0E8C-40D7-A075-C15B704283D0}"/>
                  </a:ext>
                </a:extLst>
              </p:cNvPr>
              <p:cNvSpPr txBox="1">
                <a:spLocks noRot="1" noChangeAspect="1" noMove="1" noResize="1" noEditPoints="1" noAdjustHandles="1" noChangeArrowheads="1" noChangeShapeType="1" noTextEdit="1"/>
              </p:cNvSpPr>
              <p:nvPr/>
            </p:nvSpPr>
            <p:spPr>
              <a:xfrm>
                <a:off x="616621" y="3869231"/>
                <a:ext cx="209884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C27C09-55B2-46FA-BADD-6E965EC2AF56}"/>
                  </a:ext>
                </a:extLst>
              </p:cNvPr>
              <p:cNvSpPr txBox="1"/>
              <p:nvPr/>
            </p:nvSpPr>
            <p:spPr>
              <a:xfrm>
                <a:off x="8328248" y="3443021"/>
                <a:ext cx="3071418" cy="95410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b="0" i="1">
                  <a:latin typeface="Cambria Math" panose="02040503050406030204" pitchFamily="18" charset="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endParaRPr lang="en-US"/>
              </a:p>
            </p:txBody>
          </p:sp>
        </mc:Choice>
        <mc:Fallback xmlns="">
          <p:sp>
            <p:nvSpPr>
              <p:cNvPr id="6" name="TextBox 5">
                <a:extLst>
                  <a:ext uri="{FF2B5EF4-FFF2-40B4-BE49-F238E27FC236}">
                    <a16:creationId xmlns:a16="http://schemas.microsoft.com/office/drawing/2014/main" id="{33C27C09-55B2-46FA-BADD-6E965EC2AF56}"/>
                  </a:ext>
                </a:extLst>
              </p:cNvPr>
              <p:cNvSpPr txBox="1">
                <a:spLocks noRot="1" noChangeAspect="1" noMove="1" noResize="1" noEditPoints="1" noAdjustHandles="1" noChangeArrowheads="1" noChangeShapeType="1" noTextEdit="1"/>
              </p:cNvSpPr>
              <p:nvPr/>
            </p:nvSpPr>
            <p:spPr>
              <a:xfrm>
                <a:off x="8328248" y="3443021"/>
                <a:ext cx="3071418" cy="954107"/>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0517556-8A26-4638-92FF-EFCA5274EF30}"/>
              </a:ext>
            </a:extLst>
          </p:cNvPr>
          <p:cNvSpPr txBox="1"/>
          <p:nvPr/>
        </p:nvSpPr>
        <p:spPr>
          <a:xfrm>
            <a:off x="762129" y="1749075"/>
            <a:ext cx="2207656" cy="954107"/>
          </a:xfrm>
          <a:prstGeom prst="rect">
            <a:avLst/>
          </a:prstGeom>
          <a:noFill/>
        </p:spPr>
        <p:txBody>
          <a:bodyPr wrap="none" rtlCol="0">
            <a:spAutoFit/>
          </a:bodyPr>
          <a:lstStyle/>
          <a:p>
            <a:r>
              <a:rPr lang="en-US"/>
              <a:t>Chaotic </a:t>
            </a:r>
          </a:p>
          <a:p>
            <a:r>
              <a:rPr lang="en-US"/>
              <a:t>system for ex.</a:t>
            </a:r>
          </a:p>
        </p:txBody>
      </p:sp>
      <p:sp>
        <p:nvSpPr>
          <p:cNvPr id="7" name="Oval 6">
            <a:extLst>
              <a:ext uri="{FF2B5EF4-FFF2-40B4-BE49-F238E27FC236}">
                <a16:creationId xmlns:a16="http://schemas.microsoft.com/office/drawing/2014/main" id="{551BA87F-8FC6-4867-A63B-F92342149349}"/>
              </a:ext>
            </a:extLst>
          </p:cNvPr>
          <p:cNvSpPr/>
          <p:nvPr/>
        </p:nvSpPr>
        <p:spPr bwMode="auto">
          <a:xfrm>
            <a:off x="3147780" y="1008064"/>
            <a:ext cx="4104456" cy="77288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8" name="TextBox 7">
            <a:extLst>
              <a:ext uri="{FF2B5EF4-FFF2-40B4-BE49-F238E27FC236}">
                <a16:creationId xmlns:a16="http://schemas.microsoft.com/office/drawing/2014/main" id="{08F4EA0D-83B9-4909-A4E2-4DDA26268427}"/>
              </a:ext>
            </a:extLst>
          </p:cNvPr>
          <p:cNvSpPr txBox="1"/>
          <p:nvPr/>
        </p:nvSpPr>
        <p:spPr>
          <a:xfrm>
            <a:off x="7314857" y="907943"/>
            <a:ext cx="2813591" cy="523220"/>
          </a:xfrm>
          <a:prstGeom prst="rect">
            <a:avLst/>
          </a:prstGeom>
          <a:noFill/>
        </p:spPr>
        <p:txBody>
          <a:bodyPr wrap="none" rtlCol="0">
            <a:spAutoFit/>
          </a:bodyPr>
          <a:lstStyle/>
          <a:p>
            <a:r>
              <a:rPr lang="en-US"/>
              <a:t>How to negotiate?</a:t>
            </a:r>
          </a:p>
        </p:txBody>
      </p:sp>
      <p:sp>
        <p:nvSpPr>
          <p:cNvPr id="9" name="TextBox 8">
            <a:extLst>
              <a:ext uri="{FF2B5EF4-FFF2-40B4-BE49-F238E27FC236}">
                <a16:creationId xmlns:a16="http://schemas.microsoft.com/office/drawing/2014/main" id="{45A41391-54DA-4EC6-A56B-DCEE5CBF2977}"/>
              </a:ext>
            </a:extLst>
          </p:cNvPr>
          <p:cNvSpPr txBox="1"/>
          <p:nvPr/>
        </p:nvSpPr>
        <p:spPr>
          <a:xfrm>
            <a:off x="404018" y="5688447"/>
            <a:ext cx="5131533" cy="523220"/>
          </a:xfrm>
          <a:prstGeom prst="rect">
            <a:avLst/>
          </a:prstGeom>
          <a:noFill/>
        </p:spPr>
        <p:txBody>
          <a:bodyPr wrap="none" rtlCol="0">
            <a:spAutoFit/>
          </a:bodyPr>
          <a:lstStyle/>
          <a:p>
            <a:r>
              <a:rPr lang="en-US">
                <a:solidFill>
                  <a:srgbClr val="FF0000"/>
                </a:solidFill>
              </a:rPr>
              <a:t>Attacks (chosen plaintext attacks):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965A49-6209-47E4-BD1F-38C4A98829B1}"/>
                  </a:ext>
                </a:extLst>
              </p:cNvPr>
              <p:cNvSpPr txBox="1"/>
              <p:nvPr/>
            </p:nvSpPr>
            <p:spPr>
              <a:xfrm>
                <a:off x="5438425" y="5688447"/>
                <a:ext cx="6771213"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𝐾𝑛𝑜𝑤𝑛</m:t>
                    </m:r>
                    <m:r>
                      <a:rPr lang="en-US" i="1" smtClean="0">
                        <a:latin typeface="Cambria Math" panose="02040503050406030204" pitchFamily="18" charset="0"/>
                      </a:rPr>
                      <m:t> </m:t>
                    </m:r>
                    <m:d>
                      <m:dPr>
                        <m:ctrlPr>
                          <a:rPr lang="en-US" i="1" smtClean="0">
                            <a:latin typeface="Cambria Math" panose="02040503050406030204" pitchFamily="18" charset="0"/>
                          </a:rPr>
                        </m:ctrlPr>
                      </m:dPr>
                      <m:e>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a14:m>
                <a:endParaRPr lang="en-US"/>
              </a:p>
            </p:txBody>
          </p:sp>
        </mc:Choice>
        <mc:Fallback xmlns="">
          <p:sp>
            <p:nvSpPr>
              <p:cNvPr id="10" name="TextBox 9">
                <a:extLst>
                  <a:ext uri="{FF2B5EF4-FFF2-40B4-BE49-F238E27FC236}">
                    <a16:creationId xmlns:a16="http://schemas.microsoft.com/office/drawing/2014/main" id="{BF965A49-6209-47E4-BD1F-38C4A98829B1}"/>
                  </a:ext>
                </a:extLst>
              </p:cNvPr>
              <p:cNvSpPr txBox="1">
                <a:spLocks noRot="1" noChangeAspect="1" noMove="1" noResize="1" noEditPoints="1" noAdjustHandles="1" noChangeArrowheads="1" noChangeShapeType="1" noTextEdit="1"/>
              </p:cNvSpPr>
              <p:nvPr/>
            </p:nvSpPr>
            <p:spPr>
              <a:xfrm>
                <a:off x="5438425" y="5688447"/>
                <a:ext cx="6771213" cy="523220"/>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47A8DF4-0741-4879-9271-C21516FE5577}"/>
              </a:ext>
            </a:extLst>
          </p:cNvPr>
          <p:cNvSpPr txBox="1"/>
          <p:nvPr/>
        </p:nvSpPr>
        <p:spPr>
          <a:xfrm>
            <a:off x="4015228" y="3474816"/>
            <a:ext cx="2369559" cy="523220"/>
          </a:xfrm>
          <a:prstGeom prst="rect">
            <a:avLst/>
          </a:prstGeom>
          <a:noFill/>
        </p:spPr>
        <p:txBody>
          <a:bodyPr wrap="none" rtlCol="0">
            <a:spAutoFit/>
          </a:bodyPr>
          <a:lstStyle/>
          <a:p>
            <a:r>
              <a:rPr lang="en-US" b="1"/>
              <a:t>One-time key!</a:t>
            </a:r>
          </a:p>
        </p:txBody>
      </p:sp>
      <p:cxnSp>
        <p:nvCxnSpPr>
          <p:cNvPr id="16" name="Straight Connector 15">
            <a:extLst>
              <a:ext uri="{FF2B5EF4-FFF2-40B4-BE49-F238E27FC236}">
                <a16:creationId xmlns:a16="http://schemas.microsoft.com/office/drawing/2014/main" id="{013D0DD1-FA05-47DB-878F-78389393A4AB}"/>
              </a:ext>
            </a:extLst>
          </p:cNvPr>
          <p:cNvCxnSpPr/>
          <p:nvPr/>
        </p:nvCxnSpPr>
        <p:spPr bwMode="auto">
          <a:xfrm>
            <a:off x="263352" y="5445224"/>
            <a:ext cx="117373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2802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724" y="107377"/>
            <a:ext cx="8686800" cy="646321"/>
          </a:xfrm>
        </p:spPr>
        <p:txBody>
          <a:bodyPr wrap="square">
            <a:spAutoFit/>
          </a:bodyPr>
          <a:lstStyle/>
          <a:p>
            <a:r>
              <a:rPr lang="en-US" altLang="en-US" sz="3600" err="1">
                <a:ea typeface="ヒラギノ角ゴ Pro W3" charset="-128"/>
              </a:rPr>
              <a:t>Rivest</a:t>
            </a:r>
            <a:r>
              <a:rPr lang="en-US" altLang="en-US" sz="3600">
                <a:ea typeface="ヒラギノ角ゴ Pro W3" charset="-128"/>
              </a:rPr>
              <a:t>-Shamir-</a:t>
            </a:r>
            <a:r>
              <a:rPr lang="en-US" altLang="en-US" sz="3600" err="1">
                <a:ea typeface="ヒラギノ角ゴ Pro W3" charset="-128"/>
              </a:rPr>
              <a:t>Adleman</a:t>
            </a:r>
            <a:r>
              <a:rPr lang="en-US" altLang="en-US" sz="3600">
                <a:ea typeface="ヒラギノ角ゴ Pro W3" charset="-128"/>
              </a:rPr>
              <a:t> (</a:t>
            </a:r>
            <a:r>
              <a:rPr lang="en-US" altLang="en-US" sz="3600" spc="-450">
                <a:ea typeface="ヒラギノ角ゴ Pro W3" charset="-128"/>
              </a:rPr>
              <a:t>R S </a:t>
            </a:r>
            <a:r>
              <a:rPr lang="en-US" altLang="en-US" sz="3600">
                <a:ea typeface="ヒラギノ角ゴ Pro W3" charset="-128"/>
              </a:rPr>
              <a:t>A) Algorithm</a:t>
            </a:r>
          </a:p>
        </p:txBody>
      </p:sp>
      <p:sp>
        <p:nvSpPr>
          <p:cNvPr id="5" name="Content Placeholder 4"/>
          <p:cNvSpPr>
            <a:spLocks noGrp="1"/>
          </p:cNvSpPr>
          <p:nvPr>
            <p:ph idx="1"/>
          </p:nvPr>
        </p:nvSpPr>
        <p:spPr>
          <a:xfrm>
            <a:off x="731404" y="952665"/>
            <a:ext cx="10729192" cy="3124200"/>
          </a:xfrm>
        </p:spPr>
        <p:txBody>
          <a:bodyPr/>
          <a:lstStyle/>
          <a:p>
            <a:r>
              <a:rPr lang="en-AU" sz="2800"/>
              <a:t>Developed in 1977 at </a:t>
            </a:r>
            <a:r>
              <a:rPr lang="en-AU" sz="2800" spc="-300"/>
              <a:t>M I </a:t>
            </a:r>
            <a:r>
              <a:rPr lang="en-AU" sz="2800"/>
              <a:t>T by Ron </a:t>
            </a:r>
            <a:r>
              <a:rPr lang="en-AU" sz="2800" err="1"/>
              <a:t>Rivest</a:t>
            </a:r>
            <a:r>
              <a:rPr lang="en-AU" sz="2800"/>
              <a:t>, </a:t>
            </a:r>
            <a:r>
              <a:rPr lang="en-AU" sz="2800" err="1"/>
              <a:t>Adi</a:t>
            </a:r>
            <a:r>
              <a:rPr lang="en-AU" sz="2800"/>
              <a:t> Shamir &amp; Len </a:t>
            </a:r>
            <a:r>
              <a:rPr lang="en-AU" sz="2800" err="1"/>
              <a:t>Adleman</a:t>
            </a:r>
            <a:endParaRPr lang="en-AU" sz="2800"/>
          </a:p>
          <a:p>
            <a:r>
              <a:rPr lang="en-AU" sz="2800"/>
              <a:t>Most widely used general-purpose approach to public-key encryption</a:t>
            </a:r>
          </a:p>
          <a:p>
            <a:r>
              <a:rPr lang="en-AU" sz="2800"/>
              <a:t>Is a cipher in which the plaintext and </a:t>
            </a:r>
            <a:r>
              <a:rPr lang="en-AU" sz="2800" err="1"/>
              <a:t>ciphertext</a:t>
            </a:r>
            <a:r>
              <a:rPr lang="en-AU" sz="2800"/>
              <a:t> are integers between 0 and </a:t>
            </a:r>
            <a:r>
              <a:rPr lang="en-AU" sz="2800" i="1"/>
              <a:t>n – </a:t>
            </a:r>
            <a:r>
              <a:rPr lang="en-AU" sz="2800"/>
              <a:t>1 for some </a:t>
            </a:r>
            <a:r>
              <a:rPr lang="en-AU" sz="2800" i="1"/>
              <a:t>n</a:t>
            </a:r>
          </a:p>
          <a:p>
            <a:pPr lvl="1"/>
            <a:r>
              <a:rPr lang="en-AU" sz="2800"/>
              <a:t>A typical size for </a:t>
            </a:r>
            <a:r>
              <a:rPr lang="en-AU" sz="2800" i="1"/>
              <a:t>n </a:t>
            </a:r>
            <a:r>
              <a:rPr lang="en-AU" sz="2800"/>
              <a:t>is 3072 bits</a:t>
            </a:r>
          </a:p>
        </p:txBody>
      </p:sp>
      <p:pic>
        <p:nvPicPr>
          <p:cNvPr id="29" name="Picture Placeholder 28">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stretch>
            <a:fillRect/>
          </a:stretch>
        </p:blipFill>
        <p:spPr>
          <a:xfrm rot="7123388">
            <a:off x="8734545" y="5266290"/>
            <a:ext cx="1367998" cy="619321"/>
          </a:xfrm>
          <a:prstGeom prst="rect">
            <a:avLst/>
          </a:prstGeom>
          <a:noFill/>
          <a:ln>
            <a:noFill/>
          </a:ln>
        </p:spPr>
      </p:pic>
      <p:pic>
        <p:nvPicPr>
          <p:cNvPr id="26" name="Picture Placeholder 25">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stretch>
            <a:fillRect/>
          </a:stretch>
        </p:blipFill>
        <p:spPr>
          <a:xfrm>
            <a:off x="8824361" y="5300358"/>
            <a:ext cx="877359" cy="634530"/>
          </a:xfrm>
          <a:prstGeom prst="rect">
            <a:avLst/>
          </a:prstGeom>
          <a:noFill/>
          <a:ln>
            <a:noFill/>
          </a:ln>
        </p:spPr>
      </p:pic>
    </p:spTree>
    <p:extLst>
      <p:ext uri="{BB962C8B-B14F-4D97-AF65-F5344CB8AC3E}">
        <p14:creationId xmlns:p14="http://schemas.microsoft.com/office/powerpoint/2010/main" val="139509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675590" y="4982"/>
            <a:ext cx="6661248" cy="792163"/>
          </a:xfrm>
        </p:spPr>
        <p:txBody>
          <a:bodyPr/>
          <a:lstStyle/>
          <a:p>
            <a:pPr eaLnBrk="1" hangingPunct="1"/>
            <a:r>
              <a:rPr lang="en-GB" altLang="en-US"/>
              <a:t>Cryptograph review</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2497800" cy="584775"/>
          </a:xfrm>
          <a:prstGeom prst="rect">
            <a:avLst/>
          </a:prstGeom>
          <a:noFill/>
        </p:spPr>
        <p:txBody>
          <a:bodyPr wrap="none" rtlCol="0">
            <a:spAutoFit/>
          </a:bodyPr>
          <a:lstStyle/>
          <a:p>
            <a:r>
              <a:rPr lang="en-US" sz="3200"/>
              <a:t>Secret writing</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Tree>
    <p:extLst>
      <p:ext uri="{BB962C8B-B14F-4D97-AF65-F5344CB8AC3E}">
        <p14:creationId xmlns:p14="http://schemas.microsoft.com/office/powerpoint/2010/main" val="332447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3875"/>
            <a:ext cx="7571184" cy="677098"/>
          </a:xfrm>
        </p:spPr>
        <p:txBody>
          <a:bodyPr wrap="square">
            <a:spAutoFit/>
          </a:bodyPr>
          <a:lstStyle/>
          <a:p>
            <a:r>
              <a:rPr lang="en-US" b="1"/>
              <a:t>Prime factorization problem</a:t>
            </a:r>
            <a:endParaRPr lang="en-US" altLang="en-US" sz="3600">
              <a:ea typeface="ヒラギノ角ゴ Pro W3" charset="-128"/>
            </a:endParaRPr>
          </a:p>
        </p:txBody>
      </p:sp>
      <p:pic>
        <p:nvPicPr>
          <p:cNvPr id="1026" name="Picture 2" descr="https://upload.wikimedia.org/wikipedia/commons/2/2b/PrimeDecompositionExample.png">
            <a:extLst>
              <a:ext uri="{FF2B5EF4-FFF2-40B4-BE49-F238E27FC236}">
                <a16:creationId xmlns:a16="http://schemas.microsoft.com/office/drawing/2014/main" id="{37FD94FF-0CE5-494D-8D4F-A4B44FF81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5" y="1173383"/>
            <a:ext cx="3065412" cy="21978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EAD4E4-12FD-44A2-A785-B409BC21C0AF}"/>
              </a:ext>
            </a:extLst>
          </p:cNvPr>
          <p:cNvSpPr/>
          <p:nvPr/>
        </p:nvSpPr>
        <p:spPr>
          <a:xfrm>
            <a:off x="1038466" y="1414518"/>
            <a:ext cx="1553630" cy="954107"/>
          </a:xfrm>
          <a:prstGeom prst="rect">
            <a:avLst/>
          </a:prstGeom>
        </p:spPr>
        <p:txBody>
          <a:bodyPr wrap="none">
            <a:spAutoFit/>
          </a:bodyPr>
          <a:lstStyle/>
          <a:p>
            <a:r>
              <a:rPr lang="pt-BR" i="1">
                <a:solidFill>
                  <a:srgbClr val="202122"/>
                </a:solidFill>
                <a:latin typeface="Arial" panose="020B0604020202020204" pitchFamily="34" charset="0"/>
              </a:rPr>
              <a:t>N</a:t>
            </a:r>
            <a:r>
              <a:rPr lang="pt-BR">
                <a:solidFill>
                  <a:srgbClr val="202122"/>
                </a:solidFill>
                <a:latin typeface="Arial" panose="020B0604020202020204" pitchFamily="34" charset="0"/>
              </a:rPr>
              <a:t> = 864 </a:t>
            </a:r>
          </a:p>
          <a:p>
            <a:r>
              <a:rPr lang="pt-BR">
                <a:solidFill>
                  <a:srgbClr val="202122"/>
                </a:solidFill>
                <a:latin typeface="Arial" panose="020B0604020202020204" pitchFamily="34" charset="0"/>
              </a:rPr>
              <a:t>= </a:t>
            </a:r>
            <a:r>
              <a:rPr lang="pt-BR">
                <a:solidFill>
                  <a:srgbClr val="202122"/>
                </a:solidFill>
                <a:latin typeface="Nimbus Roman No9 L"/>
              </a:rPr>
              <a:t>2</a:t>
            </a:r>
            <a:r>
              <a:rPr lang="pt-BR" baseline="30000">
                <a:solidFill>
                  <a:srgbClr val="202122"/>
                </a:solidFill>
                <a:latin typeface="Nimbus Roman No9 L"/>
              </a:rPr>
              <a:t>5</a:t>
            </a:r>
            <a:r>
              <a:rPr lang="pt-BR">
                <a:solidFill>
                  <a:srgbClr val="202122"/>
                </a:solidFill>
                <a:latin typeface="Nimbus Roman No9 L"/>
              </a:rPr>
              <a:t> × 3</a:t>
            </a:r>
            <a:r>
              <a:rPr lang="pt-BR" baseline="30000">
                <a:solidFill>
                  <a:srgbClr val="202122"/>
                </a:solidFill>
                <a:latin typeface="Nimbus Roman No9 L"/>
              </a:rPr>
              <a:t>3</a:t>
            </a:r>
            <a:endParaRPr lang="en-US"/>
          </a:p>
        </p:txBody>
      </p:sp>
      <p:sp>
        <p:nvSpPr>
          <p:cNvPr id="8" name="Rectangle 7">
            <a:extLst>
              <a:ext uri="{FF2B5EF4-FFF2-40B4-BE49-F238E27FC236}">
                <a16:creationId xmlns:a16="http://schemas.microsoft.com/office/drawing/2014/main" id="{56C663E4-AF02-45AB-B45C-5F1BF83D792A}"/>
              </a:ext>
            </a:extLst>
          </p:cNvPr>
          <p:cNvSpPr/>
          <p:nvPr/>
        </p:nvSpPr>
        <p:spPr>
          <a:xfrm>
            <a:off x="972384" y="4811386"/>
            <a:ext cx="8388423" cy="954107"/>
          </a:xfrm>
          <a:prstGeom prst="rect">
            <a:avLst/>
          </a:prstGeom>
        </p:spPr>
        <p:txBody>
          <a:bodyPr wrap="square">
            <a:spAutoFit/>
          </a:bodyPr>
          <a:lstStyle/>
          <a:p>
            <a:r>
              <a:rPr lang="en-US" i="1"/>
              <a:t>No classical algorithm has been published that can factor all integers in polynomial time.</a:t>
            </a:r>
          </a:p>
        </p:txBody>
      </p:sp>
      <p:sp>
        <p:nvSpPr>
          <p:cNvPr id="10" name="TextBox 9">
            <a:extLst>
              <a:ext uri="{FF2B5EF4-FFF2-40B4-BE49-F238E27FC236}">
                <a16:creationId xmlns:a16="http://schemas.microsoft.com/office/drawing/2014/main" id="{110C63F0-0EDF-4131-B541-4F175ABD6EA2}"/>
              </a:ext>
            </a:extLst>
          </p:cNvPr>
          <p:cNvSpPr txBox="1"/>
          <p:nvPr/>
        </p:nvSpPr>
        <p:spPr>
          <a:xfrm>
            <a:off x="983432" y="3731265"/>
            <a:ext cx="5048177" cy="523220"/>
          </a:xfrm>
          <a:prstGeom prst="rect">
            <a:avLst/>
          </a:prstGeom>
          <a:noFill/>
        </p:spPr>
        <p:txBody>
          <a:bodyPr wrap="none" rtlCol="0">
            <a:spAutoFit/>
          </a:bodyPr>
          <a:lstStyle/>
          <a:p>
            <a:r>
              <a:rPr lang="en-US"/>
              <a:t>Input: n-bits composite number N</a:t>
            </a:r>
          </a:p>
        </p:txBody>
      </p:sp>
      <p:sp>
        <p:nvSpPr>
          <p:cNvPr id="11" name="TextBox 10">
            <a:extLst>
              <a:ext uri="{FF2B5EF4-FFF2-40B4-BE49-F238E27FC236}">
                <a16:creationId xmlns:a16="http://schemas.microsoft.com/office/drawing/2014/main" id="{A8414982-DF3F-4914-AE81-8C6387E22F43}"/>
              </a:ext>
            </a:extLst>
          </p:cNvPr>
          <p:cNvSpPr txBox="1"/>
          <p:nvPr/>
        </p:nvSpPr>
        <p:spPr>
          <a:xfrm>
            <a:off x="972383" y="4288165"/>
            <a:ext cx="1281120" cy="523220"/>
          </a:xfrm>
          <a:prstGeom prst="rect">
            <a:avLst/>
          </a:prstGeom>
          <a:noFill/>
        </p:spPr>
        <p:txBody>
          <a:bodyPr wrap="none" rtlCol="0">
            <a:spAutoFit/>
          </a:bodyPr>
          <a:lstStyle/>
          <a:p>
            <a:r>
              <a:rPr lang="en-US"/>
              <a:t>Output:</a:t>
            </a:r>
          </a:p>
        </p:txBody>
      </p:sp>
      <p:sp>
        <p:nvSpPr>
          <p:cNvPr id="12" name="Rectangle 11">
            <a:extLst>
              <a:ext uri="{FF2B5EF4-FFF2-40B4-BE49-F238E27FC236}">
                <a16:creationId xmlns:a16="http://schemas.microsoft.com/office/drawing/2014/main" id="{EC7B0FBD-1487-4B8D-AB41-95E22C468AC4}"/>
              </a:ext>
            </a:extLst>
          </p:cNvPr>
          <p:cNvSpPr/>
          <p:nvPr/>
        </p:nvSpPr>
        <p:spPr>
          <a:xfrm>
            <a:off x="1026769" y="5819497"/>
            <a:ext cx="8334037" cy="523220"/>
          </a:xfrm>
          <a:prstGeom prst="rect">
            <a:avLst/>
          </a:prstGeom>
        </p:spPr>
        <p:txBody>
          <a:bodyPr wrap="square">
            <a:spAutoFit/>
          </a:bodyPr>
          <a:lstStyle/>
          <a:p>
            <a:r>
              <a:rPr lang="en-US"/>
              <a:t>https://en.wikipedia.org/wiki/Integer_factorization</a:t>
            </a:r>
          </a:p>
        </p:txBody>
      </p:sp>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4043015883"/>
              </p:ext>
            </p:extLst>
          </p:nvPr>
        </p:nvGraphicFramePr>
        <p:xfrm>
          <a:off x="2295425" y="4313937"/>
          <a:ext cx="3568700" cy="482600"/>
        </p:xfrm>
        <a:graphic>
          <a:graphicData uri="http://schemas.openxmlformats.org/presentationml/2006/ole">
            <mc:AlternateContent xmlns:mc="http://schemas.openxmlformats.org/markup-compatibility/2006">
              <mc:Choice xmlns:v="urn:schemas-microsoft-com:vml" Requires="v">
                <p:oleObj name="Equation" r:id="rId4" imgW="3568680" imgH="482400" progId="Equation.DSMT4">
                  <p:embed/>
                </p:oleObj>
              </mc:Choice>
              <mc:Fallback>
                <p:oleObj name="Equation" r:id="rId4" imgW="3568680" imgH="48240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2295425" y="4313937"/>
                        <a:ext cx="3568700" cy="482600"/>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FB5B63E5-253C-4478-949C-2D93C39C89B9}"/>
              </a:ext>
            </a:extLst>
          </p:cNvPr>
          <p:cNvSpPr/>
          <p:nvPr/>
        </p:nvSpPr>
        <p:spPr>
          <a:xfrm>
            <a:off x="839416" y="980728"/>
            <a:ext cx="2925801" cy="523220"/>
          </a:xfrm>
          <a:prstGeom prst="rect">
            <a:avLst/>
          </a:prstGeom>
        </p:spPr>
        <p:txBody>
          <a:bodyPr wrap="none">
            <a:spAutoFit/>
          </a:bodyPr>
          <a:lstStyle/>
          <a:p>
            <a:r>
              <a:rPr lang="en-US" b="1"/>
              <a:t>Factorize number</a:t>
            </a:r>
            <a:endParaRPr lang="en-US"/>
          </a:p>
        </p:txBody>
      </p:sp>
    </p:spTree>
    <p:extLst>
      <p:ext uri="{BB962C8B-B14F-4D97-AF65-F5344CB8AC3E}">
        <p14:creationId xmlns:p14="http://schemas.microsoft.com/office/powerpoint/2010/main" val="5072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9108"/>
            <a:ext cx="7571184" cy="677098"/>
          </a:xfrm>
        </p:spPr>
        <p:txBody>
          <a:bodyPr wrap="square">
            <a:spAutoFit/>
          </a:bodyPr>
          <a:lstStyle/>
          <a:p>
            <a:r>
              <a:rPr lang="en-US" b="1"/>
              <a:t>Prime factorization problem</a:t>
            </a:r>
            <a:endParaRPr lang="en-US" altLang="en-US" sz="3600">
              <a:ea typeface="ヒラギノ角ゴ Pro W3" charset="-128"/>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0C63F0-0EDF-4131-B541-4F175ABD6EA2}"/>
                  </a:ext>
                </a:extLst>
              </p:cNvPr>
              <p:cNvSpPr txBox="1"/>
              <p:nvPr/>
            </p:nvSpPr>
            <p:spPr>
              <a:xfrm>
                <a:off x="854466" y="1531276"/>
                <a:ext cx="8089138" cy="523220"/>
              </a:xfrm>
              <a:prstGeom prst="rect">
                <a:avLst/>
              </a:prstGeom>
              <a:noFill/>
            </p:spPr>
            <p:txBody>
              <a:bodyPr wrap="none" rtlCol="0">
                <a:spAutoFit/>
              </a:bodyPr>
              <a:lstStyle/>
              <a:p>
                <a:r>
                  <a:rPr lang="en-US"/>
                  <a:t>Input: large prime number        and </a:t>
                </a:r>
                <a:r>
                  <a:rPr lang="en-US">
                    <a:solidFill>
                      <a:srgbClr val="FF0000"/>
                    </a:solidFill>
                  </a:rPr>
                  <a:t>a large number </a:t>
                </a:r>
                <a14:m>
                  <m:oMath xmlns:m="http://schemas.openxmlformats.org/officeDocument/2006/math">
                    <m:r>
                      <a:rPr lang="en-US" b="0" i="1" smtClean="0">
                        <a:solidFill>
                          <a:srgbClr val="FF0000"/>
                        </a:solidFill>
                        <a:latin typeface="Cambria Math" panose="02040503050406030204" pitchFamily="18" charset="0"/>
                      </a:rPr>
                      <m:t>𝑒</m:t>
                    </m:r>
                  </m:oMath>
                </a14:m>
                <a:r>
                  <a:rPr lang="en-US">
                    <a:solidFill>
                      <a:srgbClr val="FF0000"/>
                    </a:solidFill>
                  </a:rPr>
                  <a:t>  </a:t>
                </a:r>
              </a:p>
            </p:txBody>
          </p:sp>
        </mc:Choice>
        <mc:Fallback xmlns="">
          <p:sp>
            <p:nvSpPr>
              <p:cNvPr id="10" name="TextBox 9">
                <a:extLst>
                  <a:ext uri="{FF2B5EF4-FFF2-40B4-BE49-F238E27FC236}">
                    <a16:creationId xmlns:a16="http://schemas.microsoft.com/office/drawing/2014/main" id="{110C63F0-0EDF-4131-B541-4F175ABD6EA2}"/>
                  </a:ext>
                </a:extLst>
              </p:cNvPr>
              <p:cNvSpPr txBox="1">
                <a:spLocks noRot="1" noChangeAspect="1" noMove="1" noResize="1" noEditPoints="1" noAdjustHandles="1" noChangeArrowheads="1" noChangeShapeType="1" noTextEdit="1"/>
              </p:cNvSpPr>
              <p:nvPr/>
            </p:nvSpPr>
            <p:spPr>
              <a:xfrm>
                <a:off x="854466" y="1531276"/>
                <a:ext cx="8089138" cy="523220"/>
              </a:xfrm>
              <a:prstGeom prst="rect">
                <a:avLst/>
              </a:prstGeom>
              <a:blipFill>
                <a:blip r:embed="rId3"/>
                <a:stretch>
                  <a:fillRect l="-1507" t="-11628" b="-31395"/>
                </a:stretch>
              </a:blipFill>
            </p:spPr>
            <p:txBody>
              <a:bodyPr/>
              <a:lstStyle/>
              <a:p>
                <a:r>
                  <a:rPr lang="en-US">
                    <a:noFill/>
                  </a:rPr>
                  <a:t> </a:t>
                </a:r>
              </a:p>
            </p:txBody>
          </p:sp>
        </mc:Fallback>
      </mc:AlternateContent>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127969815"/>
              </p:ext>
            </p:extLst>
          </p:nvPr>
        </p:nvGraphicFramePr>
        <p:xfrm>
          <a:off x="4732412" y="1672705"/>
          <a:ext cx="571500" cy="304800"/>
        </p:xfrm>
        <a:graphic>
          <a:graphicData uri="http://schemas.openxmlformats.org/presentationml/2006/ole">
            <mc:AlternateContent xmlns:mc="http://schemas.openxmlformats.org/markup-compatibility/2006">
              <mc:Choice xmlns:v="urn:schemas-microsoft-com:vml" Requires="v">
                <p:oleObj name="Equation" r:id="rId4" imgW="571320" imgH="304560" progId="Equation.DSMT4">
                  <p:embed/>
                </p:oleObj>
              </mc:Choice>
              <mc:Fallback>
                <p:oleObj name="Equation" r:id="rId4" imgW="571320" imgH="30456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4732412" y="1672705"/>
                        <a:ext cx="571500" cy="30480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A79C6767-5500-468D-881D-760D4D16E6B5}"/>
              </a:ext>
            </a:extLst>
          </p:cNvPr>
          <p:cNvSpPr txBox="1"/>
          <p:nvPr/>
        </p:nvSpPr>
        <p:spPr>
          <a:xfrm>
            <a:off x="777894" y="808951"/>
            <a:ext cx="6338595" cy="523220"/>
          </a:xfrm>
          <a:prstGeom prst="rect">
            <a:avLst/>
          </a:prstGeom>
          <a:noFill/>
        </p:spPr>
        <p:txBody>
          <a:bodyPr wrap="none" rtlCol="0">
            <a:spAutoFit/>
          </a:bodyPr>
          <a:lstStyle/>
          <a:p>
            <a:r>
              <a:rPr lang="en-US"/>
              <a:t>“</a:t>
            </a:r>
            <a:r>
              <a:rPr lang="en-US" b="1"/>
              <a:t>Prime factorization one-way function!</a:t>
            </a:r>
            <a:r>
              <a:rPr lang="en-US"/>
              <a:t>”</a:t>
            </a:r>
          </a:p>
        </p:txBody>
      </p:sp>
      <p:cxnSp>
        <p:nvCxnSpPr>
          <p:cNvPr id="17" name="Straight Arrow Connector 16">
            <a:extLst>
              <a:ext uri="{FF2B5EF4-FFF2-40B4-BE49-F238E27FC236}">
                <a16:creationId xmlns:a16="http://schemas.microsoft.com/office/drawing/2014/main" id="{1231452D-7454-44C0-A2B3-E7D69DC481BB}"/>
              </a:ext>
            </a:extLst>
          </p:cNvPr>
          <p:cNvCxnSpPr/>
          <p:nvPr/>
        </p:nvCxnSpPr>
        <p:spPr bwMode="auto">
          <a:xfrm flipV="1">
            <a:off x="1287488" y="2786476"/>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8" name="Straight Arrow Connector 17">
            <a:extLst>
              <a:ext uri="{FF2B5EF4-FFF2-40B4-BE49-F238E27FC236}">
                <a16:creationId xmlns:a16="http://schemas.microsoft.com/office/drawing/2014/main" id="{7DDC1B02-8482-4175-B172-B9E7AA940943}"/>
              </a:ext>
            </a:extLst>
          </p:cNvPr>
          <p:cNvCxnSpPr/>
          <p:nvPr/>
        </p:nvCxnSpPr>
        <p:spPr bwMode="auto">
          <a:xfrm flipV="1">
            <a:off x="4823042" y="4840379"/>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9" name="TextBox 18">
            <a:extLst>
              <a:ext uri="{FF2B5EF4-FFF2-40B4-BE49-F238E27FC236}">
                <a16:creationId xmlns:a16="http://schemas.microsoft.com/office/drawing/2014/main" id="{FBAB10D5-845D-4260-9815-2455FE8B9105}"/>
              </a:ext>
            </a:extLst>
          </p:cNvPr>
          <p:cNvSpPr txBox="1"/>
          <p:nvPr/>
        </p:nvSpPr>
        <p:spPr>
          <a:xfrm>
            <a:off x="1383611" y="2209250"/>
            <a:ext cx="2574744" cy="523220"/>
          </a:xfrm>
          <a:prstGeom prst="rect">
            <a:avLst/>
          </a:prstGeom>
          <a:noFill/>
        </p:spPr>
        <p:txBody>
          <a:bodyPr wrap="none" rtlCol="0">
            <a:spAutoFit/>
          </a:bodyPr>
          <a:lstStyle/>
          <a:p>
            <a:r>
              <a:rPr lang="en-US"/>
              <a:t>Easy to compute</a:t>
            </a:r>
          </a:p>
        </p:txBody>
      </p:sp>
      <p:sp>
        <p:nvSpPr>
          <p:cNvPr id="20" name="TextBox 19">
            <a:extLst>
              <a:ext uri="{FF2B5EF4-FFF2-40B4-BE49-F238E27FC236}">
                <a16:creationId xmlns:a16="http://schemas.microsoft.com/office/drawing/2014/main" id="{67F749BF-F95C-451E-BF8A-17F55E0C025E}"/>
              </a:ext>
            </a:extLst>
          </p:cNvPr>
          <p:cNvSpPr txBox="1"/>
          <p:nvPr/>
        </p:nvSpPr>
        <p:spPr>
          <a:xfrm>
            <a:off x="4610473" y="4267703"/>
            <a:ext cx="2900153" cy="523220"/>
          </a:xfrm>
          <a:prstGeom prst="rect">
            <a:avLst/>
          </a:prstGeom>
          <a:noFill/>
        </p:spPr>
        <p:txBody>
          <a:bodyPr wrap="none" rtlCol="0">
            <a:spAutoFit/>
          </a:bodyPr>
          <a:lstStyle/>
          <a:p>
            <a:r>
              <a:rPr lang="en-US"/>
              <a:t>“Hard” to compute</a:t>
            </a:r>
          </a:p>
        </p:txBody>
      </p:sp>
      <p:sp>
        <p:nvSpPr>
          <p:cNvPr id="3" name="Rectangle 2">
            <a:extLst>
              <a:ext uri="{FF2B5EF4-FFF2-40B4-BE49-F238E27FC236}">
                <a16:creationId xmlns:a16="http://schemas.microsoft.com/office/drawing/2014/main" id="{3D9036D1-2137-486C-AE6C-8689A2087E10}"/>
              </a:ext>
            </a:extLst>
          </p:cNvPr>
          <p:cNvSpPr/>
          <p:nvPr/>
        </p:nvSpPr>
        <p:spPr>
          <a:xfrm>
            <a:off x="4511824" y="2950184"/>
            <a:ext cx="2571538" cy="523220"/>
          </a:xfrm>
          <a:prstGeom prst="rect">
            <a:avLst/>
          </a:prstGeom>
        </p:spPr>
        <p:txBody>
          <a:bodyPr wrap="none">
            <a:spAutoFit/>
          </a:bodyPr>
          <a:lstStyle/>
          <a:p>
            <a:pPr marL="255588" indent="-23813">
              <a:spcBef>
                <a:spcPts val="600"/>
              </a:spcBef>
            </a:pPr>
            <a:r>
              <a:rPr lang="en-AU" i="1"/>
              <a:t>C = M </a:t>
            </a:r>
            <a:r>
              <a:rPr lang="en-AU" baseline="30000"/>
              <a:t>e</a:t>
            </a:r>
            <a:r>
              <a:rPr lang="en-AU" i="1"/>
              <a:t> </a:t>
            </a:r>
            <a:r>
              <a:rPr lang="en-AU"/>
              <a:t>mod </a:t>
            </a:r>
            <a:r>
              <a:rPr lang="en-AU" i="1"/>
              <a:t>n</a:t>
            </a:r>
          </a:p>
        </p:txBody>
      </p:sp>
      <p:graphicFrame>
        <p:nvGraphicFramePr>
          <p:cNvPr id="21" name="Object 20">
            <a:extLst>
              <a:ext uri="{FF2B5EF4-FFF2-40B4-BE49-F238E27FC236}">
                <a16:creationId xmlns:a16="http://schemas.microsoft.com/office/drawing/2014/main" id="{95956CA6-F259-4FE8-905B-705ECA45E30D}"/>
              </a:ext>
            </a:extLst>
          </p:cNvPr>
          <p:cNvGraphicFramePr>
            <a:graphicFrameLocks noChangeAspect="1"/>
          </p:cNvGraphicFramePr>
          <p:nvPr>
            <p:extLst>
              <p:ext uri="{D42A27DB-BD31-4B8C-83A1-F6EECF244321}">
                <p14:modId xmlns:p14="http://schemas.microsoft.com/office/powerpoint/2010/main" val="2156148391"/>
              </p:ext>
            </p:extLst>
          </p:nvPr>
        </p:nvGraphicFramePr>
        <p:xfrm>
          <a:off x="4759856" y="2261085"/>
          <a:ext cx="1054100" cy="304800"/>
        </p:xfrm>
        <a:graphic>
          <a:graphicData uri="http://schemas.openxmlformats.org/presentationml/2006/ole">
            <mc:AlternateContent xmlns:mc="http://schemas.openxmlformats.org/markup-compatibility/2006">
              <mc:Choice xmlns:v="urn:schemas-microsoft-com:vml" Requires="v">
                <p:oleObj name="Equation" r:id="rId6" imgW="1054080" imgH="304560" progId="Equation.DSMT4">
                  <p:embed/>
                </p:oleObj>
              </mc:Choice>
              <mc:Fallback>
                <p:oleObj name="Equation" r:id="rId6" imgW="1054080" imgH="304560" progId="Equation.DSMT4">
                  <p:embed/>
                  <p:pic>
                    <p:nvPicPr>
                      <p:cNvPr id="21" name="Object 20">
                        <a:extLst>
                          <a:ext uri="{FF2B5EF4-FFF2-40B4-BE49-F238E27FC236}">
                            <a16:creationId xmlns:a16="http://schemas.microsoft.com/office/drawing/2014/main" id="{95956CA6-F259-4FE8-905B-705ECA45E30D}"/>
                          </a:ext>
                        </a:extLst>
                      </p:cNvPr>
                      <p:cNvPicPr/>
                      <p:nvPr/>
                    </p:nvPicPr>
                    <p:blipFill>
                      <a:blip r:embed="rId7"/>
                      <a:stretch>
                        <a:fillRect/>
                      </a:stretch>
                    </p:blipFill>
                    <p:spPr>
                      <a:xfrm>
                        <a:off x="4759856" y="2261085"/>
                        <a:ext cx="1054100" cy="304800"/>
                      </a:xfrm>
                      <a:prstGeom prst="rect">
                        <a:avLst/>
                      </a:prstGeom>
                    </p:spPr>
                  </p:pic>
                </p:oleObj>
              </mc:Fallback>
            </mc:AlternateContent>
          </a:graphicData>
        </a:graphic>
      </p:graphicFrame>
      <p:sp>
        <p:nvSpPr>
          <p:cNvPr id="4" name="Left Brace 3">
            <a:extLst>
              <a:ext uri="{FF2B5EF4-FFF2-40B4-BE49-F238E27FC236}">
                <a16:creationId xmlns:a16="http://schemas.microsoft.com/office/drawing/2014/main" id="{63255297-7550-4AAB-9D6B-75F289960025}"/>
              </a:ext>
            </a:extLst>
          </p:cNvPr>
          <p:cNvSpPr/>
          <p:nvPr/>
        </p:nvSpPr>
        <p:spPr bwMode="auto">
          <a:xfrm>
            <a:off x="4380466" y="2120378"/>
            <a:ext cx="315376" cy="123748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aphicFrame>
        <p:nvGraphicFramePr>
          <p:cNvPr id="23" name="Object 22">
            <a:extLst>
              <a:ext uri="{FF2B5EF4-FFF2-40B4-BE49-F238E27FC236}">
                <a16:creationId xmlns:a16="http://schemas.microsoft.com/office/drawing/2014/main" id="{41521C4B-648C-4272-9F9F-55C14960C608}"/>
              </a:ext>
            </a:extLst>
          </p:cNvPr>
          <p:cNvGraphicFramePr>
            <a:graphicFrameLocks noChangeAspect="1"/>
          </p:cNvGraphicFramePr>
          <p:nvPr>
            <p:extLst>
              <p:ext uri="{D42A27DB-BD31-4B8C-83A1-F6EECF244321}">
                <p14:modId xmlns:p14="http://schemas.microsoft.com/office/powerpoint/2010/main" val="3224688961"/>
              </p:ext>
            </p:extLst>
          </p:nvPr>
        </p:nvGraphicFramePr>
        <p:xfrm>
          <a:off x="4763924" y="2557875"/>
          <a:ext cx="3441700" cy="457200"/>
        </p:xfrm>
        <a:graphic>
          <a:graphicData uri="http://schemas.openxmlformats.org/presentationml/2006/ole">
            <mc:AlternateContent xmlns:mc="http://schemas.openxmlformats.org/markup-compatibility/2006">
              <mc:Choice xmlns:v="urn:schemas-microsoft-com:vml" Requires="v">
                <p:oleObj name="Equation" r:id="rId8" imgW="3441600" imgH="457200" progId="Equation.DSMT4">
                  <p:embed/>
                </p:oleObj>
              </mc:Choice>
              <mc:Fallback>
                <p:oleObj name="Equation" r:id="rId8" imgW="3441600" imgH="457200" progId="Equation.DSMT4">
                  <p:embed/>
                  <p:pic>
                    <p:nvPicPr>
                      <p:cNvPr id="23" name="Object 22">
                        <a:extLst>
                          <a:ext uri="{FF2B5EF4-FFF2-40B4-BE49-F238E27FC236}">
                            <a16:creationId xmlns:a16="http://schemas.microsoft.com/office/drawing/2014/main" id="{41521C4B-648C-4272-9F9F-55C14960C608}"/>
                          </a:ext>
                        </a:extLst>
                      </p:cNvPr>
                      <p:cNvPicPr/>
                      <p:nvPr/>
                    </p:nvPicPr>
                    <p:blipFill>
                      <a:blip r:embed="rId9"/>
                      <a:stretch>
                        <a:fillRect/>
                      </a:stretch>
                    </p:blipFill>
                    <p:spPr>
                      <a:xfrm>
                        <a:off x="4763924" y="2557875"/>
                        <a:ext cx="3441700" cy="4572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F75DCA1C-8CD5-45F3-85EE-FACAC6B9D7B8}"/>
              </a:ext>
            </a:extLst>
          </p:cNvPr>
          <p:cNvGraphicFramePr>
            <a:graphicFrameLocks noChangeAspect="1"/>
          </p:cNvGraphicFramePr>
          <p:nvPr>
            <p:extLst>
              <p:ext uri="{D42A27DB-BD31-4B8C-83A1-F6EECF244321}">
                <p14:modId xmlns:p14="http://schemas.microsoft.com/office/powerpoint/2010/main" val="2097400525"/>
              </p:ext>
            </p:extLst>
          </p:nvPr>
        </p:nvGraphicFramePr>
        <p:xfrm>
          <a:off x="5697811" y="3792298"/>
          <a:ext cx="863600" cy="368300"/>
        </p:xfrm>
        <a:graphic>
          <a:graphicData uri="http://schemas.openxmlformats.org/presentationml/2006/ole">
            <mc:AlternateContent xmlns:mc="http://schemas.openxmlformats.org/markup-compatibility/2006">
              <mc:Choice xmlns:v="urn:schemas-microsoft-com:vml" Requires="v">
                <p:oleObj name="Equation" r:id="rId10" imgW="863280" imgH="368280" progId="Equation.DSMT4">
                  <p:embed/>
                </p:oleObj>
              </mc:Choice>
              <mc:Fallback>
                <p:oleObj name="Equation" r:id="rId10" imgW="863280" imgH="368280" progId="Equation.DSMT4">
                  <p:embed/>
                  <p:pic>
                    <p:nvPicPr>
                      <p:cNvPr id="24" name="Object 23">
                        <a:extLst>
                          <a:ext uri="{FF2B5EF4-FFF2-40B4-BE49-F238E27FC236}">
                            <a16:creationId xmlns:a16="http://schemas.microsoft.com/office/drawing/2014/main" id="{F75DCA1C-8CD5-45F3-85EE-FACAC6B9D7B8}"/>
                          </a:ext>
                        </a:extLst>
                      </p:cNvPr>
                      <p:cNvPicPr/>
                      <p:nvPr/>
                    </p:nvPicPr>
                    <p:blipFill>
                      <a:blip r:embed="rId11"/>
                      <a:stretch>
                        <a:fillRect/>
                      </a:stretch>
                    </p:blipFill>
                    <p:spPr>
                      <a:xfrm>
                        <a:off x="5697811" y="3792298"/>
                        <a:ext cx="863600" cy="36830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BAA19FD7-AF54-4112-95BC-6A49A84DC28B}"/>
              </a:ext>
            </a:extLst>
          </p:cNvPr>
          <p:cNvSpPr/>
          <p:nvPr/>
        </p:nvSpPr>
        <p:spPr>
          <a:xfrm>
            <a:off x="4669330" y="3681054"/>
            <a:ext cx="1042273" cy="523220"/>
          </a:xfrm>
          <a:prstGeom prst="rect">
            <a:avLst/>
          </a:prstGeom>
        </p:spPr>
        <p:txBody>
          <a:bodyPr wrap="square">
            <a:spAutoFit/>
          </a:bodyPr>
          <a:lstStyle/>
          <a:p>
            <a:r>
              <a:rPr lang="en-US"/>
              <a:t>Input:</a:t>
            </a:r>
          </a:p>
        </p:txBody>
      </p:sp>
      <p:sp>
        <p:nvSpPr>
          <p:cNvPr id="25" name="Left Brace 24">
            <a:extLst>
              <a:ext uri="{FF2B5EF4-FFF2-40B4-BE49-F238E27FC236}">
                <a16:creationId xmlns:a16="http://schemas.microsoft.com/office/drawing/2014/main" id="{DEA54F00-F1D3-4C2E-A4B4-7C72974026D1}"/>
              </a:ext>
            </a:extLst>
          </p:cNvPr>
          <p:cNvSpPr/>
          <p:nvPr/>
        </p:nvSpPr>
        <p:spPr bwMode="auto">
          <a:xfrm>
            <a:off x="776366" y="4012214"/>
            <a:ext cx="329128" cy="90657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aphicFrame>
        <p:nvGraphicFramePr>
          <p:cNvPr id="26" name="Object 25">
            <a:extLst>
              <a:ext uri="{FF2B5EF4-FFF2-40B4-BE49-F238E27FC236}">
                <a16:creationId xmlns:a16="http://schemas.microsoft.com/office/drawing/2014/main" id="{FDC06ECB-0E6C-4EAE-AF73-3D2047862F40}"/>
              </a:ext>
            </a:extLst>
          </p:cNvPr>
          <p:cNvGraphicFramePr>
            <a:graphicFrameLocks noChangeAspect="1"/>
          </p:cNvGraphicFramePr>
          <p:nvPr>
            <p:extLst>
              <p:ext uri="{D42A27DB-BD31-4B8C-83A1-F6EECF244321}">
                <p14:modId xmlns:p14="http://schemas.microsoft.com/office/powerpoint/2010/main" val="2567246847"/>
              </p:ext>
            </p:extLst>
          </p:nvPr>
        </p:nvGraphicFramePr>
        <p:xfrm>
          <a:off x="1105494" y="4095677"/>
          <a:ext cx="2095500" cy="317500"/>
        </p:xfrm>
        <a:graphic>
          <a:graphicData uri="http://schemas.openxmlformats.org/presentationml/2006/ole">
            <mc:AlternateContent xmlns:mc="http://schemas.openxmlformats.org/markup-compatibility/2006">
              <mc:Choice xmlns:v="urn:schemas-microsoft-com:vml" Requires="v">
                <p:oleObj name="Equation" r:id="rId12" imgW="2095200" imgH="317160" progId="Equation.DSMT4">
                  <p:embed/>
                </p:oleObj>
              </mc:Choice>
              <mc:Fallback>
                <p:oleObj name="Equation" r:id="rId12" imgW="2095200" imgH="317160" progId="Equation.DSMT4">
                  <p:embed/>
                  <p:pic>
                    <p:nvPicPr>
                      <p:cNvPr id="26" name="Object 25">
                        <a:extLst>
                          <a:ext uri="{FF2B5EF4-FFF2-40B4-BE49-F238E27FC236}">
                            <a16:creationId xmlns:a16="http://schemas.microsoft.com/office/drawing/2014/main" id="{FDC06ECB-0E6C-4EAE-AF73-3D2047862F40}"/>
                          </a:ext>
                        </a:extLst>
                      </p:cNvPr>
                      <p:cNvPicPr/>
                      <p:nvPr/>
                    </p:nvPicPr>
                    <p:blipFill>
                      <a:blip r:embed="rId13"/>
                      <a:stretch>
                        <a:fillRect/>
                      </a:stretch>
                    </p:blipFill>
                    <p:spPr>
                      <a:xfrm>
                        <a:off x="1105494" y="4095677"/>
                        <a:ext cx="2095500" cy="3175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DFD336BD-078D-4EDF-835D-653F36A843F4}"/>
              </a:ext>
            </a:extLst>
          </p:cNvPr>
          <p:cNvGraphicFramePr>
            <a:graphicFrameLocks noChangeAspect="1"/>
          </p:cNvGraphicFramePr>
          <p:nvPr>
            <p:extLst>
              <p:ext uri="{D42A27DB-BD31-4B8C-83A1-F6EECF244321}">
                <p14:modId xmlns:p14="http://schemas.microsoft.com/office/powerpoint/2010/main" val="3337168631"/>
              </p:ext>
            </p:extLst>
          </p:nvPr>
        </p:nvGraphicFramePr>
        <p:xfrm>
          <a:off x="1078854" y="4461588"/>
          <a:ext cx="3441700" cy="457200"/>
        </p:xfrm>
        <a:graphic>
          <a:graphicData uri="http://schemas.openxmlformats.org/presentationml/2006/ole">
            <mc:AlternateContent xmlns:mc="http://schemas.openxmlformats.org/markup-compatibility/2006">
              <mc:Choice xmlns:v="urn:schemas-microsoft-com:vml" Requires="v">
                <p:oleObj name="Equation" r:id="rId14" imgW="3441600" imgH="457200" progId="Equation.DSMT4">
                  <p:embed/>
                </p:oleObj>
              </mc:Choice>
              <mc:Fallback>
                <p:oleObj name="Equation" r:id="rId14" imgW="3441600" imgH="457200" progId="Equation.DSMT4">
                  <p:embed/>
                  <p:pic>
                    <p:nvPicPr>
                      <p:cNvPr id="27" name="Object 26">
                        <a:extLst>
                          <a:ext uri="{FF2B5EF4-FFF2-40B4-BE49-F238E27FC236}">
                            <a16:creationId xmlns:a16="http://schemas.microsoft.com/office/drawing/2014/main" id="{DFD336BD-078D-4EDF-835D-653F36A843F4}"/>
                          </a:ext>
                        </a:extLst>
                      </p:cNvPr>
                      <p:cNvPicPr/>
                      <p:nvPr/>
                    </p:nvPicPr>
                    <p:blipFill>
                      <a:blip r:embed="rId15"/>
                      <a:stretch>
                        <a:fillRect/>
                      </a:stretch>
                    </p:blipFill>
                    <p:spPr>
                      <a:xfrm>
                        <a:off x="1078854" y="4461588"/>
                        <a:ext cx="3441700" cy="457200"/>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B3E8EAEB-6CA3-413B-A19B-920DF808EDCD}"/>
              </a:ext>
            </a:extLst>
          </p:cNvPr>
          <p:cNvSpPr/>
          <p:nvPr/>
        </p:nvSpPr>
        <p:spPr>
          <a:xfrm>
            <a:off x="908119" y="5478393"/>
            <a:ext cx="7787709" cy="523220"/>
          </a:xfrm>
          <a:prstGeom prst="rect">
            <a:avLst/>
          </a:prstGeom>
          <a:ln w="28575">
            <a:solidFill>
              <a:schemeClr val="accent2"/>
            </a:solidFill>
          </a:ln>
        </p:spPr>
        <p:txBody>
          <a:bodyPr wrap="none">
            <a:spAutoFit/>
          </a:bodyPr>
          <a:lstStyle/>
          <a:p>
            <a:pPr marL="255588" indent="-23813">
              <a:spcBef>
                <a:spcPts val="600"/>
              </a:spcBef>
            </a:pPr>
            <a:r>
              <a:rPr lang="en-AU" i="1"/>
              <a:t>C</a:t>
            </a:r>
            <a:r>
              <a:rPr lang="en-AU" i="1" baseline="30000"/>
              <a:t>d</a:t>
            </a:r>
            <a:r>
              <a:rPr lang="en-AU" i="1"/>
              <a:t> </a:t>
            </a:r>
            <a:r>
              <a:rPr lang="en-AU"/>
              <a:t>mod </a:t>
            </a:r>
            <a:r>
              <a:rPr lang="en-AU" i="1"/>
              <a:t>n=</a:t>
            </a:r>
            <a:r>
              <a:rPr lang="en-AU" err="1"/>
              <a:t>M</a:t>
            </a:r>
            <a:r>
              <a:rPr lang="en-AU" i="1" baseline="30000" err="1"/>
              <a:t>e.d</a:t>
            </a:r>
            <a:r>
              <a:rPr lang="en-AU" i="1"/>
              <a:t> </a:t>
            </a:r>
            <a:r>
              <a:rPr lang="en-AU"/>
              <a:t>mod n = </a:t>
            </a:r>
            <a:r>
              <a:rPr lang="en-AU" err="1"/>
              <a:t>M</a:t>
            </a:r>
            <a:r>
              <a:rPr lang="en-AU" i="1" baseline="30000" err="1"/>
              <a:t>e.d</a:t>
            </a:r>
            <a:r>
              <a:rPr lang="en-AU" i="1" baseline="30000"/>
              <a:t> mod(p-1)(q-1)</a:t>
            </a:r>
            <a:r>
              <a:rPr lang="en-AU" i="1"/>
              <a:t> </a:t>
            </a:r>
            <a:r>
              <a:rPr lang="en-AU"/>
              <a:t>mod n = M </a:t>
            </a:r>
            <a:endParaRPr lang="en-AU" i="1"/>
          </a:p>
        </p:txBody>
      </p:sp>
      <p:cxnSp>
        <p:nvCxnSpPr>
          <p:cNvPr id="9" name="Straight Connector 8">
            <a:extLst>
              <a:ext uri="{FF2B5EF4-FFF2-40B4-BE49-F238E27FC236}">
                <a16:creationId xmlns:a16="http://schemas.microsoft.com/office/drawing/2014/main" id="{8871483B-FB06-47EE-ADA2-0539DB389E7C}"/>
              </a:ext>
            </a:extLst>
          </p:cNvPr>
          <p:cNvCxnSpPr>
            <a:cxnSpLocks/>
          </p:cNvCxnSpPr>
          <p:nvPr/>
        </p:nvCxnSpPr>
        <p:spPr bwMode="auto">
          <a:xfrm>
            <a:off x="155848" y="3681054"/>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1297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431" y="19108"/>
            <a:ext cx="8229600" cy="646321"/>
          </a:xfrm>
        </p:spPr>
        <p:txBody>
          <a:bodyPr wrap="square">
            <a:spAutoFit/>
          </a:bodyPr>
          <a:lstStyle/>
          <a:p>
            <a:r>
              <a:rPr lang="en-US" altLang="en-US" sz="3600">
                <a:ea typeface="ヒラギノ角ゴ Pro W3" charset="-128"/>
              </a:rPr>
              <a:t>The </a:t>
            </a:r>
            <a:r>
              <a:rPr lang="en-US" altLang="en-US" sz="3600" spc="-450">
                <a:ea typeface="ヒラギノ角ゴ Pro W3" charset="-128"/>
              </a:rPr>
              <a:t>R S </a:t>
            </a:r>
            <a:r>
              <a:rPr lang="en-US" altLang="en-US" sz="3600">
                <a:ea typeface="ヒラギノ角ゴ Pro W3" charset="-128"/>
              </a:rPr>
              <a:t>A Algorithm</a:t>
            </a:r>
          </a:p>
        </p:txBody>
      </p:sp>
      <p:pic>
        <p:nvPicPr>
          <p:cNvPr id="5" name="Picture 4">
            <a:extLst>
              <a:ext uri="{FF2B5EF4-FFF2-40B4-BE49-F238E27FC236}">
                <a16:creationId xmlns:a16="http://schemas.microsoft.com/office/drawing/2014/main" id="{9E53B371-479F-46D4-B8F9-F4FC5EB32C11}"/>
              </a:ext>
            </a:extLst>
          </p:cNvPr>
          <p:cNvPicPr>
            <a:picLocks noChangeAspect="1"/>
          </p:cNvPicPr>
          <p:nvPr/>
        </p:nvPicPr>
        <p:blipFill>
          <a:blip r:embed="rId3"/>
          <a:stretch>
            <a:fillRect/>
          </a:stretch>
        </p:blipFill>
        <p:spPr>
          <a:xfrm>
            <a:off x="695400" y="917368"/>
            <a:ext cx="9721080" cy="3178640"/>
          </a:xfrm>
          <a:prstGeom prst="rect">
            <a:avLst/>
          </a:prstGeom>
        </p:spPr>
      </p:pic>
      <p:pic>
        <p:nvPicPr>
          <p:cNvPr id="6" name="Picture 5">
            <a:extLst>
              <a:ext uri="{FF2B5EF4-FFF2-40B4-BE49-F238E27FC236}">
                <a16:creationId xmlns:a16="http://schemas.microsoft.com/office/drawing/2014/main" id="{F7FF189E-9580-43CA-87BD-FB088672B925}"/>
              </a:ext>
            </a:extLst>
          </p:cNvPr>
          <p:cNvPicPr>
            <a:picLocks noChangeAspect="1"/>
          </p:cNvPicPr>
          <p:nvPr/>
        </p:nvPicPr>
        <p:blipFill>
          <a:blip r:embed="rId4"/>
          <a:stretch>
            <a:fillRect/>
          </a:stretch>
        </p:blipFill>
        <p:spPr>
          <a:xfrm>
            <a:off x="695398" y="3967142"/>
            <a:ext cx="8871667" cy="1372897"/>
          </a:xfrm>
          <a:prstGeom prst="rect">
            <a:avLst/>
          </a:prstGeom>
        </p:spPr>
      </p:pic>
      <p:pic>
        <p:nvPicPr>
          <p:cNvPr id="7" name="Picture 6">
            <a:extLst>
              <a:ext uri="{FF2B5EF4-FFF2-40B4-BE49-F238E27FC236}">
                <a16:creationId xmlns:a16="http://schemas.microsoft.com/office/drawing/2014/main" id="{E6A9DD4B-2538-4140-979C-E9DEAC3ABDD7}"/>
              </a:ext>
            </a:extLst>
          </p:cNvPr>
          <p:cNvPicPr>
            <a:picLocks noChangeAspect="1"/>
          </p:cNvPicPr>
          <p:nvPr/>
        </p:nvPicPr>
        <p:blipFill>
          <a:blip r:embed="rId5"/>
          <a:stretch>
            <a:fillRect/>
          </a:stretch>
        </p:blipFill>
        <p:spPr>
          <a:xfrm>
            <a:off x="695399" y="5340038"/>
            <a:ext cx="7128793" cy="10668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1A37B2-C51F-42A9-AE6C-DCE752F85F8B}"/>
                  </a:ext>
                </a:extLst>
              </p:cNvPr>
              <p:cNvSpPr txBox="1"/>
              <p:nvPr/>
            </p:nvSpPr>
            <p:spPr>
              <a:xfrm>
                <a:off x="8112224" y="5459731"/>
                <a:ext cx="4210704" cy="961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m:t>
                              </m:r>
                            </m:sup>
                          </m:sSup>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a:p>
            </p:txBody>
          </p:sp>
        </mc:Choice>
        <mc:Fallback xmlns="">
          <p:sp>
            <p:nvSpPr>
              <p:cNvPr id="3" name="TextBox 2">
                <a:extLst>
                  <a:ext uri="{FF2B5EF4-FFF2-40B4-BE49-F238E27FC236}">
                    <a16:creationId xmlns:a16="http://schemas.microsoft.com/office/drawing/2014/main" id="{231A37B2-C51F-42A9-AE6C-DCE752F85F8B}"/>
                  </a:ext>
                </a:extLst>
              </p:cNvPr>
              <p:cNvSpPr txBox="1">
                <a:spLocks noRot="1" noChangeAspect="1" noMove="1" noResize="1" noEditPoints="1" noAdjustHandles="1" noChangeArrowheads="1" noChangeShapeType="1" noTextEdit="1"/>
              </p:cNvSpPr>
              <p:nvPr/>
            </p:nvSpPr>
            <p:spPr>
              <a:xfrm>
                <a:off x="8112224" y="5459731"/>
                <a:ext cx="4210704" cy="961802"/>
              </a:xfrm>
              <a:prstGeom prst="rect">
                <a:avLst/>
              </a:prstGeom>
              <a:blipFill>
                <a:blip r:embed="rId6"/>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2ED6CB40-BF80-4CF6-A4A6-15540B9376F6}"/>
              </a:ext>
            </a:extLst>
          </p:cNvPr>
          <p:cNvCxnSpPr>
            <a:cxnSpLocks/>
          </p:cNvCxnSpPr>
          <p:nvPr/>
        </p:nvCxnSpPr>
        <p:spPr bwMode="auto">
          <a:xfrm>
            <a:off x="8112224" y="5340039"/>
            <a:ext cx="0" cy="10667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66A52155-4789-4B8A-99BC-C2B60C22F612}"/>
              </a:ext>
            </a:extLst>
          </p:cNvPr>
          <p:cNvCxnSpPr/>
          <p:nvPr/>
        </p:nvCxnSpPr>
        <p:spPr bwMode="auto">
          <a:xfrm>
            <a:off x="9048328" y="2852936"/>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81D4C3-83B4-4C53-9610-8BB00FF089AC}"/>
                  </a:ext>
                </a:extLst>
              </p:cNvPr>
              <p:cNvSpPr txBox="1"/>
              <p:nvPr/>
            </p:nvSpPr>
            <p:spPr>
              <a:xfrm>
                <a:off x="9059260" y="2762061"/>
                <a:ext cx="31127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=1 </m:t>
                      </m:r>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𝜙</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m:oMathPara>
                </a14:m>
                <a:endParaRPr lang="en-US">
                  <a:solidFill>
                    <a:srgbClr val="FF0000"/>
                  </a:solidFill>
                </a:endParaRPr>
              </a:p>
            </p:txBody>
          </p:sp>
        </mc:Choice>
        <mc:Fallback xmlns="">
          <p:sp>
            <p:nvSpPr>
              <p:cNvPr id="12" name="TextBox 11">
                <a:extLst>
                  <a:ext uri="{FF2B5EF4-FFF2-40B4-BE49-F238E27FC236}">
                    <a16:creationId xmlns:a16="http://schemas.microsoft.com/office/drawing/2014/main" id="{F581D4C3-83B4-4C53-9610-8BB00FF089AC}"/>
                  </a:ext>
                </a:extLst>
              </p:cNvPr>
              <p:cNvSpPr txBox="1">
                <a:spLocks noRot="1" noChangeAspect="1" noMove="1" noResize="1" noEditPoints="1" noAdjustHandles="1" noChangeArrowheads="1" noChangeShapeType="1" noTextEdit="1"/>
              </p:cNvSpPr>
              <p:nvPr/>
            </p:nvSpPr>
            <p:spPr>
              <a:xfrm>
                <a:off x="9059260" y="2762061"/>
                <a:ext cx="31127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475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0"/>
            <a:ext cx="8028384"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Algorithm</a:t>
            </a:r>
          </a:p>
        </p:txBody>
      </p:sp>
      <p:sp>
        <p:nvSpPr>
          <p:cNvPr id="5" name="Content Placeholder 4"/>
          <p:cNvSpPr>
            <a:spLocks noGrp="1"/>
          </p:cNvSpPr>
          <p:nvPr>
            <p:ph idx="1"/>
          </p:nvPr>
        </p:nvSpPr>
        <p:spPr>
          <a:xfrm>
            <a:off x="685056" y="955416"/>
            <a:ext cx="11027568" cy="2113544"/>
          </a:xfrm>
        </p:spPr>
        <p:txBody>
          <a:bodyPr/>
          <a:lstStyle/>
          <a:p>
            <a:r>
              <a:rPr lang="en-AU" sz="2400"/>
              <a:t>RSA makes use of an expression with exponentials</a:t>
            </a:r>
          </a:p>
          <a:p>
            <a:r>
              <a:rPr lang="en-AU" sz="2400"/>
              <a:t>Plaintext is encrypted in blocks with each block having a binary value less than some number </a:t>
            </a:r>
            <a:r>
              <a:rPr lang="en-AU" sz="2400" i="1"/>
              <a:t>n </a:t>
            </a:r>
            <a:endParaRPr lang="en-AU" sz="2400"/>
          </a:p>
          <a:p>
            <a:r>
              <a:rPr lang="en-AU" sz="2400"/>
              <a:t>Encryption and decryption are of the following form, for some plaintext block </a:t>
            </a:r>
            <a:r>
              <a:rPr lang="en-AU" sz="2400" i="1"/>
              <a:t>M </a:t>
            </a:r>
            <a:r>
              <a:rPr lang="en-AU" sz="2400"/>
              <a:t>and </a:t>
            </a:r>
            <a:r>
              <a:rPr lang="en-AU" sz="2400" err="1"/>
              <a:t>ciphertext</a:t>
            </a:r>
            <a:r>
              <a:rPr lang="en-AU" sz="2400" i="1"/>
              <a:t> </a:t>
            </a:r>
            <a:r>
              <a:rPr lang="en-AU" sz="2400"/>
              <a:t>block C</a:t>
            </a:r>
          </a:p>
        </p:txBody>
      </p:sp>
      <p:sp>
        <p:nvSpPr>
          <p:cNvPr id="3" name="Content Placeholder 2"/>
          <p:cNvSpPr>
            <a:spLocks noGrp="1"/>
          </p:cNvSpPr>
          <p:nvPr>
            <p:ph idx="13"/>
          </p:nvPr>
        </p:nvSpPr>
        <p:spPr>
          <a:xfrm>
            <a:off x="685056" y="3212976"/>
            <a:ext cx="10824400" cy="3017822"/>
          </a:xfrm>
        </p:spPr>
        <p:txBody>
          <a:bodyPr/>
          <a:lstStyle/>
          <a:p>
            <a:pPr marL="255588" indent="-23813">
              <a:spcBef>
                <a:spcPts val="600"/>
              </a:spcBef>
              <a:buNone/>
            </a:pPr>
            <a:r>
              <a:rPr lang="en-AU" sz="2400" b="1" i="1"/>
              <a:t> C = M</a:t>
            </a:r>
            <a:r>
              <a:rPr lang="en-AU" sz="2400" b="1" baseline="30000"/>
              <a:t>e</a:t>
            </a:r>
            <a:r>
              <a:rPr lang="en-AU" sz="2400" b="1" i="1"/>
              <a:t> </a:t>
            </a:r>
            <a:r>
              <a:rPr lang="en-AU" sz="2400" b="1"/>
              <a:t>mod </a:t>
            </a:r>
            <a:r>
              <a:rPr lang="en-AU" sz="2400" b="1" i="1"/>
              <a:t>n</a:t>
            </a:r>
          </a:p>
          <a:p>
            <a:pPr>
              <a:spcBef>
                <a:spcPts val="600"/>
              </a:spcBef>
              <a:buNone/>
            </a:pPr>
            <a:r>
              <a:rPr lang="en-AU" sz="2400" b="1" i="1"/>
              <a:t>	M = C</a:t>
            </a:r>
            <a:r>
              <a:rPr lang="en-AU" sz="2400" b="1" i="1" baseline="30000"/>
              <a:t>d</a:t>
            </a:r>
            <a:r>
              <a:rPr lang="en-AU" sz="2400" b="1" i="1"/>
              <a:t> mod n = (M</a:t>
            </a:r>
            <a:r>
              <a:rPr lang="en-AU" sz="2400" b="1" i="1" baseline="30000"/>
              <a:t>e</a:t>
            </a:r>
            <a:r>
              <a:rPr lang="en-AU" sz="2400" b="1" i="1"/>
              <a:t>)</a:t>
            </a:r>
            <a:r>
              <a:rPr lang="en-AU" sz="2400" b="1" i="1" baseline="30000"/>
              <a:t>d</a:t>
            </a:r>
            <a:r>
              <a:rPr lang="en-AU" sz="2400" b="1" i="1"/>
              <a:t> mod n = M</a:t>
            </a:r>
            <a:r>
              <a:rPr lang="en-AU" sz="2400" b="1" i="1" baseline="30000"/>
              <a:t>ed</a:t>
            </a:r>
            <a:r>
              <a:rPr lang="en-AU" sz="2400" b="1" i="1"/>
              <a:t> mod n</a:t>
            </a:r>
            <a:endParaRPr lang="en-AU" sz="2400" b="1"/>
          </a:p>
          <a:p>
            <a:r>
              <a:rPr lang="en-AU" sz="2400"/>
              <a:t>Both sender and receiver must know the value of </a:t>
            </a:r>
            <a:r>
              <a:rPr lang="en-AU" sz="2400" i="1"/>
              <a:t>n</a:t>
            </a:r>
          </a:p>
          <a:p>
            <a:r>
              <a:rPr lang="en-AU" sz="2400"/>
              <a:t>The sender knows the value of </a:t>
            </a:r>
            <a:r>
              <a:rPr lang="en-AU" sz="2400" i="1"/>
              <a:t>e, </a:t>
            </a:r>
            <a:r>
              <a:rPr lang="en-AU" sz="2400"/>
              <a:t>and only the receiver knows the value of </a:t>
            </a:r>
            <a:r>
              <a:rPr lang="en-AU" sz="2400" i="1"/>
              <a:t>d</a:t>
            </a:r>
          </a:p>
          <a:p>
            <a:pPr>
              <a:defRPr/>
            </a:pPr>
            <a:r>
              <a:rPr lang="en-AU" sz="2400"/>
              <a:t>This is a public-key encryption algorithm with a public key of </a:t>
            </a:r>
            <a:r>
              <a:rPr lang="en-AU" sz="2400" i="1"/>
              <a:t>PU={</a:t>
            </a:r>
            <a:r>
              <a:rPr lang="en-AU" sz="2400" i="1" err="1"/>
              <a:t>e,n</a:t>
            </a:r>
            <a:r>
              <a:rPr lang="en-AU" sz="2400" i="1"/>
              <a:t>}</a:t>
            </a:r>
            <a:r>
              <a:rPr lang="en-AU" sz="2400"/>
              <a:t> and a private key of </a:t>
            </a:r>
            <a:r>
              <a:rPr lang="en-AU" sz="2400" i="1"/>
              <a:t>PR={</a:t>
            </a:r>
            <a:r>
              <a:rPr lang="en-AU" sz="2400" i="1" err="1"/>
              <a:t>d,n</a:t>
            </a:r>
            <a:r>
              <a:rPr lang="en-AU" sz="2400" i="1"/>
              <a:t>} </a:t>
            </a:r>
          </a:p>
        </p:txBody>
      </p:sp>
    </p:spTree>
    <p:extLst>
      <p:ext uri="{BB962C8B-B14F-4D97-AF65-F5344CB8AC3E}">
        <p14:creationId xmlns:p14="http://schemas.microsoft.com/office/powerpoint/2010/main" val="2579022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00772"/>
            <a:ext cx="8229600" cy="553998"/>
          </a:xfrm>
        </p:spPr>
        <p:txBody>
          <a:bodyPr wrap="square">
            <a:noAutofit/>
          </a:bodyPr>
          <a:lstStyle/>
          <a:p>
            <a:r>
              <a:rPr lang="en-US" altLang="en-US" sz="3600">
                <a:ea typeface="ヒラギノ角ゴ Pro W3" charset="-128"/>
              </a:rPr>
              <a:t>Algorithm Requirements</a:t>
            </a:r>
          </a:p>
        </p:txBody>
      </p:sp>
      <p:sp>
        <p:nvSpPr>
          <p:cNvPr id="5" name="Content Placeholder 4"/>
          <p:cNvSpPr>
            <a:spLocks noGrp="1"/>
          </p:cNvSpPr>
          <p:nvPr>
            <p:ph idx="1"/>
          </p:nvPr>
        </p:nvSpPr>
        <p:spPr>
          <a:xfrm>
            <a:off x="911424" y="980728"/>
            <a:ext cx="10657184" cy="3024336"/>
          </a:xfrm>
        </p:spPr>
        <p:txBody>
          <a:bodyPr/>
          <a:lstStyle/>
          <a:p>
            <a:r>
              <a:rPr lang="en-US" sz="2800"/>
              <a:t>For this algorithm to be satisfactory for public-key encryption, the following requirements must be met:</a:t>
            </a:r>
          </a:p>
          <a:p>
            <a:pPr marL="800100" lvl="1" indent="-457200">
              <a:buFont typeface="+mj-lt"/>
              <a:buAutoNum type="arabicPeriod"/>
            </a:pPr>
            <a:r>
              <a:rPr lang="en-US" sz="2800">
                <a:ea typeface="ＭＳ Ｐゴシック" pitchFamily="-107" charset="-128"/>
                <a:cs typeface="ＭＳ Ｐゴシック" pitchFamily="-107" charset="-128"/>
              </a:rPr>
              <a:t>It is possible to find values of </a:t>
            </a:r>
            <a:r>
              <a:rPr lang="en-US" sz="2800" i="1">
                <a:ea typeface="ＭＳ Ｐゴシック" pitchFamily="-107" charset="-128"/>
                <a:cs typeface="ＭＳ Ｐゴシック" pitchFamily="-107" charset="-128"/>
              </a:rPr>
              <a:t>e, d, n </a:t>
            </a:r>
            <a:r>
              <a:rPr lang="en-US" sz="2800">
                <a:ea typeface="ＭＳ Ｐゴシック" pitchFamily="-107" charset="-128"/>
                <a:cs typeface="ＭＳ Ｐゴシック" pitchFamily="-107" charset="-128"/>
              </a:rPr>
              <a:t>such that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for all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&lt;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t>
            </a:r>
          </a:p>
          <a:p>
            <a:pPr marL="800100" lvl="1" indent="-457200">
              <a:buFont typeface="+mj-lt"/>
              <a:buAutoNum type="arabicPeriod"/>
            </a:pPr>
            <a:r>
              <a:rPr lang="en-US" sz="2800">
                <a:ea typeface="ＭＳ Ｐゴシック" pitchFamily="-107" charset="-128"/>
                <a:cs typeface="ＭＳ Ｐゴシック" pitchFamily="-107" charset="-128"/>
              </a:rPr>
              <a:t>It is relatively easy to calculate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a:t>
            </a:r>
            <a:r>
              <a:rPr lang="en-US" sz="2800" baseline="30000">
                <a:ea typeface="ＭＳ Ｐゴシック" pitchFamily="-107" charset="-128"/>
                <a:cs typeface="ＭＳ Ｐゴシック" pitchFamily="-107" charset="-128"/>
              </a:rPr>
              <a:t> </a:t>
            </a:r>
            <a:r>
              <a:rPr lang="en-US" sz="2800">
                <a:ea typeface="ＭＳ Ｐゴシック" pitchFamily="-107" charset="-128"/>
                <a:cs typeface="ＭＳ Ｐゴシック" pitchFamily="-107" charset="-128"/>
              </a:rPr>
              <a:t>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and </a:t>
            </a:r>
            <a:r>
              <a:rPr lang="en-US" sz="2800" i="1">
                <a:ea typeface="ＭＳ Ｐゴシック" pitchFamily="-107" charset="-128"/>
                <a:cs typeface="ＭＳ Ｐゴシック" pitchFamily="-107" charset="-128"/>
              </a:rPr>
              <a:t>C</a:t>
            </a:r>
            <a:r>
              <a:rPr lang="en-US" sz="2800" i="1" baseline="30000">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for all values of </a:t>
            </a:r>
            <a:r>
              <a:rPr lang="en-US" sz="2800" i="1">
                <a:ea typeface="ＭＳ Ｐゴシック" pitchFamily="-107" charset="-128"/>
                <a:cs typeface="ＭＳ Ｐゴシック" pitchFamily="-107" charset="-128"/>
              </a:rPr>
              <a:t>M &lt; n </a:t>
            </a:r>
          </a:p>
          <a:p>
            <a:pPr marL="800100" lvl="1" indent="-457200">
              <a:buFont typeface="+mj-lt"/>
              <a:buAutoNum type="arabicPeriod"/>
            </a:pPr>
            <a:r>
              <a:rPr lang="en-US" sz="2800">
                <a:ea typeface="ＭＳ Ｐゴシック" pitchFamily="-107" charset="-128"/>
                <a:cs typeface="ＭＳ Ｐゴシック" pitchFamily="-107" charset="-128"/>
              </a:rPr>
              <a:t>It is infeasible to determine </a:t>
            </a:r>
            <a:r>
              <a:rPr lang="en-US" sz="2800" i="1">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given </a:t>
            </a:r>
            <a:r>
              <a:rPr lang="en-US" sz="2800" i="1">
                <a:ea typeface="ＭＳ Ｐゴシック" pitchFamily="-107" charset="-128"/>
                <a:cs typeface="ＭＳ Ｐゴシック" pitchFamily="-107" charset="-128"/>
              </a:rPr>
              <a:t>e </a:t>
            </a:r>
            <a:r>
              <a:rPr lang="en-US" sz="2800">
                <a:ea typeface="ＭＳ Ｐゴシック" pitchFamily="-107" charset="-128"/>
                <a:cs typeface="ＭＳ Ｐゴシック" pitchFamily="-107" charset="-128"/>
              </a:rPr>
              <a:t>and </a:t>
            </a:r>
            <a:r>
              <a:rPr lang="en-US" sz="2800" i="1">
                <a:ea typeface="ＭＳ Ｐゴシック" pitchFamily="-107" charset="-128"/>
                <a:cs typeface="ＭＳ Ｐゴシック" pitchFamily="-107" charset="-128"/>
              </a:rPr>
              <a:t>n</a:t>
            </a:r>
            <a:endParaRPr lang="en-AU" sz="2800" i="1"/>
          </a:p>
        </p:txBody>
      </p:sp>
    </p:spTree>
    <p:extLst>
      <p:ext uri="{BB962C8B-B14F-4D97-AF65-F5344CB8AC3E}">
        <p14:creationId xmlns:p14="http://schemas.microsoft.com/office/powerpoint/2010/main" val="654233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112"/>
            <a:ext cx="8229600"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Processing of Multiple Blocks</a:t>
            </a:r>
          </a:p>
        </p:txBody>
      </p:sp>
      <p:pic>
        <p:nvPicPr>
          <p:cNvPr id="5" name="Picture 4">
            <a:extLst>
              <a:ext uri="{FF2B5EF4-FFF2-40B4-BE49-F238E27FC236}">
                <a16:creationId xmlns:a16="http://schemas.microsoft.com/office/drawing/2014/main" id="{DE50D678-5C34-4600-9D18-DFB6CECD492B}"/>
              </a:ext>
            </a:extLst>
          </p:cNvPr>
          <p:cNvPicPr>
            <a:picLocks noChangeAspect="1"/>
          </p:cNvPicPr>
          <p:nvPr/>
        </p:nvPicPr>
        <p:blipFill>
          <a:blip r:embed="rId3"/>
          <a:stretch>
            <a:fillRect/>
          </a:stretch>
        </p:blipFill>
        <p:spPr>
          <a:xfrm>
            <a:off x="4320143" y="675928"/>
            <a:ext cx="4932353" cy="574195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33CB895-B12F-4C88-A093-F78772F73058}"/>
                  </a:ext>
                </a:extLst>
              </p:cNvPr>
              <p:cNvSpPr txBox="1"/>
              <p:nvPr/>
            </p:nvSpPr>
            <p:spPr>
              <a:xfrm>
                <a:off x="-794111" y="1371578"/>
                <a:ext cx="5112938" cy="954107"/>
              </a:xfrm>
              <a:prstGeom prst="rect">
                <a:avLst/>
              </a:prstGeom>
              <a:noFill/>
            </p:spPr>
            <p:txBody>
              <a:bodyPr wrap="none" rtlCol="0">
                <a:spAutoFit/>
              </a:bodyPr>
              <a:lstStyle/>
              <a:p>
                <a:r>
                  <a:rPr lang="en-US"/>
                  <a:t>What are flaws  if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𝑀</m:t>
                        </m:r>
                      </m:e>
                      <m:sub>
                        <m:r>
                          <a:rPr lang="en-US"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endParaRPr lang="en-US" b="0" i="1">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𝑣𝑒𝑟𝑦</m:t>
                    </m:r>
                    <m:r>
                      <a:rPr lang="en-US" b="0" i="1" smtClean="0">
                        <a:latin typeface="Cambria Math" panose="02040503050406030204" pitchFamily="18" charset="0"/>
                      </a:rPr>
                      <m:t> </m:t>
                    </m:r>
                    <m:r>
                      <a:rPr lang="en-US" b="0" i="1" smtClean="0">
                        <a:latin typeface="Cambria Math" panose="02040503050406030204" pitchFamily="18" charset="0"/>
                      </a:rPr>
                      <m:t>𝑠𝑚𝑎𝑙𝑙</m:t>
                    </m:r>
                    <m:r>
                      <a:rPr lang="en-US" b="0" i="1" smtClean="0">
                        <a:latin typeface="Cambria Math" panose="02040503050406030204" pitchFamily="18" charset="0"/>
                      </a:rPr>
                      <m:t>?</m:t>
                    </m:r>
                  </m:oMath>
                </a14:m>
                <a:r>
                  <a:rPr lang="en-US"/>
                  <a:t> </a:t>
                </a:r>
              </a:p>
            </p:txBody>
          </p:sp>
        </mc:Choice>
        <mc:Fallback xmlns="">
          <p:sp>
            <p:nvSpPr>
              <p:cNvPr id="3" name="TextBox 2">
                <a:extLst>
                  <a:ext uri="{FF2B5EF4-FFF2-40B4-BE49-F238E27FC236}">
                    <a16:creationId xmlns:a16="http://schemas.microsoft.com/office/drawing/2014/main" id="{733CB895-B12F-4C88-A093-F78772F73058}"/>
                  </a:ext>
                </a:extLst>
              </p:cNvPr>
              <p:cNvSpPr txBox="1">
                <a:spLocks noRot="1" noChangeAspect="1" noMove="1" noResize="1" noEditPoints="1" noAdjustHandles="1" noChangeArrowheads="1" noChangeShapeType="1" noTextEdit="1"/>
              </p:cNvSpPr>
              <p:nvPr/>
            </p:nvSpPr>
            <p:spPr>
              <a:xfrm>
                <a:off x="-794111" y="1371578"/>
                <a:ext cx="5112938" cy="954107"/>
              </a:xfrm>
              <a:prstGeom prst="rect">
                <a:avLst/>
              </a:prstGeom>
              <a:blipFill>
                <a:blip r:embed="rId4"/>
                <a:stretch>
                  <a:fillRect l="-2506" t="-7006"/>
                </a:stretch>
              </a:blipFill>
            </p:spPr>
            <p:txBody>
              <a:bodyPr/>
              <a:lstStyle/>
              <a:p>
                <a:r>
                  <a:rPr lang="en-US">
                    <a:noFill/>
                  </a:rPr>
                  <a:t> </a:t>
                </a:r>
              </a:p>
            </p:txBody>
          </p:sp>
        </mc:Fallback>
      </mc:AlternateContent>
    </p:spTree>
    <p:extLst>
      <p:ext uri="{BB962C8B-B14F-4D97-AF65-F5344CB8AC3E}">
        <p14:creationId xmlns:p14="http://schemas.microsoft.com/office/powerpoint/2010/main" val="2908129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89787"/>
            <a:ext cx="8229600" cy="646321"/>
          </a:xfrm>
        </p:spPr>
        <p:txBody>
          <a:bodyPr wrap="square">
            <a:spAutoFit/>
          </a:bodyPr>
          <a:lstStyle/>
          <a:p>
            <a:r>
              <a:rPr lang="en-US" altLang="en-US" sz="3600">
                <a:ea typeface="ヒラギノ角ゴ Pro W3" charset="-128"/>
              </a:rPr>
              <a:t>Exponentiation in Modular Arithmetic</a:t>
            </a:r>
          </a:p>
        </p:txBody>
      </p:sp>
      <p:sp>
        <p:nvSpPr>
          <p:cNvPr id="5" name="Content Placeholder 4"/>
          <p:cNvSpPr>
            <a:spLocks noGrp="1"/>
          </p:cNvSpPr>
          <p:nvPr>
            <p:ph idx="1"/>
          </p:nvPr>
        </p:nvSpPr>
        <p:spPr>
          <a:xfrm>
            <a:off x="498744" y="1102744"/>
            <a:ext cx="11089232" cy="1308099"/>
          </a:xfrm>
        </p:spPr>
        <p:txBody>
          <a:bodyPr/>
          <a:lstStyle/>
          <a:p>
            <a:r>
              <a:rPr lang="en-AU" sz="2800"/>
              <a:t>Both encryption and decryption in RSA involve raising an integer to an integer power, mod </a:t>
            </a:r>
            <a:r>
              <a:rPr lang="en-AU" sz="2800" i="1"/>
              <a:t>n</a:t>
            </a:r>
          </a:p>
          <a:p>
            <a:r>
              <a:rPr lang="en-AU" sz="2800"/>
              <a:t>Can make use of a property of modular arithmetic:</a:t>
            </a:r>
          </a:p>
        </p:txBody>
      </p:sp>
      <p:sp>
        <p:nvSpPr>
          <p:cNvPr id="3" name="Content Placeholder 2"/>
          <p:cNvSpPr>
            <a:spLocks noGrp="1"/>
          </p:cNvSpPr>
          <p:nvPr>
            <p:ph idx="13"/>
          </p:nvPr>
        </p:nvSpPr>
        <p:spPr>
          <a:xfrm>
            <a:off x="479376" y="2777480"/>
            <a:ext cx="11089232" cy="1371600"/>
          </a:xfrm>
        </p:spPr>
        <p:txBody>
          <a:bodyPr/>
          <a:lstStyle/>
          <a:p>
            <a:pPr marL="0" indent="228600">
              <a:buNone/>
            </a:pPr>
            <a:r>
              <a:rPr lang="en-AU" sz="2800"/>
              <a:t>[(</a:t>
            </a:r>
            <a:r>
              <a:rPr lang="en-AU" sz="2800" i="1"/>
              <a:t>a </a:t>
            </a:r>
            <a:r>
              <a:rPr lang="en-AU" sz="2800"/>
              <a:t>mod </a:t>
            </a:r>
            <a:r>
              <a:rPr lang="en-AU" sz="2800" i="1"/>
              <a:t>n) x (b </a:t>
            </a:r>
            <a:r>
              <a:rPr lang="en-AU" sz="2800"/>
              <a:t>mod </a:t>
            </a:r>
            <a:r>
              <a:rPr lang="en-AU" sz="2800" i="1"/>
              <a:t>n)] </a:t>
            </a:r>
            <a:r>
              <a:rPr lang="en-AU" sz="2800"/>
              <a:t>mod </a:t>
            </a:r>
            <a:r>
              <a:rPr lang="en-AU" sz="2800" i="1"/>
              <a:t>n </a:t>
            </a:r>
            <a:r>
              <a:rPr lang="en-AU" sz="2800"/>
              <a:t>=(</a:t>
            </a:r>
            <a:r>
              <a:rPr lang="en-AU" sz="2800" i="1"/>
              <a:t>a x b) </a:t>
            </a:r>
            <a:r>
              <a:rPr lang="en-AU" sz="2800"/>
              <a:t>mod </a:t>
            </a:r>
            <a:r>
              <a:rPr lang="en-AU" sz="2800" i="1"/>
              <a:t>n</a:t>
            </a:r>
          </a:p>
          <a:p>
            <a:r>
              <a:rPr lang="en-AU" sz="2800"/>
              <a:t>With RSA you are dealing with potentially large exponents so efficiency of exponentiation is a consideration</a:t>
            </a:r>
          </a:p>
        </p:txBody>
      </p:sp>
    </p:spTree>
    <p:extLst>
      <p:ext uri="{BB962C8B-B14F-4D97-AF65-F5344CB8AC3E}">
        <p14:creationId xmlns:p14="http://schemas.microsoft.com/office/powerpoint/2010/main" val="1482787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5460"/>
            <a:ext cx="8229600" cy="646321"/>
          </a:xfrm>
        </p:spPr>
        <p:txBody>
          <a:bodyPr wrap="square">
            <a:spAutoFit/>
          </a:bodyPr>
          <a:lstStyle/>
          <a:p>
            <a:r>
              <a:rPr lang="en-US" sz="3600"/>
              <a:t>Algorithm for Computing </a:t>
            </a:r>
            <a:r>
              <a:rPr lang="en-US" sz="3600" i="1"/>
              <a:t>a</a:t>
            </a:r>
            <a:r>
              <a:rPr lang="en-US" sz="3600" i="1" baseline="30000"/>
              <a:t>b</a:t>
            </a:r>
            <a:r>
              <a:rPr lang="en-US" sz="3600" i="1"/>
              <a:t> </a:t>
            </a:r>
            <a:r>
              <a:rPr lang="en-US" sz="3600"/>
              <a:t>mod </a:t>
            </a:r>
            <a:r>
              <a:rPr lang="en-US" sz="3600" i="1"/>
              <a:t>n</a:t>
            </a:r>
            <a:endParaRPr lang="en-US" sz="36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420" y="887951"/>
                <a:ext cx="10927180" cy="492432"/>
              </a:xfrm>
            </p:spPr>
            <p:txBody>
              <a:bodyPr wrap="square">
                <a:spAutoFit/>
              </a:bodyPr>
              <a:lstStyle/>
              <a:p>
                <a:pPr marL="0" indent="0">
                  <a:buNone/>
                </a:pPr>
                <a:r>
                  <a:rPr lang="en-US" sz="2600" i="1"/>
                  <a:t>Note: </a:t>
                </a:r>
                <a:r>
                  <a:rPr lang="en-US" sz="2600"/>
                  <a:t>The integer b is expressed as a binary number </a:t>
                </a:r>
                <a14:m>
                  <m:oMath xmlns:m="http://schemas.openxmlformats.org/officeDocument/2006/math">
                    <m:r>
                      <a:rPr lang="en-US" sz="2600" i="1" smtClean="0">
                        <a:latin typeface="Cambria Math" panose="02040503050406030204" pitchFamily="18" charset="0"/>
                      </a:rPr>
                      <m:t>𝑏</m:t>
                    </m:r>
                    <m:r>
                      <a:rPr lang="en-US" sz="260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r>
                          <a:rPr lang="en-US" sz="2600" i="1">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𝑏</m:t>
                    </m:r>
                    <m:r>
                      <a:rPr lang="en-US" sz="2600" i="1" baseline="-25000" dirty="0">
                        <a:latin typeface="Cambria Math" panose="02040503050406030204" pitchFamily="18" charset="0"/>
                      </a:rPr>
                      <m:t>0</m:t>
                    </m:r>
                  </m:oMath>
                </a14:m>
                <a:endParaRPr lang="en-US" sz="2600" i="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420" y="887951"/>
                <a:ext cx="10927180" cy="492432"/>
              </a:xfrm>
              <a:blipFill>
                <a:blip r:embed="rId3"/>
                <a:stretch>
                  <a:fillRect l="-1004" t="-12500" b="-31250"/>
                </a:stretch>
              </a:blipFill>
            </p:spPr>
            <p:txBody>
              <a:bodyPr/>
              <a:lstStyle/>
              <a:p>
                <a:r>
                  <a:rPr lang="en-US">
                    <a:noFill/>
                  </a:rPr>
                  <a:t> </a:t>
                </a:r>
              </a:p>
            </p:txBody>
          </p:sp>
        </mc:Fallback>
      </mc:AlternateContent>
      <p:pic>
        <p:nvPicPr>
          <p:cNvPr id="8" name="Picture 2" descr="The 'a' subscript b mod n algorithm reads, c gets 0; f gets 1 for i gets k downto 0 do c gets 2 times c f gets (f times f) mod n if b subscript i equals 1 then c gets c plus 1 f gets (f times a) mod n return f"/>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tretch>
            <a:fillRect/>
          </a:stretch>
        </p:blipFill>
        <p:spPr bwMode="auto">
          <a:xfrm>
            <a:off x="6060507" y="1380383"/>
            <a:ext cx="6148400" cy="4920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33F4F52-20D9-4846-80FC-C548B9D095A1}"/>
                  </a:ext>
                </a:extLst>
              </p:cNvPr>
              <p:cNvSpPr/>
              <p:nvPr/>
            </p:nvSpPr>
            <p:spPr>
              <a:xfrm>
                <a:off x="475125" y="1669893"/>
                <a:ext cx="4490653" cy="1052468"/>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𝑎</m:t>
                          </m:r>
                        </m:e>
                        <m:sup>
                          <m:r>
                            <a:rPr lang="en-US" b="0" i="1" smtClean="0">
                              <a:latin typeface="Cambria Math" panose="02040503050406030204" pitchFamily="18" charset="0"/>
                            </a:rPr>
                            <m:t>𝑏</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r>
                                <a:rPr lang="en-US" i="1">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b="0" i="1" smtClean="0">
                              <a:latin typeface="Cambria Math" panose="02040503050406030204" pitchFamily="18" charset="0"/>
                            </a:rPr>
                            <m:t>)</m:t>
                          </m:r>
                        </m:sup>
                      </m:sSup>
                    </m:oMath>
                  </m:oMathPara>
                </a14:m>
                <a:endParaRPr lang="en-US" b="0"/>
              </a:p>
              <a:p>
                <a:r>
                  <a:rPr lang="en-US"/>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dirty="0">
                            <a:latin typeface="Cambria Math" panose="02040503050406030204" pitchFamily="18" charset="0"/>
                          </a:rPr>
                          <m:t>…</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i="1">
                            <a:latin typeface="Cambria Math" panose="02040503050406030204" pitchFamily="18" charset="0"/>
                          </a:rPr>
                          <m:t>)</m:t>
                        </m:r>
                      </m:sup>
                    </m:sSup>
                  </m:oMath>
                </a14:m>
                <a:endParaRPr lang="en-US"/>
              </a:p>
            </p:txBody>
          </p:sp>
        </mc:Choice>
        <mc:Fallback xmlns="">
          <p:sp>
            <p:nvSpPr>
              <p:cNvPr id="4" name="Rectangle 3">
                <a:extLst>
                  <a:ext uri="{FF2B5EF4-FFF2-40B4-BE49-F238E27FC236}">
                    <a16:creationId xmlns:a16="http://schemas.microsoft.com/office/drawing/2014/main" id="{A33F4F52-20D9-4846-80FC-C548B9D095A1}"/>
                  </a:ext>
                </a:extLst>
              </p:cNvPr>
              <p:cNvSpPr>
                <a:spLocks noRot="1" noChangeAspect="1" noMove="1" noResize="1" noEditPoints="1" noAdjustHandles="1" noChangeArrowheads="1" noChangeShapeType="1" noTextEdit="1"/>
              </p:cNvSpPr>
              <p:nvPr/>
            </p:nvSpPr>
            <p:spPr>
              <a:xfrm>
                <a:off x="475125" y="1669893"/>
                <a:ext cx="4490653" cy="1052468"/>
              </a:xfrm>
              <a:prstGeom prst="rect">
                <a:avLst/>
              </a:prstGeom>
              <a:blipFill>
                <a:blip r:embed="rId5"/>
                <a:stretch>
                  <a:fillRect b="-15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56891C-E1A4-4B4D-9087-D66A89B746EB}"/>
                  </a:ext>
                </a:extLst>
              </p:cNvPr>
              <p:cNvSpPr/>
              <p:nvPr/>
            </p:nvSpPr>
            <p:spPr>
              <a:xfrm>
                <a:off x="989307" y="2811767"/>
                <a:ext cx="5222581" cy="617092"/>
              </a:xfrm>
              <a:prstGeom prst="rect">
                <a:avLst/>
              </a:prstGeom>
            </p:spPr>
            <p:txBody>
              <a:bodyPr wrap="square">
                <a:spAutoFit/>
              </a:bodyPr>
              <a:lstStyle/>
              <a:p>
                <a:r>
                  <a:rPr lang="en-US"/>
                  <a:t>=</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sup>
                      <m:e>
                        <m:sSup>
                          <m:sSupPr>
                            <m:ctrlPr>
                              <a:rPr lang="en-US" i="1">
                                <a:latin typeface="Cambria Math" panose="02040503050406030204" pitchFamily="18" charset="0"/>
                              </a:rPr>
                            </m:ctrlPr>
                          </m:sSupPr>
                          <m:e>
                            <m:r>
                              <a:rPr lang="en-US" i="1">
                                <a:latin typeface="Cambria Math" panose="02040503050406030204" pitchFamily="18" charset="0"/>
                              </a:rPr>
                              <m:t>𝑎</m:t>
                            </m:r>
                          </m:e>
                          <m:sup>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𝑖</m:t>
                                </m:r>
                              </m:sup>
                            </m:sSup>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e>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𝑖</m:t>
                                </m:r>
                              </m:sub>
                            </m:sSub>
                            <m:r>
                              <a:rPr lang="en-US" i="1" dirty="0" smtClean="0">
                                <a:latin typeface="Cambria Math" panose="02040503050406030204" pitchFamily="18" charset="0"/>
                              </a:rPr>
                              <m:t> </m:t>
                            </m:r>
                          </m:sup>
                        </m:sSup>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b="0" i="1" dirty="0" smtClean="0">
                            <a:latin typeface="Cambria Math" panose="02040503050406030204" pitchFamily="18" charset="0"/>
                          </a:rPr>
                          <m:t>)</m:t>
                        </m:r>
                      </m:e>
                    </m:nary>
                  </m:oMath>
                </a14:m>
                <a:endParaRPr lang="en-US"/>
              </a:p>
            </p:txBody>
          </p:sp>
        </mc:Choice>
        <mc:Fallback xmlns="">
          <p:sp>
            <p:nvSpPr>
              <p:cNvPr id="5" name="Rectangle 4">
                <a:extLst>
                  <a:ext uri="{FF2B5EF4-FFF2-40B4-BE49-F238E27FC236}">
                    <a16:creationId xmlns:a16="http://schemas.microsoft.com/office/drawing/2014/main" id="{7556891C-E1A4-4B4D-9087-D66A89B746EB}"/>
                  </a:ext>
                </a:extLst>
              </p:cNvPr>
              <p:cNvSpPr>
                <a:spLocks noRot="1" noChangeAspect="1" noMove="1" noResize="1" noEditPoints="1" noAdjustHandles="1" noChangeArrowheads="1" noChangeShapeType="1" noTextEdit="1"/>
              </p:cNvSpPr>
              <p:nvPr/>
            </p:nvSpPr>
            <p:spPr>
              <a:xfrm>
                <a:off x="989307" y="2811767"/>
                <a:ext cx="5222581" cy="617092"/>
              </a:xfrm>
              <a:prstGeom prst="rect">
                <a:avLst/>
              </a:prstGeom>
              <a:blipFill>
                <a:blip r:embed="rId6"/>
                <a:stretch>
                  <a:fillRect l="-2334" b="-25743"/>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5ABF655E-B698-4048-8FF4-A1FD10699016}"/>
              </a:ext>
            </a:extLst>
          </p:cNvPr>
          <p:cNvSpPr/>
          <p:nvPr/>
        </p:nvSpPr>
        <p:spPr bwMode="auto">
          <a:xfrm rot="10800000">
            <a:off x="4628814" y="3715705"/>
            <a:ext cx="275208" cy="39458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4956C1-4CB6-46CC-B1FB-663500DFC9D0}"/>
                  </a:ext>
                </a:extLst>
              </p:cNvPr>
              <p:cNvSpPr txBox="1"/>
              <p:nvPr/>
            </p:nvSpPr>
            <p:spPr>
              <a:xfrm>
                <a:off x="4223792" y="4221088"/>
                <a:ext cx="27520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e>
                        <m:sup>
                          <m:r>
                            <a:rPr lang="en-US" b="0" i="1" smtClean="0">
                              <a:latin typeface="Cambria Math" panose="02040503050406030204" pitchFamily="18" charset="0"/>
                            </a:rPr>
                            <m:t>𝑐</m:t>
                          </m:r>
                        </m:sup>
                      </m:sSup>
                    </m:oMath>
                  </m:oMathPara>
                </a14:m>
                <a:endParaRPr lang="en-US"/>
              </a:p>
            </p:txBody>
          </p:sp>
        </mc:Choice>
        <mc:Fallback xmlns="">
          <p:sp>
            <p:nvSpPr>
              <p:cNvPr id="7" name="TextBox 6">
                <a:extLst>
                  <a:ext uri="{FF2B5EF4-FFF2-40B4-BE49-F238E27FC236}">
                    <a16:creationId xmlns:a16="http://schemas.microsoft.com/office/drawing/2014/main" id="{C14956C1-4CB6-46CC-B1FB-663500DFC9D0}"/>
                  </a:ext>
                </a:extLst>
              </p:cNvPr>
              <p:cNvSpPr txBox="1">
                <a:spLocks noRot="1" noChangeAspect="1" noMove="1" noResize="1" noEditPoints="1" noAdjustHandles="1" noChangeArrowheads="1" noChangeShapeType="1" noTextEdit="1"/>
              </p:cNvSpPr>
              <p:nvPr/>
            </p:nvSpPr>
            <p:spPr>
              <a:xfrm>
                <a:off x="4223792" y="4221088"/>
                <a:ext cx="275209" cy="523220"/>
              </a:xfrm>
              <a:prstGeom prst="rect">
                <a:avLst/>
              </a:prstGeom>
              <a:blipFill>
                <a:blip r:embed="rId7"/>
                <a:stretch>
                  <a:fillRect r="-3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D5DACAD-6965-498F-9BD3-4775C52ACE27}"/>
                  </a:ext>
                </a:extLst>
              </p:cNvPr>
              <p:cNvSpPr/>
              <p:nvPr/>
            </p:nvSpPr>
            <p:spPr>
              <a:xfrm>
                <a:off x="557309" y="4004601"/>
                <a:ext cx="1519711" cy="6053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oMath>
                  </m:oMathPara>
                </a14:m>
                <a:endParaRPr lang="en-US"/>
              </a:p>
            </p:txBody>
          </p:sp>
        </mc:Choice>
        <mc:Fallback xmlns="">
          <p:sp>
            <p:nvSpPr>
              <p:cNvPr id="9" name="Rectangle 8">
                <a:extLst>
                  <a:ext uri="{FF2B5EF4-FFF2-40B4-BE49-F238E27FC236}">
                    <a16:creationId xmlns:a16="http://schemas.microsoft.com/office/drawing/2014/main" id="{4D5DACAD-6965-498F-9BD3-4775C52ACE27}"/>
                  </a:ext>
                </a:extLst>
              </p:cNvPr>
              <p:cNvSpPr>
                <a:spLocks noRot="1" noChangeAspect="1" noMove="1" noResize="1" noEditPoints="1" noAdjustHandles="1" noChangeArrowheads="1" noChangeShapeType="1" noTextEdit="1"/>
              </p:cNvSpPr>
              <p:nvPr/>
            </p:nvSpPr>
            <p:spPr>
              <a:xfrm>
                <a:off x="557309" y="4004601"/>
                <a:ext cx="1519711" cy="605359"/>
              </a:xfrm>
              <a:prstGeom prst="rect">
                <a:avLst/>
              </a:prstGeom>
              <a:blipFill>
                <a:blip r:embed="rId8"/>
                <a:stretch>
                  <a:fillRect/>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B1B51A1D-6BCE-43E6-B9FF-91F9B3FE4005}"/>
              </a:ext>
            </a:extLst>
          </p:cNvPr>
          <p:cNvSpPr/>
          <p:nvPr/>
        </p:nvSpPr>
        <p:spPr bwMode="auto">
          <a:xfrm rot="5400000">
            <a:off x="937037" y="4607592"/>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27242A8-CFA7-44F6-8196-9A76AF0955BF}"/>
                  </a:ext>
                </a:extLst>
              </p:cNvPr>
              <p:cNvSpPr/>
              <p:nvPr/>
            </p:nvSpPr>
            <p:spPr>
              <a:xfrm>
                <a:off x="157552" y="5059101"/>
                <a:ext cx="3657411" cy="1118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r>
                                <a:rPr lang="en-US" b="0" i="1" dirty="0" smtClean="0">
                                  <a:latin typeface="Cambria Math" panose="02040503050406030204" pitchFamily="18" charset="0"/>
                                </a:rPr>
                                <m:t>+1</m:t>
                              </m:r>
                            </m:sup>
                          </m:sSup>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𝑎</m:t>
                          </m:r>
                        </m:e>
                        <m: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2.2</m:t>
                              </m:r>
                            </m:e>
                            <m:sup>
                              <m:r>
                                <a:rPr lang="en-US" b="0" i="1" dirty="0" smtClean="0">
                                  <a:latin typeface="Cambria Math" panose="02040503050406030204" pitchFamily="18" charset="0"/>
                                </a:rPr>
                                <m:t>𝑖</m:t>
                              </m:r>
                            </m:sup>
                          </m:sSup>
                        </m:sup>
                      </m:sSup>
                    </m:oMath>
                  </m:oMathPara>
                </a14:m>
                <a:endParaRPr lang="en-US" b="0" i="1">
                  <a:latin typeface="Cambria Math" panose="02040503050406030204" pitchFamily="18" charset="0"/>
                </a:endParaRPr>
              </a:p>
              <a:p>
                <a:r>
                  <a:rPr lang="en-US" b="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𝑎</m:t>
                            </m:r>
                          </m:e>
                          <m:sup>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i="1" dirty="0">
                            <a:latin typeface="Cambria Math" panose="02040503050406030204" pitchFamily="18" charset="0"/>
                          </a:rPr>
                          <m:t>)</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oMath>
                </a14:m>
                <a:endParaRPr lang="en-US" b="0"/>
              </a:p>
            </p:txBody>
          </p:sp>
        </mc:Choice>
        <mc:Fallback xmlns="">
          <p:sp>
            <p:nvSpPr>
              <p:cNvPr id="11" name="Rectangle 10">
                <a:extLst>
                  <a:ext uri="{FF2B5EF4-FFF2-40B4-BE49-F238E27FC236}">
                    <a16:creationId xmlns:a16="http://schemas.microsoft.com/office/drawing/2014/main" id="{627242A8-CFA7-44F6-8196-9A76AF0955BF}"/>
                  </a:ext>
                </a:extLst>
              </p:cNvPr>
              <p:cNvSpPr>
                <a:spLocks noRot="1" noChangeAspect="1" noMove="1" noResize="1" noEditPoints="1" noAdjustHandles="1" noChangeArrowheads="1" noChangeShapeType="1" noTextEdit="1"/>
              </p:cNvSpPr>
              <p:nvPr/>
            </p:nvSpPr>
            <p:spPr>
              <a:xfrm>
                <a:off x="157552" y="5059101"/>
                <a:ext cx="3657411" cy="1118383"/>
              </a:xfrm>
              <a:prstGeom prst="rect">
                <a:avLst/>
              </a:prstGeom>
              <a:blipFill>
                <a:blip r:embed="rId9"/>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59B0E1D-96F7-4775-BAD7-7783B1DE98DE}"/>
              </a:ext>
            </a:extLst>
          </p:cNvPr>
          <p:cNvSpPr/>
          <p:nvPr/>
        </p:nvSpPr>
        <p:spPr bwMode="auto">
          <a:xfrm>
            <a:off x="1349347" y="2029933"/>
            <a:ext cx="1108773" cy="91929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Right Brace 12">
            <a:extLst>
              <a:ext uri="{FF2B5EF4-FFF2-40B4-BE49-F238E27FC236}">
                <a16:creationId xmlns:a16="http://schemas.microsoft.com/office/drawing/2014/main" id="{6D8BBD52-A6EC-424F-820A-7B5647272404}"/>
              </a:ext>
            </a:extLst>
          </p:cNvPr>
          <p:cNvSpPr/>
          <p:nvPr/>
        </p:nvSpPr>
        <p:spPr bwMode="auto">
          <a:xfrm rot="5400000">
            <a:off x="4595277" y="2971607"/>
            <a:ext cx="342283" cy="108673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grpSp>
        <p:nvGrpSpPr>
          <p:cNvPr id="20" name="Group 19">
            <a:extLst>
              <a:ext uri="{FF2B5EF4-FFF2-40B4-BE49-F238E27FC236}">
                <a16:creationId xmlns:a16="http://schemas.microsoft.com/office/drawing/2014/main" id="{6DB5D2D4-E514-46CB-9724-52D87E3049B3}"/>
              </a:ext>
            </a:extLst>
          </p:cNvPr>
          <p:cNvGrpSpPr/>
          <p:nvPr/>
        </p:nvGrpSpPr>
        <p:grpSpPr>
          <a:xfrm>
            <a:off x="10209655" y="2422353"/>
            <a:ext cx="1986075" cy="2527528"/>
            <a:chOff x="4871864" y="2299050"/>
            <a:chExt cx="1986075" cy="2527528"/>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EFDD0E8-81BF-4872-A707-F1FEA210E3C9}"/>
                    </a:ext>
                  </a:extLst>
                </p:cNvPr>
                <p:cNvSpPr txBox="1"/>
                <p:nvPr/>
              </p:nvSpPr>
              <p:spPr>
                <a:xfrm>
                  <a:off x="5064765" y="2651729"/>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p>
              </p:txBody>
            </p:sp>
          </mc:Choice>
          <mc:Fallback xmlns="">
            <p:sp>
              <p:nvSpPr>
                <p:cNvPr id="14" name="TextBox 13">
                  <a:extLst>
                    <a:ext uri="{FF2B5EF4-FFF2-40B4-BE49-F238E27FC236}">
                      <a16:creationId xmlns:a16="http://schemas.microsoft.com/office/drawing/2014/main" id="{4EFDD0E8-81BF-4872-A707-F1FEA210E3C9}"/>
                    </a:ext>
                  </a:extLst>
                </p:cNvPr>
                <p:cNvSpPr txBox="1">
                  <a:spLocks noRot="1" noChangeAspect="1" noMove="1" noResize="1" noEditPoints="1" noAdjustHandles="1" noChangeArrowheads="1" noChangeShapeType="1" noTextEdit="1"/>
                </p:cNvSpPr>
                <p:nvPr/>
              </p:nvSpPr>
              <p:spPr>
                <a:xfrm>
                  <a:off x="5064765" y="2651729"/>
                  <a:ext cx="1232132" cy="53713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4CACA4-0545-45B6-BA19-BDDB6F9BBB52}"/>
                    </a:ext>
                  </a:extLst>
                </p:cNvPr>
                <p:cNvSpPr txBox="1"/>
                <p:nvPr/>
              </p:nvSpPr>
              <p:spPr>
                <a:xfrm>
                  <a:off x="5334060" y="3986983"/>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15" name="TextBox 14">
                  <a:extLst>
                    <a:ext uri="{FF2B5EF4-FFF2-40B4-BE49-F238E27FC236}">
                      <a16:creationId xmlns:a16="http://schemas.microsoft.com/office/drawing/2014/main" id="{CA4CACA4-0545-45B6-BA19-BDDB6F9BBB52}"/>
                    </a:ext>
                  </a:extLst>
                </p:cNvPr>
                <p:cNvSpPr txBox="1">
                  <a:spLocks noRot="1" noChangeAspect="1" noMove="1" noResize="1" noEditPoints="1" noAdjustHandles="1" noChangeArrowheads="1" noChangeShapeType="1" noTextEdit="1"/>
                </p:cNvSpPr>
                <p:nvPr/>
              </p:nvSpPr>
              <p:spPr>
                <a:xfrm>
                  <a:off x="5334060" y="3986983"/>
                  <a:ext cx="1523879" cy="537135"/>
                </a:xfrm>
                <a:prstGeom prst="rect">
                  <a:avLst/>
                </a:prstGeom>
                <a:blipFill>
                  <a:blip r:embed="rId11"/>
                  <a:stretch>
                    <a:fillRect t="-7955" r="-7200" b="-31818"/>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C88E0A52-B2E8-47F4-BD84-E6F93A3DBFE7}"/>
                </a:ext>
              </a:extLst>
            </p:cNvPr>
            <p:cNvCxnSpPr/>
            <p:nvPr/>
          </p:nvCxnSpPr>
          <p:spPr bwMode="auto">
            <a:xfrm>
              <a:off x="4871864" y="2299050"/>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BA9CD411-67AE-4F1C-8B73-CDBF29250DAB}"/>
                </a:ext>
              </a:extLst>
            </p:cNvPr>
            <p:cNvCxnSpPr/>
            <p:nvPr/>
          </p:nvCxnSpPr>
          <p:spPr bwMode="auto">
            <a:xfrm>
              <a:off x="5257508" y="3833492"/>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1593388-FC6D-414F-AF31-56E68C0377C7}"/>
                  </a:ext>
                </a:extLst>
              </p:cNvPr>
              <p:cNvSpPr txBox="1"/>
              <p:nvPr/>
            </p:nvSpPr>
            <p:spPr>
              <a:xfrm>
                <a:off x="638090" y="3583977"/>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solidFill>
                    <a:srgbClr val="FF0000"/>
                  </a:solidFill>
                </a:endParaRPr>
              </a:p>
            </p:txBody>
          </p:sp>
        </mc:Choice>
        <mc:Fallback xmlns="">
          <p:sp>
            <p:nvSpPr>
              <p:cNvPr id="21" name="TextBox 20">
                <a:extLst>
                  <a:ext uri="{FF2B5EF4-FFF2-40B4-BE49-F238E27FC236}">
                    <a16:creationId xmlns:a16="http://schemas.microsoft.com/office/drawing/2014/main" id="{61593388-FC6D-414F-AF31-56E68C0377C7}"/>
                  </a:ext>
                </a:extLst>
              </p:cNvPr>
              <p:cNvSpPr txBox="1">
                <a:spLocks noRot="1" noChangeAspect="1" noMove="1" noResize="1" noEditPoints="1" noAdjustHandles="1" noChangeArrowheads="1" noChangeShapeType="1" noTextEdit="1"/>
              </p:cNvSpPr>
              <p:nvPr/>
            </p:nvSpPr>
            <p:spPr>
              <a:xfrm>
                <a:off x="638090" y="3583977"/>
                <a:ext cx="1232132" cy="537135"/>
              </a:xfrm>
              <a:prstGeom prst="rect">
                <a:avLst/>
              </a:prstGeom>
              <a:blipFill>
                <a:blip r:embed="rId12"/>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2E4FDA47-BCEE-428A-AD2C-2025613FEAF3}"/>
              </a:ext>
            </a:extLst>
          </p:cNvPr>
          <p:cNvCxnSpPr/>
          <p:nvPr/>
        </p:nvCxnSpPr>
        <p:spPr bwMode="auto">
          <a:xfrm>
            <a:off x="3814963" y="4833163"/>
            <a:ext cx="0" cy="170902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3B10D38-27A2-4286-B900-809E087FAA94}"/>
                  </a:ext>
                </a:extLst>
              </p:cNvPr>
              <p:cNvSpPr txBox="1"/>
              <p:nvPr/>
            </p:nvSpPr>
            <p:spPr>
              <a:xfrm>
                <a:off x="4142082" y="4852929"/>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24" name="TextBox 23">
                <a:extLst>
                  <a:ext uri="{FF2B5EF4-FFF2-40B4-BE49-F238E27FC236}">
                    <a16:creationId xmlns:a16="http://schemas.microsoft.com/office/drawing/2014/main" id="{D3B10D38-27A2-4286-B900-809E087FAA94}"/>
                  </a:ext>
                </a:extLst>
              </p:cNvPr>
              <p:cNvSpPr txBox="1">
                <a:spLocks noRot="1" noChangeAspect="1" noMove="1" noResize="1" noEditPoints="1" noAdjustHandles="1" noChangeArrowheads="1" noChangeShapeType="1" noTextEdit="1"/>
              </p:cNvSpPr>
              <p:nvPr/>
            </p:nvSpPr>
            <p:spPr>
              <a:xfrm>
                <a:off x="4142082" y="4852929"/>
                <a:ext cx="1523879" cy="537135"/>
              </a:xfrm>
              <a:prstGeom prst="rect">
                <a:avLst/>
              </a:prstGeom>
              <a:blipFill>
                <a:blip r:embed="rId13"/>
                <a:stretch>
                  <a:fillRect t="-7955" r="-7600" b="-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D0E90EC-CAD0-4508-A4FE-76D432862213}"/>
                  </a:ext>
                </a:extLst>
              </p:cNvPr>
              <p:cNvSpPr/>
              <p:nvPr/>
            </p:nvSpPr>
            <p:spPr>
              <a:xfrm>
                <a:off x="3675504" y="5617621"/>
                <a:ext cx="264445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a:p>
            </p:txBody>
          </p:sp>
        </mc:Choice>
        <mc:Fallback xmlns="">
          <p:sp>
            <p:nvSpPr>
              <p:cNvPr id="25" name="Rectangle 24">
                <a:extLst>
                  <a:ext uri="{FF2B5EF4-FFF2-40B4-BE49-F238E27FC236}">
                    <a16:creationId xmlns:a16="http://schemas.microsoft.com/office/drawing/2014/main" id="{3D0E90EC-CAD0-4508-A4FE-76D432862213}"/>
                  </a:ext>
                </a:extLst>
              </p:cNvPr>
              <p:cNvSpPr>
                <a:spLocks noRot="1" noChangeAspect="1" noMove="1" noResize="1" noEditPoints="1" noAdjustHandles="1" noChangeArrowheads="1" noChangeShapeType="1" noTextEdit="1"/>
              </p:cNvSpPr>
              <p:nvPr/>
            </p:nvSpPr>
            <p:spPr>
              <a:xfrm>
                <a:off x="3675504" y="5617621"/>
                <a:ext cx="2644454" cy="523220"/>
              </a:xfrm>
              <a:prstGeom prst="rect">
                <a:avLst/>
              </a:prstGeom>
              <a:blipFill>
                <a:blip r:embed="rId14"/>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204403E6-9591-4824-A7FF-815510D8CA69}"/>
              </a:ext>
            </a:extLst>
          </p:cNvPr>
          <p:cNvSpPr/>
          <p:nvPr/>
        </p:nvSpPr>
        <p:spPr bwMode="auto">
          <a:xfrm rot="5400000">
            <a:off x="4461803" y="5349889"/>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628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3057"/>
            <a:ext cx="7776864" cy="646321"/>
          </a:xfrm>
        </p:spPr>
        <p:txBody>
          <a:bodyPr wrap="square">
            <a:spAutoFit/>
          </a:bodyPr>
          <a:lstStyle/>
          <a:p>
            <a:r>
              <a:rPr lang="en-IN" altLang="en-US">
                <a:ea typeface="ヒラギノ角ゴ Pro W3" charset="-128"/>
              </a:rPr>
              <a:t>DES review</a:t>
            </a:r>
            <a:endParaRPr lang="en-US" sz="2800"/>
          </a:p>
        </p:txBody>
      </p:sp>
      <p:sp>
        <p:nvSpPr>
          <p:cNvPr id="3" name="TextBox 2">
            <a:extLst>
              <a:ext uri="{FF2B5EF4-FFF2-40B4-BE49-F238E27FC236}">
                <a16:creationId xmlns:a16="http://schemas.microsoft.com/office/drawing/2014/main" id="{01ABD2C7-18C2-45D9-9ABB-CBD0305BC5A0}"/>
              </a:ext>
            </a:extLst>
          </p:cNvPr>
          <p:cNvSpPr txBox="1"/>
          <p:nvPr/>
        </p:nvSpPr>
        <p:spPr>
          <a:xfrm>
            <a:off x="816830" y="874022"/>
            <a:ext cx="4012637" cy="523220"/>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DES: 64-bits block cipher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839416" y="1484784"/>
                <a:ext cx="6140592" cy="528093"/>
              </a:xfrm>
              <a:prstGeom prst="rect">
                <a:avLst/>
              </a:prstGeom>
              <a:noFill/>
            </p:spPr>
            <p:txBody>
              <a:bodyPr wrap="none" rtlCol="0">
                <a:spAutoFit/>
              </a:bodyPr>
              <a:lstStyle/>
              <a:p>
                <a:r>
                  <a:rPr lang="en-US"/>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839416" y="1484784"/>
                <a:ext cx="6140592" cy="528093"/>
              </a:xfrm>
              <a:prstGeom prst="rect">
                <a:avLst/>
              </a:prstGeom>
              <a:blipFill>
                <a:blip r:embed="rId3"/>
                <a:stretch>
                  <a:fillRect l="-2085" t="-11628" r="-993"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852777" y="1968407"/>
            <a:ext cx="2972289" cy="523220"/>
          </a:xfrm>
          <a:prstGeom prst="rect">
            <a:avLst/>
          </a:prstGeom>
          <a:noFill/>
        </p:spPr>
        <p:txBody>
          <a:bodyPr wrap="none" rtlCol="0">
            <a:spAutoFit/>
          </a:bodyPr>
          <a:lstStyle/>
          <a:p>
            <a:r>
              <a:rPr lang="en-US"/>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297340" y="249162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368136" y="3743884"/>
            <a:ext cx="8608581" cy="2240093"/>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756651" y="5984611"/>
            <a:ext cx="8586173" cy="461665"/>
          </a:xfrm>
          <a:prstGeom prst="rect">
            <a:avLst/>
          </a:prstGeom>
        </p:spPr>
        <p:txBody>
          <a:bodyPr wrap="square">
            <a:spAutoFit/>
          </a:bodyPr>
          <a:lstStyle/>
          <a:p>
            <a:r>
              <a:rPr lang="en-US" sz="2400"/>
              <a:t>https://en.wikipedia.org/wiki/Data_Encryption_Standard</a:t>
            </a:r>
          </a:p>
        </p:txBody>
      </p:sp>
      <p:cxnSp>
        <p:nvCxnSpPr>
          <p:cNvPr id="5" name="Straight Connector 4">
            <a:extLst>
              <a:ext uri="{FF2B5EF4-FFF2-40B4-BE49-F238E27FC236}">
                <a16:creationId xmlns:a16="http://schemas.microsoft.com/office/drawing/2014/main" id="{C3BCDAB3-4DED-4B0B-BC7F-3D0FD2BF21C2}"/>
              </a:ext>
            </a:extLst>
          </p:cNvPr>
          <p:cNvCxnSpPr/>
          <p:nvPr/>
        </p:nvCxnSpPr>
        <p:spPr bwMode="auto">
          <a:xfrm>
            <a:off x="7320136" y="874022"/>
            <a:ext cx="0" cy="16176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5D85B2D7-FB76-4675-823C-3988170DCE2B}"/>
              </a:ext>
            </a:extLst>
          </p:cNvPr>
          <p:cNvSpPr txBox="1"/>
          <p:nvPr/>
        </p:nvSpPr>
        <p:spPr>
          <a:xfrm>
            <a:off x="7494822" y="1357032"/>
            <a:ext cx="1659429" cy="523220"/>
          </a:xfrm>
          <a:prstGeom prst="rect">
            <a:avLst/>
          </a:prstGeom>
          <a:noFill/>
        </p:spPr>
        <p:txBody>
          <a:bodyPr wrap="none" rtlCol="0">
            <a:spAutoFit/>
          </a:bodyPr>
          <a:lstStyle/>
          <a:p>
            <a:r>
              <a:rPr lang="en-US">
                <a:solidFill>
                  <a:srgbClr val="FF0000"/>
                </a:solidFill>
              </a:rPr>
              <a:t>Unsecure!</a:t>
            </a:r>
          </a:p>
        </p:txBody>
      </p:sp>
      <p:sp>
        <p:nvSpPr>
          <p:cNvPr id="13" name="TextBox 12">
            <a:extLst>
              <a:ext uri="{FF2B5EF4-FFF2-40B4-BE49-F238E27FC236}">
                <a16:creationId xmlns:a16="http://schemas.microsoft.com/office/drawing/2014/main" id="{F1B41EC4-6E96-4372-AF1B-09B1BDAF600D}"/>
              </a:ext>
            </a:extLst>
          </p:cNvPr>
          <p:cNvSpPr txBox="1"/>
          <p:nvPr/>
        </p:nvSpPr>
        <p:spPr>
          <a:xfrm>
            <a:off x="9342824" y="5005220"/>
            <a:ext cx="2642070" cy="954107"/>
          </a:xfrm>
          <a:prstGeom prst="rect">
            <a:avLst/>
          </a:prstGeom>
          <a:noFill/>
        </p:spPr>
        <p:txBody>
          <a:bodyPr wrap="none" rtlCol="0">
            <a:spAutoFit/>
          </a:bodyPr>
          <a:lstStyle/>
          <a:p>
            <a:r>
              <a:rPr lang="en-US">
                <a:solidFill>
                  <a:srgbClr val="FF0000"/>
                </a:solidFill>
              </a:rPr>
              <a:t>Choosen </a:t>
            </a:r>
          </a:p>
          <a:p>
            <a:r>
              <a:rPr lang="en-US">
                <a:solidFill>
                  <a:srgbClr val="FF0000"/>
                </a:solidFill>
              </a:rPr>
              <a:t>plaintext attacks!</a:t>
            </a:r>
          </a:p>
        </p:txBody>
      </p:sp>
      <p:sp>
        <p:nvSpPr>
          <p:cNvPr id="9" name="Arrow: Right 8">
            <a:extLst>
              <a:ext uri="{FF2B5EF4-FFF2-40B4-BE49-F238E27FC236}">
                <a16:creationId xmlns:a16="http://schemas.microsoft.com/office/drawing/2014/main" id="{BC50377E-802D-47F0-8E42-31DAE9F1A4F0}"/>
              </a:ext>
            </a:extLst>
          </p:cNvPr>
          <p:cNvSpPr/>
          <p:nvPr/>
        </p:nvSpPr>
        <p:spPr bwMode="auto">
          <a:xfrm>
            <a:off x="8976321" y="5373216"/>
            <a:ext cx="366504" cy="2322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86712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047559"/>
            <a:ext cx="10441160" cy="954097"/>
          </a:xfrm>
        </p:spPr>
        <p:txBody>
          <a:bodyPr wrap="square">
            <a:spAutoFit/>
          </a:bodyPr>
          <a:lstStyle/>
          <a:p>
            <a:r>
              <a:rPr lang="en-US" sz="2800"/>
              <a:t>Result of the Fast Modular Exponentiation Algorithm for </a:t>
            </a:r>
            <a:r>
              <a:rPr lang="en-US" sz="2800" i="1"/>
              <a:t>a</a:t>
            </a:r>
            <a:r>
              <a:rPr lang="en-US" sz="2800" i="1" baseline="30000"/>
              <a:t>b</a:t>
            </a:r>
            <a:r>
              <a:rPr lang="en-US" sz="2800" i="1"/>
              <a:t> </a:t>
            </a:r>
            <a:r>
              <a:rPr lang="en-US" sz="2800"/>
              <a:t>mod </a:t>
            </a:r>
            <a:r>
              <a:rPr lang="en-US" sz="2800" i="1"/>
              <a:t>n</a:t>
            </a:r>
            <a:r>
              <a:rPr lang="en-US" sz="2800"/>
              <a:t>, where </a:t>
            </a:r>
            <a:r>
              <a:rPr lang="en-US" sz="2800" i="1"/>
              <a:t>a </a:t>
            </a:r>
            <a:r>
              <a:rPr lang="en-US" sz="2800"/>
              <a:t>= 7, </a:t>
            </a:r>
            <a:r>
              <a:rPr lang="en-US" sz="2800" i="1"/>
              <a:t>b </a:t>
            </a:r>
            <a:r>
              <a:rPr lang="en-US" sz="2800"/>
              <a:t>= 560 = 1000110000, and </a:t>
            </a:r>
            <a:r>
              <a:rPr lang="en-US" sz="2800" i="1"/>
              <a:t>n </a:t>
            </a:r>
            <a:r>
              <a:rPr lang="en-US" sz="2800"/>
              <a:t>= 561</a:t>
            </a:r>
          </a:p>
        </p:txBody>
      </p:sp>
      <p:graphicFrame>
        <p:nvGraphicFramePr>
          <p:cNvPr id="3" name="Table 2"/>
          <p:cNvGraphicFramePr>
            <a:graphicFrameLocks noGrp="1"/>
          </p:cNvGraphicFramePr>
          <p:nvPr>
            <p:extLst>
              <p:ext uri="{D42A27DB-BD31-4B8C-83A1-F6EECF244321}">
                <p14:modId xmlns:p14="http://schemas.microsoft.com/office/powerpoint/2010/main" val="4121527675"/>
              </p:ext>
            </p:extLst>
          </p:nvPr>
        </p:nvGraphicFramePr>
        <p:xfrm>
          <a:off x="1575468" y="3438943"/>
          <a:ext cx="9041063" cy="2453447"/>
        </p:xfrm>
        <a:graphic>
          <a:graphicData uri="http://schemas.openxmlformats.org/drawingml/2006/table">
            <a:tbl>
              <a:tblPr firstRow="1" bandRow="1">
                <a:tableStyleId>{3B4B98B0-60AC-42C2-AFA5-B58CD77FA1E5}</a:tableStyleId>
              </a:tblPr>
              <a:tblGrid>
                <a:gridCol w="1080998">
                  <a:extLst>
                    <a:ext uri="{9D8B030D-6E8A-4147-A177-3AD203B41FA5}">
                      <a16:colId xmlns:a16="http://schemas.microsoft.com/office/drawing/2014/main" val="20000"/>
                    </a:ext>
                  </a:extLst>
                </a:gridCol>
                <a:gridCol w="884454">
                  <a:extLst>
                    <a:ext uri="{9D8B030D-6E8A-4147-A177-3AD203B41FA5}">
                      <a16:colId xmlns:a16="http://schemas.microsoft.com/office/drawing/2014/main" val="20001"/>
                    </a:ext>
                  </a:extLst>
                </a:gridCol>
                <a:gridCol w="786179">
                  <a:extLst>
                    <a:ext uri="{9D8B030D-6E8A-4147-A177-3AD203B41FA5}">
                      <a16:colId xmlns:a16="http://schemas.microsoft.com/office/drawing/2014/main" val="20002"/>
                    </a:ext>
                  </a:extLst>
                </a:gridCol>
                <a:gridCol w="786179">
                  <a:extLst>
                    <a:ext uri="{9D8B030D-6E8A-4147-A177-3AD203B41FA5}">
                      <a16:colId xmlns:a16="http://schemas.microsoft.com/office/drawing/2014/main" val="20003"/>
                    </a:ext>
                  </a:extLst>
                </a:gridCol>
                <a:gridCol w="786179">
                  <a:extLst>
                    <a:ext uri="{9D8B030D-6E8A-4147-A177-3AD203B41FA5}">
                      <a16:colId xmlns:a16="http://schemas.microsoft.com/office/drawing/2014/main" val="20004"/>
                    </a:ext>
                  </a:extLst>
                </a:gridCol>
                <a:gridCol w="786179">
                  <a:extLst>
                    <a:ext uri="{9D8B030D-6E8A-4147-A177-3AD203B41FA5}">
                      <a16:colId xmlns:a16="http://schemas.microsoft.com/office/drawing/2014/main" val="20005"/>
                    </a:ext>
                  </a:extLst>
                </a:gridCol>
                <a:gridCol w="786179">
                  <a:extLst>
                    <a:ext uri="{9D8B030D-6E8A-4147-A177-3AD203B41FA5}">
                      <a16:colId xmlns:a16="http://schemas.microsoft.com/office/drawing/2014/main" val="20006"/>
                    </a:ext>
                  </a:extLst>
                </a:gridCol>
                <a:gridCol w="786179">
                  <a:extLst>
                    <a:ext uri="{9D8B030D-6E8A-4147-A177-3AD203B41FA5}">
                      <a16:colId xmlns:a16="http://schemas.microsoft.com/office/drawing/2014/main" val="20007"/>
                    </a:ext>
                  </a:extLst>
                </a:gridCol>
                <a:gridCol w="786179">
                  <a:extLst>
                    <a:ext uri="{9D8B030D-6E8A-4147-A177-3AD203B41FA5}">
                      <a16:colId xmlns:a16="http://schemas.microsoft.com/office/drawing/2014/main" val="20008"/>
                    </a:ext>
                  </a:extLst>
                </a:gridCol>
                <a:gridCol w="786179">
                  <a:extLst>
                    <a:ext uri="{9D8B030D-6E8A-4147-A177-3AD203B41FA5}">
                      <a16:colId xmlns:a16="http://schemas.microsoft.com/office/drawing/2014/main" val="20009"/>
                    </a:ext>
                  </a:extLst>
                </a:gridCol>
                <a:gridCol w="786179">
                  <a:extLst>
                    <a:ext uri="{9D8B030D-6E8A-4147-A177-3AD203B41FA5}">
                      <a16:colId xmlns:a16="http://schemas.microsoft.com/office/drawing/2014/main" val="20010"/>
                    </a:ext>
                  </a:extLst>
                </a:gridCol>
              </a:tblGrid>
              <a:tr h="796383">
                <a:tc>
                  <a:txBody>
                    <a:bodyPr/>
                    <a:lstStyle/>
                    <a:p>
                      <a:pPr algn="ctr"/>
                      <a:r>
                        <a:rPr lang="en-IN" sz="1800" b="1" i="1" u="none" strike="noStrike" kern="1200" baseline="0">
                          <a:solidFill>
                            <a:schemeClr val="bg1"/>
                          </a:solidFill>
                          <a:latin typeface="+mn-lt"/>
                          <a:ea typeface="+mn-ea"/>
                          <a:cs typeface="+mn-cs"/>
                        </a:rPr>
                        <a:t>i</a:t>
                      </a:r>
                      <a:endParaRPr lang="en-IN" sz="1800" b="1">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9</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8</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7</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6</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5</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4</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3</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2</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1</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0</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682594">
                <a:tc>
                  <a:txBody>
                    <a:bodyPr/>
                    <a:lstStyle/>
                    <a:p>
                      <a:pPr algn="ctr"/>
                      <a:r>
                        <a:rPr lang="en-IN" sz="1800" b="0" i="1" u="none" strike="noStrike" kern="1200" baseline="0">
                          <a:solidFill>
                            <a:schemeClr val="tx1"/>
                          </a:solidFill>
                          <a:latin typeface="+mn-lt"/>
                          <a:ea typeface="+mn-ea"/>
                          <a:cs typeface="+mn-cs"/>
                        </a:rPr>
                        <a:t>b</a:t>
                      </a:r>
                      <a:r>
                        <a:rPr lang="en-IN" sz="1800" b="0" i="1" u="none" strike="noStrike" kern="1200" baseline="-25000">
                          <a:solidFill>
                            <a:schemeClr val="tx1"/>
                          </a:solidFill>
                          <a:latin typeface="+mn-lt"/>
                          <a:ea typeface="+mn-ea"/>
                          <a:cs typeface="+mn-cs"/>
                        </a:rPr>
                        <a:t>i</a:t>
                      </a:r>
                      <a:endParaRPr lang="en-IN" sz="1800" baseline="-2500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87235">
                <a:tc>
                  <a:txBody>
                    <a:bodyPr/>
                    <a:lstStyle/>
                    <a:p>
                      <a:pPr algn="ctr"/>
                      <a:r>
                        <a:rPr lang="en-IN" sz="1800" b="0" i="1" u="none" strike="noStrike" kern="1200" baseline="0">
                          <a:solidFill>
                            <a:schemeClr val="tx1"/>
                          </a:solidFill>
                          <a:latin typeface="+mn-lt"/>
                          <a:ea typeface="+mn-ea"/>
                          <a:cs typeface="+mn-cs"/>
                        </a:rPr>
                        <a:t>c</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35</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140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280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87235">
                <a:tc>
                  <a:txBody>
                    <a:bodyPr/>
                    <a:lstStyle/>
                    <a:p>
                      <a:pPr algn="ctr"/>
                      <a:r>
                        <a:rPr lang="en-IN" sz="1800" b="0" i="1" u="none" strike="noStrike" kern="1200" baseline="0">
                          <a:solidFill>
                            <a:schemeClr val="tx1"/>
                          </a:solidFill>
                          <a:latin typeface="+mn-lt"/>
                          <a:ea typeface="+mn-ea"/>
                          <a:cs typeface="+mn-cs"/>
                        </a:rPr>
                        <a:t>f</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49</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157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526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241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298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67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4" name="Title 1">
            <a:extLst>
              <a:ext uri="{FF2B5EF4-FFF2-40B4-BE49-F238E27FC236}">
                <a16:creationId xmlns:a16="http://schemas.microsoft.com/office/drawing/2014/main" id="{AA31C474-0E14-4093-9773-27D00FB78E75}"/>
              </a:ext>
            </a:extLst>
          </p:cNvPr>
          <p:cNvSpPr txBox="1">
            <a:spLocks/>
          </p:cNvSpPr>
          <p:nvPr/>
        </p:nvSpPr>
        <p:spPr bwMode="auto">
          <a:xfrm>
            <a:off x="1343472" y="35954"/>
            <a:ext cx="8229600"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3600" kern="0"/>
              <a:t>Algorithm for Computing </a:t>
            </a:r>
            <a:r>
              <a:rPr lang="en-US" sz="3600" i="1" kern="0"/>
              <a:t>a</a:t>
            </a:r>
            <a:r>
              <a:rPr lang="en-US" sz="3600" i="1" kern="0" baseline="30000"/>
              <a:t>b</a:t>
            </a:r>
            <a:r>
              <a:rPr lang="en-US" sz="3600" i="1" kern="0"/>
              <a:t> </a:t>
            </a:r>
            <a:r>
              <a:rPr lang="en-US" sz="3600" kern="0"/>
              <a:t>mod </a:t>
            </a:r>
            <a:r>
              <a:rPr lang="en-US" sz="3600" i="1" kern="0"/>
              <a:t>n</a:t>
            </a:r>
            <a:endParaRPr lang="en-US" sz="3600" kern="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CB11B-E694-4207-A4B1-2F8D47C6549B}"/>
                  </a:ext>
                </a:extLst>
              </p:cNvPr>
              <p:cNvSpPr txBox="1"/>
              <p:nvPr/>
            </p:nvSpPr>
            <p:spPr>
              <a:xfrm>
                <a:off x="839416" y="2332434"/>
                <a:ext cx="7708264" cy="7284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r>
                            <a:rPr lang="en-US" sz="3600" b="0" i="1" smtClean="0">
                              <a:latin typeface="Cambria Math" panose="02040503050406030204" pitchFamily="18" charset="0"/>
                            </a:rPr>
                            <m:t>560</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b>
                            <m:sSubPr>
                              <m:ctrlPr>
                                <a:rPr lang="en-US" sz="3600" b="0" i="1" smtClean="0">
                                  <a:latin typeface="Cambria Math" panose="02040503050406030204" pitchFamily="18" charset="0"/>
                                </a:rPr>
                              </m:ctrlPr>
                            </m:sSubPr>
                            <m:e>
                              <m:d>
                                <m:dPr>
                                  <m:ctrlPr>
                                    <a:rPr lang="en-US" sz="3600" b="0" i="1" smtClean="0">
                                      <a:latin typeface="Cambria Math" panose="02040503050406030204" pitchFamily="18" charset="0"/>
                                    </a:rPr>
                                  </m:ctrlPr>
                                </m:dPr>
                                <m:e>
                                  <m:r>
                                    <a:rPr lang="en-US" sz="3600" b="0" i="1" smtClean="0">
                                      <a:latin typeface="Cambria Math" panose="02040503050406030204" pitchFamily="18" charset="0"/>
                                    </a:rPr>
                                    <m:t>1000110000</m:t>
                                  </m:r>
                                </m:e>
                              </m:d>
                            </m:e>
                            <m:sub>
                              <m:r>
                                <a:rPr lang="en-US" sz="3600" b="0" i="1" smtClean="0">
                                  <a:latin typeface="Cambria Math" panose="02040503050406030204" pitchFamily="18" charset="0"/>
                                </a:rPr>
                                <m:t>2</m:t>
                              </m:r>
                            </m:sub>
                          </m:sSub>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10</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5</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4</m:t>
                              </m:r>
                            </m:sup>
                          </m:sSup>
                        </m:sup>
                      </m:sSup>
                    </m:oMath>
                  </m:oMathPara>
                </a14:m>
                <a:endParaRPr lang="en-US" sz="3600"/>
              </a:p>
            </p:txBody>
          </p:sp>
        </mc:Choice>
        <mc:Fallback xmlns="">
          <p:sp>
            <p:nvSpPr>
              <p:cNvPr id="5" name="TextBox 4">
                <a:extLst>
                  <a:ext uri="{FF2B5EF4-FFF2-40B4-BE49-F238E27FC236}">
                    <a16:creationId xmlns:a16="http://schemas.microsoft.com/office/drawing/2014/main" id="{765CB11B-E694-4207-A4B1-2F8D47C6549B}"/>
                  </a:ext>
                </a:extLst>
              </p:cNvPr>
              <p:cNvSpPr txBox="1">
                <a:spLocks noRot="1" noChangeAspect="1" noMove="1" noResize="1" noEditPoints="1" noAdjustHandles="1" noChangeArrowheads="1" noChangeShapeType="1" noTextEdit="1"/>
              </p:cNvSpPr>
              <p:nvPr/>
            </p:nvSpPr>
            <p:spPr>
              <a:xfrm>
                <a:off x="839416" y="2332434"/>
                <a:ext cx="7708264" cy="7284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491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507288" cy="646321"/>
          </a:xfrm>
        </p:spPr>
        <p:txBody>
          <a:bodyPr wrap="square">
            <a:spAutoFit/>
          </a:bodyPr>
          <a:lstStyle/>
          <a:p>
            <a:r>
              <a:rPr lang="en-US" altLang="en-US" sz="3600">
                <a:ea typeface="ヒラギノ角ゴ Pro W3" charset="-128"/>
              </a:rPr>
              <a:t>Efficient Operation Using the Public Key</a:t>
            </a:r>
          </a:p>
        </p:txBody>
      </p:sp>
      <p:sp>
        <p:nvSpPr>
          <p:cNvPr id="5" name="Content Placeholder 4"/>
          <p:cNvSpPr>
            <a:spLocks noGrp="1"/>
          </p:cNvSpPr>
          <p:nvPr>
            <p:ph idx="1"/>
          </p:nvPr>
        </p:nvSpPr>
        <p:spPr>
          <a:xfrm>
            <a:off x="767408" y="980728"/>
            <a:ext cx="11161240" cy="4320480"/>
          </a:xfrm>
        </p:spPr>
        <p:txBody>
          <a:bodyPr/>
          <a:lstStyle/>
          <a:p>
            <a:r>
              <a:rPr lang="en-US" sz="2600"/>
              <a:t>To speed up the operation of the </a:t>
            </a:r>
            <a:r>
              <a:rPr lang="en-US" sz="2600" spc="-300"/>
              <a:t>R S </a:t>
            </a:r>
            <a:r>
              <a:rPr lang="en-US" sz="2600"/>
              <a:t>A algorithm using the public key, a specific choice of </a:t>
            </a:r>
            <a:r>
              <a:rPr lang="en-US" sz="2600" i="1"/>
              <a:t>e </a:t>
            </a:r>
            <a:r>
              <a:rPr lang="en-US" sz="2600"/>
              <a:t>is usually made</a:t>
            </a:r>
          </a:p>
          <a:p>
            <a:r>
              <a:rPr lang="en-US" sz="2600"/>
              <a:t>The most common choice is 65537 (2</a:t>
            </a:r>
            <a:r>
              <a:rPr lang="en-US" sz="2600" baseline="30000"/>
              <a:t>16</a:t>
            </a:r>
            <a:r>
              <a:rPr lang="en-US" sz="2600"/>
              <a:t> + 1)</a:t>
            </a:r>
          </a:p>
          <a:p>
            <a:pPr lvl="1"/>
            <a:r>
              <a:rPr lang="en-US" sz="2600"/>
              <a:t>Two other popular choices are </a:t>
            </a:r>
            <a:r>
              <a:rPr lang="en-US" sz="2600" i="1"/>
              <a:t>e</a:t>
            </a:r>
            <a:r>
              <a:rPr lang="en-US" sz="2600"/>
              <a:t>=3 and </a:t>
            </a:r>
            <a:r>
              <a:rPr lang="en-US" sz="2600" i="1"/>
              <a:t>e</a:t>
            </a:r>
            <a:r>
              <a:rPr lang="en-US" sz="2600"/>
              <a:t>=17</a:t>
            </a:r>
          </a:p>
          <a:p>
            <a:pPr lvl="1"/>
            <a:r>
              <a:rPr lang="en-US" sz="2600"/>
              <a:t>Each of these choices has only two 1 bits, so the number of multiplications required to perform exponentiation is minimized</a:t>
            </a:r>
          </a:p>
          <a:p>
            <a:pPr lvl="1"/>
            <a:r>
              <a:rPr lang="en-US" sz="2600"/>
              <a:t>With a very small public key, such as </a:t>
            </a:r>
            <a:r>
              <a:rPr lang="en-US" sz="2600" i="1"/>
              <a:t>e </a:t>
            </a:r>
            <a:r>
              <a:rPr lang="en-US" sz="2600"/>
              <a:t>= 3, </a:t>
            </a:r>
            <a:r>
              <a:rPr lang="en-US" sz="2600" spc="-300"/>
              <a:t>R S </a:t>
            </a:r>
            <a:r>
              <a:rPr lang="en-US" sz="2600"/>
              <a:t>A becomes vulnerable to a </a:t>
            </a:r>
            <a:r>
              <a:rPr lang="en-US" sz="2600">
                <a:solidFill>
                  <a:srgbClr val="FF0000"/>
                </a:solidFill>
              </a:rPr>
              <a:t>simple attack</a:t>
            </a:r>
          </a:p>
        </p:txBody>
      </p:sp>
    </p:spTree>
    <p:extLst>
      <p:ext uri="{BB962C8B-B14F-4D97-AF65-F5344CB8AC3E}">
        <p14:creationId xmlns:p14="http://schemas.microsoft.com/office/powerpoint/2010/main" val="18570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6112"/>
            <a:ext cx="8579296" cy="646321"/>
          </a:xfrm>
        </p:spPr>
        <p:txBody>
          <a:bodyPr wrap="square">
            <a:spAutoFit/>
          </a:bodyPr>
          <a:lstStyle/>
          <a:p>
            <a:r>
              <a:rPr lang="en-US" altLang="en-US" sz="3600">
                <a:ea typeface="ヒラギノ角ゴ Pro W3" charset="-128"/>
              </a:rPr>
              <a:t>Efficient Operation Using the Private Key</a:t>
            </a:r>
          </a:p>
        </p:txBody>
      </p:sp>
      <p:sp>
        <p:nvSpPr>
          <p:cNvPr id="5" name="Content Placeholder 4"/>
          <p:cNvSpPr>
            <a:spLocks noGrp="1"/>
          </p:cNvSpPr>
          <p:nvPr>
            <p:ph idx="1"/>
          </p:nvPr>
        </p:nvSpPr>
        <p:spPr>
          <a:xfrm>
            <a:off x="695400" y="980728"/>
            <a:ext cx="10801200" cy="4536503"/>
          </a:xfrm>
        </p:spPr>
        <p:txBody>
          <a:bodyPr/>
          <a:lstStyle/>
          <a:p>
            <a:r>
              <a:rPr lang="en-US" sz="2600"/>
              <a:t>Decryption uses exponentiation to power </a:t>
            </a:r>
            <a:r>
              <a:rPr lang="en-US" sz="2600" i="1"/>
              <a:t>d</a:t>
            </a:r>
          </a:p>
          <a:p>
            <a:pPr lvl="1"/>
            <a:r>
              <a:rPr lang="en-US" sz="2600"/>
              <a:t>A small value of </a:t>
            </a:r>
            <a:r>
              <a:rPr lang="en-US" sz="2600" i="1"/>
              <a:t>d </a:t>
            </a:r>
            <a:r>
              <a:rPr lang="en-US" sz="2600"/>
              <a:t>is vulnerable to a brute-force attack and to other forms of cryptanalysis</a:t>
            </a:r>
          </a:p>
          <a:p>
            <a:r>
              <a:rPr lang="en-US" sz="2600"/>
              <a:t>Can use the Chinese Remainder Theorem (</a:t>
            </a:r>
            <a:r>
              <a:rPr lang="en-US" sz="2600" spc="-300"/>
              <a:t>C R </a:t>
            </a:r>
            <a:r>
              <a:rPr lang="en-US" sz="2600"/>
              <a:t>T) to </a:t>
            </a:r>
            <a:r>
              <a:rPr lang="en-US" sz="2600">
                <a:solidFill>
                  <a:srgbClr val="FF0000"/>
                </a:solidFill>
              </a:rPr>
              <a:t>speed up computation</a:t>
            </a:r>
          </a:p>
          <a:p>
            <a:pPr lvl="1"/>
            <a:r>
              <a:rPr lang="en-US" sz="2600"/>
              <a:t>The quantities </a:t>
            </a:r>
            <a:r>
              <a:rPr lang="en-US" sz="2600" i="1"/>
              <a:t>d </a:t>
            </a:r>
            <a:r>
              <a:rPr lang="en-US" sz="2600"/>
              <a:t>mod (</a:t>
            </a:r>
            <a:r>
              <a:rPr lang="en-US" sz="2600" i="1"/>
              <a:t>p – 1) </a:t>
            </a:r>
            <a:r>
              <a:rPr lang="en-US" sz="2600"/>
              <a:t>and</a:t>
            </a:r>
            <a:r>
              <a:rPr lang="en-US" sz="2600" i="1"/>
              <a:t> d</a:t>
            </a:r>
            <a:r>
              <a:rPr lang="en-US" sz="2600"/>
              <a:t> mod (</a:t>
            </a:r>
            <a:r>
              <a:rPr lang="en-US" sz="2600" i="1"/>
              <a:t>q – 1) </a:t>
            </a:r>
            <a:r>
              <a:rPr lang="en-US" sz="2600"/>
              <a:t>can be </a:t>
            </a:r>
            <a:r>
              <a:rPr lang="en-US" sz="2600" err="1"/>
              <a:t>precalculated</a:t>
            </a:r>
            <a:endParaRPr lang="en-US" sz="2600"/>
          </a:p>
          <a:p>
            <a:pPr lvl="1"/>
            <a:r>
              <a:rPr lang="en-US" sz="2600"/>
              <a:t> End result is that the calculation is approximately four times as fast as evaluating </a:t>
            </a:r>
            <a:r>
              <a:rPr lang="en-US" sz="2600" i="1"/>
              <a:t>M = C</a:t>
            </a:r>
            <a:r>
              <a:rPr lang="en-US" sz="2600" i="1" baseline="30000"/>
              <a:t>d</a:t>
            </a:r>
            <a:r>
              <a:rPr lang="en-US" sz="2600" i="1"/>
              <a:t> </a:t>
            </a:r>
            <a:r>
              <a:rPr lang="en-US" sz="2600"/>
              <a:t>mod </a:t>
            </a:r>
            <a:r>
              <a:rPr lang="en-US" sz="2600" i="1"/>
              <a:t>n </a:t>
            </a:r>
            <a:r>
              <a:rPr lang="en-US" sz="2600"/>
              <a:t>directly</a:t>
            </a:r>
          </a:p>
        </p:txBody>
      </p:sp>
    </p:spTree>
    <p:extLst>
      <p:ext uri="{BB962C8B-B14F-4D97-AF65-F5344CB8AC3E}">
        <p14:creationId xmlns:p14="http://schemas.microsoft.com/office/powerpoint/2010/main" val="3517183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273" y="0"/>
            <a:ext cx="7906072" cy="646321"/>
          </a:xfrm>
        </p:spPr>
        <p:txBody>
          <a:bodyPr wrap="square">
            <a:spAutoFit/>
          </a:bodyPr>
          <a:lstStyle/>
          <a:p>
            <a:r>
              <a:rPr lang="en-US" altLang="en-US" sz="3600">
                <a:ea typeface="ヒラギノ角ゴ Pro W3" charset="-128"/>
              </a:rPr>
              <a:t>Key Generation</a:t>
            </a:r>
          </a:p>
        </p:txBody>
      </p:sp>
      <p:sp>
        <p:nvSpPr>
          <p:cNvPr id="5" name="Content Placeholder 4"/>
          <p:cNvSpPr>
            <a:spLocks noGrp="1"/>
          </p:cNvSpPr>
          <p:nvPr>
            <p:ph idx="1"/>
          </p:nvPr>
        </p:nvSpPr>
        <p:spPr>
          <a:xfrm>
            <a:off x="695400" y="878004"/>
            <a:ext cx="11233248" cy="3810000"/>
          </a:xfrm>
        </p:spPr>
        <p:txBody>
          <a:bodyPr/>
          <a:lstStyle/>
          <a:p>
            <a:pPr>
              <a:lnSpc>
                <a:spcPct val="150000"/>
              </a:lnSpc>
            </a:pPr>
            <a:r>
              <a:rPr lang="en-US" sz="2600"/>
              <a:t>Before the application of the public-key cryptosystem each participant must generate a pair of keys:</a:t>
            </a:r>
          </a:p>
          <a:p>
            <a:pPr lvl="1">
              <a:lnSpc>
                <a:spcPct val="150000"/>
              </a:lnSpc>
            </a:pPr>
            <a:r>
              <a:rPr lang="en-US" sz="2600"/>
              <a:t>Determine two prime numbers </a:t>
            </a:r>
            <a:r>
              <a:rPr lang="en-AU" sz="2600" i="1"/>
              <a:t>p</a:t>
            </a:r>
            <a:r>
              <a:rPr lang="en-AU" sz="2600"/>
              <a:t> and </a:t>
            </a:r>
            <a:r>
              <a:rPr lang="en-AU" sz="2600" i="1"/>
              <a:t>q</a:t>
            </a:r>
            <a:r>
              <a:rPr lang="en-AU" sz="2600"/>
              <a:t> </a:t>
            </a:r>
          </a:p>
          <a:p>
            <a:pPr lvl="1">
              <a:lnSpc>
                <a:spcPct val="150000"/>
              </a:lnSpc>
            </a:pPr>
            <a:r>
              <a:rPr lang="en-US" sz="2600"/>
              <a:t>Select either </a:t>
            </a:r>
            <a:r>
              <a:rPr lang="en-US" sz="2600" i="1"/>
              <a:t>e</a:t>
            </a:r>
            <a:r>
              <a:rPr lang="en-US" sz="2600"/>
              <a:t> or </a:t>
            </a:r>
            <a:r>
              <a:rPr lang="en-US" sz="2600" i="1"/>
              <a:t>d</a:t>
            </a:r>
            <a:r>
              <a:rPr lang="en-US" sz="2600"/>
              <a:t> and calculate the other</a:t>
            </a:r>
          </a:p>
          <a:p>
            <a:pPr>
              <a:lnSpc>
                <a:spcPct val="150000"/>
              </a:lnSpc>
            </a:pPr>
            <a:r>
              <a:rPr lang="en-AU" sz="2600"/>
              <a:t>Because the value of </a:t>
            </a:r>
            <a:r>
              <a:rPr lang="en-AU" sz="2600" i="1"/>
              <a:t>n = </a:t>
            </a:r>
            <a:r>
              <a:rPr lang="en-AU" sz="2600" i="1" err="1"/>
              <a:t>pq</a:t>
            </a:r>
            <a:r>
              <a:rPr lang="en-AU" sz="2600" i="1"/>
              <a:t> </a:t>
            </a:r>
            <a:r>
              <a:rPr lang="en-AU" sz="2600"/>
              <a:t>will be known to any potential adversary, primes must be chosen from a sufficiently large set</a:t>
            </a:r>
          </a:p>
          <a:p>
            <a:pPr lvl="1">
              <a:lnSpc>
                <a:spcPct val="150000"/>
              </a:lnSpc>
            </a:pPr>
            <a:r>
              <a:rPr lang="en-AU" sz="2600"/>
              <a:t>The </a:t>
            </a:r>
            <a:r>
              <a:rPr lang="en-AU" sz="2600">
                <a:solidFill>
                  <a:srgbClr val="FF0000"/>
                </a:solidFill>
              </a:rPr>
              <a:t>method used for finding large primes must be reasonably efficient</a:t>
            </a:r>
          </a:p>
        </p:txBody>
      </p:sp>
    </p:spTree>
    <p:extLst>
      <p:ext uri="{BB962C8B-B14F-4D97-AF65-F5344CB8AC3E}">
        <p14:creationId xmlns:p14="http://schemas.microsoft.com/office/powerpoint/2010/main" val="1749184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229600" cy="646321"/>
          </a:xfrm>
        </p:spPr>
        <p:txBody>
          <a:bodyPr wrap="square">
            <a:spAutoFit/>
          </a:bodyPr>
          <a:lstStyle/>
          <a:p>
            <a:r>
              <a:rPr lang="en-US" altLang="en-US" sz="3600">
                <a:ea typeface="ヒラギノ角ゴ Pro W3" charset="-128"/>
              </a:rPr>
              <a:t>Procedure for Picking a Prime Number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31404" y="980728"/>
                <a:ext cx="10729192" cy="4320480"/>
              </a:xfrm>
            </p:spPr>
            <p:txBody>
              <a:bodyPr/>
              <a:lstStyle/>
              <a:p>
                <a:r>
                  <a:rPr lang="en-US" sz="2600"/>
                  <a:t>Pick an odd integer </a:t>
                </a:r>
                <a:r>
                  <a:rPr lang="en-US" sz="2600" i="1"/>
                  <a:t>n</a:t>
                </a:r>
                <a:r>
                  <a:rPr lang="en-US" sz="2600"/>
                  <a:t> at random</a:t>
                </a:r>
              </a:p>
              <a:p>
                <a:r>
                  <a:rPr lang="en-US" sz="2600"/>
                  <a:t>Pick an integer </a:t>
                </a:r>
                <a:r>
                  <a:rPr lang="en-US" sz="2600" i="1"/>
                  <a:t>a &lt; n </a:t>
                </a:r>
                <a:r>
                  <a:rPr lang="en-US" sz="2600"/>
                  <a:t>at random</a:t>
                </a:r>
              </a:p>
              <a:p>
                <a:r>
                  <a:rPr lang="en-US" sz="2600"/>
                  <a:t>Perform the probabilistic </a:t>
                </a:r>
                <a:r>
                  <a:rPr lang="en-US" sz="2600" err="1"/>
                  <a:t>primality</a:t>
                </a:r>
                <a:r>
                  <a:rPr lang="en-US" sz="2600"/>
                  <a:t> test with </a:t>
                </a:r>
                <a14:m>
                  <m:oMath xmlns:m="http://schemas.openxmlformats.org/officeDocument/2006/math">
                    <m:r>
                      <a:rPr lang="en-US" sz="2600" i="1" dirty="0" smtClean="0">
                        <a:solidFill>
                          <a:srgbClr val="FF0000"/>
                        </a:solidFill>
                        <a:latin typeface="Cambria Math" panose="02040503050406030204" pitchFamily="18" charset="0"/>
                      </a:rPr>
                      <m:t>𝑎</m:t>
                    </m:r>
                  </m:oMath>
                </a14:m>
                <a:r>
                  <a:rPr lang="en-US" sz="2600" i="1"/>
                  <a:t> </a:t>
                </a:r>
                <a:r>
                  <a:rPr lang="en-US" sz="2600"/>
                  <a:t>as a parameter. If </a:t>
                </a:r>
                <a:r>
                  <a:rPr lang="en-US" sz="2600" i="1"/>
                  <a:t>n </a:t>
                </a:r>
                <a:r>
                  <a:rPr lang="en-US" sz="2600"/>
                  <a:t>fails the test, reject the value </a:t>
                </a:r>
                <a:r>
                  <a:rPr lang="en-US" sz="2600" i="1"/>
                  <a:t>n </a:t>
                </a:r>
                <a:r>
                  <a:rPr lang="en-US" sz="2600"/>
                  <a:t>and go to step 1</a:t>
                </a:r>
              </a:p>
              <a:p>
                <a:r>
                  <a:rPr lang="en-US" sz="2600"/>
                  <a:t>If </a:t>
                </a:r>
                <a:r>
                  <a:rPr lang="en-US" sz="2600" i="1"/>
                  <a:t>n </a:t>
                </a:r>
                <a:r>
                  <a:rPr lang="en-US" sz="2600"/>
                  <a:t>has passed a sufficient number of tests, accept </a:t>
                </a:r>
                <a:r>
                  <a:rPr lang="en-US" sz="2600" i="1"/>
                  <a:t>n; </a:t>
                </a:r>
                <a:r>
                  <a:rPr lang="en-US" sz="2600"/>
                  <a:t>otherwise, go to step 2</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31404" y="980728"/>
                <a:ext cx="10729192" cy="4320480"/>
              </a:xfrm>
              <a:blipFill>
                <a:blip r:embed="rId3"/>
                <a:stretch>
                  <a:fillRect l="-1307" t="-2821" r="-1080"/>
                </a:stretch>
              </a:blipFill>
            </p:spPr>
            <p:txBody>
              <a:bodyPr/>
              <a:lstStyle/>
              <a:p>
                <a:r>
                  <a:rPr lang="en-US">
                    <a:noFill/>
                  </a:rPr>
                  <a:t> </a:t>
                </a:r>
              </a:p>
            </p:txBody>
          </p:sp>
        </mc:Fallback>
      </mc:AlternateContent>
    </p:spTree>
    <p:extLst>
      <p:ext uri="{BB962C8B-B14F-4D97-AF65-F5344CB8AC3E}">
        <p14:creationId xmlns:p14="http://schemas.microsoft.com/office/powerpoint/2010/main" val="1160328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9108"/>
            <a:ext cx="7344816" cy="707876"/>
          </a:xfrm>
        </p:spPr>
        <p:txBody>
          <a:bodyPr wrap="square">
            <a:spAutoFit/>
          </a:bodyPr>
          <a:lstStyle/>
          <a:p>
            <a:r>
              <a:rPr lang="en-US" altLang="en-US">
                <a:ea typeface="ヒラギノ角ゴ Pro W3" charset="-128"/>
              </a:rPr>
              <a:t>Public-Key Cryptanalysis</a:t>
            </a:r>
          </a:p>
        </p:txBody>
      </p:sp>
      <p:sp>
        <p:nvSpPr>
          <p:cNvPr id="5" name="Content Placeholder 4"/>
          <p:cNvSpPr>
            <a:spLocks noGrp="1"/>
          </p:cNvSpPr>
          <p:nvPr>
            <p:ph idx="1"/>
          </p:nvPr>
        </p:nvSpPr>
        <p:spPr>
          <a:xfrm>
            <a:off x="407368" y="888332"/>
            <a:ext cx="11971174" cy="5081336"/>
          </a:xfrm>
        </p:spPr>
        <p:txBody>
          <a:bodyPr/>
          <a:lstStyle/>
          <a:p>
            <a:pPr>
              <a:lnSpc>
                <a:spcPct val="110000"/>
              </a:lnSpc>
            </a:pPr>
            <a:r>
              <a:rPr lang="en-US" sz="2400"/>
              <a:t>A public-key encryption scheme is vulnerable to a brute-force attack</a:t>
            </a:r>
          </a:p>
          <a:p>
            <a:pPr lvl="1">
              <a:lnSpc>
                <a:spcPct val="110000"/>
              </a:lnSpc>
            </a:pPr>
            <a:r>
              <a:rPr lang="en-US" sz="2400"/>
              <a:t>Countermeasure: use large keys</a:t>
            </a:r>
          </a:p>
          <a:p>
            <a:pPr lvl="1">
              <a:lnSpc>
                <a:spcPct val="110000"/>
              </a:lnSpc>
            </a:pPr>
            <a:r>
              <a:rPr lang="en-US" sz="2400"/>
              <a:t>Key size must be small enough for practical encryption and decryption</a:t>
            </a:r>
          </a:p>
          <a:p>
            <a:pPr lvl="1">
              <a:lnSpc>
                <a:spcPct val="110000"/>
              </a:lnSpc>
            </a:pPr>
            <a:r>
              <a:rPr lang="en-US" sz="2400"/>
              <a:t>Key sizes that have been proposed result in encryption/decryption speeds that are too slow for general-purpose use</a:t>
            </a:r>
          </a:p>
          <a:p>
            <a:pPr lvl="1">
              <a:lnSpc>
                <a:spcPct val="110000"/>
              </a:lnSpc>
            </a:pPr>
            <a:r>
              <a:rPr lang="en-US" sz="2400"/>
              <a:t>Public-key encryption is currently confined to key management and signature applications</a:t>
            </a:r>
          </a:p>
          <a:p>
            <a:pPr>
              <a:lnSpc>
                <a:spcPct val="110000"/>
              </a:lnSpc>
            </a:pPr>
            <a:r>
              <a:rPr lang="en-US" sz="2400"/>
              <a:t>Another form of attack is to find some way to compute the private key given the public key</a:t>
            </a:r>
          </a:p>
          <a:p>
            <a:pPr lvl="1">
              <a:lnSpc>
                <a:spcPct val="110000"/>
              </a:lnSpc>
            </a:pPr>
            <a:r>
              <a:rPr lang="en-US" sz="2400"/>
              <a:t>To date it has not been mathematically proven that this form of attack is infeasible for a particular public-key algorithm</a:t>
            </a:r>
          </a:p>
          <a:p>
            <a:pPr>
              <a:lnSpc>
                <a:spcPct val="110000"/>
              </a:lnSpc>
            </a:pPr>
            <a:r>
              <a:rPr lang="en-US" sz="2400"/>
              <a:t>Finally, there is a probable-message attack</a:t>
            </a:r>
          </a:p>
          <a:p>
            <a:pPr lvl="1">
              <a:lnSpc>
                <a:spcPct val="110000"/>
              </a:lnSpc>
            </a:pPr>
            <a:r>
              <a:rPr lang="en-US" sz="2400"/>
              <a:t>This attack can be thwarted by appending some random bits to simple messages</a:t>
            </a:r>
          </a:p>
        </p:txBody>
      </p:sp>
    </p:spTree>
    <p:extLst>
      <p:ext uri="{BB962C8B-B14F-4D97-AF65-F5344CB8AC3E}">
        <p14:creationId xmlns:p14="http://schemas.microsoft.com/office/powerpoint/2010/main" val="3701532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6375"/>
            <a:ext cx="7776864" cy="646321"/>
          </a:xfrm>
        </p:spPr>
        <p:txBody>
          <a:bodyPr wrap="square">
            <a:spAutoFit/>
          </a:bodyPr>
          <a:lstStyle/>
          <a:p>
            <a:r>
              <a:rPr lang="en-US" altLang="en-US" sz="3600">
                <a:ea typeface="ヒラギノ角ゴ Pro W3" charset="-128"/>
              </a:rPr>
              <a:t>The Security of </a:t>
            </a:r>
            <a:r>
              <a:rPr lang="en-US" altLang="en-US" sz="3600" spc="-450">
                <a:ea typeface="ヒラギノ角ゴ Pro W3" charset="-128"/>
              </a:rPr>
              <a:t>R S </a:t>
            </a:r>
            <a:r>
              <a:rPr lang="en-US" altLang="en-US" sz="3600">
                <a:ea typeface="ヒラギノ角ゴ Pro W3" charset="-128"/>
              </a:rPr>
              <a:t>A</a:t>
            </a:r>
          </a:p>
        </p:txBody>
      </p:sp>
      <p:sp>
        <p:nvSpPr>
          <p:cNvPr id="5" name="Content Placeholder 4"/>
          <p:cNvSpPr>
            <a:spLocks noGrp="1"/>
          </p:cNvSpPr>
          <p:nvPr>
            <p:ph idx="1"/>
          </p:nvPr>
        </p:nvSpPr>
        <p:spPr>
          <a:xfrm>
            <a:off x="0" y="980728"/>
            <a:ext cx="12432704" cy="5334000"/>
          </a:xfrm>
        </p:spPr>
        <p:txBody>
          <a:bodyPr/>
          <a:lstStyle/>
          <a:p>
            <a:pPr>
              <a:lnSpc>
                <a:spcPts val="2400"/>
              </a:lnSpc>
            </a:pPr>
            <a:r>
              <a:rPr lang="en-US" sz="2400"/>
              <a:t>Five possible approaches to attacking RSA are:</a:t>
            </a:r>
          </a:p>
          <a:p>
            <a:pPr lvl="1">
              <a:lnSpc>
                <a:spcPts val="2400"/>
              </a:lnSpc>
            </a:pPr>
            <a:r>
              <a:rPr lang="en-US" sz="2400"/>
              <a:t> </a:t>
            </a:r>
            <a:r>
              <a:rPr lang="en-US" sz="2400" b="1"/>
              <a:t>Brute force</a:t>
            </a:r>
          </a:p>
          <a:p>
            <a:pPr lvl="2">
              <a:lnSpc>
                <a:spcPts val="2400"/>
              </a:lnSpc>
            </a:pPr>
            <a:r>
              <a:rPr lang="en-US" sz="2400"/>
              <a:t>Involves trying all possible private keys</a:t>
            </a:r>
            <a:endParaRPr lang="en-AU" sz="2400"/>
          </a:p>
          <a:p>
            <a:pPr lvl="1">
              <a:lnSpc>
                <a:spcPts val="2400"/>
              </a:lnSpc>
            </a:pPr>
            <a:r>
              <a:rPr lang="en-US" sz="2400"/>
              <a:t> </a:t>
            </a:r>
            <a:r>
              <a:rPr lang="en-US" sz="2400" b="1"/>
              <a:t>Mathematical attacks </a:t>
            </a:r>
          </a:p>
          <a:p>
            <a:pPr lvl="2">
              <a:lnSpc>
                <a:spcPts val="2400"/>
              </a:lnSpc>
            </a:pPr>
            <a:r>
              <a:rPr lang="en-US" sz="2400"/>
              <a:t>There are several approaches, all equivalent in effort to factoring the product of two primes</a:t>
            </a:r>
          </a:p>
          <a:p>
            <a:pPr lvl="1">
              <a:lnSpc>
                <a:spcPts val="2400"/>
              </a:lnSpc>
            </a:pPr>
            <a:r>
              <a:rPr lang="en-US" sz="2400" b="1"/>
              <a:t>Timing attacks</a:t>
            </a:r>
          </a:p>
          <a:p>
            <a:pPr lvl="2">
              <a:lnSpc>
                <a:spcPts val="2400"/>
              </a:lnSpc>
            </a:pPr>
            <a:r>
              <a:rPr lang="en-US" sz="2400"/>
              <a:t>These depend on the running time of the decryption algorithm</a:t>
            </a:r>
          </a:p>
          <a:p>
            <a:pPr lvl="1">
              <a:lnSpc>
                <a:spcPts val="2400"/>
              </a:lnSpc>
            </a:pPr>
            <a:r>
              <a:rPr lang="en-US" sz="2400" b="1"/>
              <a:t> Hardware fault-based attack</a:t>
            </a:r>
          </a:p>
          <a:p>
            <a:pPr lvl="2">
              <a:lnSpc>
                <a:spcPts val="2400"/>
              </a:lnSpc>
            </a:pPr>
            <a:r>
              <a:rPr lang="en-US" sz="2400"/>
              <a:t>This involves inducing hardware faults in the processor that is generating digital signatures</a:t>
            </a:r>
          </a:p>
          <a:p>
            <a:pPr lvl="1">
              <a:lnSpc>
                <a:spcPts val="2400"/>
              </a:lnSpc>
            </a:pPr>
            <a:r>
              <a:rPr lang="en-US" sz="2400"/>
              <a:t> </a:t>
            </a:r>
            <a:r>
              <a:rPr lang="en-US" sz="2400" b="1"/>
              <a:t>Chosen </a:t>
            </a:r>
            <a:r>
              <a:rPr lang="en-US" sz="2400" b="1" err="1"/>
              <a:t>ciphertext</a:t>
            </a:r>
            <a:r>
              <a:rPr lang="en-US" sz="2400" b="1"/>
              <a:t> attacks</a:t>
            </a:r>
          </a:p>
          <a:p>
            <a:pPr lvl="2">
              <a:lnSpc>
                <a:spcPts val="2400"/>
              </a:lnSpc>
            </a:pPr>
            <a:r>
              <a:rPr lang="en-US" sz="2400"/>
              <a:t>This type of attack exploits properties of the RSA algorithm</a:t>
            </a:r>
            <a:endParaRPr lang="en-AU" sz="2400"/>
          </a:p>
        </p:txBody>
      </p:sp>
    </p:spTree>
    <p:extLst>
      <p:ext uri="{BB962C8B-B14F-4D97-AF65-F5344CB8AC3E}">
        <p14:creationId xmlns:p14="http://schemas.microsoft.com/office/powerpoint/2010/main" val="3846442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8110656" cy="606967"/>
          </a:xfrm>
        </p:spPr>
        <p:txBody>
          <a:bodyPr wrap="square">
            <a:noAutofit/>
          </a:bodyPr>
          <a:lstStyle/>
          <a:p>
            <a:r>
              <a:rPr lang="en-US" altLang="en-US" sz="3600">
                <a:ea typeface="ヒラギノ角ゴ Pro W3" charset="-128"/>
              </a:rPr>
              <a:t>Timing Attacks</a:t>
            </a:r>
          </a:p>
        </p:txBody>
      </p:sp>
      <p:sp>
        <p:nvSpPr>
          <p:cNvPr id="5" name="Content Placeholder 4"/>
          <p:cNvSpPr>
            <a:spLocks noGrp="1"/>
          </p:cNvSpPr>
          <p:nvPr>
            <p:ph idx="1"/>
          </p:nvPr>
        </p:nvSpPr>
        <p:spPr>
          <a:xfrm>
            <a:off x="695400" y="908720"/>
            <a:ext cx="11269252" cy="3581400"/>
          </a:xfrm>
        </p:spPr>
        <p:txBody>
          <a:bodyPr/>
          <a:lstStyle/>
          <a:p>
            <a:pPr>
              <a:lnSpc>
                <a:spcPct val="150000"/>
              </a:lnSpc>
            </a:pPr>
            <a:r>
              <a:rPr lang="en-US" sz="2400"/>
              <a:t>Paul Kocher, a cryptographic consultant, demonstrated that a snooper can </a:t>
            </a:r>
            <a:r>
              <a:rPr lang="en-US" sz="2400">
                <a:solidFill>
                  <a:srgbClr val="FF0000"/>
                </a:solidFill>
              </a:rPr>
              <a:t>determine a private key </a:t>
            </a:r>
            <a:r>
              <a:rPr lang="en-US" sz="2400"/>
              <a:t>by keeping track of how long a computer takes to decipher messages</a:t>
            </a:r>
          </a:p>
          <a:p>
            <a:r>
              <a:rPr lang="en-US" sz="2400"/>
              <a:t>Are applicable not just to RSA but to other public-key cryptography systems</a:t>
            </a:r>
          </a:p>
          <a:p>
            <a:r>
              <a:rPr lang="en-US" sz="2400"/>
              <a:t>Are alarming for two reasons:</a:t>
            </a:r>
          </a:p>
          <a:p>
            <a:pPr lvl="1"/>
            <a:r>
              <a:rPr lang="en-US" sz="2400"/>
              <a:t>It comes from a completely unexpected direction</a:t>
            </a:r>
          </a:p>
          <a:p>
            <a:pPr lvl="1"/>
            <a:r>
              <a:rPr lang="en-US" sz="2400"/>
              <a:t>It is a </a:t>
            </a:r>
            <a:r>
              <a:rPr lang="en-US" sz="2400" err="1"/>
              <a:t>ciphertext</a:t>
            </a:r>
            <a:r>
              <a:rPr lang="en-US" sz="2400"/>
              <a:t>-only attack</a:t>
            </a:r>
            <a:endParaRPr lang="en-AU" sz="2400"/>
          </a:p>
        </p:txBody>
      </p:sp>
    </p:spTree>
    <p:extLst>
      <p:ext uri="{BB962C8B-B14F-4D97-AF65-F5344CB8AC3E}">
        <p14:creationId xmlns:p14="http://schemas.microsoft.com/office/powerpoint/2010/main" val="1692994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0"/>
            <a:ext cx="8229600" cy="646321"/>
          </a:xfrm>
        </p:spPr>
        <p:txBody>
          <a:bodyPr wrap="square">
            <a:spAutoFit/>
          </a:bodyPr>
          <a:lstStyle/>
          <a:p>
            <a:r>
              <a:rPr lang="en-US" altLang="en-US" sz="3600">
                <a:ea typeface="ヒラギノ角ゴ Pro W3" charset="-128"/>
              </a:rPr>
              <a:t>Countermeasures</a:t>
            </a:r>
          </a:p>
        </p:txBody>
      </p:sp>
      <p:sp>
        <p:nvSpPr>
          <p:cNvPr id="5" name="Content Placeholder 4"/>
          <p:cNvSpPr>
            <a:spLocks noGrp="1"/>
          </p:cNvSpPr>
          <p:nvPr>
            <p:ph idx="1"/>
          </p:nvPr>
        </p:nvSpPr>
        <p:spPr>
          <a:xfrm>
            <a:off x="551384" y="788406"/>
            <a:ext cx="11089232" cy="5281188"/>
          </a:xfrm>
        </p:spPr>
        <p:txBody>
          <a:bodyPr/>
          <a:lstStyle/>
          <a:p>
            <a:pPr>
              <a:lnSpc>
                <a:spcPct val="120000"/>
              </a:lnSpc>
            </a:pPr>
            <a:r>
              <a:rPr lang="en-US" sz="2400" b="1"/>
              <a:t>Constant exponentiation time</a:t>
            </a:r>
          </a:p>
          <a:p>
            <a:pPr lvl="1">
              <a:lnSpc>
                <a:spcPct val="120000"/>
              </a:lnSpc>
            </a:pPr>
            <a:r>
              <a:rPr lang="en-US" sz="2400"/>
              <a:t>Ensure that all exponentiations take the same amount of time before returning a result; this is a simple fix but does degrade performance</a:t>
            </a:r>
          </a:p>
          <a:p>
            <a:pPr>
              <a:lnSpc>
                <a:spcPct val="120000"/>
              </a:lnSpc>
            </a:pPr>
            <a:r>
              <a:rPr lang="en-US" sz="2400" b="1"/>
              <a:t>Random delay</a:t>
            </a:r>
          </a:p>
          <a:p>
            <a:pPr lvl="1">
              <a:lnSpc>
                <a:spcPct val="120000"/>
              </a:lnSpc>
            </a:pPr>
            <a:r>
              <a:rPr lang="en-US" sz="2400"/>
              <a:t>Better performance could be achieved by adding a random delay to the exponentiation algorithm to confuse the timing attack</a:t>
            </a:r>
          </a:p>
          <a:p>
            <a:pPr>
              <a:lnSpc>
                <a:spcPct val="120000"/>
              </a:lnSpc>
            </a:pPr>
            <a:r>
              <a:rPr lang="en-US" sz="2400" b="1"/>
              <a:t>Blinding</a:t>
            </a:r>
          </a:p>
          <a:p>
            <a:pPr lvl="1">
              <a:lnSpc>
                <a:spcPct val="120000"/>
              </a:lnSpc>
            </a:pPr>
            <a:r>
              <a:rPr lang="en-US" sz="2400"/>
              <a:t>Multiply the </a:t>
            </a:r>
            <a:r>
              <a:rPr lang="en-US" sz="2400" err="1"/>
              <a:t>ciphertext</a:t>
            </a:r>
            <a:r>
              <a:rPr lang="en-US" sz="2400"/>
              <a:t> by a random number before performing exponentiation; this process prevents the attacker from knowing what </a:t>
            </a:r>
            <a:r>
              <a:rPr lang="en-US" sz="2400" err="1"/>
              <a:t>ciphertext</a:t>
            </a:r>
            <a:r>
              <a:rPr lang="en-US" sz="2400"/>
              <a:t> bits are being processed inside the computer and therefore prevents the </a:t>
            </a:r>
            <a:r>
              <a:rPr lang="en-US" sz="2400">
                <a:solidFill>
                  <a:srgbClr val="FF0000"/>
                </a:solidFill>
              </a:rPr>
              <a:t>bit-by-bit analysis essential to the timing attack</a:t>
            </a:r>
          </a:p>
        </p:txBody>
      </p:sp>
    </p:spTree>
    <p:extLst>
      <p:ext uri="{BB962C8B-B14F-4D97-AF65-F5344CB8AC3E}">
        <p14:creationId xmlns:p14="http://schemas.microsoft.com/office/powerpoint/2010/main" val="919683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0"/>
            <a:ext cx="8229600" cy="646321"/>
          </a:xfrm>
        </p:spPr>
        <p:txBody>
          <a:bodyPr wrap="square">
            <a:spAutoFit/>
          </a:bodyPr>
          <a:lstStyle/>
          <a:p>
            <a:r>
              <a:rPr lang="en-US" altLang="en-US" sz="3600">
                <a:ea typeface="ヒラギノ角ゴ Pro W3" charset="-128"/>
              </a:rPr>
              <a:t>Fault-Based Attack</a:t>
            </a:r>
          </a:p>
        </p:txBody>
      </p:sp>
      <p:sp>
        <p:nvSpPr>
          <p:cNvPr id="5" name="Content Placeholder 4"/>
          <p:cNvSpPr>
            <a:spLocks noGrp="1"/>
          </p:cNvSpPr>
          <p:nvPr>
            <p:ph idx="1"/>
          </p:nvPr>
        </p:nvSpPr>
        <p:spPr>
          <a:xfrm>
            <a:off x="335360" y="692696"/>
            <a:ext cx="11449272" cy="5281188"/>
          </a:xfrm>
        </p:spPr>
        <p:txBody>
          <a:bodyPr/>
          <a:lstStyle/>
          <a:p>
            <a:pPr>
              <a:lnSpc>
                <a:spcPct val="150000"/>
              </a:lnSpc>
            </a:pPr>
            <a:r>
              <a:rPr lang="en-US" sz="2400"/>
              <a:t>An attack on a processor that is generating </a:t>
            </a:r>
            <a:r>
              <a:rPr lang="en-US" sz="2400" spc="-300"/>
              <a:t>R S </a:t>
            </a:r>
            <a:r>
              <a:rPr lang="en-US" sz="2400"/>
              <a:t>A digital signatures</a:t>
            </a:r>
          </a:p>
          <a:p>
            <a:pPr lvl="1">
              <a:lnSpc>
                <a:spcPct val="150000"/>
              </a:lnSpc>
            </a:pPr>
            <a:r>
              <a:rPr lang="en-US" sz="2400"/>
              <a:t>Induces faults in the signature computation by reducing the power to the processor</a:t>
            </a:r>
          </a:p>
          <a:p>
            <a:pPr lvl="1">
              <a:lnSpc>
                <a:spcPct val="150000"/>
              </a:lnSpc>
            </a:pPr>
            <a:r>
              <a:rPr lang="en-US" sz="2400"/>
              <a:t>The faults cause the software to produce invalid signatures which can then be analyzed by the attacker to recover the private key</a:t>
            </a:r>
          </a:p>
          <a:p>
            <a:pPr>
              <a:lnSpc>
                <a:spcPct val="150000"/>
              </a:lnSpc>
            </a:pPr>
            <a:r>
              <a:rPr lang="en-US" sz="2400"/>
              <a:t>The attack algorithm involves inducing single-bit errors and observing the results</a:t>
            </a:r>
          </a:p>
          <a:p>
            <a:pPr>
              <a:lnSpc>
                <a:spcPct val="150000"/>
              </a:lnSpc>
            </a:pPr>
            <a:r>
              <a:rPr lang="en-US" sz="2400"/>
              <a:t>While worthy of consideration, this attack does not appear to be a serious threat to </a:t>
            </a:r>
            <a:r>
              <a:rPr lang="en-US" sz="2400" spc="-300"/>
              <a:t>R S </a:t>
            </a:r>
            <a:r>
              <a:rPr lang="en-US" sz="2400"/>
              <a:t>A</a:t>
            </a:r>
          </a:p>
          <a:p>
            <a:pPr lvl="1">
              <a:lnSpc>
                <a:spcPct val="150000"/>
              </a:lnSpc>
            </a:pPr>
            <a:r>
              <a:rPr lang="en-US" sz="2400"/>
              <a:t>It requires that the attacker have physical access to the target machine and is able to directly control the input power to the processor</a:t>
            </a:r>
          </a:p>
        </p:txBody>
      </p:sp>
    </p:spTree>
    <p:extLst>
      <p:ext uri="{BB962C8B-B14F-4D97-AF65-F5344CB8AC3E}">
        <p14:creationId xmlns:p14="http://schemas.microsoft.com/office/powerpoint/2010/main" val="230728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271464" y="0"/>
            <a:ext cx="7543800" cy="884238"/>
          </a:xfrm>
        </p:spPr>
        <p:txBody>
          <a:bodyPr anchor="ctr"/>
          <a:lstStyle/>
          <a:p>
            <a:pPr eaLnBrk="1" hangingPunct="1"/>
            <a:r>
              <a:rPr lang="en-IN" altLang="en-US" spc="-400">
                <a:ea typeface="ヒラギノ角ゴ Pro W3" charset="-128"/>
              </a:rPr>
              <a:t>A E </a:t>
            </a:r>
            <a:r>
              <a:rPr lang="en-IN" altLang="en-US">
                <a:ea typeface="ヒラギノ角ゴ Pro W3" charset="-128"/>
              </a:rPr>
              <a:t>S review</a:t>
            </a:r>
            <a:endParaRPr lang="en-US" altLang="zh-CN">
              <a:ea typeface="宋体" panose="02010600030101010101" pitchFamily="2" charset="-122"/>
              <a:cs typeface="Times New Roman" panose="02020603050405020304" pitchFamily="18" charset="0"/>
            </a:endParaRP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884238"/>
            <a:ext cx="11161240" cy="4411662"/>
          </a:xfrm>
        </p:spPr>
        <p:txBody>
          <a:bodyPr/>
          <a:lstStyle/>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substitute-bytes</a:t>
            </a:r>
            <a:r>
              <a:rPr lang="en-US" altLang="zh-CN" sz="280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Non-linear operation based on a defined </a:t>
            </a:r>
            <a:r>
              <a:rPr lang="en-US" altLang="zh-CN" sz="2400" b="1">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shift-rows</a:t>
            </a:r>
            <a:r>
              <a:rPr lang="en-US" altLang="zh-CN" sz="2800">
                <a:ea typeface="宋体" panose="02010600030101010101" pitchFamily="2" charset="-122"/>
                <a:cs typeface="Times New Roman" panose="02020603050405020304" pitchFamily="18" charset="0"/>
              </a:rPr>
              <a:t> (</a:t>
            </a:r>
            <a:r>
              <a:rPr lang="en-US" altLang="zh-CN" sz="2800" err="1">
                <a:ea typeface="宋体" panose="02010600030101010101" pitchFamily="2" charset="-122"/>
                <a:cs typeface="Times New Roman" panose="02020603050405020304" pitchFamily="18" charset="0"/>
              </a:rPr>
              <a:t>shr</a:t>
            </a:r>
            <a:r>
              <a:rPr lang="en-US" altLang="zh-CN" sz="280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mix-columns</a:t>
            </a:r>
            <a:r>
              <a:rPr lang="en-US" altLang="zh-CN" sz="280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Elementary operation also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solidFill>
                  <a:srgbClr val="FF0000"/>
                </a:solidFill>
                <a:ea typeface="宋体" panose="02010600030101010101" pitchFamily="2" charset="-122"/>
                <a:cs typeface="Times New Roman" panose="02020603050405020304" pitchFamily="18" charset="0"/>
              </a:rPr>
              <a:t>add-round-key</a:t>
            </a:r>
            <a:r>
              <a:rPr lang="en-US" altLang="zh-CN" sz="2800">
                <a:solidFill>
                  <a:srgbClr val="FF0000"/>
                </a:solidFill>
                <a:ea typeface="宋体" panose="02010600030101010101" pitchFamily="2" charset="-122"/>
                <a:cs typeface="Times New Roman" panose="02020603050405020304" pitchFamily="18" charset="0"/>
              </a:rPr>
              <a:t> (ark) (128, 192, 256 bits)</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Produces </a:t>
            </a:r>
            <a:r>
              <a:rPr lang="en-US" altLang="zh-CN" sz="2400" b="1">
                <a:ea typeface="宋体" panose="02010600030101010101" pitchFamily="2" charset="-122"/>
                <a:cs typeface="Times New Roman" panose="02020603050405020304" pitchFamily="18" charset="0"/>
              </a:rPr>
              <a:t>confusion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313"/>
            <a:ext cx="8229600" cy="646321"/>
          </a:xfrm>
        </p:spPr>
        <p:txBody>
          <a:bodyPr wrap="square">
            <a:spAutoFit/>
          </a:bodyPr>
          <a:lstStyle/>
          <a:p>
            <a:r>
              <a:rPr lang="en-US" altLang="en-US" sz="3600">
                <a:ea typeface="ヒラギノ角ゴ Pro W3" charset="-128"/>
              </a:rPr>
              <a:t>Chosen </a:t>
            </a:r>
            <a:r>
              <a:rPr lang="en-US" altLang="en-US" sz="3600" err="1">
                <a:ea typeface="ヒラギノ角ゴ Pro W3" charset="-128"/>
              </a:rPr>
              <a:t>Ciphertext</a:t>
            </a:r>
            <a:r>
              <a:rPr lang="en-US" altLang="en-US" sz="3600">
                <a:ea typeface="ヒラギノ角ゴ Pro W3" charset="-128"/>
              </a:rPr>
              <a:t> Attack (</a:t>
            </a:r>
            <a:r>
              <a:rPr lang="en-US" altLang="en-US" sz="3600" spc="-450">
                <a:ea typeface="ヒラギノ角ゴ Pro W3" charset="-128"/>
              </a:rPr>
              <a:t>C </a:t>
            </a:r>
            <a:r>
              <a:rPr lang="en-US" altLang="en-US" sz="3600" spc="-450" err="1">
                <a:ea typeface="ヒラギノ角ゴ Pro W3" charset="-128"/>
              </a:rPr>
              <a:t>C</a:t>
            </a:r>
            <a:r>
              <a:rPr lang="en-US" altLang="en-US" sz="3600" spc="-450">
                <a:ea typeface="ヒラギノ角ゴ Pro W3" charset="-128"/>
              </a:rPr>
              <a:t> </a:t>
            </a:r>
            <a:r>
              <a:rPr lang="en-US" altLang="en-US" sz="3600">
                <a:ea typeface="ヒラギノ角ゴ Pro W3" charset="-128"/>
              </a:rPr>
              <a:t>A)</a:t>
            </a:r>
          </a:p>
        </p:txBody>
      </p:sp>
      <p:sp>
        <p:nvSpPr>
          <p:cNvPr id="5" name="Content Placeholder 4"/>
          <p:cNvSpPr>
            <a:spLocks noGrp="1"/>
          </p:cNvSpPr>
          <p:nvPr>
            <p:ph idx="1"/>
          </p:nvPr>
        </p:nvSpPr>
        <p:spPr>
          <a:xfrm>
            <a:off x="407368" y="646634"/>
            <a:ext cx="11784632" cy="5281188"/>
          </a:xfrm>
        </p:spPr>
        <p:txBody>
          <a:bodyPr/>
          <a:lstStyle/>
          <a:p>
            <a:pPr>
              <a:lnSpc>
                <a:spcPct val="150000"/>
              </a:lnSpc>
            </a:pPr>
            <a:r>
              <a:rPr lang="en-US" sz="2400"/>
              <a:t>The adversary chooses a number of </a:t>
            </a:r>
            <a:r>
              <a:rPr lang="en-US" sz="2400" err="1"/>
              <a:t>ciphertexts</a:t>
            </a:r>
            <a:r>
              <a:rPr lang="en-US" sz="2400"/>
              <a:t> and is then given the corresponding plaintexts, decrypted with the target’s private key</a:t>
            </a:r>
          </a:p>
          <a:p>
            <a:pPr lvl="1">
              <a:lnSpc>
                <a:spcPct val="150000"/>
              </a:lnSpc>
            </a:pPr>
            <a:r>
              <a:rPr lang="en-US" sz="2400"/>
              <a:t>Thus the adversary could select a plaintext, encrypt it with the target’s public key, and then be able to get the plaintext back by having it decrypted with the private key</a:t>
            </a:r>
          </a:p>
          <a:p>
            <a:pPr lvl="1">
              <a:lnSpc>
                <a:spcPct val="150000"/>
              </a:lnSpc>
            </a:pPr>
            <a:r>
              <a:rPr lang="en-US" sz="2400"/>
              <a:t>The adversary exploits properties of </a:t>
            </a:r>
            <a:r>
              <a:rPr lang="en-US" sz="2400" spc="-350"/>
              <a:t>R S </a:t>
            </a:r>
            <a:r>
              <a:rPr lang="en-US" sz="2400"/>
              <a:t>A and selects blocks of data that, when processed using the target’s private key, yield information needed for cryptanalysis</a:t>
            </a:r>
          </a:p>
          <a:p>
            <a:pPr>
              <a:lnSpc>
                <a:spcPct val="150000"/>
              </a:lnSpc>
              <a:spcBef>
                <a:spcPts val="600"/>
              </a:spcBef>
              <a:buClr>
                <a:schemeClr val="bg2"/>
              </a:buClr>
            </a:pPr>
            <a:r>
              <a:rPr lang="en-US" sz="2400">
                <a:cs typeface="ＭＳ Ｐゴシック" pitchFamily="-84" charset="-128"/>
              </a:rPr>
              <a:t>To counter such attacks, </a:t>
            </a:r>
            <a:r>
              <a:rPr lang="en-US" sz="2400" spc="-350">
                <a:cs typeface="ＭＳ Ｐゴシック" pitchFamily="-84" charset="-128"/>
              </a:rPr>
              <a:t>R S </a:t>
            </a:r>
            <a:r>
              <a:rPr lang="en-US" sz="2400">
                <a:cs typeface="ＭＳ Ｐゴシック" pitchFamily="-84" charset="-128"/>
              </a:rPr>
              <a:t>A Security Inc. recommends modifying the plaintext using a procedure known as </a:t>
            </a:r>
            <a:r>
              <a:rPr lang="en-US" sz="2400" i="1">
                <a:solidFill>
                  <a:srgbClr val="FF0000"/>
                </a:solidFill>
                <a:cs typeface="ＭＳ Ｐゴシック" pitchFamily="-84" charset="-128"/>
              </a:rPr>
              <a:t>optimal asymmetric encryption padding</a:t>
            </a:r>
            <a:r>
              <a:rPr lang="en-US" sz="2400">
                <a:solidFill>
                  <a:srgbClr val="FF0000"/>
                </a:solidFill>
                <a:cs typeface="ＭＳ Ｐゴシック" pitchFamily="-84" charset="-128"/>
              </a:rPr>
              <a:t> (</a:t>
            </a:r>
            <a:r>
              <a:rPr lang="en-US" sz="2400" spc="-350">
                <a:solidFill>
                  <a:srgbClr val="FF0000"/>
                </a:solidFill>
                <a:cs typeface="ＭＳ Ｐゴシック" pitchFamily="-84" charset="-128"/>
              </a:rPr>
              <a:t>O A E </a:t>
            </a:r>
            <a:r>
              <a:rPr lang="en-US" sz="2400">
                <a:solidFill>
                  <a:srgbClr val="FF0000"/>
                </a:solidFill>
                <a:cs typeface="ＭＳ Ｐゴシック" pitchFamily="-84" charset="-128"/>
              </a:rPr>
              <a:t>P)</a:t>
            </a:r>
          </a:p>
        </p:txBody>
      </p:sp>
    </p:spTree>
    <p:extLst>
      <p:ext uri="{BB962C8B-B14F-4D97-AF65-F5344CB8AC3E}">
        <p14:creationId xmlns:p14="http://schemas.microsoft.com/office/powerpoint/2010/main" val="1366934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923"/>
            <a:ext cx="12457384" cy="584765"/>
          </a:xfrm>
        </p:spPr>
        <p:txBody>
          <a:bodyPr wrap="square">
            <a:spAutoFit/>
          </a:bodyPr>
          <a:lstStyle/>
          <a:p>
            <a:r>
              <a:rPr lang="en-US" altLang="en-US" sz="3200">
                <a:ea typeface="ヒラギノ角ゴ Pro W3" charset="-128"/>
              </a:rPr>
              <a:t>Encryption Using Optimal Asymmetric Encryption Padding (</a:t>
            </a:r>
            <a:r>
              <a:rPr lang="en-US" altLang="en-US" sz="3200" spc="-450">
                <a:ea typeface="ヒラギノ角ゴ Pro W3" charset="-128"/>
              </a:rPr>
              <a:t>O A E </a:t>
            </a:r>
            <a:r>
              <a:rPr lang="en-US" altLang="en-US" sz="3200">
                <a:ea typeface="ヒラギノ角ゴ Pro W3" charset="-128"/>
              </a:rPr>
              <a:t>P)</a:t>
            </a:r>
          </a:p>
        </p:txBody>
      </p:sp>
      <p:pic>
        <p:nvPicPr>
          <p:cNvPr id="5" name="Picture 4">
            <a:extLst>
              <a:ext uri="{FF2B5EF4-FFF2-40B4-BE49-F238E27FC236}">
                <a16:creationId xmlns:a16="http://schemas.microsoft.com/office/drawing/2014/main" id="{2757B0A1-F5BB-4783-AB26-860F44B1DBCF}"/>
              </a:ext>
            </a:extLst>
          </p:cNvPr>
          <p:cNvPicPr>
            <a:picLocks noChangeAspect="1"/>
          </p:cNvPicPr>
          <p:nvPr/>
        </p:nvPicPr>
        <p:blipFill>
          <a:blip r:embed="rId3"/>
          <a:stretch>
            <a:fillRect/>
          </a:stretch>
        </p:blipFill>
        <p:spPr>
          <a:xfrm>
            <a:off x="1343472" y="1055002"/>
            <a:ext cx="9001000" cy="5802998"/>
          </a:xfrm>
          <a:prstGeom prst="rect">
            <a:avLst/>
          </a:prstGeom>
        </p:spPr>
      </p:pic>
      <p:sp>
        <p:nvSpPr>
          <p:cNvPr id="6" name="TextBox 5">
            <a:extLst>
              <a:ext uri="{FF2B5EF4-FFF2-40B4-BE49-F238E27FC236}">
                <a16:creationId xmlns:a16="http://schemas.microsoft.com/office/drawing/2014/main" id="{4197E30A-FBF7-4BD5-B278-10BEE33A0E97}"/>
              </a:ext>
            </a:extLst>
          </p:cNvPr>
          <p:cNvSpPr txBox="1"/>
          <p:nvPr/>
        </p:nvSpPr>
        <p:spPr>
          <a:xfrm>
            <a:off x="8224423" y="2564904"/>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1803368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98953"/>
            <a:ext cx="8229600" cy="523210"/>
          </a:xfrm>
        </p:spPr>
        <p:txBody>
          <a:bodyPr wrap="square">
            <a:spAutoFit/>
          </a:bodyPr>
          <a:lstStyle/>
          <a:p>
            <a:r>
              <a:rPr lang="en-US" altLang="en-US" sz="2800">
                <a:ea typeface="ヒラギノ角ゴ Pro W3" charset="-128"/>
              </a:rPr>
              <a:t>Terminology Related to Asymmetric Encryption</a:t>
            </a:r>
            <a:endParaRPr lang="en-US" sz="2000"/>
          </a:p>
        </p:txBody>
      </p:sp>
      <p:graphicFrame>
        <p:nvGraphicFramePr>
          <p:cNvPr id="4" name="Table 3" descr="The following information is given in the table:&#10;Asymmetric Keys: Two related keys, a public key and a private key, that are used to perform complementary operations, such as encryption and decryption or signature generation and signature verification.&#10;Public Key Certificate: A digital document issued and digitally signed by the private key of a Certification Authority that binds the name of a subscriber Io a public key. The certificate indicates that the subscriber identified in the certificate has sole control and access to the corresponding private key.&#10;Public Key (Asymmetric) Cryptographic Algorithm: A cryptographic algorithm that uses two related keys, a public key and a private key. The two keys have the property that deriving the private key from the public key is computationally infeasible.&#10;Public Key Infrastructure (PKI): A set of policies, processes. server platforms, software and workstations used for the purpose of administering certificates and public-private key pairs, including the ability to issue, maintain, and revoke public key certificates.&#10;"/>
          <p:cNvGraphicFramePr>
            <a:graphicFrameLocks noGrp="1"/>
          </p:cNvGraphicFramePr>
          <p:nvPr>
            <p:extLst>
              <p:ext uri="{D42A27DB-BD31-4B8C-83A1-F6EECF244321}">
                <p14:modId xmlns:p14="http://schemas.microsoft.com/office/powerpoint/2010/main" val="4239354901"/>
              </p:ext>
            </p:extLst>
          </p:nvPr>
        </p:nvGraphicFramePr>
        <p:xfrm>
          <a:off x="731404" y="920941"/>
          <a:ext cx="11053228" cy="5016118"/>
        </p:xfrm>
        <a:graphic>
          <a:graphicData uri="http://schemas.openxmlformats.org/drawingml/2006/table">
            <a:tbl>
              <a:tblPr firstRow="1" bandRow="1">
                <a:tableStyleId>{3B4B98B0-60AC-42C2-AFA5-B58CD77FA1E5}</a:tableStyleId>
              </a:tblPr>
              <a:tblGrid>
                <a:gridCol w="11053228">
                  <a:extLst>
                    <a:ext uri="{9D8B030D-6E8A-4147-A177-3AD203B41FA5}">
                      <a16:colId xmlns:a16="http://schemas.microsoft.com/office/drawing/2014/main" val="20000"/>
                    </a:ext>
                  </a:extLst>
                </a:gridCol>
              </a:tblGrid>
              <a:tr h="1116107">
                <a:tc>
                  <a:txBody>
                    <a:bodyPr/>
                    <a:lstStyle/>
                    <a:p>
                      <a:r>
                        <a:rPr lang="en-IN" sz="1800" b="1" i="0" u="none" strike="noStrike" kern="1200" baseline="0">
                          <a:solidFill>
                            <a:schemeClr val="tx1"/>
                          </a:solidFill>
                          <a:latin typeface="+mn-lt"/>
                          <a:ea typeface="+mn-ea"/>
                          <a:cs typeface="+mn-cs"/>
                        </a:rPr>
                        <a:t>Asymmetric Keys</a:t>
                      </a:r>
                    </a:p>
                    <a:p>
                      <a:r>
                        <a:rPr lang="en-IN" sz="1800" b="0" i="0" u="none" strike="noStrike" kern="1200" baseline="0">
                          <a:solidFill>
                            <a:schemeClr val="tx1"/>
                          </a:solidFill>
                          <a:latin typeface="+mn-lt"/>
                          <a:ea typeface="+mn-ea"/>
                          <a:cs typeface="+mn-cs"/>
                        </a:rPr>
                        <a:t>Two related keys, a public key and a private key, that are used to perform complementary operations, such as encryption and decryption or signature generation and signature verification.</a:t>
                      </a:r>
                      <a:endParaRPr lang="en-IN" sz="1800">
                        <a:solidFill>
                          <a:schemeClr val="bg2"/>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0"/>
                  </a:ext>
                </a:extLst>
              </a:tr>
              <a:tr h="1371218">
                <a:tc>
                  <a:txBody>
                    <a:bodyPr/>
                    <a:lstStyle/>
                    <a:p>
                      <a:r>
                        <a:rPr lang="en-IN" sz="1800" b="1"/>
                        <a:t>Public Key Certificate</a:t>
                      </a:r>
                    </a:p>
                    <a:p>
                      <a:r>
                        <a:rPr lang="en-IN" sz="1800"/>
                        <a:t>A digital document issued and digitally signed by the private key of a Certification Authority that binds the</a:t>
                      </a:r>
                      <a:r>
                        <a:rPr lang="en-IN" sz="1800" baseline="0"/>
                        <a:t> </a:t>
                      </a:r>
                      <a:r>
                        <a:rPr lang="en-IN" sz="1800"/>
                        <a:t>name of a subscriber to a public key. The certificate indicates that the subscriber identified in the certificate</a:t>
                      </a:r>
                      <a:r>
                        <a:rPr lang="en-IN" sz="1800" baseline="0"/>
                        <a:t> </a:t>
                      </a:r>
                      <a:r>
                        <a:rPr lang="en-IN" sz="1800"/>
                        <a:t>has sole control and access to the corresponding private key.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16107">
                <a:tc>
                  <a:txBody>
                    <a:bodyPr/>
                    <a:lstStyle/>
                    <a:p>
                      <a:r>
                        <a:rPr lang="en-IN" sz="1800" b="1"/>
                        <a:t>Public Key (Asymmetric) Cryptographic Algorithm</a:t>
                      </a:r>
                    </a:p>
                    <a:p>
                      <a:r>
                        <a:rPr lang="en-IN" sz="1800"/>
                        <a:t>A cryptographic algorithm that uses two related keys, a public key and a private key. The two keys</a:t>
                      </a:r>
                      <a:r>
                        <a:rPr lang="en-IN" sz="1800" baseline="0"/>
                        <a:t> </a:t>
                      </a:r>
                      <a:r>
                        <a:rPr lang="en-IN" sz="1800"/>
                        <a:t>have the</a:t>
                      </a:r>
                      <a:r>
                        <a:rPr lang="en-IN" sz="1800" baseline="0"/>
                        <a:t> </a:t>
                      </a:r>
                      <a:r>
                        <a:rPr lang="en-IN" sz="1800"/>
                        <a:t>property that deriving the private key from the public key is computationally infeasible.</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412686">
                <a:tc>
                  <a:txBody>
                    <a:bodyPr/>
                    <a:lstStyle/>
                    <a:p>
                      <a:r>
                        <a:rPr lang="en-IN" sz="1800" b="1"/>
                        <a:t>Public Key Infrastructure (PKI)</a:t>
                      </a:r>
                    </a:p>
                    <a:p>
                      <a:r>
                        <a:rPr lang="en-IN" sz="1800"/>
                        <a:t>A set of policies, processes, server platforms, software and workstations used for the purpose of administering</a:t>
                      </a:r>
                      <a:r>
                        <a:rPr lang="en-IN" sz="1800" baseline="0"/>
                        <a:t> </a:t>
                      </a:r>
                      <a:r>
                        <a:rPr lang="en-IN" sz="1800"/>
                        <a:t>certificates and public-private key pairs, including the ability to issue, maintain, and revoke public key</a:t>
                      </a:r>
                      <a:r>
                        <a:rPr lang="en-IN" sz="1800" baseline="0"/>
                        <a:t> </a:t>
                      </a:r>
                      <a:r>
                        <a:rPr lang="en-IN" sz="1800"/>
                        <a:t>certificates.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idx="1"/>
          </p:nvPr>
        </p:nvSpPr>
        <p:spPr>
          <a:xfrm>
            <a:off x="1981200" y="6068854"/>
            <a:ext cx="8229600" cy="338544"/>
          </a:xfrm>
        </p:spPr>
        <p:txBody>
          <a:bodyPr>
            <a:spAutoFit/>
          </a:bodyPr>
          <a:lstStyle/>
          <a:p>
            <a:pPr marL="0" indent="0">
              <a:buNone/>
            </a:pPr>
            <a:r>
              <a:rPr lang="en-US" b="1"/>
              <a:t>Source: </a:t>
            </a:r>
            <a:r>
              <a:rPr lang="en-US" i="1"/>
              <a:t>Glossary of Key Information Security Terms</a:t>
            </a:r>
            <a:r>
              <a:rPr lang="en-US"/>
              <a:t>, NISTIR 7298.</a:t>
            </a:r>
            <a:endParaRPr lang="en-US" i="1"/>
          </a:p>
        </p:txBody>
      </p:sp>
    </p:spTree>
    <p:extLst>
      <p:ext uri="{BB962C8B-B14F-4D97-AF65-F5344CB8AC3E}">
        <p14:creationId xmlns:p14="http://schemas.microsoft.com/office/powerpoint/2010/main" val="4077417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640" y="142719"/>
            <a:ext cx="8939336" cy="615543"/>
          </a:xfrm>
        </p:spPr>
        <p:txBody>
          <a:bodyPr wrap="square">
            <a:spAutoFit/>
          </a:bodyPr>
          <a:lstStyle/>
          <a:p>
            <a:r>
              <a:rPr lang="en-US" altLang="en-US" sz="3400">
                <a:ea typeface="ヒラギノ角ゴ Pro W3" charset="-128"/>
              </a:rPr>
              <a:t>Misconceptions about Public-Key Encryption</a:t>
            </a:r>
            <a:endParaRPr lang="en-US" sz="3400"/>
          </a:p>
        </p:txBody>
      </p:sp>
      <p:sp>
        <p:nvSpPr>
          <p:cNvPr id="3" name="Content Placeholder 2"/>
          <p:cNvSpPr>
            <a:spLocks noGrp="1"/>
          </p:cNvSpPr>
          <p:nvPr>
            <p:ph idx="1"/>
          </p:nvPr>
        </p:nvSpPr>
        <p:spPr>
          <a:xfrm>
            <a:off x="659396" y="1072580"/>
            <a:ext cx="10873208" cy="3679202"/>
          </a:xfrm>
        </p:spPr>
        <p:txBody>
          <a:bodyPr wrap="square">
            <a:spAutoFit/>
          </a:bodyPr>
          <a:lstStyle/>
          <a:p>
            <a:pPr>
              <a:lnSpc>
                <a:spcPct val="130000"/>
              </a:lnSpc>
              <a:spcBef>
                <a:spcPts val="0"/>
              </a:spcBef>
            </a:pPr>
            <a:r>
              <a:rPr lang="en-US" sz="2600"/>
              <a:t>Public-key encryption is </a:t>
            </a:r>
            <a:r>
              <a:rPr lang="en-US" sz="2600">
                <a:solidFill>
                  <a:srgbClr val="FF0000"/>
                </a:solidFill>
              </a:rPr>
              <a:t>more secure </a:t>
            </a:r>
            <a:r>
              <a:rPr lang="en-US" sz="2600"/>
              <a:t>from cryptanalysis than symmetric encryption</a:t>
            </a:r>
          </a:p>
          <a:p>
            <a:pPr>
              <a:lnSpc>
                <a:spcPct val="130000"/>
              </a:lnSpc>
              <a:spcBef>
                <a:spcPts val="0"/>
              </a:spcBef>
            </a:pPr>
            <a:r>
              <a:rPr lang="en-US" sz="2600"/>
              <a:t>Public-key encryption is a general-purpose technique that has </a:t>
            </a:r>
            <a:r>
              <a:rPr lang="en-US" sz="2600">
                <a:solidFill>
                  <a:srgbClr val="FF0000"/>
                </a:solidFill>
              </a:rPr>
              <a:t>made symmetric encryption obsolete</a:t>
            </a:r>
          </a:p>
          <a:p>
            <a:pPr>
              <a:lnSpc>
                <a:spcPct val="130000"/>
              </a:lnSpc>
              <a:spcBef>
                <a:spcPts val="0"/>
              </a:spcBef>
            </a:pPr>
            <a:r>
              <a:rPr lang="en-US" sz="2600"/>
              <a:t>There is a feeling that </a:t>
            </a:r>
            <a:r>
              <a:rPr lang="en-US" sz="2600">
                <a:solidFill>
                  <a:srgbClr val="FF0000"/>
                </a:solidFill>
              </a:rPr>
              <a:t>key distribution is trivial </a:t>
            </a:r>
            <a:r>
              <a:rPr lang="en-US" sz="2600"/>
              <a:t>when using public-key encryption, compared to the cumbersome handshaking involved with key distribution centers for symmetric encryption</a:t>
            </a:r>
          </a:p>
        </p:txBody>
      </p:sp>
      <p:pic>
        <p:nvPicPr>
          <p:cNvPr id="4" name="Picture 3">
            <a:extLst>
              <a:ext uri="{FF2B5EF4-FFF2-40B4-BE49-F238E27FC236}">
                <a16:creationId xmlns:a16="http://schemas.microsoft.com/office/drawing/2014/main" id="{C346028E-88D6-452D-9BA6-DA85109AFB9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3562930">
            <a:off x="9073446" y="5437121"/>
            <a:ext cx="1162275" cy="526186"/>
          </a:xfrm>
          <a:prstGeom prst="rect">
            <a:avLst/>
          </a:prstGeom>
        </p:spPr>
      </p:pic>
    </p:spTree>
    <p:extLst>
      <p:ext uri="{BB962C8B-B14F-4D97-AF65-F5344CB8AC3E}">
        <p14:creationId xmlns:p14="http://schemas.microsoft.com/office/powerpoint/2010/main" val="3807053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8229600" cy="646321"/>
          </a:xfrm>
        </p:spPr>
        <p:txBody>
          <a:bodyPr wrap="square">
            <a:spAutoFit/>
          </a:bodyPr>
          <a:lstStyle/>
          <a:p>
            <a:r>
              <a:rPr lang="en-US" altLang="en-US" sz="3600">
                <a:ea typeface="ヒラギノ角ゴ Pro W3" charset="-128"/>
              </a:rPr>
              <a:t>Summary</a:t>
            </a:r>
          </a:p>
        </p:txBody>
      </p:sp>
      <p:sp>
        <p:nvSpPr>
          <p:cNvPr id="5" name="Content Placeholder 4"/>
          <p:cNvSpPr>
            <a:spLocks noGrp="1"/>
          </p:cNvSpPr>
          <p:nvPr>
            <p:ph idx="1"/>
          </p:nvPr>
        </p:nvSpPr>
        <p:spPr>
          <a:xfrm>
            <a:off x="767408" y="1153934"/>
            <a:ext cx="10513168" cy="3970308"/>
          </a:xfrm>
        </p:spPr>
        <p:txBody>
          <a:bodyPr wrap="square">
            <a:spAutoFit/>
          </a:bodyPr>
          <a:lstStyle/>
          <a:p>
            <a:pPr>
              <a:buClr>
                <a:schemeClr val="bg2"/>
              </a:buClr>
            </a:pPr>
            <a:r>
              <a:rPr lang="en-US" sz="2800"/>
              <a:t>Present an overview of the basic principles of public-key cryptosystems</a:t>
            </a:r>
          </a:p>
          <a:p>
            <a:pPr>
              <a:buClr>
                <a:schemeClr val="bg2"/>
              </a:buClr>
            </a:pPr>
            <a:r>
              <a:rPr lang="en-US" sz="2800"/>
              <a:t>Explain the two distinct uses of public-key cryptosystems</a:t>
            </a:r>
          </a:p>
          <a:p>
            <a:pPr>
              <a:buClr>
                <a:schemeClr val="bg2"/>
              </a:buClr>
            </a:pPr>
            <a:r>
              <a:rPr lang="en-US" sz="2800"/>
              <a:t>List and explain the requirements for a public-key cryptosystem</a:t>
            </a:r>
          </a:p>
          <a:p>
            <a:pPr>
              <a:buClr>
                <a:schemeClr val="bg2"/>
              </a:buClr>
              <a:defRPr/>
            </a:pPr>
            <a:r>
              <a:rPr lang="en-US" sz="2800"/>
              <a:t>Present an overview of the </a:t>
            </a:r>
            <a:r>
              <a:rPr lang="en-US" sz="2800" spc="-300"/>
              <a:t>R S </a:t>
            </a:r>
            <a:r>
              <a:rPr lang="en-US" sz="2800"/>
              <a:t>A algorithm</a:t>
            </a:r>
          </a:p>
          <a:p>
            <a:pPr>
              <a:buClr>
                <a:schemeClr val="bg2"/>
              </a:buClr>
              <a:defRPr/>
            </a:pPr>
            <a:r>
              <a:rPr lang="en-US" sz="2800"/>
              <a:t>Understand the timing attack</a:t>
            </a:r>
          </a:p>
          <a:p>
            <a:pPr>
              <a:buClr>
                <a:schemeClr val="bg2"/>
              </a:buClr>
              <a:defRPr/>
            </a:pPr>
            <a:r>
              <a:rPr lang="en-US" sz="2800"/>
              <a:t>Summarize the relevant issues related to the complexity of algorithms</a:t>
            </a:r>
          </a:p>
        </p:txBody>
      </p:sp>
      <p:pic>
        <p:nvPicPr>
          <p:cNvPr id="1026" name="Picture 2"/>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682443" y="4853228"/>
            <a:ext cx="2827115" cy="145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05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Dynamic AES?</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97328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111402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A E </a:t>
            </a:r>
            <a:r>
              <a:rPr lang="en-IN" altLang="en-US">
                <a:ea typeface="ヒラギノ角ゴ Pro W3" charset="-128"/>
              </a:rPr>
              <a:t>S review</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97328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29490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7253"/>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9937104" cy="4967287"/>
          </a:xfrm>
        </p:spPr>
        <p:txBody>
          <a:bodyPr/>
          <a:lstStyle/>
          <a:p>
            <a:pPr eaLnBrk="1" hangingPunct="1">
              <a:spcBef>
                <a:spcPct val="25000"/>
              </a:spcBef>
            </a:pPr>
            <a:r>
              <a:rPr lang="en-US">
                <a:solidFill>
                  <a:srgbClr val="FF0000"/>
                </a:solidFill>
              </a:rPr>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solidFill>
                  <a:srgbClr val="FF0000"/>
                </a:solidFill>
              </a:rPr>
              <a:t>Rabin</a:t>
            </a:r>
            <a:endParaRPr lang="en-US">
              <a:solidFill>
                <a:srgbClr val="FF0000"/>
              </a:solidFill>
            </a:endParaRPr>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291777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7819960" cy="677098"/>
          </a:xfrm>
        </p:spPr>
        <p:txBody>
          <a:bodyPr wrap="square">
            <a:spAutoFit/>
          </a:bodyPr>
          <a:lstStyle/>
          <a:p>
            <a:r>
              <a:rPr lang="en-US" altLang="en-US">
                <a:ea typeface="ヒラギノ角ゴ Pro W3" charset="-128"/>
              </a:rPr>
              <a:t>Why </a:t>
            </a:r>
            <a:r>
              <a:rPr lang="en-US" altLang="en-US">
                <a:latin typeface="+mj-lt"/>
                <a:ea typeface="ヒラギノ角ゴ Pro W3" charset="-128"/>
              </a:rPr>
              <a:t>Public-Key Cryptosystems?</a:t>
            </a:r>
            <a:endParaRPr lang="en-US">
              <a:latin typeface="+mj-lt"/>
            </a:endParaRPr>
          </a:p>
        </p:txBody>
      </p:sp>
      <p:sp>
        <p:nvSpPr>
          <p:cNvPr id="3" name="Content Placeholder 2"/>
          <p:cNvSpPr>
            <a:spLocks noGrp="1"/>
          </p:cNvSpPr>
          <p:nvPr>
            <p:ph idx="1"/>
          </p:nvPr>
        </p:nvSpPr>
        <p:spPr>
          <a:xfrm>
            <a:off x="767408" y="982181"/>
            <a:ext cx="10657184" cy="4228840"/>
          </a:xfrm>
        </p:spPr>
        <p:txBody>
          <a:bodyPr wrap="square">
            <a:spAutoFit/>
          </a:bodyPr>
          <a:lstStyle/>
          <a:p>
            <a:pPr marL="0" indent="0">
              <a:buNone/>
            </a:pPr>
            <a:r>
              <a:rPr lang="en-US" sz="2400"/>
              <a:t>To overcome two of the most difficult problems associated with symmetric encryption:</a:t>
            </a:r>
          </a:p>
          <a:p>
            <a:r>
              <a:rPr lang="en-US" sz="2400" b="1">
                <a:solidFill>
                  <a:srgbClr val="FF0000"/>
                </a:solidFill>
              </a:rPr>
              <a:t>Key distribution (key for sysmetric encryption)</a:t>
            </a:r>
          </a:p>
          <a:p>
            <a:pPr lvl="1"/>
            <a:r>
              <a:rPr lang="en-US" sz="2400"/>
              <a:t>How to have secure communications in general without having to trust a </a:t>
            </a:r>
            <a:r>
              <a:rPr lang="en-US" sz="2400" spc="-300"/>
              <a:t>K D </a:t>
            </a:r>
            <a:r>
              <a:rPr lang="en-US" sz="2400"/>
              <a:t>C with your key</a:t>
            </a:r>
          </a:p>
          <a:p>
            <a:r>
              <a:rPr lang="en-US" sz="2400" b="1">
                <a:solidFill>
                  <a:srgbClr val="FF0000"/>
                </a:solidFill>
              </a:rPr>
              <a:t>Digital signatures</a:t>
            </a:r>
          </a:p>
          <a:p>
            <a:pPr lvl="1"/>
            <a:r>
              <a:rPr lang="en-US" sz="2400"/>
              <a:t>How to verify that a message comes intact from the claimed sender</a:t>
            </a:r>
          </a:p>
          <a:p>
            <a:endParaRPr lang="en-US" sz="2400"/>
          </a:p>
          <a:p>
            <a:pPr marL="0" indent="0">
              <a:buNone/>
            </a:pPr>
            <a:r>
              <a:rPr lang="en-US" sz="2400" b="1"/>
              <a:t>Whitfield </a:t>
            </a:r>
            <a:r>
              <a:rPr lang="en-US" sz="2400" b="1" err="1"/>
              <a:t>Diffie</a:t>
            </a:r>
            <a:r>
              <a:rPr lang="en-US" sz="2400" b="1"/>
              <a:t> and Martin Hellman:  proposed a </a:t>
            </a:r>
            <a:r>
              <a:rPr lang="en-US" sz="2400"/>
              <a:t>method that addressed both problems (1976)</a:t>
            </a:r>
          </a:p>
        </p:txBody>
      </p:sp>
    </p:spTree>
    <p:extLst>
      <p:ext uri="{BB962C8B-B14F-4D97-AF65-F5344CB8AC3E}">
        <p14:creationId xmlns:p14="http://schemas.microsoft.com/office/powerpoint/2010/main" val="145573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5">
            <a:extLst>
              <a:ext uri="{FF2B5EF4-FFF2-40B4-BE49-F238E27FC236}">
                <a16:creationId xmlns:a16="http://schemas.microsoft.com/office/drawing/2014/main" id="{FF2BA8C4-8950-4FD0-81B4-2CE12AF5E1A6}"/>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900" b="1">
                <a:solidFill>
                  <a:schemeClr val="tx1"/>
                </a:solidFill>
                <a:ea typeface="宋体" panose="02010600030101010101" pitchFamily="2" charset="-122"/>
              </a:rPr>
              <a:t>Moden Asymmetric ciphers</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89511855-0DC5-4836-9BED-D6614BAAFC3E}"/>
              </a:ext>
            </a:extLst>
          </p:cNvPr>
          <p:cNvSpPr/>
          <p:nvPr/>
        </p:nvSpPr>
        <p:spPr>
          <a:xfrm>
            <a:off x="4151784" y="881485"/>
            <a:ext cx="6337953" cy="523220"/>
          </a:xfrm>
          <a:prstGeom prst="rect">
            <a:avLst/>
          </a:prstGeom>
        </p:spPr>
        <p:txBody>
          <a:bodyPr wrap="none">
            <a:spAutoFit/>
          </a:bodyPr>
          <a:lstStyle/>
          <a:p>
            <a:r>
              <a:rPr lang="en-US" b="1"/>
              <a:t>Symmetric cipher vs Asymmetric cipher</a:t>
            </a:r>
          </a:p>
        </p:txBody>
      </p:sp>
      <p:pic>
        <p:nvPicPr>
          <p:cNvPr id="3" name="Picture 2">
            <a:extLst>
              <a:ext uri="{FF2B5EF4-FFF2-40B4-BE49-F238E27FC236}">
                <a16:creationId xmlns:a16="http://schemas.microsoft.com/office/drawing/2014/main" id="{06118B63-7146-4AE4-9815-B5082304FA8C}"/>
              </a:ext>
            </a:extLst>
          </p:cNvPr>
          <p:cNvPicPr>
            <a:picLocks noChangeAspect="1"/>
          </p:cNvPicPr>
          <p:nvPr/>
        </p:nvPicPr>
        <p:blipFill>
          <a:blip r:embed="rId3"/>
          <a:stretch>
            <a:fillRect/>
          </a:stretch>
        </p:blipFill>
        <p:spPr>
          <a:xfrm>
            <a:off x="3652112" y="1467010"/>
            <a:ext cx="8234719" cy="489603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58CA33-1FCA-4176-9E74-D4D2FDD03F3E}"/>
                  </a:ext>
                </a:extLst>
              </p:cNvPr>
              <p:cNvSpPr txBox="1"/>
              <p:nvPr/>
            </p:nvSpPr>
            <p:spPr>
              <a:xfrm>
                <a:off x="296186" y="4823574"/>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2" name="TextBox 1">
                <a:extLst>
                  <a:ext uri="{FF2B5EF4-FFF2-40B4-BE49-F238E27FC236}">
                    <a16:creationId xmlns:a16="http://schemas.microsoft.com/office/drawing/2014/main" id="{5758CA33-1FCA-4176-9E74-D4D2FDD03F3E}"/>
                  </a:ext>
                </a:extLst>
              </p:cNvPr>
              <p:cNvSpPr txBox="1">
                <a:spLocks noRot="1" noChangeAspect="1" noMove="1" noResize="1" noEditPoints="1" noAdjustHandles="1" noChangeArrowheads="1" noChangeShapeType="1" noTextEdit="1"/>
              </p:cNvSpPr>
              <p:nvPr/>
            </p:nvSpPr>
            <p:spPr>
              <a:xfrm>
                <a:off x="296186" y="4823574"/>
                <a:ext cx="1923539" cy="523220"/>
              </a:xfrm>
              <a:prstGeom prst="rect">
                <a:avLst/>
              </a:prstGeom>
              <a:blipFill>
                <a:blip r:embed="rId4"/>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F35DB7D-7EC8-4541-ACD6-38E02F1FF15F}"/>
              </a:ext>
            </a:extLst>
          </p:cNvPr>
          <p:cNvCxnSpPr>
            <a:cxnSpLocks/>
          </p:cNvCxnSpPr>
          <p:nvPr/>
        </p:nvCxnSpPr>
        <p:spPr bwMode="auto">
          <a:xfrm flipH="1">
            <a:off x="2233233" y="5085184"/>
            <a:ext cx="343071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61686C85-E20B-4AF0-A238-F34027EF92B6}"/>
              </a:ext>
            </a:extLst>
          </p:cNvPr>
          <p:cNvCxnSpPr>
            <a:cxnSpLocks/>
          </p:cNvCxnSpPr>
          <p:nvPr/>
        </p:nvCxnSpPr>
        <p:spPr bwMode="auto">
          <a:xfrm flipH="1">
            <a:off x="1978640" y="4241337"/>
            <a:ext cx="3109248" cy="517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6C662A-64F8-4C26-B7AB-86DA6AEC5B03}"/>
                  </a:ext>
                </a:extLst>
              </p:cNvPr>
              <p:cNvSpPr txBox="1"/>
              <p:nvPr/>
            </p:nvSpPr>
            <p:spPr>
              <a:xfrm>
                <a:off x="185382" y="4107690"/>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BD6C662A-64F8-4C26-B7AB-86DA6AEC5B03}"/>
                  </a:ext>
                </a:extLst>
              </p:cNvPr>
              <p:cNvSpPr txBox="1">
                <a:spLocks noRot="1" noChangeAspect="1" noMove="1" noResize="1" noEditPoints="1" noAdjustHandles="1" noChangeArrowheads="1" noChangeShapeType="1" noTextEdit="1"/>
              </p:cNvSpPr>
              <p:nvPr/>
            </p:nvSpPr>
            <p:spPr>
              <a:xfrm>
                <a:off x="185382" y="4107690"/>
                <a:ext cx="1923539" cy="523220"/>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C82A15B-3E22-485B-BDDC-81E5E5F85F8D}"/>
              </a:ext>
            </a:extLst>
          </p:cNvPr>
          <p:cNvSpPr txBox="1"/>
          <p:nvPr/>
        </p:nvSpPr>
        <p:spPr>
          <a:xfrm>
            <a:off x="528108" y="3391806"/>
            <a:ext cx="564578" cy="523220"/>
          </a:xfrm>
          <a:prstGeom prst="rect">
            <a:avLst/>
          </a:prstGeom>
          <a:noFill/>
        </p:spPr>
        <p:txBody>
          <a:bodyPr wrap="none" rtlCol="0">
            <a:spAutoFit/>
          </a:bodyPr>
          <a:lstStyle/>
          <a:p>
            <a:r>
              <a:rPr lang="en-US"/>
              <a:t>ID</a:t>
            </a:r>
          </a:p>
        </p:txBody>
      </p:sp>
      <p:cxnSp>
        <p:nvCxnSpPr>
          <p:cNvPr id="14" name="Straight Arrow Connector 13">
            <a:extLst>
              <a:ext uri="{FF2B5EF4-FFF2-40B4-BE49-F238E27FC236}">
                <a16:creationId xmlns:a16="http://schemas.microsoft.com/office/drawing/2014/main" id="{D0DA05F6-6625-4A36-8DF4-01ECC5F951C8}"/>
              </a:ext>
            </a:extLst>
          </p:cNvPr>
          <p:cNvCxnSpPr>
            <a:cxnSpLocks/>
          </p:cNvCxnSpPr>
          <p:nvPr/>
        </p:nvCxnSpPr>
        <p:spPr bwMode="auto">
          <a:xfrm>
            <a:off x="771308" y="3796595"/>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F9723E3-0147-4149-A001-8B3F88E81DF8}"/>
                  </a:ext>
                </a:extLst>
              </p:cNvPr>
              <p:cNvSpPr txBox="1"/>
              <p:nvPr/>
            </p:nvSpPr>
            <p:spPr>
              <a:xfrm>
                <a:off x="55101" y="2932703"/>
                <a:ext cx="33556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b="0" i="1" smtClean="0">
                          <a:latin typeface="Cambria Math" panose="02040503050406030204" pitchFamily="18" charset="0"/>
                        </a:rPr>
                        <m:t>{</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i="1" smtClean="0">
                          <a:latin typeface="Cambria Math" panose="02040503050406030204" pitchFamily="18" charset="0"/>
                        </a:rPr>
                        <m:t>)</m:t>
                      </m:r>
                    </m:oMath>
                  </m:oMathPara>
                </a14:m>
                <a:endParaRPr lang="en-US"/>
              </a:p>
            </p:txBody>
          </p:sp>
        </mc:Choice>
        <mc:Fallback xmlns="">
          <p:sp>
            <p:nvSpPr>
              <p:cNvPr id="19" name="TextBox 18">
                <a:extLst>
                  <a:ext uri="{FF2B5EF4-FFF2-40B4-BE49-F238E27FC236}">
                    <a16:creationId xmlns:a16="http://schemas.microsoft.com/office/drawing/2014/main" id="{4F9723E3-0147-4149-A001-8B3F88E81DF8}"/>
                  </a:ext>
                </a:extLst>
              </p:cNvPr>
              <p:cNvSpPr txBox="1">
                <a:spLocks noRot="1" noChangeAspect="1" noMove="1" noResize="1" noEditPoints="1" noAdjustHandles="1" noChangeArrowheads="1" noChangeShapeType="1" noTextEdit="1"/>
              </p:cNvSpPr>
              <p:nvPr/>
            </p:nvSpPr>
            <p:spPr>
              <a:xfrm>
                <a:off x="55101" y="2932703"/>
                <a:ext cx="3355662" cy="523220"/>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83951C6-4F67-409D-B8A9-4168829EB5C4}"/>
              </a:ext>
            </a:extLst>
          </p:cNvPr>
          <p:cNvCxnSpPr>
            <a:cxnSpLocks/>
            <a:endCxn id="19" idx="3"/>
          </p:cNvCxnSpPr>
          <p:nvPr/>
        </p:nvCxnSpPr>
        <p:spPr bwMode="auto">
          <a:xfrm flipH="1">
            <a:off x="3410763" y="3166360"/>
            <a:ext cx="2106956" cy="27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4E0410-868F-4B00-9EEB-141E04DC3AD7}"/>
                  </a:ext>
                </a:extLst>
              </p:cNvPr>
              <p:cNvSpPr txBox="1"/>
              <p:nvPr/>
            </p:nvSpPr>
            <p:spPr>
              <a:xfrm>
                <a:off x="-56667" y="2182688"/>
                <a:ext cx="2729145"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5" name="TextBox 24">
                <a:extLst>
                  <a:ext uri="{FF2B5EF4-FFF2-40B4-BE49-F238E27FC236}">
                    <a16:creationId xmlns:a16="http://schemas.microsoft.com/office/drawing/2014/main" id="{934E0410-868F-4B00-9EEB-141E04DC3AD7}"/>
                  </a:ext>
                </a:extLst>
              </p:cNvPr>
              <p:cNvSpPr txBox="1">
                <a:spLocks noRot="1" noChangeAspect="1" noMove="1" noResize="1" noEditPoints="1" noAdjustHandles="1" noChangeArrowheads="1" noChangeShapeType="1" noTextEdit="1"/>
              </p:cNvSpPr>
              <p:nvPr/>
            </p:nvSpPr>
            <p:spPr>
              <a:xfrm>
                <a:off x="-56667" y="2182688"/>
                <a:ext cx="2729145" cy="523220"/>
              </a:xfrm>
              <a:prstGeom prst="rect">
                <a:avLst/>
              </a:prstGeom>
              <a:blipFill>
                <a:blip r:embed="rId7"/>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8E7244C-C28B-44E7-AEC2-A6ED7815BA39}"/>
              </a:ext>
            </a:extLst>
          </p:cNvPr>
          <p:cNvCxnSpPr>
            <a:cxnSpLocks/>
          </p:cNvCxnSpPr>
          <p:nvPr/>
        </p:nvCxnSpPr>
        <p:spPr bwMode="auto">
          <a:xfrm>
            <a:off x="1487488" y="2567308"/>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514232-8FF4-4BD0-AA7E-325ED6F10FE9}"/>
                  </a:ext>
                </a:extLst>
              </p:cNvPr>
              <p:cNvSpPr txBox="1"/>
              <p:nvPr/>
            </p:nvSpPr>
            <p:spPr>
              <a:xfrm>
                <a:off x="2399077" y="2190119"/>
                <a:ext cx="2832827"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7" name="TextBox 26">
                <a:extLst>
                  <a:ext uri="{FF2B5EF4-FFF2-40B4-BE49-F238E27FC236}">
                    <a16:creationId xmlns:a16="http://schemas.microsoft.com/office/drawing/2014/main" id="{7B514232-8FF4-4BD0-AA7E-325ED6F10FE9}"/>
                  </a:ext>
                </a:extLst>
              </p:cNvPr>
              <p:cNvSpPr txBox="1">
                <a:spLocks noRot="1" noChangeAspect="1" noMove="1" noResize="1" noEditPoints="1" noAdjustHandles="1" noChangeArrowheads="1" noChangeShapeType="1" noTextEdit="1"/>
              </p:cNvSpPr>
              <p:nvPr/>
            </p:nvSpPr>
            <p:spPr>
              <a:xfrm>
                <a:off x="2399077" y="2190119"/>
                <a:ext cx="2832827" cy="523220"/>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2F7F98C-1E12-4033-AF9C-5EB49892ABF3}"/>
              </a:ext>
            </a:extLst>
          </p:cNvPr>
          <p:cNvCxnSpPr>
            <a:cxnSpLocks/>
          </p:cNvCxnSpPr>
          <p:nvPr/>
        </p:nvCxnSpPr>
        <p:spPr bwMode="auto">
          <a:xfrm flipH="1">
            <a:off x="2349126" y="2684924"/>
            <a:ext cx="434506" cy="327126"/>
          </a:xfrm>
          <a:prstGeom prst="straightConnector1">
            <a:avLst/>
          </a:prstGeom>
          <a:solidFill>
            <a:schemeClr val="accent1"/>
          </a:solidFill>
          <a:ln w="57150" cap="flat" cmpd="sng" algn="ctr">
            <a:solidFill>
              <a:schemeClr val="tx1"/>
            </a:solidFill>
            <a:prstDash val="solid"/>
            <a:round/>
            <a:headEnd type="triangle"/>
            <a:tailEnd type="triangle"/>
          </a:ln>
          <a:effectLst/>
        </p:spPr>
      </p:cxnSp>
      <p:cxnSp>
        <p:nvCxnSpPr>
          <p:cNvPr id="31" name="Straight Arrow Connector 30">
            <a:extLst>
              <a:ext uri="{FF2B5EF4-FFF2-40B4-BE49-F238E27FC236}">
                <a16:creationId xmlns:a16="http://schemas.microsoft.com/office/drawing/2014/main" id="{1771947F-2A29-458A-A54E-06FF03138092}"/>
              </a:ext>
            </a:extLst>
          </p:cNvPr>
          <p:cNvCxnSpPr>
            <a:cxnSpLocks/>
          </p:cNvCxnSpPr>
          <p:nvPr/>
        </p:nvCxnSpPr>
        <p:spPr bwMode="auto">
          <a:xfrm flipH="1" flipV="1">
            <a:off x="4841287" y="1864236"/>
            <a:ext cx="822665" cy="1246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a:extLst>
              <a:ext uri="{FF2B5EF4-FFF2-40B4-BE49-F238E27FC236}">
                <a16:creationId xmlns:a16="http://schemas.microsoft.com/office/drawing/2014/main" id="{7D61D767-8D87-4B36-BEA3-5FF480740829}"/>
              </a:ext>
            </a:extLst>
          </p:cNvPr>
          <p:cNvSpPr txBox="1"/>
          <p:nvPr/>
        </p:nvSpPr>
        <p:spPr>
          <a:xfrm>
            <a:off x="55053" y="1341016"/>
            <a:ext cx="5713424" cy="523220"/>
          </a:xfrm>
          <a:prstGeom prst="rect">
            <a:avLst/>
          </a:prstGeom>
          <a:noFill/>
        </p:spPr>
        <p:txBody>
          <a:bodyPr wrap="none" rtlCol="0">
            <a:spAutoFit/>
          </a:bodyPr>
          <a:lstStyle/>
          <a:p>
            <a:r>
              <a:rPr lang="en-US"/>
              <a:t>Hommophic, Searchable encryption,.. </a:t>
            </a:r>
          </a:p>
        </p:txBody>
      </p:sp>
    </p:spTree>
    <p:extLst>
      <p:ext uri="{BB962C8B-B14F-4D97-AF65-F5344CB8AC3E}">
        <p14:creationId xmlns:p14="http://schemas.microsoft.com/office/powerpoint/2010/main" val="88517332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7308f7f-e392-4099-b1f6-a4ca59cf6c45" xsi:nil="true"/>
    <lcf76f155ced4ddcb4097134ff3c332f xmlns="069f7987-d72c-4517-9067-339cdb157c2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1FCBF4D3F5AA0B42B68E07FB91C34BA7" ma:contentTypeVersion="13" ma:contentTypeDescription="Tạo tài liệu mới." ma:contentTypeScope="" ma:versionID="d2da20aa82bfb8bda7a70e3b324f632a">
  <xsd:schema xmlns:xsd="http://www.w3.org/2001/XMLSchema" xmlns:xs="http://www.w3.org/2001/XMLSchema" xmlns:p="http://schemas.microsoft.com/office/2006/metadata/properties" xmlns:ns2="069f7987-d72c-4517-9067-339cdb157c25" xmlns:ns3="b7308f7f-e392-4099-b1f6-a4ca59cf6c45" targetNamespace="http://schemas.microsoft.com/office/2006/metadata/properties" ma:root="true" ma:fieldsID="58939678e2101ea34ad3848921093f12" ns2:_="" ns3:_="">
    <xsd:import namespace="069f7987-d72c-4517-9067-339cdb157c25"/>
    <xsd:import namespace="b7308f7f-e392-4099-b1f6-a4ca59cf6c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308f7f-e392-4099-b1f6-a4ca59cf6c4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685d5bb-0382-45f0-9c81-38aa78817693}" ma:internalName="TaxCatchAll" ma:showField="CatchAllData" ma:web="b7308f7f-e392-4099-b1f6-a4ca59cf6c4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E27EE3-46DD-4783-A507-DBAF4A26D4ED}">
  <ds:schemaRefs>
    <ds:schemaRef ds:uri="069f7987-d72c-4517-9067-339cdb157c25"/>
    <ds:schemaRef ds:uri="b7308f7f-e392-4099-b1f6-a4ca59cf6c4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A62A156-2B1E-4957-9E58-A7B2DDF266C2}">
  <ds:schemaRefs>
    <ds:schemaRef ds:uri="http://schemas.microsoft.com/sharepoint/v3/contenttype/forms"/>
  </ds:schemaRefs>
</ds:datastoreItem>
</file>

<file path=customXml/itemProps3.xml><?xml version="1.0" encoding="utf-8"?>
<ds:datastoreItem xmlns:ds="http://schemas.openxmlformats.org/officeDocument/2006/customXml" ds:itemID="{8BA289F8-6AEC-4AEC-A943-1AA46DAEECA5}">
  <ds:schemaRefs>
    <ds:schemaRef ds:uri="069f7987-d72c-4517-9067-339cdb157c25"/>
    <ds:schemaRef ds:uri="b7308f7f-e392-4099-b1f6-a4ca59cf6c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44</Slides>
  <Notes>41</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2_Standarddesign</vt:lpstr>
      <vt:lpstr>  NT219- Cryptography    </vt:lpstr>
      <vt:lpstr>Stream Cipher Review</vt:lpstr>
      <vt:lpstr>DES review</vt:lpstr>
      <vt:lpstr>A E S review</vt:lpstr>
      <vt:lpstr>Dynamic AES?</vt:lpstr>
      <vt:lpstr>A E S review</vt:lpstr>
      <vt:lpstr>Outline</vt:lpstr>
      <vt:lpstr>Why Public-Key Cryptosystems?</vt:lpstr>
      <vt:lpstr>PowerPoint Presentation</vt:lpstr>
      <vt:lpstr>Public-Key Cryptosystems</vt:lpstr>
      <vt:lpstr>Public-Key Cryptosystem: Confidentiality</vt:lpstr>
      <vt:lpstr>Public-Key Cryptosystem: Authentication</vt:lpstr>
      <vt:lpstr>Public-Key Cryptosystem: Authentication and Secrecy</vt:lpstr>
      <vt:lpstr>Applications for Public-Key Cryptosystems</vt:lpstr>
      <vt:lpstr>Applications for Public-Key Cryptosystems</vt:lpstr>
      <vt:lpstr>Public-Key Requirements</vt:lpstr>
      <vt:lpstr>Public-Key Requirements (1 of 2)</vt:lpstr>
      <vt:lpstr>Public-Key Requirements (2 of 2)</vt:lpstr>
      <vt:lpstr>Outline</vt:lpstr>
      <vt:lpstr>Rivest-Shamir-Adleman (R S A) Algorithm</vt:lpstr>
      <vt:lpstr>Cryptograph review</vt:lpstr>
      <vt:lpstr>Prime factorization problem</vt:lpstr>
      <vt:lpstr>Prime factorization problem</vt:lpstr>
      <vt:lpstr>The R S A Algorithm</vt:lpstr>
      <vt:lpstr>R S A Algorithm</vt:lpstr>
      <vt:lpstr>Algorithm Requirements</vt:lpstr>
      <vt:lpstr>R S A Processing of Multiple Blocks</vt:lpstr>
      <vt:lpstr>Exponentiation in Modular Arithmetic</vt:lpstr>
      <vt:lpstr>Algorithm for Computing ab mod n</vt:lpstr>
      <vt:lpstr>Result of the Fast Modular Exponentiation Algorithm for ab mod n, where a = 7, b = 560 = 1000110000, and n = 561</vt:lpstr>
      <vt:lpstr>Efficient Operation Using the Public Key</vt:lpstr>
      <vt:lpstr>Efficient Operation Using the Private Key</vt:lpstr>
      <vt:lpstr>Key Generation</vt:lpstr>
      <vt:lpstr>Procedure for Picking a Prime Number</vt:lpstr>
      <vt:lpstr>Public-Key Cryptanalysis</vt:lpstr>
      <vt:lpstr>The Security of R S A</vt:lpstr>
      <vt:lpstr>Timing Attacks</vt:lpstr>
      <vt:lpstr>Countermeasures</vt:lpstr>
      <vt:lpstr>Fault-Based Attack</vt:lpstr>
      <vt:lpstr>Chosen Ciphertext Attack (C C A)</vt:lpstr>
      <vt:lpstr>Encryption Using Optimal Asymmetric Encryption Padding (O A E P)</vt:lpstr>
      <vt:lpstr>Terminology Related to Asymmetric Encryption</vt:lpstr>
      <vt:lpstr>Misconceptions about Public-Key Encryption</vt:lpstr>
      <vt:lpstr>Summary</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2</cp:revision>
  <cp:lastPrinted>1999-07-26T11:07:16Z</cp:lastPrinted>
  <dcterms:created xsi:type="dcterms:W3CDTF">1999-06-21T09:15:32Z</dcterms:created>
  <dcterms:modified xsi:type="dcterms:W3CDTF">2024-04-17T03:51:57Z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y fmtid="{D5CDD505-2E9C-101B-9397-08002B2CF9AE}" pid="3" name="MediaServiceImageTags">
    <vt:lpwstr/>
  </property>
</Properties>
</file>