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27"/>
  </p:notesMasterIdLst>
  <p:handoutMasterIdLst>
    <p:handoutMasterId r:id="rId28"/>
  </p:handoutMasterIdLst>
  <p:sldIdLst>
    <p:sldId id="494" r:id="rId5"/>
    <p:sldId id="1508" r:id="rId6"/>
    <p:sldId id="1402" r:id="rId7"/>
    <p:sldId id="504" r:id="rId8"/>
    <p:sldId id="1408" r:id="rId9"/>
    <p:sldId id="1514" r:id="rId10"/>
    <p:sldId id="1515" r:id="rId11"/>
    <p:sldId id="1436" r:id="rId12"/>
    <p:sldId id="332" r:id="rId13"/>
    <p:sldId id="1453" r:id="rId14"/>
    <p:sldId id="1467" r:id="rId15"/>
    <p:sldId id="1468" r:id="rId16"/>
    <p:sldId id="1471" r:id="rId17"/>
    <p:sldId id="1472" r:id="rId18"/>
    <p:sldId id="1516" r:id="rId19"/>
    <p:sldId id="901" r:id="rId20"/>
    <p:sldId id="258" r:id="rId21"/>
    <p:sldId id="906" r:id="rId22"/>
    <p:sldId id="903" r:id="rId23"/>
    <p:sldId id="1450" r:id="rId24"/>
    <p:sldId id="904" r:id="rId25"/>
    <p:sldId id="905" r:id="rId26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721C2-68AF-4E7A-B635-38EB349A1C87}" v="1" dt="2024-04-21T15:35:09.403"/>
    <p1510:client id="{F8F9A407-1775-818E-DF76-AADB59523C52}" v="1" dt="2024-04-22T01:50:3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ồ Vĩnh Nhật" userId="S::22521013@ms.uit.edu.vn::91124d84-c5ae-4b7e-b4c4-abf9c3ea4378" providerId="AD" clId="Web-{F8F9A407-1775-818E-DF76-AADB59523C52}"/>
    <pc:docChg chg="modSld">
      <pc:chgData name="Hồ Vĩnh Nhật" userId="S::22521013@ms.uit.edu.vn::91124d84-c5ae-4b7e-b4c4-abf9c3ea4378" providerId="AD" clId="Web-{F8F9A407-1775-818E-DF76-AADB59523C52}" dt="2024-04-22T01:50:35.995" v="0" actId="1076"/>
      <pc:docMkLst>
        <pc:docMk/>
      </pc:docMkLst>
      <pc:sldChg chg="modSp">
        <pc:chgData name="Hồ Vĩnh Nhật" userId="S::22521013@ms.uit.edu.vn::91124d84-c5ae-4b7e-b4c4-abf9c3ea4378" providerId="AD" clId="Web-{F8F9A407-1775-818E-DF76-AADB59523C52}" dt="2024-04-22T01:50:35.995" v="0" actId="1076"/>
        <pc:sldMkLst>
          <pc:docMk/>
          <pc:sldMk cId="0" sldId="494"/>
        </pc:sldMkLst>
        <pc:cxnChg chg="mod">
          <ac:chgData name="Hồ Vĩnh Nhật" userId="S::22521013@ms.uit.edu.vn::91124d84-c5ae-4b7e-b4c4-abf9c3ea4378" providerId="AD" clId="Web-{F8F9A407-1775-818E-DF76-AADB59523C52}" dt="2024-04-22T01:50:35.995" v="0" actId="1076"/>
          <ac:cxnSpMkLst>
            <pc:docMk/>
            <pc:sldMk cId="0" sldId="494"/>
            <ac:cxnSpMk id="3" creationId="{88B172C3-4A19-44D7-839F-950EA8B42720}"/>
          </ac:cxnSpMkLst>
        </pc:cxnChg>
      </pc:sldChg>
    </pc:docChg>
  </pc:docChgLst>
  <pc:docChgLst>
    <pc:chgData name="Nguyễn Chí Thành" userId="S::22521350@ms.uit.edu.vn::f6cff9c4-6262-4b8b-98fd-04b2f4a1afb5" providerId="AD" clId="Web-{933721C2-68AF-4E7A-B635-38EB349A1C87}"/>
    <pc:docChg chg="modSld">
      <pc:chgData name="Nguyễn Chí Thành" userId="S::22521350@ms.uit.edu.vn::f6cff9c4-6262-4b8b-98fd-04b2f4a1afb5" providerId="AD" clId="Web-{933721C2-68AF-4E7A-B635-38EB349A1C87}" dt="2024-04-21T15:35:09.403" v="0" actId="20577"/>
      <pc:docMkLst>
        <pc:docMk/>
      </pc:docMkLst>
      <pc:sldChg chg="modSp">
        <pc:chgData name="Nguyễn Chí Thành" userId="S::22521350@ms.uit.edu.vn::f6cff9c4-6262-4b8b-98fd-04b2f4a1afb5" providerId="AD" clId="Web-{933721C2-68AF-4E7A-B635-38EB349A1C87}" dt="2024-04-21T15:35:09.403" v="0" actId="20577"/>
        <pc:sldMkLst>
          <pc:docMk/>
          <pc:sldMk cId="0" sldId="904"/>
        </pc:sldMkLst>
        <pc:spChg chg="mod">
          <ac:chgData name="Nguyễn Chí Thành" userId="S::22521350@ms.uit.edu.vn::f6cff9c4-6262-4b8b-98fd-04b2f4a1afb5" providerId="AD" clId="Web-{933721C2-68AF-4E7A-B635-38EB349A1C87}" dt="2024-04-21T15:35:09.403" v="0" actId="20577"/>
          <ac:spMkLst>
            <pc:docMk/>
            <pc:sldMk cId="0" sldId="904"/>
            <ac:spMk id="25603" creationId="{7912A691-F06D-45AF-8807-18DA2FDBC5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/>
              <a:t>Cipher=</a:t>
            </a:r>
            <a:r>
              <a:rPr lang="en-US" sz="1300"/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9444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/>
          </a:p>
          <a:p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/>
          </a:p>
          <a:p>
            <a:endParaRPr lang="en-US"/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/>
          </a:p>
          <a:p>
            <a:endParaRPr lang="en-US" sz="1200" kern="120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0083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929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45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581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4209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1C4C-9E4A-42EE-A3EE-A57B5944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673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9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7000" y="6168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17185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8: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2377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4-2023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0725"/>
            <a:ext cx="1152127" cy="7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726" r:id="rId13"/>
    <p:sldLayoutId id="214748372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wmf"/><Relationship Id="rId7" Type="http://schemas.openxmlformats.org/officeDocument/2006/relationships/image" Target="../media/image53.png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emf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8.wmf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5.jp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6.jp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23.pn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28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4375" y="0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5" y="933393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/>
              <a:t>Week 8: </a:t>
            </a:r>
            <a:r>
              <a:rPr lang="en-US" sz="3600"/>
              <a:t>Modern Asymmetric Ciphers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6161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575" y="-113418"/>
            <a:ext cx="8432800" cy="914400"/>
          </a:xfrm>
        </p:spPr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Discrete Logarithm problem</a:t>
            </a:r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B7123-73D2-4385-A7A7-5051BEBFF7CB}"/>
              </a:ext>
            </a:extLst>
          </p:cNvPr>
          <p:cNvCxnSpPr/>
          <p:nvPr/>
        </p:nvCxnSpPr>
        <p:spPr bwMode="auto">
          <a:xfrm flipV="1">
            <a:off x="2436791" y="2935255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8412C-6081-4564-8307-A67F39C14791}"/>
              </a:ext>
            </a:extLst>
          </p:cNvPr>
          <p:cNvSpPr txBox="1"/>
          <p:nvPr/>
        </p:nvSpPr>
        <p:spPr>
          <a:xfrm>
            <a:off x="2393357" y="226983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Easy to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AD8F-27A6-4538-96CB-9F2E169E50FF}"/>
              </a:ext>
            </a:extLst>
          </p:cNvPr>
          <p:cNvCxnSpPr/>
          <p:nvPr/>
        </p:nvCxnSpPr>
        <p:spPr bwMode="auto">
          <a:xfrm flipV="1">
            <a:off x="3590221" y="4133078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/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Hard to solve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𝐟𝐢𝐧𝐢𝐭𝐞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𝐟𝐢𝐞𝐥𝐝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blipFill>
                <a:blip r:embed="rId2"/>
                <a:stretch>
                  <a:fillRect l="-152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/>
              <p:nvPr/>
            </p:nvSpPr>
            <p:spPr>
              <a:xfrm>
                <a:off x="911424" y="1052736"/>
                <a:ext cx="8540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Finitemultiplicative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.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 ={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052736"/>
                <a:ext cx="85404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/>
              <p:nvPr/>
            </p:nvSpPr>
            <p:spPr>
              <a:xfrm>
                <a:off x="1581563" y="2694873"/>
                <a:ext cx="662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63" y="2694873"/>
                <a:ext cx="662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/>
              <p:nvPr/>
            </p:nvSpPr>
            <p:spPr>
              <a:xfrm>
                <a:off x="983431" y="1628799"/>
                <a:ext cx="773686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1" y="1628799"/>
                <a:ext cx="7736862" cy="556434"/>
              </a:xfrm>
              <a:prstGeom prst="rect">
                <a:avLst/>
              </a:prstGeom>
              <a:blipFill>
                <a:blip r:embed="rId5"/>
                <a:stretch>
                  <a:fillRect l="-1576" t="-1098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/>
              <p:nvPr/>
            </p:nvSpPr>
            <p:spPr>
              <a:xfrm>
                <a:off x="5008185" y="2531443"/>
                <a:ext cx="2587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85" y="2531443"/>
                <a:ext cx="2587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/>
              <p:nvPr/>
            </p:nvSpPr>
            <p:spPr>
              <a:xfrm>
                <a:off x="6400057" y="3700166"/>
                <a:ext cx="1243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/>
                  <a:t> p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057" y="3700166"/>
                <a:ext cx="1243674" cy="523220"/>
              </a:xfrm>
              <a:prstGeom prst="rect">
                <a:avLst/>
              </a:prstGeom>
              <a:blipFill>
                <a:blip r:embed="rId7"/>
                <a:stretch>
                  <a:fillRect t="-12791" r="-882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/>
              <p:nvPr/>
            </p:nvSpPr>
            <p:spPr>
              <a:xfrm>
                <a:off x="1002564" y="3864675"/>
                <a:ext cx="240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64" y="3864675"/>
                <a:ext cx="24024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/>
              <p:nvPr/>
            </p:nvSpPr>
            <p:spPr>
              <a:xfrm>
                <a:off x="3792919" y="3615795"/>
                <a:ext cx="24205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Hard to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19" y="3615795"/>
                <a:ext cx="2420599" cy="523220"/>
              </a:xfrm>
              <a:prstGeom prst="rect">
                <a:avLst/>
              </a:prstGeom>
              <a:blipFill>
                <a:blip r:embed="rId9"/>
                <a:stretch>
                  <a:fillRect l="-503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FBF168-8917-423A-ACAF-2033FC645A73}"/>
              </a:ext>
            </a:extLst>
          </p:cNvPr>
          <p:cNvSpPr txBox="1"/>
          <p:nvPr/>
        </p:nvSpPr>
        <p:spPr>
          <a:xfrm>
            <a:off x="873894" y="5144943"/>
            <a:ext cx="861547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4" grpId="0"/>
      <p:bldP spid="5" grpId="0"/>
      <p:bldP spid="18" grpId="0"/>
      <p:bldP spid="20" grpId="0"/>
      <p:bldP spid="23" grpId="0"/>
      <p:bldP spid="24" grpId="0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474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240" y="-173236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>
                <a:ea typeface="ヒラギノ角ゴ Pro W3" charset="-128"/>
              </a:rPr>
              <a:t> ElGamal cipher</a:t>
            </a:r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983432" y="1124744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ElGamal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latin typeface="+mj-lt"/>
                  </a:rPr>
                  <a:t>Large prime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>
                  <a:latin typeface="+mj-lt"/>
                </a:endParaRPr>
              </a:p>
              <a:p>
                <a:r>
                  <a:rPr lang="en-US"/>
                  <a:t>Multiplicative group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blipFill>
                <a:blip r:embed="rId3"/>
                <a:stretch>
                  <a:fillRect l="-5795" t="-12766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0}={1,2,…,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Secret key: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blipFill>
                <a:blip r:embed="rId5"/>
                <a:stretch>
                  <a:fillRect l="-5435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blipFill>
                <a:blip r:embed="rId6"/>
                <a:stretch>
                  <a:fillRect l="-4781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789124" y="3317197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983433" y="3605229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</a:t>
            </a:r>
          </a:p>
        </p:txBody>
      </p:sp>
    </p:spTree>
    <p:extLst>
      <p:ext uri="{BB962C8B-B14F-4D97-AF65-F5344CB8AC3E}">
        <p14:creationId xmlns:p14="http://schemas.microsoft.com/office/powerpoint/2010/main" val="30396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6690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rgbClr val="00B050"/>
                    </a:solidFill>
                  </a:rPr>
                  <a:t> </a:t>
                </a:r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  <a:blipFill>
                <a:blip r:embed="rId3"/>
                <a:stretch>
                  <a:fillRect l="-1003" t="-2410" b="-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message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  <a:blipFill>
                <a:blip r:embed="rId4"/>
                <a:stretch>
                  <a:fillRect l="-1508" t="-2703" b="-5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8C61F2-3DCB-489F-87F3-52A234980315}"/>
              </a:ext>
            </a:extLst>
          </p:cNvPr>
          <p:cNvCxnSpPr/>
          <p:nvPr/>
        </p:nvCxnSpPr>
        <p:spPr bwMode="auto">
          <a:xfrm>
            <a:off x="4871864" y="2780928"/>
            <a:ext cx="1944216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131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736" y="-125010"/>
            <a:ext cx="7462838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charset="-128"/>
              </a:rPr>
              <a:t>ElGamal cipher</a:t>
            </a:r>
            <a:endParaRPr lang="en-US" altLang="en-US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17113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blipFill>
                <a:blip r:embed="rId6"/>
                <a:stretch>
                  <a:fillRect l="-5833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Select a random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/>
              </a:p>
              <a:p>
                <a:r>
                  <a:rPr lang="en-US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r>
                  <a:rPr lang="en-US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blipFill>
                <a:blip r:embed="rId7"/>
                <a:stretch>
                  <a:fillRect l="-2341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8049" y="4084591"/>
            <a:ext cx="143503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8258273" y="3660724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Compute: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32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DE43A-CD04-4695-B7AE-1EAEE0749D0F}"/>
              </a:ext>
            </a:extLst>
          </p:cNvPr>
          <p:cNvCxnSpPr/>
          <p:nvPr/>
        </p:nvCxnSpPr>
        <p:spPr bwMode="auto">
          <a:xfrm>
            <a:off x="6862763" y="4249436"/>
            <a:ext cx="0" cy="1987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570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1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1" y="-83214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</p:spPr>
            <p:txBody>
              <a:bodyPr/>
              <a:lstStyle/>
              <a:p>
                <a:r>
                  <a:rPr lang="en-US" altLang="en-US" sz="2600"/>
                  <a:t>A and B never met and share no secrets;</a:t>
                </a:r>
              </a:p>
              <a:p>
                <a:r>
                  <a:rPr lang="en-US" altLang="en-US" sz="2600"/>
                  <a:t>Public info: the prime number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en-US" sz="260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is a large prime number,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z="2600"/>
                  <a:t> is a generator of </a:t>
                </a:r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</a:t>
                </a:r>
              </a:p>
              <a:p>
                <a:pPr lvl="2"/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= {1, 2 … p-1: </a:t>
                </a:r>
                <a:r>
                  <a:rPr lang="en-US" altLang="en-US" sz="2600">
                    <a:sym typeface="Symbol" panose="05050102010706020507" pitchFamily="18" charset="2"/>
                  </a:rPr>
                  <a:t></a:t>
                </a:r>
                <a:r>
                  <a:rPr lang="en-US" altLang="en-US" sz="2600" err="1">
                    <a:sym typeface="Symbol" panose="05050102010706020507" pitchFamily="18" charset="2"/>
                  </a:rPr>
                  <a:t>a</a:t>
                </a:r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</a:t>
                </a:r>
                <a:r>
                  <a:rPr lang="en-US" altLang="en-US" sz="2600">
                    <a:sym typeface="Symbol" panose="05050102010706020507" pitchFamily="18" charset="2"/>
                  </a:rPr>
                  <a:t></a:t>
                </a:r>
                <a:r>
                  <a:rPr lang="en-US" altLang="en-US" sz="2600" err="1">
                    <a:sym typeface="Symbol" panose="05050102010706020507" pitchFamily="18" charset="2"/>
                  </a:rPr>
                  <a:t>i</a:t>
                </a:r>
                <a:r>
                  <a:rPr lang="en-US" altLang="en-US" sz="2600">
                    <a:sym typeface="Symbol" panose="05050102010706020507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}</a:t>
                </a:r>
              </a:p>
            </p:txBody>
          </p:sp>
        </mc:Choice>
        <mc:Fallback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  <a:blipFill>
                <a:blip r:embed="rId2"/>
                <a:stretch>
                  <a:fillRect l="-1442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498CCD9A-FEB1-4540-A3B2-13727A95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115A27AF-8C96-4737-8949-8BC3C54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0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659" y="41077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E7A7B9DD-FF58-423D-8908-6800512A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94" y="4253466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1AB45043-F0CF-48DD-855E-B8368E06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769" y="4166808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blipFill>
                <a:blip r:embed="rId4"/>
                <a:stretch>
                  <a:fillRect l="-2381" t="-448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blipFill>
                <a:blip r:embed="rId5"/>
                <a:stretch>
                  <a:fillRect l="-2664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4246" y="47173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2000"/>
              </a:p>
            </p:txBody>
          </p:sp>
        </mc:Choice>
        <mc:Fallback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800"/>
              </a:p>
            </p:txBody>
          </p:sp>
        </mc:Choice>
        <mc:Fallback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blipFill>
                <a:blip r:embed="rId8"/>
                <a:stretch>
                  <a:fillRect l="-2564" t="-3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blipFill>
                <a:blip r:embed="rId9"/>
                <a:stretch>
                  <a:fillRect l="-3072" t="-4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/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Session key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blipFill>
                <a:blip r:embed="rId10"/>
                <a:stretch>
                  <a:fillRect l="-24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17C2DE67-A3F8-453F-A69B-E2E30049E763}"/>
              </a:ext>
            </a:extLst>
          </p:cNvPr>
          <p:cNvSpPr/>
          <p:nvPr/>
        </p:nvSpPr>
        <p:spPr bwMode="auto">
          <a:xfrm>
            <a:off x="8735134" y="6012346"/>
            <a:ext cx="360040" cy="261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968A-1762-4AC3-ACB9-E0A33D1DB993}"/>
              </a:ext>
            </a:extLst>
          </p:cNvPr>
          <p:cNvSpPr txBox="1"/>
          <p:nvPr/>
        </p:nvSpPr>
        <p:spPr>
          <a:xfrm>
            <a:off x="9278483" y="593319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 key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=</a:t>
            </a:r>
            <a:r>
              <a:rPr sz="2400" spc="-99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>
                <a:latin typeface="Cambria Math"/>
                <a:cs typeface="Cambria Math"/>
              </a:rPr>
              <a:t>𝑔  =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1800" spc="-84">
                <a:latin typeface="Cambria Math"/>
                <a:cs typeface="Cambria Math"/>
              </a:rPr>
              <a:t> </a:t>
            </a:r>
            <a:r>
              <a:rPr sz="1800" spc="-4">
                <a:latin typeface="Cambria Math"/>
                <a:cs typeface="Cambria Math"/>
              </a:rPr>
              <a:t>78467374529422653579754596319852702575499692980085777948593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=</a:t>
            </a:r>
            <a:r>
              <a:rPr sz="24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73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-34506"/>
            <a:ext cx="8432800" cy="914400"/>
          </a:xfrm>
        </p:spPr>
        <p:txBody>
          <a:bodyPr/>
          <a:lstStyle/>
          <a:p>
            <a:r>
              <a:rPr lang="en-US" altLang="en-US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7C09403-68FA-4D9E-AF4C-A136A24E6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264" y="959024"/>
            <a:ext cx="11712624" cy="51187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/>
              <a:t>Discrete Logarithm (DL)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/>
              <a:t>   given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</a:t>
            </a:r>
            <a:r>
              <a:rPr lang="en-US" altLang="en-US" sz="2800"/>
              <a:t> mod p, it’s hard to extract 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There is no known efficient algorithm for doing this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This is not enough for Diffie-Hellman to be secure!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/>
              <a:t>Computational Diffie-Hellman (CDH) problem: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/>
              <a:t>   given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</a:t>
            </a:r>
            <a:r>
              <a:rPr lang="en-US" altLang="en-US" sz="2800"/>
              <a:t> and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y</a:t>
            </a:r>
            <a:r>
              <a:rPr lang="en-US" altLang="en-US" sz="2800"/>
              <a:t>, it’s hard to compute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xy</a:t>
            </a:r>
            <a:r>
              <a:rPr lang="en-US" altLang="en-US" sz="2800" baseline="30000"/>
              <a:t> </a:t>
            </a:r>
            <a:r>
              <a:rPr lang="en-US" altLang="en-US" sz="2800"/>
              <a:t>mod 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/>
              <a:t>… unless you know x or y, in which case it’s easy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/>
              <a:t>Decisional Diffie-Hellman (DDH)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/>
              <a:t>   given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</a:t>
            </a:r>
            <a:r>
              <a:rPr lang="en-US" altLang="en-US" sz="2800"/>
              <a:t> and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y</a:t>
            </a:r>
            <a:r>
              <a:rPr lang="en-US" altLang="en-US" sz="2800"/>
              <a:t>, it’s hard to tell the difference between </a:t>
            </a:r>
            <a:r>
              <a:rPr lang="en-US" altLang="en-US" sz="2800" err="1"/>
              <a:t>g</a:t>
            </a:r>
            <a:r>
              <a:rPr lang="en-US" altLang="en-US" sz="2800" baseline="30000" err="1"/>
              <a:t>xy</a:t>
            </a:r>
            <a:r>
              <a:rPr lang="en-US" altLang="en-US" sz="2800" baseline="30000"/>
              <a:t> </a:t>
            </a:r>
            <a:r>
              <a:rPr lang="en-US" altLang="en-US" sz="2800"/>
              <a:t>mod p and g</a:t>
            </a:r>
            <a:r>
              <a:rPr lang="en-US" altLang="en-US" sz="2800" baseline="30000"/>
              <a:t>r </a:t>
            </a:r>
            <a:r>
              <a:rPr lang="en-US" altLang="en-US" sz="2800"/>
              <a:t>mod p where r is random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1FA01-BEFF-4CCA-8E71-F2323799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-4138"/>
            <a:ext cx="7344816" cy="792163"/>
          </a:xfrm>
        </p:spPr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E0975AB-70FD-4175-AD98-975C7D7A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124744"/>
            <a:ext cx="11089232" cy="5105400"/>
          </a:xfrm>
        </p:spPr>
        <p:txBody>
          <a:bodyPr/>
          <a:lstStyle/>
          <a:p>
            <a:r>
              <a:rPr lang="en-US" altLang="en-US" sz="2800"/>
              <a:t>Assuming DDH problem is hard, Diffie-Hellman protocol is a secure key establishment protocol against </a:t>
            </a:r>
            <a:r>
              <a:rPr lang="en-US" altLang="en-US" sz="2800" u="sng"/>
              <a:t>passive</a:t>
            </a:r>
            <a:r>
              <a:rPr lang="en-US" altLang="en-US" sz="2800"/>
              <a:t> attackers</a:t>
            </a:r>
          </a:p>
          <a:p>
            <a:pPr lvl="1"/>
            <a:r>
              <a:rPr lang="en-US" altLang="en-US"/>
              <a:t>Eavesdropper can’t tell the difference between the established key and a random value</a:t>
            </a:r>
          </a:p>
          <a:p>
            <a:pPr lvl="1"/>
            <a:r>
              <a:rPr lang="en-US" altLang="en-US"/>
              <a:t>Can use the new key for symmetric cryptography</a:t>
            </a:r>
          </a:p>
          <a:p>
            <a:r>
              <a:rPr lang="en-US" altLang="en-US" sz="2800"/>
              <a:t>Basic Diffie-Hellman protocol does not provide authentication</a:t>
            </a:r>
          </a:p>
          <a:p>
            <a:pPr lvl="1"/>
            <a:r>
              <a:rPr lang="en-US" altLang="en-US"/>
              <a:t>IPsec combines Diffie-Hellman with signatures, anti-DoS cookies,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7253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945356"/>
            <a:ext cx="9937104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ElGamal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777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3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912A691-F06D-45AF-8807-18DA2FDBC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-43416"/>
            <a:ext cx="7727776" cy="792163"/>
          </a:xfrm>
        </p:spPr>
        <p:txBody>
          <a:bodyPr/>
          <a:lstStyle/>
          <a:p>
            <a:r>
              <a:rPr lang="en-US" altLang="en-US"/>
              <a:t>Advantages of Public-Key Crypto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F5BE955-E5DC-43B9-BED6-99EAEDA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052736"/>
            <a:ext cx="10945216" cy="4953000"/>
          </a:xfrm>
        </p:spPr>
        <p:txBody>
          <a:bodyPr/>
          <a:lstStyle/>
          <a:p>
            <a:r>
              <a:rPr lang="en-US" altLang="en-US" sz="2600"/>
              <a:t>Confidentiality without shared secrets</a:t>
            </a:r>
          </a:p>
          <a:p>
            <a:pPr lvl="1"/>
            <a:r>
              <a:rPr lang="en-US" altLang="en-US" sz="2600"/>
              <a:t>Very useful in open environments</a:t>
            </a:r>
          </a:p>
          <a:p>
            <a:pPr lvl="1"/>
            <a:r>
              <a:rPr lang="en-US" altLang="en-US" sz="2600"/>
              <a:t>Can use this for key establishment, avoiding the “chicken-or-egg” problem</a:t>
            </a:r>
          </a:p>
          <a:p>
            <a:pPr lvl="2"/>
            <a:r>
              <a:rPr lang="en-US" altLang="en-US" sz="2600"/>
              <a:t>With symmetric crypto, two parties must share a secret before they can exchange secret messages</a:t>
            </a:r>
          </a:p>
          <a:p>
            <a:r>
              <a:rPr lang="en-US" altLang="en-US" sz="2600"/>
              <a:t>Authentication without shared secrets</a:t>
            </a:r>
          </a:p>
          <a:p>
            <a:r>
              <a:rPr lang="en-US" altLang="en-US" sz="2600"/>
              <a:t>Encryption keys are public, but must be sure that Alice’s public key is really </a:t>
            </a:r>
            <a:r>
              <a:rPr lang="en-US" altLang="en-US" sz="2600" u="sng"/>
              <a:t>her</a:t>
            </a:r>
            <a:r>
              <a:rPr lang="en-US" altLang="en-US" sz="2600"/>
              <a:t> public key</a:t>
            </a:r>
          </a:p>
          <a:p>
            <a:pPr lvl="1"/>
            <a:r>
              <a:rPr lang="en-US" altLang="en-US" sz="2600"/>
              <a:t>This is a hard problem… Often solved using public-key certificates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6454D61-133B-402E-8FC5-1EF712A3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8356600" cy="914400"/>
          </a:xfrm>
        </p:spPr>
        <p:txBody>
          <a:bodyPr/>
          <a:lstStyle/>
          <a:p>
            <a:r>
              <a:rPr lang="en-US" altLang="en-US"/>
              <a:t>Disadvantages of Public-Key Crypto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34FCA9F-BFD1-4834-92B3-EFC22B31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9661340" cy="4953000"/>
          </a:xfrm>
        </p:spPr>
        <p:txBody>
          <a:bodyPr/>
          <a:lstStyle/>
          <a:p>
            <a:r>
              <a:rPr lang="en-US" altLang="en-US" sz="2600"/>
              <a:t>Calculations are 2-3 orders of magnitude slower</a:t>
            </a:r>
          </a:p>
          <a:p>
            <a:pPr lvl="1"/>
            <a:r>
              <a:rPr lang="en-US" altLang="en-US" sz="2600"/>
              <a:t>Modular exponentiation is an expensive computation</a:t>
            </a:r>
          </a:p>
          <a:p>
            <a:pPr lvl="1"/>
            <a:r>
              <a:rPr lang="en-US" altLang="en-US" sz="2600"/>
              <a:t>Typical usage: use public-key cryptography to establish a shared secret, then switch to symmetric crypto</a:t>
            </a:r>
          </a:p>
          <a:p>
            <a:pPr lvl="2"/>
            <a:r>
              <a:rPr lang="en-US" altLang="en-US" sz="2600"/>
              <a:t>SSL, IPsec, most other systems based on public crypto</a:t>
            </a:r>
          </a:p>
          <a:p>
            <a:r>
              <a:rPr lang="en-US" altLang="en-US" sz="2600"/>
              <a:t>Keys are longer</a:t>
            </a:r>
          </a:p>
          <a:p>
            <a:pPr lvl="1"/>
            <a:r>
              <a:rPr lang="en-US" altLang="en-US" sz="2600"/>
              <a:t>3072 bits (RSA) rather than 128 bits (AES)</a:t>
            </a:r>
          </a:p>
          <a:p>
            <a:r>
              <a:rPr lang="en-US" altLang="en-US" sz="2600"/>
              <a:t>Relies on unproven number-theoretic assumptions</a:t>
            </a:r>
          </a:p>
          <a:p>
            <a:pPr lvl="1"/>
            <a:r>
              <a:rPr lang="en-US" altLang="en-US" sz="2600"/>
              <a:t>Factoring, RSA problem, discrete logarithm problem, decisional Diffie-Hellman problem…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0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Why </a:t>
            </a:r>
            <a:r>
              <a:rPr lang="en-US" altLang="en-US">
                <a:latin typeface="+mj-lt"/>
                <a:ea typeface="ヒラギノ角ゴ Pro W3" charset="-128"/>
              </a:rPr>
              <a:t>Public-Key Cryptosystems?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82181"/>
            <a:ext cx="10657184" cy="422884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/>
              <a:t>To overcome two of the most difficult problems associated with symmetric encryption:</a:t>
            </a:r>
          </a:p>
          <a:p>
            <a:r>
              <a:rPr lang="en-US" sz="2400" b="1">
                <a:solidFill>
                  <a:srgbClr val="FF0000"/>
                </a:solidFill>
              </a:rPr>
              <a:t>Key distribution (key for sysmetric encryption)</a:t>
            </a:r>
          </a:p>
          <a:p>
            <a:pPr lvl="1"/>
            <a:r>
              <a:rPr lang="en-US" sz="2400"/>
              <a:t>How to have secure communications in general without having to trust a </a:t>
            </a:r>
            <a:r>
              <a:rPr lang="en-US" sz="2400" spc="-300"/>
              <a:t>K D </a:t>
            </a:r>
            <a:r>
              <a:rPr lang="en-US" sz="2400"/>
              <a:t>C with your key</a:t>
            </a:r>
          </a:p>
          <a:p>
            <a:r>
              <a:rPr lang="en-US" sz="2400" b="1">
                <a:solidFill>
                  <a:srgbClr val="FF0000"/>
                </a:solidFill>
              </a:rPr>
              <a:t>Digital signatures</a:t>
            </a:r>
          </a:p>
          <a:p>
            <a:pPr lvl="1"/>
            <a:r>
              <a:rPr lang="en-US" sz="2400"/>
              <a:t>How to verify that a message comes intact from the claimed sender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Whitfield </a:t>
            </a:r>
            <a:r>
              <a:rPr lang="en-US" sz="2400" b="1" err="1"/>
              <a:t>Diffie</a:t>
            </a:r>
            <a:r>
              <a:rPr lang="en-US" sz="2400" b="1"/>
              <a:t> and Martin Hellman:  proposed a </a:t>
            </a:r>
            <a:r>
              <a:rPr lang="en-US" sz="2400"/>
              <a:t>method that addressed both problems (1976)</a:t>
            </a:r>
          </a:p>
        </p:txBody>
      </p:sp>
    </p:spTree>
    <p:extLst>
      <p:ext uri="{BB962C8B-B14F-4D97-AF65-F5344CB8AC3E}">
        <p14:creationId xmlns:p14="http://schemas.microsoft.com/office/powerpoint/2010/main" val="14557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F2BA8C4-8950-4FD0-81B4-2CE12AF5E1A6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>
                <a:solidFill>
                  <a:schemeClr val="tx1"/>
                </a:solidFill>
                <a:ea typeface="宋体" panose="02010600030101010101" pitchFamily="2" charset="-122"/>
              </a:rPr>
              <a:t>Moden Asymmetric ciphers</a:t>
            </a:r>
            <a:endParaRPr lang="en-US" sz="3900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11855-0DC5-4836-9BED-D6614BAAFC3E}"/>
              </a:ext>
            </a:extLst>
          </p:cNvPr>
          <p:cNvSpPr/>
          <p:nvPr/>
        </p:nvSpPr>
        <p:spPr>
          <a:xfrm>
            <a:off x="4151784" y="881485"/>
            <a:ext cx="633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Symmetric cipher vs Asymmetric cipher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18B63-7146-4AE4-9815-B5082304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12" y="1467010"/>
            <a:ext cx="8234719" cy="4896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/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5DB7D-7EC8-4541-ACD6-38E02F1FF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3233" y="5085184"/>
            <a:ext cx="3430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686C85-E20B-4AF0-A238-F34027EF92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8640" y="4241337"/>
            <a:ext cx="3109248" cy="5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/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82A15B-3E22-485B-BDDC-81E5E5F85F8D}"/>
              </a:ext>
            </a:extLst>
          </p:cNvPr>
          <p:cNvSpPr txBox="1"/>
          <p:nvPr/>
        </p:nvSpPr>
        <p:spPr>
          <a:xfrm>
            <a:off x="528108" y="339180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A05F6-6625-4A36-8DF4-01ECC5F951C8}"/>
              </a:ext>
            </a:extLst>
          </p:cNvPr>
          <p:cNvCxnSpPr>
            <a:cxnSpLocks/>
          </p:cNvCxnSpPr>
          <p:nvPr/>
        </p:nvCxnSpPr>
        <p:spPr bwMode="auto">
          <a:xfrm>
            <a:off x="771308" y="3796595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/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,..}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951C6-4F67-409D-B8A9-4168829EB5C4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3410763" y="3166360"/>
            <a:ext cx="2106956" cy="27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/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7244C-C28B-44E7-AEC2-A6ED7815BA39}"/>
              </a:ext>
            </a:extLst>
          </p:cNvPr>
          <p:cNvCxnSpPr>
            <a:cxnSpLocks/>
          </p:cNvCxnSpPr>
          <p:nvPr/>
        </p:nvCxnSpPr>
        <p:spPr bwMode="auto">
          <a:xfrm>
            <a:off x="1487488" y="2567308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/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7F98C-1E12-4033-AF9C-5EB49892A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9126" y="2684924"/>
            <a:ext cx="434506" cy="327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1947F-2A29-458A-A54E-06FF0313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1287" y="1864236"/>
            <a:ext cx="822665" cy="12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61D767-8D87-4B36-BEA3-5FF480740829}"/>
              </a:ext>
            </a:extLst>
          </p:cNvPr>
          <p:cNvSpPr txBox="1"/>
          <p:nvPr/>
        </p:nvSpPr>
        <p:spPr>
          <a:xfrm>
            <a:off x="55053" y="134101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Hommophic, Searchable encryption,.. </a:t>
            </a:r>
          </a:p>
        </p:txBody>
      </p:sp>
    </p:spTree>
    <p:extLst>
      <p:ext uri="{BB962C8B-B14F-4D97-AF65-F5344CB8AC3E}">
        <p14:creationId xmlns:p14="http://schemas.microsoft.com/office/powerpoint/2010/main" val="8851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Confidentiality</a:t>
            </a:r>
          </a:p>
        </p:txBody>
      </p:sp>
      <p:pic>
        <p:nvPicPr>
          <p:cNvPr id="7" name="Picture 2" descr="Within Source A, X is sent from message source to encryption algorithm, which receives input P U sub b from key pair source under destination B. From the algorithm, Y=E[P U sub b, X) is sent to decryption algorithm within destination B, which receives input P R sub b from the same key pair source, and then X=D[P R sub b, Y] is sent to destination. Output from the encryption algorithm is also sent to cryptanalyst, which also receives input from the key pair source, producing outputs X hat and P hat R sub b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1178" y="824522"/>
            <a:ext cx="5480822" cy="33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1971080" y="3603749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 i="1"/>
                  <a:t>                       =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  <a:blipFill>
                <a:blip r:embed="rId10"/>
                <a:stretch>
                  <a:fillRect b="-1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14DF84-4D4C-4CCF-8548-AD1A326A5593}"/>
              </a:ext>
            </a:extLst>
          </p:cNvPr>
          <p:cNvSpPr txBox="1"/>
          <p:nvPr/>
        </p:nvSpPr>
        <p:spPr>
          <a:xfrm>
            <a:off x="773560" y="5196009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791DC-FC79-4CD9-B32A-941891050C1A}"/>
              </a:ext>
            </a:extLst>
          </p:cNvPr>
          <p:cNvCxnSpPr/>
          <p:nvPr/>
        </p:nvCxnSpPr>
        <p:spPr bwMode="auto">
          <a:xfrm>
            <a:off x="8587102" y="4032998"/>
            <a:ext cx="0" cy="211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/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/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7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2325045" y="345480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/>
                  <a:t>    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</a:rPr>
                      <m:t>?=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Verify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blipFill>
                <a:blip r:embed="rId10"/>
                <a:stretch>
                  <a:fillRect l="-45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42D9A1E2-0BA1-40E0-B98C-082E362075B5}"/>
              </a:ext>
            </a:extLst>
          </p:cNvPr>
          <p:cNvSpPr/>
          <p:nvPr/>
        </p:nvSpPr>
        <p:spPr bwMode="auto">
          <a:xfrm>
            <a:off x="6967819" y="5152505"/>
            <a:ext cx="432048" cy="331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35395-2B08-442A-9BC3-AEB0E98D8E85}"/>
              </a:ext>
            </a:extLst>
          </p:cNvPr>
          <p:cNvSpPr txBox="1"/>
          <p:nvPr/>
        </p:nvSpPr>
        <p:spPr>
          <a:xfrm>
            <a:off x="7752184" y="4850229"/>
            <a:ext cx="3677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Sent by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Original (integrity)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B4FE6E-7E91-47FD-81DD-B157D2145406}"/>
              </a:ext>
            </a:extLst>
          </p:cNvPr>
          <p:cNvSpPr/>
          <p:nvPr/>
        </p:nvSpPr>
        <p:spPr bwMode="auto">
          <a:xfrm>
            <a:off x="7608168" y="4850229"/>
            <a:ext cx="144016" cy="95410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DF1EE-5F08-4C11-99D2-02EA08EF6656}"/>
              </a:ext>
            </a:extLst>
          </p:cNvPr>
          <p:cNvCxnSpPr/>
          <p:nvPr/>
        </p:nvCxnSpPr>
        <p:spPr bwMode="auto">
          <a:xfrm>
            <a:off x="7824192" y="4657823"/>
            <a:ext cx="432048" cy="571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0B21C-C436-431D-9F22-F25F612AF106}"/>
              </a:ext>
            </a:extLst>
          </p:cNvPr>
          <p:cNvCxnSpPr/>
          <p:nvPr/>
        </p:nvCxnSpPr>
        <p:spPr bwMode="auto">
          <a:xfrm>
            <a:off x="6967819" y="5661248"/>
            <a:ext cx="12884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25B8BA-EC57-4395-A4DD-BCB4C01EE9FE}"/>
              </a:ext>
            </a:extLst>
          </p:cNvPr>
          <p:cNvSpPr txBox="1"/>
          <p:nvPr/>
        </p:nvSpPr>
        <p:spPr>
          <a:xfrm>
            <a:off x="349767" y="4943511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pic>
        <p:nvPicPr>
          <p:cNvPr id="25" name="Picture 2" descr="Within Source A, X is sent from message source to encryption algorithm, which receives input P R sub a from key pair source under source A. From the algorithm, Y=E[P R sub a, X) is sent to decryption algorithm within destination B, which receives input P U sub a from the same key pair source, and then X=D[P U sub a, Y] is sent to destination. Output from the encryption algorithm is also sent to cryptanalyst, which also receives input from the key pair source, producing output P hat R sub a.">
            <a:extLst>
              <a:ext uri="{FF2B5EF4-FFF2-40B4-BE49-F238E27FC236}">
                <a16:creationId xmlns:a16="http://schemas.microsoft.com/office/drawing/2014/main" id="{89E9B643-CFE8-4711-AD2B-634EC3B51FE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77760" y="917180"/>
            <a:ext cx="5400600" cy="30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183" y="120721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 and Secrecy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7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3652008" y="343561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i="1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Decrypt and verify the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blipFill>
                <a:blip r:embed="rId10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Within Source A, X is sent from message source to encryption algorithm, which receives input P R sub a from key pair source under source A, and then Y is sent to second encryption algorithm, receiving input P U sub b from key pair source under destination B. From this last algorithm, Y=Z is sent to decryption algorithm within destination B, which receives input P R sub b from the key pair source under destination B, and then Y is sent to a second decryption algorithm, receiving input P U sub a from key pair source under source A and producing output X to message destination.">
            <a:extLst>
              <a:ext uri="{FF2B5EF4-FFF2-40B4-BE49-F238E27FC236}">
                <a16:creationId xmlns:a16="http://schemas.microsoft.com/office/drawing/2014/main" id="{D36E2E82-E930-40A1-8B4B-1110EB7F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9713" y="827940"/>
            <a:ext cx="5029832" cy="26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66DD13-0856-4234-A3D7-6B585025B2CF}"/>
              </a:ext>
            </a:extLst>
          </p:cNvPr>
          <p:cNvSpPr txBox="1"/>
          <p:nvPr/>
        </p:nvSpPr>
        <p:spPr>
          <a:xfrm>
            <a:off x="639202" y="4655455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Limitation?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4BEC210-4493-4164-903A-BAEE29B4A7C0}"/>
              </a:ext>
            </a:extLst>
          </p:cNvPr>
          <p:cNvSpPr/>
          <p:nvPr/>
        </p:nvSpPr>
        <p:spPr bwMode="auto">
          <a:xfrm>
            <a:off x="3402492" y="3856286"/>
            <a:ext cx="272362" cy="230901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E255032-2B23-48E8-BCA6-A2B558650698}"/>
              </a:ext>
            </a:extLst>
          </p:cNvPr>
          <p:cNvSpPr/>
          <p:nvPr/>
        </p:nvSpPr>
        <p:spPr bwMode="auto">
          <a:xfrm rot="5400000">
            <a:off x="2675336" y="4772209"/>
            <a:ext cx="379871" cy="4330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23"/>
            <a:ext cx="12457384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Encryption Using Optimal Asymmetric Encryption Padding (</a:t>
            </a:r>
            <a:r>
              <a:rPr lang="en-US" altLang="en-US" sz="3200" spc="-450">
                <a:ea typeface="ヒラギノ角ゴ Pro W3" charset="-128"/>
              </a:rPr>
              <a:t>O A E </a:t>
            </a:r>
            <a:r>
              <a:rPr lang="en-US" altLang="en-US" sz="3200">
                <a:ea typeface="ヒラギノ角ゴ Pro W3" charset="-128"/>
              </a:rPr>
              <a:t>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B0A1-F5BB-4783-AB26-860F44B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087"/>
            <a:ext cx="9001000" cy="528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7E30A-FBF7-4BD5-B278-10BEE33A0E97}"/>
              </a:ext>
            </a:extLst>
          </p:cNvPr>
          <p:cNvSpPr txBox="1"/>
          <p:nvPr/>
        </p:nvSpPr>
        <p:spPr>
          <a:xfrm>
            <a:off x="9000999" y="99842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MGF: a hash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9A48-9147-4F53-9C7A-C9A1E16D7585}"/>
              </a:ext>
            </a:extLst>
          </p:cNvPr>
          <p:cNvSpPr txBox="1"/>
          <p:nvPr/>
        </p:nvSpPr>
        <p:spPr>
          <a:xfrm>
            <a:off x="5867672" y="5786100"/>
            <a:ext cx="44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A90C8-576F-4913-9BEC-55A13D52F6A6}"/>
              </a:ext>
            </a:extLst>
          </p:cNvPr>
          <p:cNvSpPr/>
          <p:nvPr/>
        </p:nvSpPr>
        <p:spPr>
          <a:xfrm>
            <a:off x="1847528" y="5786100"/>
            <a:ext cx="1259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A1F20-6B15-4076-A38E-4A5F541CE000}"/>
              </a:ext>
            </a:extLst>
          </p:cNvPr>
          <p:cNvSpPr/>
          <p:nvPr/>
        </p:nvSpPr>
        <p:spPr>
          <a:xfrm>
            <a:off x="6969033" y="3560478"/>
            <a:ext cx="4063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(Seed)  ⊕  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DB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9D096-6251-4A8B-8531-B48E5C022674}"/>
              </a:ext>
            </a:extLst>
          </p:cNvPr>
          <p:cNvSpPr/>
          <p:nvPr/>
        </p:nvSpPr>
        <p:spPr>
          <a:xfrm>
            <a:off x="7044051" y="4195184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(Y)  ⊕ Seed  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78CD2-67DE-4EF9-A968-7DBF5ADC6E85}"/>
              </a:ext>
            </a:extLst>
          </p:cNvPr>
          <p:cNvSpPr/>
          <p:nvPr/>
        </p:nvSpPr>
        <p:spPr bwMode="auto">
          <a:xfrm>
            <a:off x="8197559" y="2605603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/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blipFill>
                <a:blip r:embed="rId4"/>
                <a:stretch>
                  <a:fillRect l="-696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/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)||0000.. ||01||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/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DE2BB41E-311A-4052-9FD9-7287C01C4A24}"/>
              </a:ext>
            </a:extLst>
          </p:cNvPr>
          <p:cNvSpPr/>
          <p:nvPr/>
        </p:nvSpPr>
        <p:spPr bwMode="auto">
          <a:xfrm rot="10800000" flipH="1">
            <a:off x="10985373" y="3792104"/>
            <a:ext cx="444353" cy="13839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70E87-481D-4107-A9CB-0607254ECD41}"/>
              </a:ext>
            </a:extLst>
          </p:cNvPr>
          <p:cNvSpPr txBox="1"/>
          <p:nvPr/>
        </p:nvSpPr>
        <p:spPr>
          <a:xfrm>
            <a:off x="11526123" y="4440310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336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5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908721"/>
            <a:ext cx="97930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(P1,2)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Logarithm Based Cryptography (P3)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</a:t>
            </a:r>
            <a:r>
              <a:rPr lang="en-GB" altLang="en-US" err="1">
                <a:solidFill>
                  <a:srgbClr val="FF0000"/>
                </a:solidFill>
              </a:rPr>
              <a:t>ElGamal</a:t>
            </a:r>
            <a:r>
              <a:rPr lang="en-GB" altLang="en-US">
                <a:solidFill>
                  <a:srgbClr val="FF0000"/>
                </a:solidFill>
              </a:rPr>
              <a:t>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(P4)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advanced c</a:t>
            </a:r>
            <a:r>
              <a:rPr lang="en-US"/>
              <a:t>ryptography system (quantum resistance)</a:t>
            </a:r>
            <a:r>
              <a:rPr lang="en-US" altLang="en-US"/>
              <a:t> 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08f7f-e392-4099-b1f6-a4ca59cf6c45" xsi:nil="true"/>
    <lcf76f155ced4ddcb4097134ff3c332f xmlns="069f7987-d72c-4517-9067-339cdb157c2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13" ma:contentTypeDescription="Tạo tài liệu mới." ma:contentTypeScope="" ma:versionID="d2da20aa82bfb8bda7a70e3b324f632a">
  <xsd:schema xmlns:xsd="http://www.w3.org/2001/XMLSchema" xmlns:xs="http://www.w3.org/2001/XMLSchema" xmlns:p="http://schemas.microsoft.com/office/2006/metadata/properties" xmlns:ns2="069f7987-d72c-4517-9067-339cdb157c25" xmlns:ns3="b7308f7f-e392-4099-b1f6-a4ca59cf6c45" targetNamespace="http://schemas.microsoft.com/office/2006/metadata/properties" ma:root="true" ma:fieldsID="58939678e2101ea34ad3848921093f12" ns2:_="" ns3:_="">
    <xsd:import namespace="069f7987-d72c-4517-9067-339cdb157c25"/>
    <xsd:import namespace="b7308f7f-e392-4099-b1f6-a4ca59cf6c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08f7f-e392-4099-b1f6-a4ca59cf6c4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685d5bb-0382-45f0-9c81-38aa78817693}" ma:internalName="TaxCatchAll" ma:showField="CatchAllData" ma:web="b7308f7f-e392-4099-b1f6-a4ca59cf6c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A17930-42D1-4B1E-8515-0BCE7B71EE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F5B5A0-8492-4185-8B3A-023F0E5EF0B4}">
  <ds:schemaRefs>
    <ds:schemaRef ds:uri="069f7987-d72c-4517-9067-339cdb157c25"/>
    <ds:schemaRef ds:uri="b7308f7f-e392-4099-b1f6-a4ca59cf6c4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46A7743-8B21-48B7-AA57-39D2140F7FDD}">
  <ds:schemaRefs>
    <ds:schemaRef ds:uri="069f7987-d72c-4517-9067-339cdb157c25"/>
    <ds:schemaRef ds:uri="b7308f7f-e392-4099-b1f6-a4ca59cf6c4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2_Standarddesign</vt:lpstr>
      <vt:lpstr>  NT219- Cryptography    </vt:lpstr>
      <vt:lpstr>Outline</vt:lpstr>
      <vt:lpstr>Why Public-Key Cryptosystems?</vt:lpstr>
      <vt:lpstr>PowerPoint Presentation</vt:lpstr>
      <vt:lpstr>RSA: Confidentiality</vt:lpstr>
      <vt:lpstr>RSA: Authentication</vt:lpstr>
      <vt:lpstr>RSA: Authentication and Secrecy</vt:lpstr>
      <vt:lpstr>Encryption Using Optimal Asymmetric Encryption Padding (O A E P)</vt:lpstr>
      <vt:lpstr>Outline</vt:lpstr>
      <vt:lpstr>Discrete Logarithm problem</vt:lpstr>
      <vt:lpstr>Outline</vt:lpstr>
      <vt:lpstr> ElGamal cipher</vt:lpstr>
      <vt:lpstr>ElGamal cipher</vt:lpstr>
      <vt:lpstr>ElGamal cipher</vt:lpstr>
      <vt:lpstr>Outline</vt:lpstr>
      <vt:lpstr>Diffie-Hellman key exchange</vt:lpstr>
      <vt:lpstr>Diffie-Hellman exchange Protocol (DHE)</vt:lpstr>
      <vt:lpstr>Why Is Diffie-Hellman Secure?</vt:lpstr>
      <vt:lpstr>Properties of Diffie-Hellman</vt:lpstr>
      <vt:lpstr>Man-in-the middle attacks the DHE</vt:lpstr>
      <vt:lpstr>Advantages of Public-Key Crypto</vt:lpstr>
      <vt:lpstr>Disadvantages of Public-Key Crypto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2024-04-22T01:51:08Z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