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audio1.bin" ContentType="audio/unknown"/>
  <Override PartName="/ppt/media/audio2.bin" ContentType="audio/unknown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4"/>
  </p:sldMasterIdLst>
  <p:notesMasterIdLst>
    <p:notesMasterId r:id="rId43"/>
  </p:notesMasterIdLst>
  <p:handoutMasterIdLst>
    <p:handoutMasterId r:id="rId44"/>
  </p:handoutMasterIdLst>
  <p:sldIdLst>
    <p:sldId id="494" r:id="rId5"/>
    <p:sldId id="332" r:id="rId6"/>
    <p:sldId id="1527" r:id="rId7"/>
    <p:sldId id="1528" r:id="rId8"/>
    <p:sldId id="1529" r:id="rId9"/>
    <p:sldId id="1471" r:id="rId10"/>
    <p:sldId id="1517" r:id="rId11"/>
    <p:sldId id="1443" r:id="rId12"/>
    <p:sldId id="1518" r:id="rId13"/>
    <p:sldId id="266" r:id="rId14"/>
    <p:sldId id="267" r:id="rId15"/>
    <p:sldId id="270" r:id="rId16"/>
    <p:sldId id="1459" r:id="rId17"/>
    <p:sldId id="1444" r:id="rId18"/>
    <p:sldId id="1445" r:id="rId19"/>
    <p:sldId id="1519" r:id="rId20"/>
    <p:sldId id="1472" r:id="rId21"/>
    <p:sldId id="351" r:id="rId22"/>
    <p:sldId id="1446" r:id="rId23"/>
    <p:sldId id="1447" r:id="rId24"/>
    <p:sldId id="1451" r:id="rId25"/>
    <p:sldId id="272" r:id="rId26"/>
    <p:sldId id="1460" r:id="rId27"/>
    <p:sldId id="1473" r:id="rId28"/>
    <p:sldId id="287" r:id="rId29"/>
    <p:sldId id="283" r:id="rId30"/>
    <p:sldId id="286" r:id="rId31"/>
    <p:sldId id="288" r:id="rId32"/>
    <p:sldId id="289" r:id="rId33"/>
    <p:sldId id="1448" r:id="rId34"/>
    <p:sldId id="353" r:id="rId35"/>
    <p:sldId id="1450" r:id="rId36"/>
    <p:sldId id="1474" r:id="rId37"/>
    <p:sldId id="293" r:id="rId38"/>
    <p:sldId id="296" r:id="rId39"/>
    <p:sldId id="297" r:id="rId40"/>
    <p:sldId id="298" r:id="rId41"/>
    <p:sldId id="285" r:id="rId42"/>
  </p:sldIdLst>
  <p:sldSz cx="12192000" cy="6858000"/>
  <p:notesSz cx="9144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CTU" initials="N" lastIdx="1" clrIdx="0">
    <p:extLst>
      <p:ext uri="{19B8F6BF-5375-455C-9EA6-DF929625EA0E}">
        <p15:presenceInfo xmlns:p15="http://schemas.microsoft.com/office/powerpoint/2012/main" userId="NGOCT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CC33"/>
    <a:srgbClr val="003366"/>
    <a:srgbClr val="990000"/>
    <a:srgbClr val="006666"/>
    <a:srgbClr val="339966"/>
    <a:srgbClr val="97FFE4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DC4C9D-4746-8F3E-BF76-87701E5C6399}" v="4" dt="2024-05-06T02:37:00.576"/>
    <p1510:client id="{BABDA6E3-83E9-1E4A-B781-5327857BD5B1}" v="2" dt="2024-05-06T02:25:59.2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7FDC4C9D-4746-8F3E-BF76-87701E5C6399}"/>
    <pc:docChg chg="modSld">
      <pc:chgData name="" userId="" providerId="" clId="Web-{7FDC4C9D-4746-8F3E-BF76-87701E5C6399}" dt="2024-05-06T02:37:00.576" v="3" actId="1076"/>
      <pc:docMkLst>
        <pc:docMk/>
      </pc:docMkLst>
      <pc:sldChg chg="modSp">
        <pc:chgData name="" userId="" providerId="" clId="Web-{7FDC4C9D-4746-8F3E-BF76-87701E5C6399}" dt="2024-05-06T02:37:00.576" v="3" actId="1076"/>
        <pc:sldMkLst>
          <pc:docMk/>
          <pc:sldMk cId="0" sldId="286"/>
        </pc:sldMkLst>
        <pc:spChg chg="mod">
          <ac:chgData name="" userId="" providerId="" clId="Web-{7FDC4C9D-4746-8F3E-BF76-87701E5C6399}" dt="2024-05-06T02:37:00.576" v="3" actId="1076"/>
          <ac:spMkLst>
            <pc:docMk/>
            <pc:sldMk cId="0" sldId="286"/>
            <ac:spMk id="73731" creationId="{D3A34FDF-88A2-4D82-83AB-00A5CC10B9EE}"/>
          </ac:spMkLst>
        </pc:spChg>
      </pc:sldChg>
    </pc:docChg>
  </pc:docChgLst>
  <pc:docChgLst>
    <pc:chgData name="Hồ Vĩnh Nhật" userId="S::22521013@ms.uit.edu.vn::91124d84-c5ae-4b7e-b4c4-abf9c3ea4378" providerId="AD" clId="Web-{BABDA6E3-83E9-1E4A-B781-5327857BD5B1}"/>
    <pc:docChg chg="modSld">
      <pc:chgData name="Hồ Vĩnh Nhật" userId="S::22521013@ms.uit.edu.vn::91124d84-c5ae-4b7e-b4c4-abf9c3ea4378" providerId="AD" clId="Web-{BABDA6E3-83E9-1E4A-B781-5327857BD5B1}" dt="2024-05-06T02:25:59.228" v="1" actId="1076"/>
      <pc:docMkLst>
        <pc:docMk/>
      </pc:docMkLst>
      <pc:sldChg chg="modSp">
        <pc:chgData name="Hồ Vĩnh Nhật" userId="S::22521013@ms.uit.edu.vn::91124d84-c5ae-4b7e-b4c4-abf9c3ea4378" providerId="AD" clId="Web-{BABDA6E3-83E9-1E4A-B781-5327857BD5B1}" dt="2024-05-06T01:53:02.365" v="0" actId="1076"/>
        <pc:sldMkLst>
          <pc:docMk/>
          <pc:sldMk cId="2525142266" sldId="1459"/>
        </pc:sldMkLst>
        <pc:spChg chg="mod">
          <ac:chgData name="Hồ Vĩnh Nhật" userId="S::22521013@ms.uit.edu.vn::91124d84-c5ae-4b7e-b4c4-abf9c3ea4378" providerId="AD" clId="Web-{BABDA6E3-83E9-1E4A-B781-5327857BD5B1}" dt="2024-05-06T01:53:02.365" v="0" actId="1076"/>
          <ac:spMkLst>
            <pc:docMk/>
            <pc:sldMk cId="2525142266" sldId="1459"/>
            <ac:spMk id="6" creationId="{D53AABCE-8776-4177-8AD5-0E0711C0A018}"/>
          </ac:spMkLst>
        </pc:spChg>
      </pc:sldChg>
      <pc:sldChg chg="modSp">
        <pc:chgData name="Hồ Vĩnh Nhật" userId="S::22521013@ms.uit.edu.vn::91124d84-c5ae-4b7e-b4c4-abf9c3ea4378" providerId="AD" clId="Web-{BABDA6E3-83E9-1E4A-B781-5327857BD5B1}" dt="2024-05-06T02:25:59.228" v="1" actId="1076"/>
        <pc:sldMkLst>
          <pc:docMk/>
          <pc:sldMk cId="513466758" sldId="1473"/>
        </pc:sldMkLst>
        <pc:picChg chg="mod">
          <ac:chgData name="Hồ Vĩnh Nhật" userId="S::22521013@ms.uit.edu.vn::91124d84-c5ae-4b7e-b4c4-abf9c3ea4378" providerId="AD" clId="Web-{BABDA6E3-83E9-1E4A-B781-5327857BD5B1}" dt="2024-05-06T02:25:59.228" v="1" actId="1076"/>
          <ac:picMkLst>
            <pc:docMk/>
            <pc:sldMk cId="513466758" sldId="1473"/>
            <ac:picMk id="2050" creationId="{41A99462-F874-4530-B85B-EE9F6A5328A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DBFA35-EFC2-4E0C-8C61-5A61F15CC4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E2F6-0387-4D2B-8455-B121F1A84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9A8A-77DC-4813-A074-2F5920BD117B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07F94-EB59-42D4-9E83-E6458367D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3A441-DF7C-471E-B7CF-4ABDF4D55C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BAA95-9C46-4AE0-B3EF-9222AB21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81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F9BDD6-77D8-4570-AAD0-E568BE7BCF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C594F78-DFE3-42DE-8B5C-0CAA9A9AA6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805972B-DC15-40F7-BD10-B99756306F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32D3062-1C55-490F-86DB-0951D5B78D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6FDE4E7-31AF-4FCD-BBB1-112CAFB360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431C41B-4B40-453A-9DEB-EC6A6E5B3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3114AD-DAFD-41DA-863F-8D7ADE8A126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306AA-0BB2-4BB1-B1C4-C766EA432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40494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1C933E2-40C4-4B62-925E-BDEE38435A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D0954-5847-47AC-B8CA-FE3798C02FC3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9612953A-E24B-4289-A506-8CC5018C16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EDE3FC2B-8206-433A-84F8-86C0E24C84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A1FF9BA-0914-433E-9DFB-66914CE43A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496DFC-E4B6-49F0-906A-95F3A94CC319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7A92AD5B-BBAB-429B-8D9E-90C1B580BA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2BAE5A16-B03E-46DD-9B91-FE08E74C03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D782429-D084-4256-8329-8B9612EF38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63C844-5186-4F60-94F6-224540FA00F2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A6BA5FC2-52C9-48A5-99C8-D05A3C2176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C277F726-97E2-434D-92E5-B7839930A5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83B8324-793C-4590-BC48-CD8C1618D1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FB7428-7240-459B-A630-0FBEB4D2686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D196CA01-F1BD-400E-8051-B7D02C671F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FC77AC9C-D092-411F-8633-B0661F7D84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32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588740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33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46009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D843A82-8B42-455A-963F-ECDF52CC3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866795-4E5F-4182-AB8F-1EB32D2EB706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13AC5205-A7C2-4966-9EB0-7D8CA683FA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9FE27244-61D0-49E1-864E-FFBCB05222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349F4ED-591B-487C-ACC5-6C69A90A06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AE6A65-E16A-4976-8D2E-C8A31A7B4E0B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83BB1AC4-CB9B-447A-A480-300B377BE8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5328325D-760E-4291-B02D-AE37BB8995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96D2AEB-40FE-4E3E-BA14-D83129E4C9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699922-17B0-49BC-A827-6D4A82B7027A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33C8185B-DEB6-45BE-8351-1D18FB887B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BD378F48-4A85-4667-A7DD-D3E3846B8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01A1369-0822-4E30-942B-A4DA9BA76F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8AEDAC-9DD9-4BD1-B60B-64A7CA260491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CFD2F729-8210-4EA7-BDD5-8322551789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E11C5C9A-288A-41B9-A351-FF20EF959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Figure 9.5 summarizes the RSA algorithm. It corresponds to Figure 9.1a: Alice</a:t>
            </a:r>
          </a:p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generates a public/private key pair; Bob encrypts using Alice’s public key; and Alice</a:t>
            </a:r>
          </a:p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decrypts using her private key.</a:t>
            </a:r>
            <a:endParaRPr lang="en-AU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5AD8A-3E45-4711-AD20-0FF580FC41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39086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Figure 9.5 summarizes the RSA algorithm. It corresponds to Figure 9.1a: Alice</a:t>
            </a:r>
          </a:p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generates a public/private key pair; Bob encrypts using Alice’s public key; and Alice</a:t>
            </a:r>
          </a:p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decrypts using her private key.</a:t>
            </a:r>
            <a:endParaRPr lang="en-AU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5AD8A-3E45-4711-AD20-0FF580FC41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78793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Figure 9.5 summarizes the RSA algorithm. It corresponds to Figure 9.1a: Alice</a:t>
            </a:r>
          </a:p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generates a public/private key pair; Bob encrypts using Alice’s public key; and Alice</a:t>
            </a:r>
          </a:p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decrypts using her private key.</a:t>
            </a:r>
            <a:endParaRPr lang="en-AU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5AD8A-3E45-4711-AD20-0FF580FC41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52764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143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69975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15009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61161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07E2E4C-EDA8-43EB-8852-7CDDE6B88A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3286CC-0C04-4C85-BD4E-F653CD22E9E4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0647E0D6-CC5F-4F6C-9FBF-007EA143A0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17BD607-6FFB-4484-BFE0-23373BF40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06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09" y="281885"/>
            <a:ext cx="9313035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77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60351"/>
            <a:ext cx="25908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60351"/>
            <a:ext cx="75692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104" y="260649"/>
            <a:ext cx="8928992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08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0489"/>
            <a:ext cx="508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76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255D8-ADFF-455C-83F7-4FCFC7C2E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1AB68-E9FA-4FC9-9A9B-EF51530E06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B5706-113B-4071-9C90-2E3BD9264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8C75C-5B0C-40C2-B4AB-9035108D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6F5C4-7605-45DA-BA8D-6AFEA0F4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46A99-11D5-465E-BC21-7BBA5E54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1339005-14BD-4DCC-9588-257F27DCFA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793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91586" y="197203"/>
            <a:ext cx="8448831" cy="783526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75" y="1415114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807477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51816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219200" y="6019800"/>
            <a:ext cx="9347200" cy="30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6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260574"/>
            <a:ext cx="9793088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98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36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265297"/>
            <a:ext cx="9121013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10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140494"/>
            <a:ext cx="8832981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4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265113"/>
            <a:ext cx="8928039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11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8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30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14996" y="200795"/>
            <a:ext cx="9002429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76123"/>
            <a:ext cx="103632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text styles</a:t>
            </a:r>
          </a:p>
          <a:p>
            <a:pPr lvl="1"/>
            <a:r>
              <a:rPr lang="de-DE" altLang="en-US"/>
              <a:t>Second level</a:t>
            </a:r>
          </a:p>
          <a:p>
            <a:pPr lvl="2"/>
            <a:r>
              <a:rPr lang="de-DE" altLang="en-US"/>
              <a:t>Third level</a:t>
            </a:r>
          </a:p>
          <a:p>
            <a:pPr lvl="3"/>
            <a:r>
              <a:rPr lang="de-DE" altLang="en-US"/>
              <a:t>Fourth level</a:t>
            </a:r>
          </a:p>
          <a:p>
            <a:pPr lvl="4"/>
            <a:r>
              <a:rPr lang="de-DE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980728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76785" y="6508750"/>
            <a:ext cx="268816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600">
                <a:latin typeface="Arial" panose="020B0604020202020204" pitchFamily="34" charset="0"/>
              </a:rPr>
              <a:t>Week 9: </a:t>
            </a:r>
            <a:fld id="{F82382A3-3314-49A0-B193-00795800CFEF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6505440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406400" y="6503214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05-2023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4577247" y="6506383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NT219–Cryptography</a:t>
            </a:r>
            <a:endParaRPr lang="en-US" sz="1600" b="1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DA27E-0E4C-4070-8A6B-A96E3375685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7329" y="59161"/>
            <a:ext cx="1440159" cy="88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9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unn@uit.edu.v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.png"/><Relationship Id="rId7" Type="http://schemas.openxmlformats.org/officeDocument/2006/relationships/image" Target="../media/image56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hyperlink" Target="https://safecurves.cr.yp.to/" TargetMode="External"/><Relationship Id="rId4" Type="http://schemas.openxmlformats.org/officeDocument/2006/relationships/image" Target="../media/image54.png"/><Relationship Id="rId9" Type="http://schemas.openxmlformats.org/officeDocument/2006/relationships/image" Target="../media/image5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56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hyperlink" Target="https://safecurves.cr.yp.to/" TargetMode="External"/><Relationship Id="rId4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55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hyperlink" Target="http://www.secg.org/sec2-v2.pdf" TargetMode="External"/><Relationship Id="rId2" Type="http://schemas.openxmlformats.org/officeDocument/2006/relationships/image" Target="../media/image6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56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wmf"/><Relationship Id="rId7" Type="http://schemas.openxmlformats.org/officeDocument/2006/relationships/image" Target="../media/image100.png"/><Relationship Id="rId2" Type="http://schemas.openxmlformats.org/officeDocument/2006/relationships/image" Target="../media/image9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emf"/><Relationship Id="rId9" Type="http://schemas.openxmlformats.org/officeDocument/2006/relationships/image" Target="../media/image10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audio" Target="../media/audio2.bin"/><Relationship Id="rId7" Type="http://schemas.openxmlformats.org/officeDocument/2006/relationships/image" Target="../media/image107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4.jp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5.jp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18" Type="http://schemas.openxmlformats.org/officeDocument/2006/relationships/image" Target="../media/image124.png"/><Relationship Id="rId3" Type="http://schemas.openxmlformats.org/officeDocument/2006/relationships/image" Target="../media/image24.jp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17" Type="http://schemas.openxmlformats.org/officeDocument/2006/relationships/image" Target="../media/image123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29.png"/><Relationship Id="rId15" Type="http://schemas.openxmlformats.org/officeDocument/2006/relationships/image" Target="../media/image121.png"/><Relationship Id="rId10" Type="http://schemas.openxmlformats.org/officeDocument/2006/relationships/image" Target="../media/image116.png"/><Relationship Id="rId19" Type="http://schemas.openxmlformats.org/officeDocument/2006/relationships/image" Target="../media/image125.png"/><Relationship Id="rId4" Type="http://schemas.openxmlformats.org/officeDocument/2006/relationships/image" Target="../media/image25.jp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nvlpubs.nist.gov/nistpubs/SpecialPublications/NIST.SP.800-57pt1r5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6.svg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4.jp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5.jp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D9A1DF2-0093-44AD-812A-6950BE79B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7628" y="163133"/>
            <a:ext cx="6984775" cy="792162"/>
          </a:xfrm>
        </p:spPr>
        <p:txBody>
          <a:bodyPr/>
          <a:lstStyle/>
          <a:p>
            <a:pPr algn="ctr"/>
            <a:br>
              <a:rPr lang="en-US"/>
            </a:br>
            <a:r>
              <a:rPr lang="en-US"/>
              <a:t> NT219-Cryptography  	</a:t>
            </a:r>
            <a:br>
              <a:rPr lang="en-US"/>
            </a:br>
            <a:endParaRPr lang="en-GB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C80A85-8428-4F04-9DC5-1372080F8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03513" y="2276775"/>
            <a:ext cx="8496513" cy="1783655"/>
          </a:xfrm>
        </p:spPr>
        <p:txBody>
          <a:bodyPr/>
          <a:lstStyle/>
          <a:p>
            <a:pPr algn="ctr" eaLnBrk="1" hangingPunct="1">
              <a:buNone/>
            </a:pPr>
            <a:r>
              <a:rPr lang="en-GB" altLang="en-US"/>
              <a:t>PhD. Ngoc-Tu Nguyen</a:t>
            </a:r>
          </a:p>
          <a:p>
            <a:pPr algn="ctr" eaLnBrk="1" hangingPunct="1">
              <a:buNone/>
            </a:pPr>
            <a:r>
              <a:rPr lang="en-GB" altLang="en-US" sz="220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tunn@uit.edu.vn</a:t>
            </a:r>
            <a:endParaRPr lang="en-GB" altLang="en-US" sz="220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2076DD-4A36-4D39-8891-1036AB86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08" y="940691"/>
            <a:ext cx="10945216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3600" kern="0"/>
              <a:t>Week 09: </a:t>
            </a:r>
            <a:r>
              <a:rPr lang="en-US" altLang="en-US" sz="3600" kern="0"/>
              <a:t>As</a:t>
            </a:r>
            <a:r>
              <a:rPr lang="en-US" sz="3600"/>
              <a:t>ymmetric Cryptography  (P4)</a:t>
            </a:r>
            <a:endParaRPr lang="de-DE" altLang="en-US" sz="3600" kern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172C3-4A19-44D7-839F-950EA8B42720}"/>
              </a:ext>
            </a:extLst>
          </p:cNvPr>
          <p:cNvCxnSpPr>
            <a:cxnSpLocks/>
          </p:cNvCxnSpPr>
          <p:nvPr/>
        </p:nvCxnSpPr>
        <p:spPr bwMode="auto">
          <a:xfrm>
            <a:off x="3704538" y="2258101"/>
            <a:ext cx="44076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59896" y="1340768"/>
            <a:ext cx="2863688" cy="688400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9340">
              <a:spcBef>
                <a:spcPts val="74"/>
              </a:spcBef>
              <a:tabLst>
                <a:tab pos="2434829" algn="l"/>
              </a:tabLst>
            </a:pPr>
            <a:r>
              <a:rPr sz="4412">
                <a:latin typeface="Segoe UI Light"/>
                <a:cs typeface="Segoe UI Light"/>
              </a:rPr>
              <a:t>can</a:t>
            </a:r>
            <a:r>
              <a:rPr sz="4412" spc="-18">
                <a:latin typeface="Segoe UI Light"/>
                <a:cs typeface="Segoe UI Light"/>
              </a:rPr>
              <a:t> </a:t>
            </a:r>
            <a:r>
              <a:rPr sz="4412" spc="-4">
                <a:latin typeface="Segoe UI Light"/>
                <a:cs typeface="Segoe UI Light"/>
              </a:rPr>
              <a:t>d</a:t>
            </a:r>
            <a:r>
              <a:rPr sz="4412">
                <a:latin typeface="Segoe UI Light"/>
                <a:cs typeface="Segoe UI Light"/>
              </a:rPr>
              <a:t>o</a:t>
            </a:r>
            <a:r>
              <a:rPr sz="4412" spc="-7">
                <a:latin typeface="Segoe UI Light"/>
                <a:cs typeface="Segoe UI Light"/>
              </a:rPr>
              <a:t> </a:t>
            </a:r>
            <a:r>
              <a:rPr sz="4412">
                <a:solidFill>
                  <a:schemeClr val="accent2"/>
                </a:solidFill>
                <a:latin typeface="Cambria Math"/>
                <a:cs typeface="Cambria Math"/>
              </a:rPr>
              <a:t>+</a:t>
            </a:r>
            <a:r>
              <a:rPr sz="4412">
                <a:latin typeface="Cambria Math"/>
                <a:cs typeface="Cambria Math"/>
              </a:rPr>
              <a:t>	−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6399" y="1340769"/>
            <a:ext cx="3751748" cy="2102953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sz="4412" spc="-22">
                <a:solidFill>
                  <a:schemeClr val="accent2"/>
                </a:solidFill>
              </a:rPr>
              <a:t>G</a:t>
            </a:r>
            <a:r>
              <a:rPr sz="4412" spc="-22">
                <a:solidFill>
                  <a:schemeClr val="accent2"/>
                </a:solidFill>
              </a:rPr>
              <a:t>roup</a:t>
            </a:r>
            <a:r>
              <a:rPr sz="4412" spc="-11">
                <a:solidFill>
                  <a:schemeClr val="accent2"/>
                </a:solidFill>
              </a:rPr>
              <a:t> </a:t>
            </a:r>
            <a:r>
              <a:rPr sz="4412" spc="-4"/>
              <a:t>(G,</a:t>
            </a:r>
            <a:r>
              <a:rPr sz="4412" spc="-4">
                <a:latin typeface="Cambria Math"/>
                <a:cs typeface="Cambria Math"/>
              </a:rPr>
              <a:t>+</a:t>
            </a:r>
            <a:r>
              <a:rPr sz="4412" spc="-4"/>
              <a:t>)</a:t>
            </a:r>
            <a:endParaRPr sz="4412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4780"/>
          </a:p>
          <a:p>
            <a:pPr marL="9340">
              <a:tabLst>
                <a:tab pos="1533558" algn="l"/>
              </a:tabLst>
            </a:pPr>
            <a:r>
              <a:rPr lang="en-US" sz="4412" spc="-4"/>
              <a:t>R</a:t>
            </a:r>
            <a:r>
              <a:rPr sz="4412" spc="-4"/>
              <a:t>ing	(R, </a:t>
            </a:r>
            <a:r>
              <a:rPr sz="4412">
                <a:latin typeface="Cambria Math"/>
                <a:cs typeface="Cambria Math"/>
              </a:rPr>
              <a:t>+</a:t>
            </a:r>
            <a:r>
              <a:rPr sz="4412"/>
              <a:t>,</a:t>
            </a:r>
            <a:r>
              <a:rPr sz="4412" spc="-66"/>
              <a:t> </a:t>
            </a:r>
            <a:r>
              <a:rPr sz="4412" spc="-4">
                <a:latin typeface="Cambria Math"/>
                <a:cs typeface="Cambria Math"/>
              </a:rPr>
              <a:t>×</a:t>
            </a:r>
            <a:r>
              <a:rPr sz="4412" spc="-4"/>
              <a:t>)</a:t>
            </a:r>
            <a:endParaRPr sz="4412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8312" y="2820938"/>
            <a:ext cx="3512361" cy="688400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9340">
              <a:spcBef>
                <a:spcPts val="74"/>
              </a:spcBef>
              <a:tabLst>
                <a:tab pos="2436229" algn="l"/>
                <a:tab pos="3101675" algn="l"/>
              </a:tabLst>
            </a:pPr>
            <a:r>
              <a:rPr sz="4412">
                <a:latin typeface="Segoe UI Light"/>
                <a:cs typeface="Segoe UI Light"/>
              </a:rPr>
              <a:t>can </a:t>
            </a:r>
            <a:r>
              <a:rPr sz="4412" spc="-4">
                <a:latin typeface="Segoe UI Light"/>
                <a:cs typeface="Segoe UI Light"/>
              </a:rPr>
              <a:t>d</a:t>
            </a:r>
            <a:r>
              <a:rPr sz="4412">
                <a:latin typeface="Segoe UI Light"/>
                <a:cs typeface="Segoe UI Light"/>
              </a:rPr>
              <a:t>o</a:t>
            </a:r>
            <a:r>
              <a:rPr sz="4412" spc="-22">
                <a:latin typeface="Segoe UI Light"/>
                <a:cs typeface="Segoe UI Light"/>
              </a:rPr>
              <a:t> </a:t>
            </a:r>
            <a:r>
              <a:rPr sz="4412">
                <a:latin typeface="Cambria Math"/>
                <a:cs typeface="Cambria Math"/>
              </a:rPr>
              <a:t>+	−	</a:t>
            </a:r>
            <a:r>
              <a:rPr sz="4412">
                <a:solidFill>
                  <a:srgbClr val="FF0000"/>
                </a:solidFill>
                <a:latin typeface="Cambria Math"/>
                <a:cs typeface="Cambria Math"/>
              </a:rPr>
              <a:t>×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6400" y="4586206"/>
            <a:ext cx="1593425" cy="688400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sz="4412" b="1">
                <a:latin typeface="Segoe UI Light"/>
                <a:cs typeface="Segoe UI Light"/>
              </a:rPr>
              <a:t>F</a:t>
            </a:r>
            <a:r>
              <a:rPr sz="4412" b="1">
                <a:latin typeface="Segoe UI Light"/>
                <a:cs typeface="Segoe UI Light"/>
              </a:rPr>
              <a:t>ield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19824" y="4586206"/>
            <a:ext cx="1904922" cy="688400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9340">
              <a:spcBef>
                <a:spcPts val="74"/>
              </a:spcBef>
            </a:pPr>
            <a:r>
              <a:rPr sz="4412" spc="-176">
                <a:latin typeface="Segoe UI Light"/>
                <a:cs typeface="Segoe UI Light"/>
              </a:rPr>
              <a:t>(</a:t>
            </a:r>
            <a:r>
              <a:rPr sz="4412" b="1" spc="-176">
                <a:latin typeface="Segoe UI Light"/>
                <a:cs typeface="Segoe UI Light"/>
              </a:rPr>
              <a:t>F</a:t>
            </a:r>
            <a:r>
              <a:rPr sz="4412" spc="-176">
                <a:latin typeface="Segoe UI Light"/>
                <a:cs typeface="Segoe UI Light"/>
              </a:rPr>
              <a:t>, </a:t>
            </a:r>
            <a:r>
              <a:rPr sz="4412">
                <a:latin typeface="Cambria Math"/>
                <a:cs typeface="Cambria Math"/>
              </a:rPr>
              <a:t>+</a:t>
            </a:r>
            <a:r>
              <a:rPr sz="4412">
                <a:latin typeface="Segoe UI Light"/>
                <a:cs typeface="Segoe UI Light"/>
              </a:rPr>
              <a:t>,</a:t>
            </a:r>
            <a:r>
              <a:rPr sz="4412" spc="114">
                <a:latin typeface="Segoe UI Light"/>
                <a:cs typeface="Segoe UI Light"/>
              </a:rPr>
              <a:t> </a:t>
            </a:r>
            <a:r>
              <a:rPr sz="4412" spc="-4">
                <a:latin typeface="Cambria Math"/>
                <a:cs typeface="Cambria Math"/>
              </a:rPr>
              <a:t>×</a:t>
            </a:r>
            <a:r>
              <a:rPr sz="4412" spc="-4">
                <a:latin typeface="Segoe UI Light"/>
                <a:cs typeface="Segoe UI Light"/>
              </a:rPr>
              <a:t>)</a:t>
            </a:r>
            <a:endParaRPr sz="4412">
              <a:latin typeface="Segoe UI Light"/>
              <a:cs typeface="Segoe U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72238" y="4325057"/>
            <a:ext cx="4201663" cy="1004938"/>
          </a:xfrm>
          <a:prstGeom prst="rect">
            <a:avLst/>
          </a:prstGeom>
        </p:spPr>
        <p:txBody>
          <a:bodyPr vert="horz" wrap="square" lIns="0" tIns="8873" rIns="0" bIns="0" rtlCol="0">
            <a:spAutoFit/>
          </a:bodyPr>
          <a:lstStyle/>
          <a:p>
            <a:pPr marL="9340">
              <a:spcBef>
                <a:spcPts val="70"/>
              </a:spcBef>
              <a:tabLst>
                <a:tab pos="2437163" algn="l"/>
                <a:tab pos="3104009" algn="l"/>
              </a:tabLst>
            </a:pPr>
            <a:r>
              <a:rPr sz="4412">
                <a:latin typeface="Segoe UI Light"/>
                <a:cs typeface="Segoe UI Light"/>
              </a:rPr>
              <a:t>can </a:t>
            </a:r>
            <a:r>
              <a:rPr sz="4412" spc="-4">
                <a:latin typeface="Segoe UI Light"/>
                <a:cs typeface="Segoe UI Light"/>
              </a:rPr>
              <a:t>do</a:t>
            </a:r>
            <a:r>
              <a:rPr sz="4412" spc="-15">
                <a:latin typeface="Segoe UI Light"/>
                <a:cs typeface="Segoe UI Light"/>
              </a:rPr>
              <a:t> </a:t>
            </a:r>
            <a:r>
              <a:rPr sz="4412">
                <a:latin typeface="Cambria Math"/>
                <a:cs typeface="Cambria Math"/>
              </a:rPr>
              <a:t>+	−	</a:t>
            </a:r>
            <a:r>
              <a:rPr sz="4412">
                <a:solidFill>
                  <a:srgbClr val="FF0000"/>
                </a:solidFill>
                <a:latin typeface="Cambria Math"/>
                <a:cs typeface="Cambria Math"/>
              </a:rPr>
              <a:t>×</a:t>
            </a:r>
            <a:r>
              <a:rPr sz="4412" spc="165">
                <a:latin typeface="Cambria Math"/>
                <a:cs typeface="Cambria Math"/>
              </a:rPr>
              <a:t> </a:t>
            </a:r>
            <a:r>
              <a:rPr sz="6472" spc="-4">
                <a:latin typeface="Segoe UI Light"/>
                <a:cs typeface="Segoe UI Light"/>
              </a:rPr>
              <a:t>÷</a:t>
            </a:r>
            <a:endParaRPr sz="6472">
              <a:latin typeface="Segoe UI Light"/>
              <a:cs typeface="Segoe UI Ligh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0C96137-3E34-471F-B5AD-2949178F6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565" y="87568"/>
            <a:ext cx="727280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kern="0"/>
              <a:t>Motivations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65EE633-0343-4502-AADD-C3E857D297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045318"/>
              </p:ext>
            </p:extLst>
          </p:nvPr>
        </p:nvGraphicFramePr>
        <p:xfrm>
          <a:off x="4993874" y="3625240"/>
          <a:ext cx="3530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30520" imgH="583920" progId="Equation.DSMT4">
                  <p:embed/>
                </p:oleObj>
              </mc:Choice>
              <mc:Fallback>
                <p:oleObj name="Equation" r:id="rId2" imgW="353052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93874" y="3625240"/>
                        <a:ext cx="35306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057B57D-A107-4560-A8C8-303549A4D0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380049"/>
              </p:ext>
            </p:extLst>
          </p:nvPr>
        </p:nvGraphicFramePr>
        <p:xfrm>
          <a:off x="5082774" y="5612790"/>
          <a:ext cx="3352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52680" imgH="533160" progId="Equation.DSMT4">
                  <p:embed/>
                </p:oleObj>
              </mc:Choice>
              <mc:Fallback>
                <p:oleObj name="Equation" r:id="rId4" imgW="3352680" imgH="5331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865EE633-0343-4502-AADD-C3E857D297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82774" y="5612790"/>
                        <a:ext cx="33528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3059700-6FBD-45A5-9339-C88DF4698FF2}"/>
              </a:ext>
            </a:extLst>
          </p:cNvPr>
          <p:cNvSpPr txBox="1"/>
          <p:nvPr/>
        </p:nvSpPr>
        <p:spPr>
          <a:xfrm>
            <a:off x="3731731" y="2029168"/>
            <a:ext cx="5921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/>
              <a:t>lightweight computational overhead?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019" y="2162036"/>
            <a:ext cx="8686333" cy="1288940"/>
          </a:xfrm>
          <a:custGeom>
            <a:avLst/>
            <a:gdLst/>
            <a:ahLst/>
            <a:cxnLst/>
            <a:rect l="l" t="t" r="r" b="b"/>
            <a:pathLst>
              <a:path w="11811000" h="1752600">
                <a:moveTo>
                  <a:pt x="0" y="1752599"/>
                </a:moveTo>
                <a:lnTo>
                  <a:pt x="11811000" y="1752599"/>
                </a:lnTo>
                <a:lnTo>
                  <a:pt x="11811000" y="0"/>
                </a:lnTo>
                <a:lnTo>
                  <a:pt x="0" y="0"/>
                </a:lnTo>
                <a:lnTo>
                  <a:pt x="0" y="17525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3" name="object 3"/>
          <p:cNvSpPr txBox="1"/>
          <p:nvPr/>
        </p:nvSpPr>
        <p:spPr>
          <a:xfrm>
            <a:off x="869066" y="2115410"/>
            <a:ext cx="4441705" cy="1014578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R="3736">
              <a:lnSpc>
                <a:spcPct val="110100"/>
              </a:lnSpc>
              <a:spcBef>
                <a:spcPts val="74"/>
              </a:spcBef>
              <a:tabLst>
                <a:tab pos="2159311" algn="l"/>
                <a:tab pos="2959712" algn="l"/>
              </a:tabLst>
            </a:pPr>
            <a:r>
              <a:rPr sz="3089">
                <a:latin typeface="Segoe UI Light"/>
                <a:cs typeface="Segoe UI Light"/>
              </a:rPr>
              <a:t>elliptic</a:t>
            </a:r>
            <a:r>
              <a:rPr sz="3089" spc="7">
                <a:latin typeface="Segoe UI Light"/>
                <a:cs typeface="Segoe UI Light"/>
              </a:rPr>
              <a:t> </a:t>
            </a:r>
            <a:r>
              <a:rPr sz="3089" spc="33">
                <a:latin typeface="Segoe UI Light"/>
                <a:cs typeface="Segoe UI Light"/>
              </a:rPr>
              <a:t>curve	</a:t>
            </a:r>
            <a:r>
              <a:rPr sz="3089" spc="-15">
                <a:latin typeface="Segoe UI Light"/>
                <a:cs typeface="Segoe UI Light"/>
              </a:rPr>
              <a:t>group </a:t>
            </a:r>
            <a:r>
              <a:rPr sz="3089" spc="18">
                <a:latin typeface="Segoe UI Light"/>
                <a:cs typeface="Segoe UI Light"/>
              </a:rPr>
              <a:t>(</a:t>
            </a:r>
            <a:r>
              <a:rPr sz="3089" spc="18">
                <a:latin typeface="Cambria Math"/>
                <a:cs typeface="Cambria Math"/>
              </a:rPr>
              <a:t>𝐸</a:t>
            </a:r>
            <a:r>
              <a:rPr sz="3089" spc="18">
                <a:latin typeface="Segoe UI Light"/>
                <a:cs typeface="Segoe UI Light"/>
              </a:rPr>
              <a:t>,</a:t>
            </a:r>
            <a:r>
              <a:rPr sz="3089" spc="18">
                <a:latin typeface="Cambria Math"/>
                <a:cs typeface="Cambria Math"/>
              </a:rPr>
              <a:t>⊕</a:t>
            </a:r>
            <a:r>
              <a:rPr sz="3089" spc="18">
                <a:latin typeface="Segoe UI Light"/>
                <a:cs typeface="Segoe UI Light"/>
              </a:rPr>
              <a:t>)  </a:t>
            </a:r>
            <a:r>
              <a:rPr sz="3089" spc="-4">
                <a:latin typeface="Segoe UI Light"/>
                <a:cs typeface="Segoe UI Light"/>
              </a:rPr>
              <a:t>underlying </a:t>
            </a:r>
            <a:r>
              <a:rPr sz="3089">
                <a:latin typeface="Segoe UI Light"/>
                <a:cs typeface="Segoe UI Light"/>
              </a:rPr>
              <a:t>field	</a:t>
            </a:r>
            <a:r>
              <a:rPr sz="3089" spc="33">
                <a:latin typeface="Segoe UI Light"/>
                <a:cs typeface="Segoe UI Light"/>
              </a:rPr>
              <a:t>(</a:t>
            </a:r>
            <a:r>
              <a:rPr sz="3089" spc="33">
                <a:latin typeface="Cambria Math"/>
                <a:cs typeface="Cambria Math"/>
              </a:rPr>
              <a:t>𝐾</a:t>
            </a:r>
            <a:r>
              <a:rPr sz="3089" spc="33">
                <a:latin typeface="Segoe UI Light"/>
                <a:cs typeface="Segoe UI Light"/>
              </a:rPr>
              <a:t>, </a:t>
            </a:r>
            <a:r>
              <a:rPr sz="3089" spc="-4">
                <a:latin typeface="Cambria Math"/>
                <a:cs typeface="Cambria Math"/>
              </a:rPr>
              <a:t>+</a:t>
            </a:r>
            <a:r>
              <a:rPr sz="3089" spc="-4">
                <a:latin typeface="Segoe UI Light"/>
                <a:cs typeface="Segoe UI Light"/>
              </a:rPr>
              <a:t>,</a:t>
            </a:r>
            <a:r>
              <a:rPr sz="3089" spc="-92">
                <a:latin typeface="Segoe UI Light"/>
                <a:cs typeface="Segoe UI Light"/>
              </a:rPr>
              <a:t> </a:t>
            </a:r>
            <a:r>
              <a:rPr sz="3089" spc="-4">
                <a:latin typeface="Cambria Math"/>
                <a:cs typeface="Cambria Math"/>
              </a:rPr>
              <a:t>×</a:t>
            </a:r>
            <a:r>
              <a:rPr sz="3089" spc="-4">
                <a:latin typeface="Segoe UI Light"/>
                <a:cs typeface="Segoe UI Light"/>
              </a:rPr>
              <a:t>)</a:t>
            </a:r>
            <a:endParaRPr sz="3089">
              <a:latin typeface="Segoe UI Light"/>
              <a:cs typeface="Segoe U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8380" y="2115411"/>
            <a:ext cx="2817921" cy="1059601"/>
          </a:xfrm>
          <a:prstGeom prst="rect">
            <a:avLst/>
          </a:prstGeom>
        </p:spPr>
        <p:txBody>
          <a:bodyPr vert="horz" wrap="square" lIns="0" tIns="56975" rIns="0" bIns="0" rtlCol="0">
            <a:spAutoFit/>
          </a:bodyPr>
          <a:lstStyle/>
          <a:p>
            <a:pPr>
              <a:spcBef>
                <a:spcPts val="449"/>
              </a:spcBef>
            </a:pPr>
            <a:r>
              <a:rPr sz="3089">
                <a:latin typeface="Segoe UI Light"/>
                <a:cs typeface="Segoe UI Light"/>
              </a:rPr>
              <a:t>can </a:t>
            </a:r>
            <a:r>
              <a:rPr sz="3089" spc="-4">
                <a:latin typeface="Segoe UI Light"/>
                <a:cs typeface="Segoe UI Light"/>
              </a:rPr>
              <a:t>do </a:t>
            </a:r>
            <a:r>
              <a:rPr sz="3089">
                <a:latin typeface="Cambria Math"/>
                <a:cs typeface="Cambria Math"/>
              </a:rPr>
              <a:t>⊕</a:t>
            </a:r>
            <a:r>
              <a:rPr sz="3089" spc="-29">
                <a:latin typeface="Cambria Math"/>
                <a:cs typeface="Cambria Math"/>
              </a:rPr>
              <a:t> </a:t>
            </a:r>
            <a:r>
              <a:rPr sz="3089">
                <a:latin typeface="Cambria Math"/>
                <a:cs typeface="Cambria Math"/>
              </a:rPr>
              <a:t>⊖</a:t>
            </a:r>
          </a:p>
          <a:p>
            <a:pPr>
              <a:spcBef>
                <a:spcPts val="371"/>
              </a:spcBef>
              <a:tabLst>
                <a:tab pos="1698870" algn="l"/>
                <a:tab pos="2165382" algn="l"/>
              </a:tabLst>
            </a:pPr>
            <a:r>
              <a:rPr sz="3089">
                <a:latin typeface="Segoe UI Light"/>
                <a:cs typeface="Segoe UI Light"/>
              </a:rPr>
              <a:t>can </a:t>
            </a:r>
            <a:r>
              <a:rPr sz="3089" spc="-4">
                <a:latin typeface="Segoe UI Light"/>
                <a:cs typeface="Segoe UI Light"/>
              </a:rPr>
              <a:t>do </a:t>
            </a:r>
            <a:r>
              <a:rPr sz="3089">
                <a:latin typeface="Cambria Math"/>
                <a:cs typeface="Cambria Math"/>
              </a:rPr>
              <a:t>+	−	×</a:t>
            </a:r>
            <a:r>
              <a:rPr sz="3089" spc="99">
                <a:latin typeface="Cambria Math"/>
                <a:cs typeface="Cambria Math"/>
              </a:rPr>
              <a:t> </a:t>
            </a:r>
            <a:r>
              <a:rPr sz="3089">
                <a:latin typeface="Segoe UI Light"/>
                <a:cs typeface="Segoe UI Light"/>
              </a:rPr>
              <a:t>÷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7001" y="260648"/>
            <a:ext cx="8070351" cy="552657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sz="3530" spc="-74"/>
              <a:t>E</a:t>
            </a:r>
            <a:r>
              <a:rPr sz="3530" spc="-74"/>
              <a:t>lliptic </a:t>
            </a:r>
            <a:r>
              <a:rPr sz="3530" spc="-26"/>
              <a:t>curve</a:t>
            </a:r>
            <a:endParaRPr sz="3530"/>
          </a:p>
        </p:txBody>
      </p:sp>
      <p:sp>
        <p:nvSpPr>
          <p:cNvPr id="6" name="object 6"/>
          <p:cNvSpPr txBox="1"/>
          <p:nvPr/>
        </p:nvSpPr>
        <p:spPr>
          <a:xfrm>
            <a:off x="869065" y="1354738"/>
            <a:ext cx="7688806" cy="440318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spc="-44">
                <a:latin typeface="Segoe UI Light"/>
                <a:cs typeface="Segoe UI Light"/>
              </a:rPr>
              <a:t>A</a:t>
            </a:r>
            <a:r>
              <a:rPr spc="-44">
                <a:latin typeface="Segoe UI Light"/>
                <a:cs typeface="Segoe UI Light"/>
              </a:rPr>
              <a:t>n</a:t>
            </a:r>
            <a:r>
              <a:rPr spc="-143">
                <a:latin typeface="Segoe UI Light"/>
                <a:cs typeface="Segoe UI Light"/>
              </a:rPr>
              <a:t> </a:t>
            </a:r>
            <a:r>
              <a:rPr spc="-44">
                <a:latin typeface="Segoe UI Light"/>
                <a:cs typeface="Segoe UI Light"/>
              </a:rPr>
              <a:t>el</a:t>
            </a:r>
            <a:r>
              <a:rPr spc="-331">
                <a:latin typeface="Segoe UI Light"/>
                <a:cs typeface="Segoe UI Light"/>
              </a:rPr>
              <a:t> </a:t>
            </a:r>
            <a:r>
              <a:rPr spc="-66">
                <a:latin typeface="Segoe UI Light"/>
                <a:cs typeface="Segoe UI Light"/>
              </a:rPr>
              <a:t>iptic</a:t>
            </a:r>
            <a:r>
              <a:rPr spc="-136">
                <a:latin typeface="Segoe UI Light"/>
                <a:cs typeface="Segoe UI Light"/>
              </a:rPr>
              <a:t> </a:t>
            </a:r>
            <a:r>
              <a:rPr spc="-33">
                <a:latin typeface="Segoe UI Light"/>
                <a:cs typeface="Segoe UI Light"/>
              </a:rPr>
              <a:t>curve</a:t>
            </a:r>
            <a:r>
              <a:rPr spc="-132">
                <a:latin typeface="Segoe UI Light"/>
                <a:cs typeface="Segoe UI Light"/>
              </a:rPr>
              <a:t> </a:t>
            </a:r>
            <a:r>
              <a:rPr spc="-40">
                <a:latin typeface="Segoe UI Light"/>
                <a:cs typeface="Segoe UI Light"/>
              </a:rPr>
              <a:t>is</a:t>
            </a:r>
            <a:r>
              <a:rPr spc="-150">
                <a:latin typeface="Segoe UI Light"/>
                <a:cs typeface="Segoe UI Light"/>
              </a:rPr>
              <a:t> </a:t>
            </a:r>
            <a:r>
              <a:rPr>
                <a:latin typeface="Segoe UI Light"/>
                <a:cs typeface="Segoe UI Light"/>
              </a:rPr>
              <a:t>a</a:t>
            </a:r>
            <a:r>
              <a:rPr spc="-150">
                <a:latin typeface="Segoe UI Light"/>
                <a:cs typeface="Segoe UI Light"/>
              </a:rPr>
              <a:t> </a:t>
            </a:r>
            <a:r>
              <a:rPr spc="-77">
                <a:latin typeface="Segoe UI Light"/>
                <a:cs typeface="Segoe UI Light"/>
              </a:rPr>
              <a:t>group</a:t>
            </a:r>
            <a:r>
              <a:rPr spc="-136">
                <a:latin typeface="Segoe UI Light"/>
                <a:cs typeface="Segoe UI Light"/>
              </a:rPr>
              <a:t> </a:t>
            </a:r>
            <a:r>
              <a:rPr spc="-70">
                <a:latin typeface="Segoe UI Light"/>
                <a:cs typeface="Segoe UI Light"/>
              </a:rPr>
              <a:t>defined</a:t>
            </a:r>
            <a:r>
              <a:rPr spc="-143">
                <a:latin typeface="Segoe UI Light"/>
                <a:cs typeface="Segoe UI Light"/>
              </a:rPr>
              <a:t> </a:t>
            </a:r>
            <a:r>
              <a:rPr spc="-63">
                <a:latin typeface="Segoe UI Light"/>
                <a:cs typeface="Segoe UI Light"/>
              </a:rPr>
              <a:t>over</a:t>
            </a:r>
            <a:r>
              <a:rPr spc="-129">
                <a:latin typeface="Segoe UI Light"/>
                <a:cs typeface="Segoe UI Light"/>
              </a:rPr>
              <a:t> </a:t>
            </a:r>
            <a:r>
              <a:rPr>
                <a:latin typeface="Segoe UI Light"/>
                <a:cs typeface="Segoe UI Light"/>
              </a:rPr>
              <a:t>a</a:t>
            </a:r>
            <a:r>
              <a:rPr spc="-150">
                <a:latin typeface="Segoe UI Light"/>
                <a:cs typeface="Segoe UI Light"/>
              </a:rPr>
              <a:t> </a:t>
            </a:r>
            <a:r>
              <a:rPr spc="-66">
                <a:latin typeface="Segoe UI Light"/>
                <a:cs typeface="Segoe UI Light"/>
              </a:rPr>
              <a:t>field</a:t>
            </a:r>
            <a:r>
              <a:rPr lang="en-US" spc="-66">
                <a:latin typeface="Segoe UI Light"/>
                <a:cs typeface="Segoe UI Light"/>
              </a:rPr>
              <a:t> K</a:t>
            </a:r>
            <a:endParaRPr>
              <a:latin typeface="Segoe UI Light"/>
              <a:cs typeface="Segoe U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3432" y="3861048"/>
            <a:ext cx="7395058" cy="798967"/>
          </a:xfrm>
          <a:prstGeom prst="rect">
            <a:avLst/>
          </a:prstGeom>
        </p:spPr>
        <p:txBody>
          <a:bodyPr vert="horz" wrap="square" lIns="0" tIns="54640" rIns="0" bIns="0" rtlCol="0">
            <a:spAutoFit/>
          </a:bodyPr>
          <a:lstStyle/>
          <a:p>
            <a:pPr marL="1109542" marR="3736" indent="-1100670">
              <a:lnSpc>
                <a:spcPts val="2861"/>
              </a:lnSpc>
              <a:spcBef>
                <a:spcPts val="430"/>
              </a:spcBef>
            </a:pPr>
            <a:r>
              <a:rPr sz="2647" spc="-74">
                <a:latin typeface="Segoe UI Light"/>
                <a:cs typeface="Segoe UI Light"/>
              </a:rPr>
              <a:t>operations</a:t>
            </a:r>
            <a:r>
              <a:rPr sz="2647" spc="-114">
                <a:latin typeface="Segoe UI Light"/>
                <a:cs typeface="Segoe UI Light"/>
              </a:rPr>
              <a:t> </a:t>
            </a:r>
            <a:r>
              <a:rPr sz="2647" spc="-40">
                <a:latin typeface="Segoe UI Light"/>
                <a:cs typeface="Segoe UI Light"/>
              </a:rPr>
              <a:t>in</a:t>
            </a:r>
            <a:r>
              <a:rPr sz="2647" spc="-147">
                <a:latin typeface="Segoe UI Light"/>
                <a:cs typeface="Segoe UI Light"/>
              </a:rPr>
              <a:t> </a:t>
            </a:r>
            <a:r>
              <a:rPr sz="2647" spc="-74">
                <a:latin typeface="Segoe UI Light"/>
                <a:cs typeface="Segoe UI Light"/>
              </a:rPr>
              <a:t>underlying</a:t>
            </a:r>
            <a:r>
              <a:rPr sz="2647" spc="-136">
                <a:latin typeface="Segoe UI Light"/>
                <a:cs typeface="Segoe UI Light"/>
              </a:rPr>
              <a:t> </a:t>
            </a:r>
            <a:r>
              <a:rPr sz="2647" spc="-66">
                <a:latin typeface="Segoe UI Light"/>
                <a:cs typeface="Segoe UI Light"/>
              </a:rPr>
              <a:t>field</a:t>
            </a:r>
            <a:r>
              <a:rPr sz="2647" spc="-154">
                <a:latin typeface="Segoe UI Light"/>
                <a:cs typeface="Segoe UI Light"/>
              </a:rPr>
              <a:t> </a:t>
            </a:r>
            <a:r>
              <a:rPr sz="2647" spc="-74">
                <a:latin typeface="Segoe UI Light"/>
                <a:cs typeface="Segoe UI Light"/>
              </a:rPr>
              <a:t>are</a:t>
            </a:r>
            <a:r>
              <a:rPr sz="2647" spc="-150">
                <a:latin typeface="Segoe UI Light"/>
                <a:cs typeface="Segoe UI Light"/>
              </a:rPr>
              <a:t> </a:t>
            </a:r>
            <a:r>
              <a:rPr sz="2647" spc="-63">
                <a:latin typeface="Segoe UI Light"/>
                <a:cs typeface="Segoe UI Light"/>
              </a:rPr>
              <a:t>used</a:t>
            </a:r>
            <a:r>
              <a:rPr sz="2647" spc="-136">
                <a:latin typeface="Segoe UI Light"/>
                <a:cs typeface="Segoe UI Light"/>
              </a:rPr>
              <a:t> </a:t>
            </a:r>
            <a:r>
              <a:rPr sz="2647" spc="-55">
                <a:latin typeface="Segoe UI Light"/>
                <a:cs typeface="Segoe UI Light"/>
              </a:rPr>
              <a:t>and</a:t>
            </a:r>
            <a:r>
              <a:rPr sz="2647" spc="-154">
                <a:latin typeface="Segoe UI Light"/>
                <a:cs typeface="Segoe UI Light"/>
              </a:rPr>
              <a:t> </a:t>
            </a:r>
            <a:r>
              <a:rPr sz="2647" spc="-74">
                <a:latin typeface="Segoe UI Light"/>
                <a:cs typeface="Segoe UI Light"/>
              </a:rPr>
              <a:t>combined</a:t>
            </a:r>
            <a:r>
              <a:rPr sz="2647" spc="-125">
                <a:latin typeface="Segoe UI Light"/>
                <a:cs typeface="Segoe UI Light"/>
              </a:rPr>
              <a:t> </a:t>
            </a:r>
            <a:r>
              <a:rPr sz="2647" spc="-40">
                <a:latin typeface="Segoe UI Light"/>
                <a:cs typeface="Segoe UI Light"/>
              </a:rPr>
              <a:t>to  </a:t>
            </a:r>
            <a:r>
              <a:rPr sz="2647" spc="-70">
                <a:latin typeface="Segoe UI Light"/>
                <a:cs typeface="Segoe UI Light"/>
              </a:rPr>
              <a:t>compute</a:t>
            </a:r>
            <a:r>
              <a:rPr sz="2647" spc="-125">
                <a:latin typeface="Segoe UI Light"/>
                <a:cs typeface="Segoe UI Light"/>
              </a:rPr>
              <a:t> </a:t>
            </a:r>
            <a:r>
              <a:rPr sz="2647" spc="-55">
                <a:latin typeface="Segoe UI Light"/>
                <a:cs typeface="Segoe UI Light"/>
              </a:rPr>
              <a:t>the</a:t>
            </a:r>
            <a:r>
              <a:rPr sz="2647" spc="-150">
                <a:latin typeface="Segoe UI Light"/>
                <a:cs typeface="Segoe UI Light"/>
              </a:rPr>
              <a:t> </a:t>
            </a:r>
            <a:r>
              <a:rPr sz="2647" spc="-44">
                <a:latin typeface="Segoe UI Light"/>
                <a:cs typeface="Segoe UI Light"/>
              </a:rPr>
              <a:t>el</a:t>
            </a:r>
            <a:r>
              <a:rPr sz="2647" spc="-331">
                <a:latin typeface="Segoe UI Light"/>
                <a:cs typeface="Segoe UI Light"/>
              </a:rPr>
              <a:t> </a:t>
            </a:r>
            <a:r>
              <a:rPr sz="2647" spc="-66">
                <a:latin typeface="Segoe UI Light"/>
                <a:cs typeface="Segoe UI Light"/>
              </a:rPr>
              <a:t>iptic</a:t>
            </a:r>
            <a:r>
              <a:rPr sz="2647" spc="-132">
                <a:latin typeface="Segoe UI Light"/>
                <a:cs typeface="Segoe UI Light"/>
              </a:rPr>
              <a:t> </a:t>
            </a:r>
            <a:r>
              <a:rPr sz="2647" spc="-33">
                <a:latin typeface="Segoe UI Light"/>
                <a:cs typeface="Segoe UI Light"/>
              </a:rPr>
              <a:t>curve</a:t>
            </a:r>
            <a:r>
              <a:rPr sz="2647" spc="-140">
                <a:latin typeface="Segoe UI Light"/>
                <a:cs typeface="Segoe UI Light"/>
              </a:rPr>
              <a:t> </a:t>
            </a:r>
            <a:r>
              <a:rPr sz="2647" spc="-74">
                <a:latin typeface="Segoe UI Light"/>
                <a:cs typeface="Segoe UI Light"/>
              </a:rPr>
              <a:t>operation</a:t>
            </a:r>
            <a:r>
              <a:rPr sz="2647" spc="-110">
                <a:latin typeface="Segoe UI Light"/>
                <a:cs typeface="Segoe UI Light"/>
              </a:rPr>
              <a:t> </a:t>
            </a:r>
            <a:r>
              <a:rPr sz="2647">
                <a:latin typeface="Cambria Math"/>
                <a:cs typeface="Cambria Math"/>
              </a:rPr>
              <a:t>⊕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561" y="229852"/>
            <a:ext cx="5733029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spc="-74"/>
              <a:t>Elliptic </a:t>
            </a:r>
            <a:r>
              <a:rPr spc="-37"/>
              <a:t>curves</a:t>
            </a:r>
            <a:endParaRPr spc="-74"/>
          </a:p>
        </p:txBody>
      </p:sp>
      <p:sp>
        <p:nvSpPr>
          <p:cNvPr id="3" name="object 3"/>
          <p:cNvSpPr/>
          <p:nvPr/>
        </p:nvSpPr>
        <p:spPr>
          <a:xfrm>
            <a:off x="2382947" y="2692122"/>
            <a:ext cx="2110129" cy="3172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4" name="object 4"/>
          <p:cNvSpPr/>
          <p:nvPr/>
        </p:nvSpPr>
        <p:spPr>
          <a:xfrm>
            <a:off x="7333590" y="2771476"/>
            <a:ext cx="1835558" cy="32900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5" name="object 5"/>
          <p:cNvSpPr txBox="1"/>
          <p:nvPr/>
        </p:nvSpPr>
        <p:spPr>
          <a:xfrm>
            <a:off x="2376341" y="5855387"/>
            <a:ext cx="2759545" cy="348883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28019">
              <a:spcBef>
                <a:spcPts val="74"/>
              </a:spcBef>
              <a:tabLst>
                <a:tab pos="792463" algn="l"/>
              </a:tabLst>
            </a:pPr>
            <a:r>
              <a:rPr sz="2206" spc="26">
                <a:latin typeface="Cambria Math"/>
                <a:cs typeface="Cambria Math"/>
              </a:rPr>
              <a:t>𝐸</a:t>
            </a:r>
            <a:r>
              <a:rPr sz="2206" spc="26">
                <a:latin typeface="Segoe UI"/>
                <a:cs typeface="Segoe UI"/>
              </a:rPr>
              <a:t>/</a:t>
            </a:r>
            <a:r>
              <a:rPr sz="2206" spc="26">
                <a:latin typeface="Cambria Math"/>
                <a:cs typeface="Cambria Math"/>
              </a:rPr>
              <a:t>ℝ</a:t>
            </a:r>
            <a:r>
              <a:rPr sz="2206" spc="11">
                <a:latin typeface="Cambria Math"/>
                <a:cs typeface="Cambria Math"/>
              </a:rPr>
              <a:t> </a:t>
            </a:r>
            <a:r>
              <a:rPr sz="2206">
                <a:latin typeface="Cambria Math"/>
                <a:cs typeface="Cambria Math"/>
              </a:rPr>
              <a:t>:	</a:t>
            </a:r>
            <a:r>
              <a:rPr sz="2206" spc="70">
                <a:latin typeface="Cambria Math"/>
                <a:cs typeface="Cambria Math"/>
              </a:rPr>
              <a:t>𝑦</a:t>
            </a:r>
            <a:r>
              <a:rPr sz="2427" spc="104" baseline="27777">
                <a:latin typeface="Cambria Math"/>
                <a:cs typeface="Cambria Math"/>
              </a:rPr>
              <a:t>2 </a:t>
            </a:r>
            <a:r>
              <a:rPr sz="2206">
                <a:latin typeface="Cambria Math"/>
                <a:cs typeface="Cambria Math"/>
              </a:rPr>
              <a:t>= </a:t>
            </a:r>
            <a:r>
              <a:rPr sz="2206" spc="77">
                <a:latin typeface="Cambria Math"/>
                <a:cs typeface="Cambria Math"/>
              </a:rPr>
              <a:t>𝑥</a:t>
            </a:r>
            <a:r>
              <a:rPr sz="2427" spc="115" baseline="27777">
                <a:latin typeface="Cambria Math"/>
                <a:cs typeface="Cambria Math"/>
              </a:rPr>
              <a:t>3 </a:t>
            </a:r>
            <a:r>
              <a:rPr sz="2206">
                <a:latin typeface="Cambria Math"/>
                <a:cs typeface="Cambria Math"/>
              </a:rPr>
              <a:t>+ 𝑥 +</a:t>
            </a:r>
            <a:r>
              <a:rPr sz="2206" spc="-316">
                <a:latin typeface="Cambria Math"/>
                <a:cs typeface="Cambria Math"/>
              </a:rPr>
              <a:t> </a:t>
            </a:r>
            <a:r>
              <a:rPr sz="2206">
                <a:latin typeface="Cambria Math"/>
                <a:cs typeface="Cambria Math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20279" y="5887090"/>
            <a:ext cx="2262183" cy="348883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28019">
              <a:spcBef>
                <a:spcPts val="74"/>
              </a:spcBef>
              <a:tabLst>
                <a:tab pos="791996" algn="l"/>
              </a:tabLst>
            </a:pPr>
            <a:r>
              <a:rPr sz="2206" spc="26">
                <a:latin typeface="Cambria Math"/>
                <a:cs typeface="Cambria Math"/>
              </a:rPr>
              <a:t>𝐸</a:t>
            </a:r>
            <a:r>
              <a:rPr sz="2206" spc="26">
                <a:latin typeface="Segoe UI"/>
                <a:cs typeface="Segoe UI"/>
              </a:rPr>
              <a:t>/</a:t>
            </a:r>
            <a:r>
              <a:rPr sz="2206" spc="26">
                <a:latin typeface="Cambria Math"/>
                <a:cs typeface="Cambria Math"/>
              </a:rPr>
              <a:t>ℝ</a:t>
            </a:r>
            <a:r>
              <a:rPr sz="2206" spc="11">
                <a:latin typeface="Cambria Math"/>
                <a:cs typeface="Cambria Math"/>
              </a:rPr>
              <a:t> </a:t>
            </a:r>
            <a:r>
              <a:rPr sz="2206">
                <a:latin typeface="Cambria Math"/>
                <a:cs typeface="Cambria Math"/>
              </a:rPr>
              <a:t>:	</a:t>
            </a:r>
            <a:r>
              <a:rPr sz="2206" spc="70">
                <a:latin typeface="Cambria Math"/>
                <a:cs typeface="Cambria Math"/>
              </a:rPr>
              <a:t>𝑦</a:t>
            </a:r>
            <a:r>
              <a:rPr sz="2427" spc="104" baseline="27777">
                <a:latin typeface="Cambria Math"/>
                <a:cs typeface="Cambria Math"/>
              </a:rPr>
              <a:t>2 </a:t>
            </a:r>
            <a:r>
              <a:rPr sz="2206">
                <a:latin typeface="Cambria Math"/>
                <a:cs typeface="Cambria Math"/>
              </a:rPr>
              <a:t>= </a:t>
            </a:r>
            <a:r>
              <a:rPr sz="2206" spc="77">
                <a:latin typeface="Cambria Math"/>
                <a:cs typeface="Cambria Math"/>
              </a:rPr>
              <a:t>𝑥</a:t>
            </a:r>
            <a:r>
              <a:rPr sz="2427" spc="115" baseline="27777">
                <a:latin typeface="Cambria Math"/>
                <a:cs typeface="Cambria Math"/>
              </a:rPr>
              <a:t>3 </a:t>
            </a:r>
            <a:r>
              <a:rPr sz="2206">
                <a:latin typeface="Cambria Math"/>
                <a:cs typeface="Cambria Math"/>
              </a:rPr>
              <a:t>−</a:t>
            </a:r>
            <a:r>
              <a:rPr sz="2206" spc="48">
                <a:latin typeface="Cambria Math"/>
                <a:cs typeface="Cambria Math"/>
              </a:rPr>
              <a:t> </a:t>
            </a:r>
            <a:r>
              <a:rPr sz="2206">
                <a:latin typeface="Cambria Math"/>
                <a:cs typeface="Cambria Math"/>
              </a:rPr>
              <a:t>𝑥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919C9695-89B2-4E1E-8F6B-381B812BE8FA}"/>
              </a:ext>
            </a:extLst>
          </p:cNvPr>
          <p:cNvSpPr txBox="1"/>
          <p:nvPr/>
        </p:nvSpPr>
        <p:spPr>
          <a:xfrm>
            <a:off x="7649501" y="1568842"/>
            <a:ext cx="212153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>
                <a:solidFill>
                  <a:srgbClr val="00AF50"/>
                </a:solidFill>
                <a:latin typeface="Cambria Math"/>
                <a:cs typeface="Cambria Math"/>
              </a:rPr>
              <a:t>𝐸 </a:t>
            </a:r>
            <a:r>
              <a:rPr sz="3600" spc="-5">
                <a:solidFill>
                  <a:srgbClr val="00AF50"/>
                </a:solidFill>
                <a:latin typeface="Segoe UI Light"/>
                <a:cs typeface="Segoe UI Light"/>
              </a:rPr>
              <a:t>specified  by </a:t>
            </a:r>
            <a:r>
              <a:rPr sz="3600" spc="55">
                <a:solidFill>
                  <a:srgbClr val="00AF50"/>
                </a:solidFill>
                <a:latin typeface="Cambria Math"/>
                <a:cs typeface="Cambria Math"/>
              </a:rPr>
              <a:t>𝐾, </a:t>
            </a:r>
            <a:r>
              <a:rPr sz="3600" spc="40">
                <a:solidFill>
                  <a:srgbClr val="00AF50"/>
                </a:solidFill>
                <a:latin typeface="Cambria Math"/>
                <a:cs typeface="Cambria Math"/>
              </a:rPr>
              <a:t>𝑎,</a:t>
            </a:r>
            <a:r>
              <a:rPr sz="3600" spc="-49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3600">
                <a:solidFill>
                  <a:srgbClr val="00AF50"/>
                </a:solidFill>
                <a:latin typeface="Cambria Math"/>
                <a:cs typeface="Cambria Math"/>
              </a:rPr>
              <a:t>𝑏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52924982-726D-4AEF-8FED-6D438289041F}"/>
              </a:ext>
            </a:extLst>
          </p:cNvPr>
          <p:cNvSpPr/>
          <p:nvPr/>
        </p:nvSpPr>
        <p:spPr>
          <a:xfrm>
            <a:off x="6663078" y="1805557"/>
            <a:ext cx="914400" cy="422275"/>
          </a:xfrm>
          <a:custGeom>
            <a:avLst/>
            <a:gdLst/>
            <a:ahLst/>
            <a:cxnLst/>
            <a:rect l="l" t="t" r="r" b="b"/>
            <a:pathLst>
              <a:path w="914400" h="422275">
                <a:moveTo>
                  <a:pt x="211074" y="0"/>
                </a:moveTo>
                <a:lnTo>
                  <a:pt x="0" y="211074"/>
                </a:lnTo>
                <a:lnTo>
                  <a:pt x="211074" y="422148"/>
                </a:lnTo>
                <a:lnTo>
                  <a:pt x="211074" y="316611"/>
                </a:lnTo>
                <a:lnTo>
                  <a:pt x="914400" y="316611"/>
                </a:lnTo>
                <a:lnTo>
                  <a:pt x="914400" y="105537"/>
                </a:lnTo>
                <a:lnTo>
                  <a:pt x="211074" y="105537"/>
                </a:lnTo>
                <a:lnTo>
                  <a:pt x="211074" y="0"/>
                </a:lnTo>
                <a:close/>
              </a:path>
            </a:pathLst>
          </a:custGeom>
          <a:solidFill>
            <a:srgbClr val="009E48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2FA07-1D2F-410C-BDDB-F3917AACAE91}"/>
                  </a:ext>
                </a:extLst>
              </p:cNvPr>
              <p:cNvSpPr txBox="1"/>
              <p:nvPr/>
            </p:nvSpPr>
            <p:spPr>
              <a:xfrm>
                <a:off x="1941081" y="1710580"/>
                <a:ext cx="4730654" cy="595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/>
                  <a:t>𝐸/𝐾: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3200" b="1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200" b="1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2FA07-1D2F-410C-BDDB-F3917AACA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081" y="1710580"/>
                <a:ext cx="4730654" cy="595932"/>
              </a:xfrm>
              <a:prstGeom prst="rect">
                <a:avLst/>
              </a:prstGeom>
              <a:blipFill>
                <a:blip r:embed="rId4"/>
                <a:stretch>
                  <a:fillRect l="-3222" t="-12371" b="-32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90700E8-A5C5-45BE-8323-795BF2EF4A8D}"/>
              </a:ext>
            </a:extLst>
          </p:cNvPr>
          <p:cNvSpPr/>
          <p:nvPr/>
        </p:nvSpPr>
        <p:spPr>
          <a:xfrm>
            <a:off x="1856564" y="1113801"/>
            <a:ext cx="28242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err="1"/>
              <a:t>Weierstrass</a:t>
            </a:r>
            <a:r>
              <a:rPr lang="en-US" b="1"/>
              <a:t> form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3923" y="216239"/>
            <a:ext cx="5733029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spc="-74"/>
              <a:t>Elliptic </a:t>
            </a:r>
            <a:r>
              <a:rPr spc="-37"/>
              <a:t>curves</a:t>
            </a:r>
            <a:endParaRPr spc="-74"/>
          </a:p>
        </p:txBody>
      </p:sp>
      <p:sp>
        <p:nvSpPr>
          <p:cNvPr id="3" name="object 3"/>
          <p:cNvSpPr/>
          <p:nvPr/>
        </p:nvSpPr>
        <p:spPr>
          <a:xfrm>
            <a:off x="1839039" y="2358285"/>
            <a:ext cx="2110129" cy="31726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5" name="object 5"/>
          <p:cNvSpPr txBox="1"/>
          <p:nvPr/>
        </p:nvSpPr>
        <p:spPr>
          <a:xfrm>
            <a:off x="1905602" y="1660387"/>
            <a:ext cx="2759545" cy="348883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28019">
              <a:spcBef>
                <a:spcPts val="74"/>
              </a:spcBef>
              <a:tabLst>
                <a:tab pos="792463" algn="l"/>
              </a:tabLst>
            </a:pPr>
            <a:r>
              <a:rPr sz="2206" spc="26">
                <a:latin typeface="Cambria Math"/>
                <a:cs typeface="Cambria Math"/>
              </a:rPr>
              <a:t>𝐸</a:t>
            </a:r>
            <a:r>
              <a:rPr sz="2206" spc="26">
                <a:latin typeface="Segoe UI"/>
                <a:cs typeface="Segoe UI"/>
              </a:rPr>
              <a:t>/</a:t>
            </a:r>
            <a:r>
              <a:rPr sz="2206" spc="26">
                <a:latin typeface="Cambria Math"/>
                <a:cs typeface="Cambria Math"/>
              </a:rPr>
              <a:t>ℝ</a:t>
            </a:r>
            <a:r>
              <a:rPr sz="2206" spc="11">
                <a:latin typeface="Cambria Math"/>
                <a:cs typeface="Cambria Math"/>
              </a:rPr>
              <a:t> </a:t>
            </a:r>
            <a:r>
              <a:rPr sz="2206">
                <a:latin typeface="Cambria Math"/>
                <a:cs typeface="Cambria Math"/>
              </a:rPr>
              <a:t>:	</a:t>
            </a:r>
            <a:r>
              <a:rPr sz="2206" spc="70">
                <a:latin typeface="Cambria Math"/>
                <a:cs typeface="Cambria Math"/>
              </a:rPr>
              <a:t>𝑦</a:t>
            </a:r>
            <a:r>
              <a:rPr sz="2427" spc="104" baseline="27777">
                <a:latin typeface="Cambria Math"/>
                <a:cs typeface="Cambria Math"/>
              </a:rPr>
              <a:t>2 </a:t>
            </a:r>
            <a:r>
              <a:rPr sz="2206">
                <a:latin typeface="Cambria Math"/>
                <a:cs typeface="Cambria Math"/>
              </a:rPr>
              <a:t>= </a:t>
            </a:r>
            <a:r>
              <a:rPr sz="2206" spc="77">
                <a:latin typeface="Cambria Math"/>
                <a:cs typeface="Cambria Math"/>
              </a:rPr>
              <a:t>𝑥</a:t>
            </a:r>
            <a:r>
              <a:rPr sz="2427" spc="115" baseline="27777">
                <a:latin typeface="Cambria Math"/>
                <a:cs typeface="Cambria Math"/>
              </a:rPr>
              <a:t>3 </a:t>
            </a:r>
            <a:r>
              <a:rPr sz="2206">
                <a:latin typeface="Cambria Math"/>
                <a:cs typeface="Cambria Math"/>
              </a:rPr>
              <a:t>+ 𝑥 +</a:t>
            </a:r>
            <a:r>
              <a:rPr sz="2206" spc="-316">
                <a:latin typeface="Cambria Math"/>
                <a:cs typeface="Cambria Math"/>
              </a:rPr>
              <a:t> </a:t>
            </a:r>
            <a:r>
              <a:rPr sz="2206">
                <a:latin typeface="Cambria Math"/>
                <a:cs typeface="Cambria Math"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700E8-A5C5-45BE-8323-795BF2EF4A8D}"/>
              </a:ext>
            </a:extLst>
          </p:cNvPr>
          <p:cNvSpPr/>
          <p:nvPr/>
        </p:nvSpPr>
        <p:spPr>
          <a:xfrm>
            <a:off x="1856564" y="980728"/>
            <a:ext cx="28242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err="1"/>
              <a:t>Weierstrass</a:t>
            </a:r>
            <a:r>
              <a:rPr lang="en-US" b="1"/>
              <a:t> 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D53AABCE-8776-4177-8AD5-0E0711C0A018}"/>
                  </a:ext>
                </a:extLst>
              </p:cNvPr>
              <p:cNvSpPr txBox="1"/>
              <p:nvPr/>
            </p:nvSpPr>
            <p:spPr>
              <a:xfrm>
                <a:off x="6100498" y="1575797"/>
                <a:ext cx="4820038" cy="348883"/>
              </a:xfrm>
              <a:prstGeom prst="rect">
                <a:avLst/>
              </a:prstGeom>
            </p:spPr>
            <p:txBody>
              <a:bodyPr vert="horz" wrap="square" lIns="0" tIns="9340" rIns="0" bIns="0" rtlCol="0">
                <a:spAutoFit/>
              </a:bodyPr>
              <a:lstStyle/>
              <a:p>
                <a:pPr marL="28019">
                  <a:spcBef>
                    <a:spcPts val="74"/>
                  </a:spcBef>
                  <a:tabLst>
                    <a:tab pos="79246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6" i="1" spc="26" smtClean="0">
                          <a:latin typeface="Cambria Math" panose="02040503050406030204" pitchFamily="18" charset="0"/>
                          <a:cs typeface="Cambria Math"/>
                        </a:rPr>
                        <m:t>𝐸</m:t>
                      </m:r>
                      <m:r>
                        <a:rPr lang="en-US" sz="2206" i="1" spc="26" smtClean="0">
                          <a:latin typeface="Cambria Math" panose="02040503050406030204" pitchFamily="18" charset="0"/>
                          <a:cs typeface="Cambria Math"/>
                        </a:rPr>
                        <m:t> /</m:t>
                      </m:r>
                      <m:sSub>
                        <m:sSubPr>
                          <m:ctrlPr>
                            <a:rPr lang="en-US" sz="2206" i="1" spc="1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/>
                            </a:rPr>
                          </m:ctrlPr>
                        </m:sSubPr>
                        <m:e>
                          <m:r>
                            <a:rPr lang="en-US" sz="2206" i="1" spc="26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/>
                            </a:rPr>
                            <m:t>ℤ</m:t>
                          </m:r>
                        </m:e>
                        <m:sub>
                          <m:r>
                            <a:rPr lang="en-US" sz="2206" i="1" spc="11">
                              <a:latin typeface="Cambria Math" panose="02040503050406030204" pitchFamily="18" charset="0"/>
                              <a:cs typeface="Cambria Math"/>
                            </a:rPr>
                            <m:t>7</m:t>
                          </m:r>
                        </m:sub>
                      </m:sSub>
                      <m:r>
                        <a:rPr lang="en-US" sz="2206" i="1" spc="11"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sz="2206" i="1" dirty="0">
                          <a:latin typeface="Cambria Math" panose="02040503050406030204" pitchFamily="18" charset="0"/>
                          <a:cs typeface="Cambria Math"/>
                        </a:rPr>
                        <m:t>:	</m:t>
                      </m:r>
                      <m:r>
                        <a:rPr lang="en-US" sz="2206" i="1" spc="70" dirty="0">
                          <a:latin typeface="Cambria Math" panose="02040503050406030204" pitchFamily="18" charset="0"/>
                          <a:cs typeface="Cambria Math"/>
                        </a:rPr>
                        <m:t>𝑦</m:t>
                      </m:r>
                      <m:r>
                        <a:rPr lang="en-US" sz="2427" i="1" spc="104" baseline="27777" dirty="0">
                          <a:latin typeface="Cambria Math" panose="02040503050406030204" pitchFamily="18" charset="0"/>
                          <a:cs typeface="Cambria Math"/>
                        </a:rPr>
                        <m:t>2 </m:t>
                      </m:r>
                      <m:r>
                        <a:rPr lang="en-US" sz="2206" i="1" dirty="0">
                          <a:latin typeface="Cambria Math" panose="02040503050406030204" pitchFamily="18" charset="0"/>
                          <a:cs typeface="Cambria Math"/>
                        </a:rPr>
                        <m:t>= </m:t>
                      </m:r>
                      <m:r>
                        <a:rPr lang="en-US" sz="2206" i="1" spc="77" dirty="0">
                          <a:latin typeface="Cambria Math" panose="02040503050406030204" pitchFamily="18" charset="0"/>
                          <a:cs typeface="Cambria Math"/>
                        </a:rPr>
                        <m:t>𝑥</m:t>
                      </m:r>
                      <m:r>
                        <a:rPr lang="en-US" sz="2427" i="1" spc="115" baseline="27777" dirty="0">
                          <a:latin typeface="Cambria Math" panose="02040503050406030204" pitchFamily="18" charset="0"/>
                          <a:cs typeface="Cambria Math"/>
                        </a:rPr>
                        <m:t>3 </m:t>
                      </m:r>
                      <m:r>
                        <a:rPr lang="en-US" sz="2206" i="1" dirty="0">
                          <a:latin typeface="Cambria Math" panose="02040503050406030204" pitchFamily="18" charset="0"/>
                          <a:cs typeface="Cambria Math"/>
                        </a:rPr>
                        <m:t>+ </m:t>
                      </m:r>
                      <m:r>
                        <a:rPr lang="en-US" sz="2206" i="1" dirty="0">
                          <a:latin typeface="Cambria Math" panose="02040503050406030204" pitchFamily="18" charset="0"/>
                          <a:cs typeface="Cambria Math"/>
                        </a:rPr>
                        <m:t>𝑥</m:t>
                      </m:r>
                      <m:r>
                        <a:rPr lang="en-US" sz="2206" i="1" dirty="0">
                          <a:latin typeface="Cambria Math" panose="02040503050406030204" pitchFamily="18" charset="0"/>
                          <a:cs typeface="Cambria Math"/>
                        </a:rPr>
                        <m:t> + 1(</m:t>
                      </m:r>
                      <m:r>
                        <a:rPr lang="en-US" sz="2206" b="0" i="1" dirty="0" smtClean="0">
                          <a:latin typeface="Cambria Math" panose="02040503050406030204" pitchFamily="18" charset="0"/>
                          <a:cs typeface="Cambria Math"/>
                        </a:rPr>
                        <m:t>𝑚𝑜𝑑</m:t>
                      </m:r>
                      <m:r>
                        <a:rPr lang="en-US" sz="2206" b="0" i="1" dirty="0" smtClean="0">
                          <a:latin typeface="Cambria Math" panose="02040503050406030204" pitchFamily="18" charset="0"/>
                          <a:cs typeface="Cambria Math"/>
                        </a:rPr>
                        <m:t> 7)</m:t>
                      </m:r>
                    </m:oMath>
                  </m:oMathPara>
                </a14:m>
                <a:endParaRPr sz="2206">
                  <a:latin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D53AABCE-8776-4177-8AD5-0E0711C0A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498" y="1575797"/>
                <a:ext cx="4820038" cy="348883"/>
              </a:xfrm>
              <a:prstGeom prst="rect">
                <a:avLst/>
              </a:prstGeom>
              <a:blipFill>
                <a:blip r:embed="rId4"/>
                <a:stretch>
                  <a:fillRect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CFDBBF3-9028-3E5A-93D0-15F86A3D49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1903738"/>
                  </p:ext>
                </p:extLst>
              </p:nvPr>
            </p:nvGraphicFramePr>
            <p:xfrm>
              <a:off x="4986145" y="2326138"/>
              <a:ext cx="5949053" cy="36223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5765">
                      <a:extLst>
                        <a:ext uri="{9D8B030D-6E8A-4147-A177-3AD203B41FA5}">
                          <a16:colId xmlns:a16="http://schemas.microsoft.com/office/drawing/2014/main" val="460226667"/>
                        </a:ext>
                      </a:extLst>
                    </a:gridCol>
                    <a:gridCol w="2797523">
                      <a:extLst>
                        <a:ext uri="{9D8B030D-6E8A-4147-A177-3AD203B41FA5}">
                          <a16:colId xmlns:a16="http://schemas.microsoft.com/office/drawing/2014/main" val="3614778094"/>
                        </a:ext>
                      </a:extLst>
                    </a:gridCol>
                    <a:gridCol w="1575765">
                      <a:extLst>
                        <a:ext uri="{9D8B030D-6E8A-4147-A177-3AD203B41FA5}">
                          <a16:colId xmlns:a16="http://schemas.microsoft.com/office/drawing/2014/main" val="3243484583"/>
                        </a:ext>
                      </a:extLst>
                    </a:gridCol>
                  </a:tblGrid>
                  <a:tr h="700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pc="77" dirty="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pc="77" dirty="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Cambria Math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sz="2400" b="1" i="1" spc="77" dirty="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400" b="1" i="1" spc="77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=</m:t>
                                </m:r>
                                <m:r>
                                  <a:rPr lang="en-US" sz="2400" b="1" i="1" spc="77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𝒙</m:t>
                                </m:r>
                                <m:r>
                                  <a:rPr lang="en-US" sz="2800" b="1" i="1" spc="115" baseline="27777" dirty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𝟑</m:t>
                                </m:r>
                                <m:r>
                                  <a:rPr lang="en-US" sz="2800" b="1" i="1" spc="115" baseline="27777" dirty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 </m:t>
                                </m:r>
                                <m:r>
                                  <a:rPr lang="en-US" sz="2400" b="1" i="1" dirty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+ </m:t>
                                </m:r>
                                <m:r>
                                  <a:rPr lang="en-US" sz="2400" b="1" i="1" dirty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𝒙</m:t>
                                </m:r>
                                <m:r>
                                  <a:rPr lang="en-US" sz="2400" b="1" i="1" dirty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 + </m:t>
                                </m:r>
                                <m:r>
                                  <a:rPr lang="en-US" sz="2400" b="1" i="1" dirty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400" b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6028623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84654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2,5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72942602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93611008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1072438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2068053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125047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CFDBBF3-9028-3E5A-93D0-15F86A3D49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1903738"/>
                  </p:ext>
                </p:extLst>
              </p:nvPr>
            </p:nvGraphicFramePr>
            <p:xfrm>
              <a:off x="4986145" y="2326138"/>
              <a:ext cx="5949053" cy="36223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5765">
                      <a:extLst>
                        <a:ext uri="{9D8B030D-6E8A-4147-A177-3AD203B41FA5}">
                          <a16:colId xmlns:a16="http://schemas.microsoft.com/office/drawing/2014/main" val="460226667"/>
                        </a:ext>
                      </a:extLst>
                    </a:gridCol>
                    <a:gridCol w="2797523">
                      <a:extLst>
                        <a:ext uri="{9D8B030D-6E8A-4147-A177-3AD203B41FA5}">
                          <a16:colId xmlns:a16="http://schemas.microsoft.com/office/drawing/2014/main" val="3614778094"/>
                        </a:ext>
                      </a:extLst>
                    </a:gridCol>
                    <a:gridCol w="1575765">
                      <a:extLst>
                        <a:ext uri="{9D8B030D-6E8A-4147-A177-3AD203B41FA5}">
                          <a16:colId xmlns:a16="http://schemas.microsoft.com/office/drawing/2014/main" val="3243484583"/>
                        </a:ext>
                      </a:extLst>
                    </a:gridCol>
                  </a:tblGrid>
                  <a:tr h="700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6645" t="-5217" r="-56863" b="-42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6028623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84654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2,5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72942602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93611008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1072438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2068053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125047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25142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8201" y="209441"/>
            <a:ext cx="5733029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spc="-74"/>
              <a:t>Elliptic </a:t>
            </a:r>
            <a:r>
              <a:rPr spc="-37"/>
              <a:t>curves</a:t>
            </a:r>
            <a:endParaRPr spc="-74"/>
          </a:p>
        </p:txBody>
      </p:sp>
      <p:sp>
        <p:nvSpPr>
          <p:cNvPr id="6" name="object 6"/>
          <p:cNvSpPr txBox="1"/>
          <p:nvPr/>
        </p:nvSpPr>
        <p:spPr>
          <a:xfrm>
            <a:off x="7166369" y="3580818"/>
            <a:ext cx="3222037" cy="440318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28019">
              <a:spcBef>
                <a:spcPts val="74"/>
              </a:spcBef>
              <a:tabLst>
                <a:tab pos="791996" algn="l"/>
              </a:tabLst>
            </a:pPr>
            <a:r>
              <a:rPr spc="26">
                <a:latin typeface="Cambria Math"/>
                <a:cs typeface="Cambria Math"/>
              </a:rPr>
              <a:t>𝐸</a:t>
            </a:r>
            <a:r>
              <a:rPr spc="26">
                <a:latin typeface="Segoe UI"/>
                <a:cs typeface="Segoe UI"/>
              </a:rPr>
              <a:t>/</a:t>
            </a:r>
            <a:r>
              <a:rPr spc="26">
                <a:latin typeface="Cambria Math"/>
                <a:cs typeface="Cambria Math"/>
              </a:rPr>
              <a:t>ℝ</a:t>
            </a:r>
            <a:r>
              <a:rPr spc="11">
                <a:latin typeface="Cambria Math"/>
                <a:cs typeface="Cambria Math"/>
              </a:rPr>
              <a:t> </a:t>
            </a:r>
            <a:r>
              <a:rPr>
                <a:latin typeface="Cambria Math"/>
                <a:cs typeface="Cambria Math"/>
              </a:rPr>
              <a:t>:</a:t>
            </a:r>
            <a:endParaRPr lang="en-US">
              <a:latin typeface="Cambria Math"/>
              <a:cs typeface="Cambria Math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919C9695-89B2-4E1E-8F6B-381B812BE8FA}"/>
              </a:ext>
            </a:extLst>
          </p:cNvPr>
          <p:cNvSpPr txBox="1"/>
          <p:nvPr/>
        </p:nvSpPr>
        <p:spPr>
          <a:xfrm>
            <a:off x="8228711" y="1528964"/>
            <a:ext cx="212153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>
                <a:solidFill>
                  <a:srgbClr val="00AF50"/>
                </a:solidFill>
                <a:latin typeface="Cambria Math"/>
                <a:cs typeface="Cambria Math"/>
              </a:rPr>
              <a:t>𝐸 </a:t>
            </a:r>
            <a:r>
              <a:rPr sz="3600" spc="-5">
                <a:solidFill>
                  <a:srgbClr val="00AF50"/>
                </a:solidFill>
                <a:latin typeface="Segoe UI Light"/>
                <a:cs typeface="Segoe UI Light"/>
              </a:rPr>
              <a:t>specified  by </a:t>
            </a:r>
            <a:r>
              <a:rPr sz="3600" spc="55">
                <a:solidFill>
                  <a:srgbClr val="00AF50"/>
                </a:solidFill>
                <a:latin typeface="Cambria Math"/>
                <a:cs typeface="Cambria Math"/>
              </a:rPr>
              <a:t>𝐾, </a:t>
            </a:r>
            <a:r>
              <a:rPr lang="en-US" sz="3600" spc="40">
                <a:solidFill>
                  <a:srgbClr val="00AF50"/>
                </a:solidFill>
                <a:latin typeface="Cambria Math"/>
                <a:cs typeface="Cambria Math"/>
              </a:rPr>
              <a:t>A</a:t>
            </a:r>
            <a:r>
              <a:rPr sz="3600" spc="40">
                <a:solidFill>
                  <a:srgbClr val="00AF50"/>
                </a:solidFill>
                <a:latin typeface="Cambria Math"/>
                <a:cs typeface="Cambria Math"/>
              </a:rPr>
              <a:t>,</a:t>
            </a:r>
            <a:r>
              <a:rPr sz="3600" spc="-49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lang="en-US" sz="3600" spc="-490">
                <a:solidFill>
                  <a:srgbClr val="00AF50"/>
                </a:solidFill>
                <a:latin typeface="Cambria Math"/>
                <a:cs typeface="Cambria Math"/>
              </a:rPr>
              <a:t>B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52924982-726D-4AEF-8FED-6D438289041F}"/>
              </a:ext>
            </a:extLst>
          </p:cNvPr>
          <p:cNvSpPr/>
          <p:nvPr/>
        </p:nvSpPr>
        <p:spPr>
          <a:xfrm>
            <a:off x="7120278" y="1797409"/>
            <a:ext cx="914400" cy="422275"/>
          </a:xfrm>
          <a:custGeom>
            <a:avLst/>
            <a:gdLst/>
            <a:ahLst/>
            <a:cxnLst/>
            <a:rect l="l" t="t" r="r" b="b"/>
            <a:pathLst>
              <a:path w="914400" h="422275">
                <a:moveTo>
                  <a:pt x="211074" y="0"/>
                </a:moveTo>
                <a:lnTo>
                  <a:pt x="0" y="211074"/>
                </a:lnTo>
                <a:lnTo>
                  <a:pt x="211074" y="422148"/>
                </a:lnTo>
                <a:lnTo>
                  <a:pt x="211074" y="316611"/>
                </a:lnTo>
                <a:lnTo>
                  <a:pt x="914400" y="316611"/>
                </a:lnTo>
                <a:lnTo>
                  <a:pt x="914400" y="105537"/>
                </a:lnTo>
                <a:lnTo>
                  <a:pt x="211074" y="105537"/>
                </a:lnTo>
                <a:lnTo>
                  <a:pt x="211074" y="0"/>
                </a:lnTo>
                <a:close/>
              </a:path>
            </a:pathLst>
          </a:custGeom>
          <a:solidFill>
            <a:srgbClr val="009E48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2FA07-1D2F-410C-BDDB-F3917AACAE91}"/>
                  </a:ext>
                </a:extLst>
              </p:cNvPr>
              <p:cNvSpPr txBox="1"/>
              <p:nvPr/>
            </p:nvSpPr>
            <p:spPr>
              <a:xfrm>
                <a:off x="1941082" y="1628800"/>
                <a:ext cx="5099729" cy="595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/>
                  <a:t>𝐸/𝐾: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𝐵𝑦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2FA07-1D2F-410C-BDDB-F3917AACA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082" y="1628800"/>
                <a:ext cx="5099729" cy="595932"/>
              </a:xfrm>
              <a:prstGeom prst="rect">
                <a:avLst/>
              </a:prstGeom>
              <a:blipFill>
                <a:blip r:embed="rId2"/>
                <a:stretch>
                  <a:fillRect l="-2987" t="-14286" b="-29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90700E8-A5C5-45BE-8323-795BF2EF4A8D}"/>
              </a:ext>
            </a:extLst>
          </p:cNvPr>
          <p:cNvSpPr/>
          <p:nvPr/>
        </p:nvSpPr>
        <p:spPr>
          <a:xfrm>
            <a:off x="1856564" y="1113801"/>
            <a:ext cx="3026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Montgomery 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5B57A7-8FD5-416D-AE32-D36814F5F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154" y="2219684"/>
            <a:ext cx="5191125" cy="42576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A38CD4-1D6D-4517-8629-A686493BA990}"/>
                  </a:ext>
                </a:extLst>
              </p:cNvPr>
              <p:cNvSpPr/>
              <p:nvPr/>
            </p:nvSpPr>
            <p:spPr>
              <a:xfrm>
                <a:off x="7032105" y="4145652"/>
                <a:ext cx="3821559" cy="13386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pc="7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pc="7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pc="70" dirty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i="1" spc="70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pc="70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 spc="70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A38CD4-1D6D-4517-8629-A686493BA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05" y="4145652"/>
                <a:ext cx="3821559" cy="1338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334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861" y="164242"/>
            <a:ext cx="5733029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spc="-37"/>
              <a:t>C</a:t>
            </a:r>
            <a:r>
              <a:rPr spc="-37"/>
              <a:t>urve</a:t>
            </a:r>
            <a:r>
              <a:rPr lang="en-US" spc="-37"/>
              <a:t>25519</a:t>
            </a:r>
            <a:endParaRPr spc="-74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2FA07-1D2F-410C-BDDB-F3917AACAE91}"/>
                  </a:ext>
                </a:extLst>
              </p:cNvPr>
              <p:cNvSpPr txBox="1"/>
              <p:nvPr/>
            </p:nvSpPr>
            <p:spPr>
              <a:xfrm>
                <a:off x="1919536" y="1268761"/>
                <a:ext cx="58751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/>
                  <a:t>𝐸/𝐾: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 +486662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2FA07-1D2F-410C-BDDB-F3917AACA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1268761"/>
                <a:ext cx="5875198" cy="584775"/>
              </a:xfrm>
              <a:prstGeom prst="rect">
                <a:avLst/>
              </a:prstGeom>
              <a:blipFill>
                <a:blip r:embed="rId2"/>
                <a:stretch>
                  <a:fillRect l="-2697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CE7939-F4CA-45F2-A4E7-DF42B696A895}"/>
                  </a:ext>
                </a:extLst>
              </p:cNvPr>
              <p:cNvSpPr txBox="1"/>
              <p:nvPr/>
            </p:nvSpPr>
            <p:spPr>
              <a:xfrm>
                <a:off x="1919536" y="1988841"/>
                <a:ext cx="4767972" cy="567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600"/>
                  <a:t>where field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255</m:t>
                            </m:r>
                          </m:sup>
                        </m:s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−19</m:t>
                        </m:r>
                      </m:sub>
                    </m:sSub>
                  </m:oMath>
                </a14:m>
                <a:endParaRPr lang="en-US" sz="360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CE7939-F4CA-45F2-A4E7-DF42B696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1988841"/>
                <a:ext cx="4767972" cy="567143"/>
              </a:xfrm>
              <a:prstGeom prst="rect">
                <a:avLst/>
              </a:prstGeom>
              <a:blipFill>
                <a:blip r:embed="rId3"/>
                <a:stretch>
                  <a:fillRect l="-5882" t="-25806" b="-4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3B411E5-6F0A-403C-927A-AA4CC2D81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940" y="2708577"/>
            <a:ext cx="7926461" cy="368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45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8201" y="209441"/>
            <a:ext cx="5733029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spc="-74"/>
              <a:t>Elliptic </a:t>
            </a:r>
            <a:r>
              <a:rPr spc="-37"/>
              <a:t>curves</a:t>
            </a:r>
            <a:endParaRPr spc="-74"/>
          </a:p>
        </p:txBody>
      </p:sp>
      <p:sp>
        <p:nvSpPr>
          <p:cNvPr id="6" name="object 6"/>
          <p:cNvSpPr txBox="1"/>
          <p:nvPr/>
        </p:nvSpPr>
        <p:spPr>
          <a:xfrm>
            <a:off x="7166369" y="3580818"/>
            <a:ext cx="3222037" cy="440318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28019">
              <a:spcBef>
                <a:spcPts val="74"/>
              </a:spcBef>
              <a:tabLst>
                <a:tab pos="791996" algn="l"/>
              </a:tabLst>
            </a:pPr>
            <a:r>
              <a:rPr spc="26">
                <a:latin typeface="Cambria Math"/>
                <a:cs typeface="Cambria Math"/>
              </a:rPr>
              <a:t>𝐸</a:t>
            </a:r>
            <a:r>
              <a:rPr spc="26">
                <a:latin typeface="Segoe UI"/>
                <a:cs typeface="Segoe UI"/>
              </a:rPr>
              <a:t>/</a:t>
            </a:r>
            <a:r>
              <a:rPr spc="26">
                <a:latin typeface="Cambria Math"/>
                <a:cs typeface="Cambria Math"/>
              </a:rPr>
              <a:t>ℝ</a:t>
            </a:r>
            <a:r>
              <a:rPr spc="11">
                <a:latin typeface="Cambria Math"/>
                <a:cs typeface="Cambria Math"/>
              </a:rPr>
              <a:t> </a:t>
            </a:r>
            <a:r>
              <a:rPr>
                <a:latin typeface="Cambria Math"/>
                <a:cs typeface="Cambria Math"/>
              </a:rPr>
              <a:t>:</a:t>
            </a:r>
            <a:endParaRPr lang="en-US">
              <a:latin typeface="Cambria Math"/>
              <a:cs typeface="Cambria Math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919C9695-89B2-4E1E-8F6B-381B812BE8FA}"/>
              </a:ext>
            </a:extLst>
          </p:cNvPr>
          <p:cNvSpPr txBox="1"/>
          <p:nvPr/>
        </p:nvSpPr>
        <p:spPr>
          <a:xfrm>
            <a:off x="8228711" y="1705106"/>
            <a:ext cx="2979857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>
                <a:solidFill>
                  <a:srgbClr val="00AF50"/>
                </a:solidFill>
                <a:latin typeface="Cambria Math"/>
                <a:cs typeface="Cambria Math"/>
              </a:rPr>
              <a:t>𝐸 </a:t>
            </a:r>
            <a:r>
              <a:rPr sz="3600" spc="-5">
                <a:solidFill>
                  <a:srgbClr val="00AF50"/>
                </a:solidFill>
                <a:latin typeface="Segoe UI Light"/>
                <a:cs typeface="Segoe UI Light"/>
              </a:rPr>
              <a:t>specified by</a:t>
            </a:r>
            <a:r>
              <a:rPr lang="en-US" sz="3600" spc="-5">
                <a:solidFill>
                  <a:srgbClr val="00AF50"/>
                </a:solidFill>
                <a:latin typeface="Segoe UI Light"/>
                <a:cs typeface="Segoe UI Light"/>
              </a:rPr>
              <a:t>:</a:t>
            </a:r>
            <a:r>
              <a:rPr sz="3600" spc="-5">
                <a:solidFill>
                  <a:srgbClr val="00AF50"/>
                </a:solidFill>
                <a:latin typeface="Segoe UI Light"/>
                <a:cs typeface="Segoe UI Light"/>
              </a:rPr>
              <a:t> </a:t>
            </a:r>
            <a:r>
              <a:rPr sz="3600" spc="55">
                <a:solidFill>
                  <a:srgbClr val="00AF50"/>
                </a:solidFill>
                <a:latin typeface="Cambria Math"/>
                <a:cs typeface="Cambria Math"/>
              </a:rPr>
              <a:t>𝐾, </a:t>
            </a:r>
            <a:r>
              <a:rPr sz="3600" spc="-49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lang="en-US" sz="3600" spc="-490">
                <a:solidFill>
                  <a:srgbClr val="00AF50"/>
                </a:solidFill>
                <a:latin typeface="Cambria Math"/>
                <a:cs typeface="Cambria Math"/>
              </a:rPr>
              <a:t>d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52924982-726D-4AEF-8FED-6D438289041F}"/>
              </a:ext>
            </a:extLst>
          </p:cNvPr>
          <p:cNvSpPr/>
          <p:nvPr/>
        </p:nvSpPr>
        <p:spPr>
          <a:xfrm>
            <a:off x="7120278" y="1797409"/>
            <a:ext cx="914400" cy="422275"/>
          </a:xfrm>
          <a:custGeom>
            <a:avLst/>
            <a:gdLst/>
            <a:ahLst/>
            <a:cxnLst/>
            <a:rect l="l" t="t" r="r" b="b"/>
            <a:pathLst>
              <a:path w="914400" h="422275">
                <a:moveTo>
                  <a:pt x="211074" y="0"/>
                </a:moveTo>
                <a:lnTo>
                  <a:pt x="0" y="211074"/>
                </a:lnTo>
                <a:lnTo>
                  <a:pt x="211074" y="422148"/>
                </a:lnTo>
                <a:lnTo>
                  <a:pt x="211074" y="316611"/>
                </a:lnTo>
                <a:lnTo>
                  <a:pt x="914400" y="316611"/>
                </a:lnTo>
                <a:lnTo>
                  <a:pt x="914400" y="105537"/>
                </a:lnTo>
                <a:lnTo>
                  <a:pt x="211074" y="105537"/>
                </a:lnTo>
                <a:lnTo>
                  <a:pt x="211074" y="0"/>
                </a:lnTo>
                <a:close/>
              </a:path>
            </a:pathLst>
          </a:custGeom>
          <a:solidFill>
            <a:srgbClr val="009E48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2FA07-1D2F-410C-BDDB-F3917AACAE91}"/>
                  </a:ext>
                </a:extLst>
              </p:cNvPr>
              <p:cNvSpPr txBox="1"/>
              <p:nvPr/>
            </p:nvSpPr>
            <p:spPr>
              <a:xfrm>
                <a:off x="1942896" y="1484461"/>
                <a:ext cx="50803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/>
                  <a:t>𝐸/𝐾: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2FA07-1D2F-410C-BDDB-F3917AACA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896" y="1484461"/>
                <a:ext cx="5080365" cy="584775"/>
              </a:xfrm>
              <a:prstGeom prst="rect">
                <a:avLst/>
              </a:prstGeom>
              <a:blipFill>
                <a:blip r:embed="rId3"/>
                <a:stretch>
                  <a:fillRect l="-3121" t="-14737" b="-3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90700E8-A5C5-45BE-8323-795BF2EF4A8D}"/>
              </a:ext>
            </a:extLst>
          </p:cNvPr>
          <p:cNvSpPr/>
          <p:nvPr/>
        </p:nvSpPr>
        <p:spPr>
          <a:xfrm>
            <a:off x="839416" y="980728"/>
            <a:ext cx="3179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Edwards form (Ed)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A38CD4-1D6D-4517-8629-A686493BA990}"/>
                  </a:ext>
                </a:extLst>
              </p:cNvPr>
              <p:cNvSpPr/>
              <p:nvPr/>
            </p:nvSpPr>
            <p:spPr>
              <a:xfrm>
                <a:off x="7032105" y="4145652"/>
                <a:ext cx="3941335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pc="7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pc="70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pc="7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pc="70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spc="70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pc="70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 spc="70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1+6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A38CD4-1D6D-4517-8629-A686493BA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05" y="4145652"/>
                <a:ext cx="3941335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AF25A44-B183-48FB-B96F-068973DC792D}"/>
              </a:ext>
            </a:extLst>
          </p:cNvPr>
          <p:cNvSpPr/>
          <p:nvPr/>
        </p:nvSpPr>
        <p:spPr>
          <a:xfrm>
            <a:off x="7183773" y="5784646"/>
            <a:ext cx="39591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https://safecurves.cr.yp.to/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12" name="Graphic 11" descr="Books">
            <a:extLst>
              <a:ext uri="{FF2B5EF4-FFF2-40B4-BE49-F238E27FC236}">
                <a16:creationId xmlns:a16="http://schemas.microsoft.com/office/drawing/2014/main" id="{6A9665C2-F578-4A42-A673-0B6224BED9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89348" y="5589056"/>
            <a:ext cx="914400" cy="914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87F9A05-752C-D891-0CAF-DB1AF678C1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79959" y="2070040"/>
            <a:ext cx="4433416" cy="443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70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8201" y="209441"/>
            <a:ext cx="5733029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spc="-74"/>
              <a:t>Elliptic </a:t>
            </a:r>
            <a:r>
              <a:rPr spc="-37"/>
              <a:t>curves</a:t>
            </a:r>
            <a:endParaRPr spc="-74"/>
          </a:p>
        </p:txBody>
      </p:sp>
      <p:sp>
        <p:nvSpPr>
          <p:cNvPr id="6" name="object 6"/>
          <p:cNvSpPr txBox="1"/>
          <p:nvPr/>
        </p:nvSpPr>
        <p:spPr>
          <a:xfrm>
            <a:off x="7166369" y="3580818"/>
            <a:ext cx="3222037" cy="440318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28019">
              <a:spcBef>
                <a:spcPts val="74"/>
              </a:spcBef>
              <a:tabLst>
                <a:tab pos="791996" algn="l"/>
              </a:tabLst>
            </a:pPr>
            <a:r>
              <a:rPr spc="26">
                <a:latin typeface="Cambria Math"/>
                <a:cs typeface="Cambria Math"/>
              </a:rPr>
              <a:t>𝐸</a:t>
            </a:r>
            <a:r>
              <a:rPr spc="26">
                <a:latin typeface="Segoe UI"/>
                <a:cs typeface="Segoe UI"/>
              </a:rPr>
              <a:t>/</a:t>
            </a:r>
            <a:r>
              <a:rPr spc="26">
                <a:latin typeface="Cambria Math"/>
                <a:cs typeface="Cambria Math"/>
              </a:rPr>
              <a:t>ℝ</a:t>
            </a:r>
            <a:r>
              <a:rPr spc="11">
                <a:latin typeface="Cambria Math"/>
                <a:cs typeface="Cambria Math"/>
              </a:rPr>
              <a:t> </a:t>
            </a:r>
            <a:r>
              <a:rPr>
                <a:latin typeface="Cambria Math"/>
                <a:cs typeface="Cambria Math"/>
              </a:rPr>
              <a:t>:</a:t>
            </a:r>
            <a:endParaRPr lang="en-US">
              <a:latin typeface="Cambria Math"/>
              <a:cs typeface="Cambria Math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919C9695-89B2-4E1E-8F6B-381B812BE8FA}"/>
              </a:ext>
            </a:extLst>
          </p:cNvPr>
          <p:cNvSpPr txBox="1"/>
          <p:nvPr/>
        </p:nvSpPr>
        <p:spPr>
          <a:xfrm>
            <a:off x="8228711" y="1705106"/>
            <a:ext cx="2979857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>
                <a:solidFill>
                  <a:srgbClr val="00AF50"/>
                </a:solidFill>
                <a:latin typeface="Cambria Math"/>
                <a:cs typeface="Cambria Math"/>
              </a:rPr>
              <a:t>𝐸 </a:t>
            </a:r>
            <a:r>
              <a:rPr sz="3600" spc="-5">
                <a:solidFill>
                  <a:srgbClr val="00AF50"/>
                </a:solidFill>
                <a:latin typeface="Segoe UI Light"/>
                <a:cs typeface="Segoe UI Light"/>
              </a:rPr>
              <a:t>specified by</a:t>
            </a:r>
            <a:r>
              <a:rPr lang="en-US" sz="3600" spc="-5">
                <a:solidFill>
                  <a:srgbClr val="00AF50"/>
                </a:solidFill>
                <a:latin typeface="Segoe UI Light"/>
                <a:cs typeface="Segoe UI Light"/>
              </a:rPr>
              <a:t>:</a:t>
            </a:r>
            <a:r>
              <a:rPr sz="3600" spc="-5">
                <a:solidFill>
                  <a:srgbClr val="00AF50"/>
                </a:solidFill>
                <a:latin typeface="Segoe UI Light"/>
                <a:cs typeface="Segoe UI Light"/>
              </a:rPr>
              <a:t> </a:t>
            </a:r>
            <a:r>
              <a:rPr sz="3600" spc="55">
                <a:solidFill>
                  <a:srgbClr val="00AF50"/>
                </a:solidFill>
                <a:latin typeface="Cambria Math"/>
                <a:cs typeface="Cambria Math"/>
              </a:rPr>
              <a:t>𝐾, </a:t>
            </a:r>
            <a:r>
              <a:rPr lang="en-US" sz="3600" spc="40">
                <a:solidFill>
                  <a:srgbClr val="00AF50"/>
                </a:solidFill>
                <a:latin typeface="Cambria Math"/>
                <a:cs typeface="Cambria Math"/>
              </a:rPr>
              <a:t>a</a:t>
            </a:r>
            <a:r>
              <a:rPr sz="3600" spc="40">
                <a:solidFill>
                  <a:srgbClr val="00AF50"/>
                </a:solidFill>
                <a:latin typeface="Cambria Math"/>
                <a:cs typeface="Cambria Math"/>
              </a:rPr>
              <a:t>,</a:t>
            </a:r>
            <a:r>
              <a:rPr sz="3600" spc="-49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lang="en-US" sz="3600" spc="-490">
                <a:solidFill>
                  <a:srgbClr val="00AF50"/>
                </a:solidFill>
                <a:latin typeface="Cambria Math"/>
                <a:cs typeface="Cambria Math"/>
              </a:rPr>
              <a:t>d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52924982-726D-4AEF-8FED-6D438289041F}"/>
              </a:ext>
            </a:extLst>
          </p:cNvPr>
          <p:cNvSpPr/>
          <p:nvPr/>
        </p:nvSpPr>
        <p:spPr>
          <a:xfrm>
            <a:off x="7120278" y="1797409"/>
            <a:ext cx="914400" cy="422275"/>
          </a:xfrm>
          <a:custGeom>
            <a:avLst/>
            <a:gdLst/>
            <a:ahLst/>
            <a:cxnLst/>
            <a:rect l="l" t="t" r="r" b="b"/>
            <a:pathLst>
              <a:path w="914400" h="422275">
                <a:moveTo>
                  <a:pt x="211074" y="0"/>
                </a:moveTo>
                <a:lnTo>
                  <a:pt x="0" y="211074"/>
                </a:lnTo>
                <a:lnTo>
                  <a:pt x="211074" y="422148"/>
                </a:lnTo>
                <a:lnTo>
                  <a:pt x="211074" y="316611"/>
                </a:lnTo>
                <a:lnTo>
                  <a:pt x="914400" y="316611"/>
                </a:lnTo>
                <a:lnTo>
                  <a:pt x="914400" y="105537"/>
                </a:lnTo>
                <a:lnTo>
                  <a:pt x="211074" y="105537"/>
                </a:lnTo>
                <a:lnTo>
                  <a:pt x="211074" y="0"/>
                </a:lnTo>
                <a:close/>
              </a:path>
            </a:pathLst>
          </a:custGeom>
          <a:solidFill>
            <a:srgbClr val="009E48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2FA07-1D2F-410C-BDDB-F3917AACAE91}"/>
                  </a:ext>
                </a:extLst>
              </p:cNvPr>
              <p:cNvSpPr txBox="1"/>
              <p:nvPr/>
            </p:nvSpPr>
            <p:spPr>
              <a:xfrm>
                <a:off x="1941082" y="1628800"/>
                <a:ext cx="530959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/>
                  <a:t>𝐸/𝐾: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2FA07-1D2F-410C-BDDB-F3917AACA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082" y="1628800"/>
                <a:ext cx="5309595" cy="584775"/>
              </a:xfrm>
              <a:prstGeom prst="rect">
                <a:avLst/>
              </a:prstGeom>
              <a:blipFill>
                <a:blip r:embed="rId2"/>
                <a:stretch>
                  <a:fillRect l="-2870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90700E8-A5C5-45BE-8323-795BF2EF4A8D}"/>
              </a:ext>
            </a:extLst>
          </p:cNvPr>
          <p:cNvSpPr/>
          <p:nvPr/>
        </p:nvSpPr>
        <p:spPr>
          <a:xfrm>
            <a:off x="820731" y="1015677"/>
            <a:ext cx="3689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Twisted Edwards 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A38CD4-1D6D-4517-8629-A686493BA990}"/>
                  </a:ext>
                </a:extLst>
              </p:cNvPr>
              <p:cNvSpPr/>
              <p:nvPr/>
            </p:nvSpPr>
            <p:spPr>
              <a:xfrm>
                <a:off x="7032105" y="4145652"/>
                <a:ext cx="4193584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pc="70" dirty="0" smtClean="0">
                          <a:latin typeface="Cambria Math" panose="02040503050406030204" pitchFamily="18" charset="0"/>
                        </a:rPr>
                        <m:t>10</m:t>
                      </m:r>
                      <m:sSup>
                        <m:sSupPr>
                          <m:ctrlPr>
                            <a:rPr lang="en-US" b="0" i="1" spc="7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pc="70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pc="7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pc="70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spc="70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pc="70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 spc="70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1+6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A38CD4-1D6D-4517-8629-A686493BA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05" y="4145652"/>
                <a:ext cx="4193584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D5DFB37-4383-4652-A085-E1D9406EF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2" y="2243370"/>
            <a:ext cx="5309595" cy="42302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AF25A44-B183-48FB-B96F-068973DC792D}"/>
              </a:ext>
            </a:extLst>
          </p:cNvPr>
          <p:cNvSpPr/>
          <p:nvPr/>
        </p:nvSpPr>
        <p:spPr>
          <a:xfrm>
            <a:off x="7183773" y="5784646"/>
            <a:ext cx="39591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https://safecurves.cr.yp.to/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12" name="Graphic 11" descr="Books">
            <a:extLst>
              <a:ext uri="{FF2B5EF4-FFF2-40B4-BE49-F238E27FC236}">
                <a16:creationId xmlns:a16="http://schemas.microsoft.com/office/drawing/2014/main" id="{6A9665C2-F578-4A42-A673-0B6224BED9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89348" y="55890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46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610" name="Picture 2">
            <a:extLst>
              <a:ext uri="{FF2B5EF4-FFF2-40B4-BE49-F238E27FC236}">
                <a16:creationId xmlns:a16="http://schemas.microsoft.com/office/drawing/2014/main" id="{D6A6BF3A-E1BC-45A4-B15B-7E286CAC9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28956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6612" name="Rectangle 4">
                <a:extLst>
                  <a:ext uri="{FF2B5EF4-FFF2-40B4-BE49-F238E27FC236}">
                    <a16:creationId xmlns:a16="http://schemas.microsoft.com/office/drawing/2014/main" id="{22A9F284-375F-4539-993A-980F3863944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451475" y="1992313"/>
                <a:ext cx="5029200" cy="3581400"/>
              </a:xfrm>
              <a:noFill/>
              <a:ln/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800"/>
                  <a:t>If </a:t>
                </a:r>
                <a:r>
                  <a:rPr lang="en-US" altLang="en-US" sz="2800">
                    <a:latin typeface="Courier" pitchFamily="49" charset="0"/>
                  </a:rPr>
                  <a:t>P</a:t>
                </a:r>
                <a:r>
                  <a:rPr lang="en-US" altLang="en-US" sz="2800" baseline="-25000">
                    <a:latin typeface="Courier" pitchFamily="49" charset="0"/>
                  </a:rPr>
                  <a:t>1</a:t>
                </a:r>
                <a:r>
                  <a:rPr lang="en-US" altLang="en-US" sz="2800"/>
                  <a:t> and </a:t>
                </a:r>
                <a:r>
                  <a:rPr lang="en-US" altLang="en-US" sz="2800">
                    <a:latin typeface="Courier" pitchFamily="49" charset="0"/>
                  </a:rPr>
                  <a:t>P</a:t>
                </a:r>
                <a:r>
                  <a:rPr lang="en-US" altLang="en-US" sz="2800" baseline="-25000">
                    <a:latin typeface="Courier" pitchFamily="49" charset="0"/>
                  </a:rPr>
                  <a:t>2</a:t>
                </a:r>
                <a:r>
                  <a:rPr lang="en-US" altLang="en-US" sz="2800"/>
                  <a:t> are on </a:t>
                </a:r>
                <a:r>
                  <a:rPr lang="en-US" altLang="en-US" sz="2800">
                    <a:latin typeface="Courier" pitchFamily="49" charset="0"/>
                  </a:rPr>
                  <a:t>E</a:t>
                </a:r>
                <a:r>
                  <a:rPr lang="en-US" altLang="en-US" sz="2800"/>
                  <a:t>, we can define sum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2800">
                    <a:solidFill>
                      <a:srgbClr val="FF0000"/>
                    </a:solidFill>
                    <a:latin typeface="Courier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80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80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80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80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≝</m:t>
                    </m:r>
                    <m:sSub>
                      <m:sSubPr>
                        <m:ctrlPr>
                          <a:rPr lang="en-US" alt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en-US" sz="2800">
                  <a:solidFill>
                    <a:srgbClr val="FF0000"/>
                  </a:solidFill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2800"/>
                  <a:t>	as shown in picture</a:t>
                </a:r>
              </a:p>
            </p:txBody>
          </p:sp>
        </mc:Choice>
        <mc:Fallback>
          <p:sp>
            <p:nvSpPr>
              <p:cNvPr id="196612" name="Rectangle 4">
                <a:extLst>
                  <a:ext uri="{FF2B5EF4-FFF2-40B4-BE49-F238E27FC236}">
                    <a16:creationId xmlns:a16="http://schemas.microsoft.com/office/drawing/2014/main" id="{22A9F284-375F-4539-993A-980F38639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451475" y="1992313"/>
                <a:ext cx="5029200" cy="3581400"/>
              </a:xfrm>
              <a:blipFill>
                <a:blip r:embed="rId3"/>
                <a:stretch>
                  <a:fillRect l="-3152" t="-5451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613" name="Line 5">
            <a:extLst>
              <a:ext uri="{FF2B5EF4-FFF2-40B4-BE49-F238E27FC236}">
                <a16:creationId xmlns:a16="http://schemas.microsoft.com/office/drawing/2014/main" id="{F1FECA86-6482-408B-A260-4D71FE3B1D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3276600"/>
            <a:ext cx="2971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4" name="Oval 6">
            <a:extLst>
              <a:ext uri="{FF2B5EF4-FFF2-40B4-BE49-F238E27FC236}">
                <a16:creationId xmlns:a16="http://schemas.microsoft.com/office/drawing/2014/main" id="{9BB5DCA4-624A-4A1B-A793-7FD93583D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089" y="3673475"/>
            <a:ext cx="109537" cy="1095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5" name="Oval 7">
            <a:extLst>
              <a:ext uri="{FF2B5EF4-FFF2-40B4-BE49-F238E27FC236}">
                <a16:creationId xmlns:a16="http://schemas.microsoft.com/office/drawing/2014/main" id="{757417D9-DF53-4174-8972-298EFA0A2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614" y="3471864"/>
            <a:ext cx="109537" cy="1095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6" name="Oval 8">
            <a:extLst>
              <a:ext uri="{FF2B5EF4-FFF2-40B4-BE49-F238E27FC236}">
                <a16:creationId xmlns:a16="http://schemas.microsoft.com/office/drawing/2014/main" id="{C02F1064-1D89-4FB1-900B-59584242F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4" y="3352800"/>
            <a:ext cx="109537" cy="1095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7" name="Line 9">
            <a:extLst>
              <a:ext uri="{FF2B5EF4-FFF2-40B4-BE49-F238E27FC236}">
                <a16:creationId xmlns:a16="http://schemas.microsoft.com/office/drawing/2014/main" id="{D461C791-0AA8-4A08-A594-6C2505F80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1450" y="2362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8" name="Oval 10">
            <a:extLst>
              <a:ext uri="{FF2B5EF4-FFF2-40B4-BE49-F238E27FC236}">
                <a16:creationId xmlns:a16="http://schemas.microsoft.com/office/drawing/2014/main" id="{13514B72-AEE0-48F5-84E4-D4095F5C2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4" y="4572000"/>
            <a:ext cx="109537" cy="1095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9" name="Rectangle 11">
            <a:extLst>
              <a:ext uri="{FF2B5EF4-FFF2-40B4-BE49-F238E27FC236}">
                <a16:creationId xmlns:a16="http://schemas.microsoft.com/office/drawing/2014/main" id="{9B47BCDC-5D98-4A4C-9FDC-071ED39FF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27660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>
                <a:latin typeface="Courier" pitchFamily="49" charset="0"/>
              </a:rPr>
              <a:t>P</a:t>
            </a:r>
            <a:r>
              <a:rPr lang="en-US" altLang="en-US" sz="2000" baseline="-25000">
                <a:latin typeface="Courier" pitchFamily="49" charset="0"/>
              </a:rPr>
              <a:t>1</a:t>
            </a:r>
          </a:p>
        </p:txBody>
      </p:sp>
      <p:sp>
        <p:nvSpPr>
          <p:cNvPr id="196620" name="Rectangle 12">
            <a:extLst>
              <a:ext uri="{FF2B5EF4-FFF2-40B4-BE49-F238E27FC236}">
                <a16:creationId xmlns:a16="http://schemas.microsoft.com/office/drawing/2014/main" id="{C50EB1E7-B7C4-4FEB-8E2E-20A928FCF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04800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>
                <a:latin typeface="Courier" pitchFamily="49" charset="0"/>
              </a:rPr>
              <a:t>P</a:t>
            </a:r>
            <a:r>
              <a:rPr lang="en-US" altLang="en-US" sz="2000" baseline="-25000">
                <a:latin typeface="Courier" pitchFamily="49" charset="0"/>
              </a:rPr>
              <a:t>2</a:t>
            </a:r>
          </a:p>
        </p:txBody>
      </p:sp>
      <p:sp>
        <p:nvSpPr>
          <p:cNvPr id="196621" name="Rectangle 13">
            <a:extLst>
              <a:ext uri="{FF2B5EF4-FFF2-40B4-BE49-F238E27FC236}">
                <a16:creationId xmlns:a16="http://schemas.microsoft.com/office/drawing/2014/main" id="{077C8CD2-E1B2-4EB6-AEE6-0CDF5BCE7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26720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>
                <a:latin typeface="Courier" pitchFamily="49" charset="0"/>
              </a:rPr>
              <a:t>P</a:t>
            </a:r>
            <a:r>
              <a:rPr lang="en-US" altLang="en-US" sz="2000" baseline="-25000">
                <a:latin typeface="Courier" pitchFamily="49" charset="0"/>
              </a:rPr>
              <a:t>3</a:t>
            </a:r>
          </a:p>
        </p:txBody>
      </p:sp>
      <p:sp>
        <p:nvSpPr>
          <p:cNvPr id="196622" name="Line 14">
            <a:extLst>
              <a:ext uri="{FF2B5EF4-FFF2-40B4-BE49-F238E27FC236}">
                <a16:creationId xmlns:a16="http://schemas.microsoft.com/office/drawing/2014/main" id="{EF026604-B6FD-4A56-ACE1-9E45CB8BE7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3984625"/>
            <a:ext cx="3352800" cy="4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23" name="Line 15">
            <a:extLst>
              <a:ext uri="{FF2B5EF4-FFF2-40B4-BE49-F238E27FC236}">
                <a16:creationId xmlns:a16="http://schemas.microsoft.com/office/drawing/2014/main" id="{BDE25743-E010-4297-A416-8CF6735C80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362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24" name="Rectangle 16">
            <a:extLst>
              <a:ext uri="{FF2B5EF4-FFF2-40B4-BE49-F238E27FC236}">
                <a16:creationId xmlns:a16="http://schemas.microsoft.com/office/drawing/2014/main" id="{9E8DF6B8-6579-4C03-8A3D-FC895005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0" y="3746501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>
                <a:latin typeface="Courier" pitchFamily="49" charset="0"/>
              </a:rPr>
              <a:t>x</a:t>
            </a:r>
            <a:endParaRPr lang="en-US" altLang="en-US" sz="2000" baseline="-25000">
              <a:latin typeface="Courier" pitchFamily="49" charset="0"/>
            </a:endParaRPr>
          </a:p>
        </p:txBody>
      </p:sp>
      <p:sp>
        <p:nvSpPr>
          <p:cNvPr id="196625" name="Rectangle 17">
            <a:extLst>
              <a:ext uri="{FF2B5EF4-FFF2-40B4-BE49-F238E27FC236}">
                <a16:creationId xmlns:a16="http://schemas.microsoft.com/office/drawing/2014/main" id="{2684DE06-4B7A-408B-8604-8B7D4B0B1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981201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>
                <a:latin typeface="Courier" pitchFamily="49" charset="0"/>
              </a:rPr>
              <a:t>y</a:t>
            </a:r>
            <a:endParaRPr lang="en-US" altLang="en-US" sz="2000" baseline="-25000">
              <a:latin typeface="Courier" pitchFamily="49" charset="0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F1E28D36-4550-4E66-A3C4-DE32B94A7D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7229" y="165783"/>
            <a:ext cx="7144591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altLang="en-US" b="1"/>
              <a:t>Elliptic group</a:t>
            </a:r>
            <a:endParaRPr b="1" spc="-74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680FD5-DCF8-4FF9-B684-833B9E834F03}"/>
              </a:ext>
            </a:extLst>
          </p:cNvPr>
          <p:cNvSpPr/>
          <p:nvPr/>
        </p:nvSpPr>
        <p:spPr>
          <a:xfrm>
            <a:off x="5257800" y="1141359"/>
            <a:ext cx="46426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arial" panose="020B0604020202020204" pitchFamily="34" charset="0"/>
              </a:rPr>
              <a:t>Addition of two points:</a:t>
            </a:r>
            <a:endParaRPr 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0" presetClass="entr" presetSubtype="3406911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0" presetClass="entr" presetSubtype="34068995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9" grpId="0" autoUpdateAnimBg="0"/>
      <p:bldP spid="196620" grpId="0" autoUpdateAnimBg="0"/>
      <p:bldP spid="19662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F1E28D36-4550-4E66-A3C4-DE32B94A7D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99657" y="188640"/>
            <a:ext cx="7144591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altLang="en-US" b="1"/>
              <a:t>Elliptic group</a:t>
            </a:r>
            <a:endParaRPr b="1" spc="-74"/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2AEE9C49-458C-453D-BEBD-7BF257B2EAA1}"/>
              </a:ext>
            </a:extLst>
          </p:cNvPr>
          <p:cNvSpPr/>
          <p:nvPr/>
        </p:nvSpPr>
        <p:spPr>
          <a:xfrm>
            <a:off x="1986318" y="1844825"/>
            <a:ext cx="4104456" cy="4181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BBE9FE09-B1AA-4790-8AC4-F15932CF8113}"/>
              </a:ext>
            </a:extLst>
          </p:cNvPr>
          <p:cNvSpPr txBox="1"/>
          <p:nvPr/>
        </p:nvSpPr>
        <p:spPr>
          <a:xfrm>
            <a:off x="2451334" y="1225084"/>
            <a:ext cx="263655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b="1" spc="-5">
                <a:latin typeface="Arial"/>
                <a:cs typeface="Arial"/>
              </a:rPr>
              <a:t>Point</a:t>
            </a:r>
            <a:r>
              <a:rPr sz="2200" b="1" spc="-155">
                <a:latin typeface="Arial"/>
                <a:cs typeface="Arial"/>
              </a:rPr>
              <a:t> </a:t>
            </a:r>
            <a:r>
              <a:rPr sz="2200" b="1">
                <a:latin typeface="Arial"/>
                <a:cs typeface="Arial"/>
              </a:rPr>
              <a:t>Doubling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11">
            <a:extLst>
              <a:ext uri="{FF2B5EF4-FFF2-40B4-BE49-F238E27FC236}">
                <a16:creationId xmlns:a16="http://schemas.microsoft.com/office/drawing/2014/main" id="{CE26F7F2-B693-4C8C-85B1-398A7C18F9B4}"/>
              </a:ext>
            </a:extLst>
          </p:cNvPr>
          <p:cNvSpPr txBox="1"/>
          <p:nvPr/>
        </p:nvSpPr>
        <p:spPr>
          <a:xfrm>
            <a:off x="5106211" y="4995247"/>
            <a:ext cx="10129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i="1">
                <a:latin typeface="Times New Roman"/>
                <a:cs typeface="Times New Roman"/>
              </a:rPr>
              <a:t>=P+P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8AB6359D-CC5A-48A1-92C6-BC29DD143447}"/>
              </a:ext>
            </a:extLst>
          </p:cNvPr>
          <p:cNvSpPr txBox="1"/>
          <p:nvPr/>
        </p:nvSpPr>
        <p:spPr>
          <a:xfrm>
            <a:off x="6571952" y="1277135"/>
            <a:ext cx="263655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200" b="1" spc="-5">
                <a:latin typeface="Arial"/>
                <a:cs typeface="Arial"/>
              </a:rPr>
              <a:t>Special case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5B9350-F715-4932-80C8-45BF10149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951" y="1899070"/>
            <a:ext cx="2952328" cy="3122655"/>
          </a:xfrm>
          <a:prstGeom prst="rect">
            <a:avLst/>
          </a:prstGeom>
        </p:spPr>
      </p:pic>
      <p:sp>
        <p:nvSpPr>
          <p:cNvPr id="27" name="object 11">
            <a:extLst>
              <a:ext uri="{FF2B5EF4-FFF2-40B4-BE49-F238E27FC236}">
                <a16:creationId xmlns:a16="http://schemas.microsoft.com/office/drawing/2014/main" id="{5E8107DE-9217-4C08-9789-8BC01A84988A}"/>
              </a:ext>
            </a:extLst>
          </p:cNvPr>
          <p:cNvSpPr txBox="1"/>
          <p:nvPr/>
        </p:nvSpPr>
        <p:spPr>
          <a:xfrm>
            <a:off x="7100717" y="5374398"/>
            <a:ext cx="2595683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600" b="1" i="1">
                <a:latin typeface="Times New Roman"/>
                <a:cs typeface="Times New Roman"/>
              </a:rPr>
              <a:t>P+P</a:t>
            </a:r>
            <a:r>
              <a:rPr lang="en-US" sz="2600" b="1" i="1">
                <a:latin typeface="Times New Roman"/>
                <a:cs typeface="Times New Roman"/>
              </a:rPr>
              <a:t>= </a:t>
            </a:r>
            <a:r>
              <a:rPr lang="en-US" sz="2600" b="1" i="1">
                <a:latin typeface="Times New Roman"/>
                <a:cs typeface="Times New Roman"/>
                <a:sym typeface="Euclid Math One" panose="05050601010101010101" pitchFamily="18" charset="2"/>
              </a:rPr>
              <a:t>O (infinity)</a:t>
            </a:r>
            <a:endParaRPr sz="26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508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3432" y="1268760"/>
            <a:ext cx="8278688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/>
              <a:t>Why asymmetric cryptography?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Factoring Based Cryptography (P1)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RSA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i="1"/>
              <a:t>Rabin</a:t>
            </a:r>
            <a:endParaRPr lang="en-US"/>
          </a:p>
          <a:p>
            <a:pPr eaLnBrk="1" hangingPunct="1">
              <a:spcBef>
                <a:spcPct val="25000"/>
              </a:spcBef>
            </a:pPr>
            <a:r>
              <a:rPr lang="en-GB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Logarithm Based Cryptography (P2)</a:t>
            </a:r>
          </a:p>
          <a:p>
            <a:pPr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Elliptic Curve Cryptography (P3)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>
                <a:solidFill>
                  <a:srgbClr val="FF0000"/>
                </a:solidFill>
              </a:rPr>
              <a:t>Some advanced c</a:t>
            </a:r>
            <a:r>
              <a:rPr lang="en-US">
                <a:solidFill>
                  <a:srgbClr val="FF0000"/>
                </a:solidFill>
              </a:rPr>
              <a:t>ryptography system (quantum resistance)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endParaRPr lang="en-GB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F1E28D36-4550-4E66-A3C4-DE32B94A7D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75520" y="36678"/>
            <a:ext cx="7144591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altLang="en-US" b="1"/>
              <a:t>Elliptic group</a:t>
            </a:r>
            <a:endParaRPr b="1" spc="-74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278169-B69C-4FDF-9548-673588A27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7" y="1196752"/>
            <a:ext cx="5760640" cy="5029200"/>
          </a:xfrm>
          <a:prstGeom prst="rect">
            <a:avLst/>
          </a:prstGeom>
        </p:spPr>
      </p:pic>
      <p:sp>
        <p:nvSpPr>
          <p:cNvPr id="10" name="object 11">
            <a:extLst>
              <a:ext uri="{FF2B5EF4-FFF2-40B4-BE49-F238E27FC236}">
                <a16:creationId xmlns:a16="http://schemas.microsoft.com/office/drawing/2014/main" id="{9772CA50-4F63-4C4A-8602-51DF880B9B51}"/>
              </a:ext>
            </a:extLst>
          </p:cNvPr>
          <p:cNvSpPr txBox="1"/>
          <p:nvPr/>
        </p:nvSpPr>
        <p:spPr>
          <a:xfrm>
            <a:off x="6744072" y="5661248"/>
            <a:ext cx="3024335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600" b="1" i="1">
                <a:latin typeface="Times New Roman"/>
                <a:cs typeface="Times New Roman"/>
              </a:rPr>
              <a:t>P+</a:t>
            </a:r>
            <a:r>
              <a:rPr lang="en-US" sz="2600" b="1" i="1">
                <a:latin typeface="Times New Roman"/>
                <a:cs typeface="Times New Roman"/>
              </a:rPr>
              <a:t>(-</a:t>
            </a:r>
            <a:r>
              <a:rPr sz="2600" b="1" i="1">
                <a:latin typeface="Times New Roman"/>
                <a:cs typeface="Times New Roman"/>
              </a:rPr>
              <a:t>P</a:t>
            </a:r>
            <a:r>
              <a:rPr lang="en-US" sz="2600" b="1" i="1">
                <a:latin typeface="Times New Roman"/>
                <a:cs typeface="Times New Roman"/>
              </a:rPr>
              <a:t>)= </a:t>
            </a:r>
            <a:r>
              <a:rPr lang="en-US" sz="2600" b="1" i="1">
                <a:latin typeface="Times New Roman"/>
                <a:cs typeface="Times New Roman"/>
                <a:sym typeface="Euclid Math One" panose="05050601010101010101" pitchFamily="18" charset="2"/>
              </a:rPr>
              <a:t>O (infinity)</a:t>
            </a:r>
            <a:endParaRPr sz="2600" b="1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1BAC3D-918F-4526-8000-ADDCD3EA0BAB}"/>
              </a:ext>
            </a:extLst>
          </p:cNvPr>
          <p:cNvSpPr txBox="1"/>
          <p:nvPr/>
        </p:nvSpPr>
        <p:spPr>
          <a:xfrm>
            <a:off x="5879976" y="2132856"/>
            <a:ext cx="2376264" cy="1296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8A083C3B-2A3C-48E6-A51C-C2B8F4A64CA8}"/>
              </a:ext>
            </a:extLst>
          </p:cNvPr>
          <p:cNvSpPr txBox="1"/>
          <p:nvPr/>
        </p:nvSpPr>
        <p:spPr>
          <a:xfrm>
            <a:off x="6838528" y="3711352"/>
            <a:ext cx="3024335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600" b="1" i="1">
                <a:latin typeface="Times New Roman"/>
                <a:cs typeface="Times New Roman"/>
              </a:rPr>
              <a:t>P+</a:t>
            </a:r>
            <a:r>
              <a:rPr lang="en-US" sz="2600" b="1" i="1">
                <a:latin typeface="Times New Roman"/>
                <a:cs typeface="Times New Roman"/>
                <a:sym typeface="Euclid Math One" panose="05050601010101010101" pitchFamily="18" charset="2"/>
              </a:rPr>
              <a:t> O </a:t>
            </a:r>
            <a:r>
              <a:rPr lang="en-US" sz="2600" b="1" i="1">
                <a:latin typeface="Times New Roman"/>
                <a:cs typeface="Times New Roman"/>
              </a:rPr>
              <a:t>= P</a:t>
            </a:r>
            <a:endParaRPr sz="2600" b="1">
              <a:latin typeface="Times New Roman"/>
              <a:cs typeface="Times New Roman"/>
            </a:endParaRP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A5576D28-5738-425D-A371-76D913D9E46C}"/>
              </a:ext>
            </a:extLst>
          </p:cNvPr>
          <p:cNvSpPr txBox="1"/>
          <p:nvPr/>
        </p:nvSpPr>
        <p:spPr>
          <a:xfrm>
            <a:off x="6838528" y="4621009"/>
            <a:ext cx="3024335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600" b="1" i="1">
                <a:latin typeface="Times New Roman"/>
                <a:cs typeface="Times New Roman"/>
                <a:sym typeface="Euclid Math One" panose="05050601010101010101" pitchFamily="18" charset="2"/>
              </a:rPr>
              <a:t>O </a:t>
            </a:r>
            <a:r>
              <a:rPr lang="en-US" sz="2600" b="1" i="1">
                <a:latin typeface="Times New Roman"/>
                <a:cs typeface="Times New Roman"/>
              </a:rPr>
              <a:t>+  </a:t>
            </a:r>
            <a:r>
              <a:rPr sz="2600" b="1" i="1">
                <a:latin typeface="Times New Roman"/>
                <a:cs typeface="Times New Roman"/>
              </a:rPr>
              <a:t>P</a:t>
            </a:r>
            <a:r>
              <a:rPr lang="en-US" sz="2600" b="1" i="1">
                <a:latin typeface="Times New Roman"/>
                <a:cs typeface="Times New Roman"/>
                <a:sym typeface="Euclid Math One" panose="05050601010101010101" pitchFamily="18" charset="2"/>
              </a:rPr>
              <a:t> </a:t>
            </a:r>
            <a:r>
              <a:rPr lang="en-US" sz="2600" b="1" i="1">
                <a:latin typeface="Times New Roman"/>
                <a:cs typeface="Times New Roman"/>
              </a:rPr>
              <a:t>= P</a:t>
            </a:r>
            <a:endParaRPr sz="26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5542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F1E28D36-4550-4E66-A3C4-DE32B94A7D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99657" y="188640"/>
            <a:ext cx="7144591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altLang="en-US" b="1"/>
              <a:t>Elliptic group</a:t>
            </a:r>
            <a:endParaRPr b="1" spc="-74"/>
          </a:p>
        </p:txBody>
      </p:sp>
      <p:pic>
        <p:nvPicPr>
          <p:cNvPr id="2050" name="Picture 2" descr="https://www.esat.kuleuven.be/cosic/wp-content/uploads/2017/05/ellcurve_anim.gif">
            <a:extLst>
              <a:ext uri="{FF2B5EF4-FFF2-40B4-BE49-F238E27FC236}">
                <a16:creationId xmlns:a16="http://schemas.microsoft.com/office/drawing/2014/main" id="{41A99462-F874-4530-B85B-EE9F6A5328A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9" y="1185323"/>
            <a:ext cx="6336703" cy="506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78EEB3-3335-4A00-BA1E-3C3DF22DF14C}"/>
              </a:ext>
            </a:extLst>
          </p:cNvPr>
          <p:cNvSpPr txBox="1"/>
          <p:nvPr/>
        </p:nvSpPr>
        <p:spPr>
          <a:xfrm>
            <a:off x="695400" y="1124744"/>
            <a:ext cx="1540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932416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>
            <a:extLst>
              <a:ext uri="{FF2B5EF4-FFF2-40B4-BE49-F238E27FC236}">
                <a16:creationId xmlns:a16="http://schemas.microsoft.com/office/drawing/2014/main" id="{45864081-E66E-40DC-87A5-7B0560299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7401" y="2429215"/>
            <a:ext cx="8229600" cy="3306763"/>
          </a:xfrm>
        </p:spPr>
        <p:txBody>
          <a:bodyPr/>
          <a:lstStyle/>
          <a:p>
            <a:pPr>
              <a:spcBef>
                <a:spcPct val="80000"/>
              </a:spcBef>
            </a:pPr>
            <a:r>
              <a:rPr lang="en-US" altLang="en-US" sz="2800" i="1"/>
              <a:t>P</a:t>
            </a:r>
            <a:r>
              <a:rPr lang="en-US" altLang="en-US" sz="2800"/>
              <a:t> + </a:t>
            </a:r>
            <a:r>
              <a:rPr lang="en-US" altLang="en-US" sz="2800" i="1"/>
              <a:t>Q</a:t>
            </a:r>
            <a:r>
              <a:rPr lang="en-US" altLang="en-US" sz="2800"/>
              <a:t> = </a:t>
            </a:r>
            <a:r>
              <a:rPr lang="en-US" altLang="en-US" sz="2800" i="1"/>
              <a:t>Q</a:t>
            </a:r>
            <a:r>
              <a:rPr lang="en-US" altLang="en-US" sz="2800"/>
              <a:t> + </a:t>
            </a:r>
            <a:r>
              <a:rPr lang="en-US" altLang="en-US" sz="2800" i="1"/>
              <a:t>P</a:t>
            </a:r>
            <a:r>
              <a:rPr lang="en-US" altLang="en-US" sz="2800"/>
              <a:t> </a:t>
            </a:r>
            <a:r>
              <a:rPr lang="en-US" altLang="en-US" sz="2000"/>
              <a:t>(</a:t>
            </a:r>
            <a:r>
              <a:rPr lang="en-US" altLang="en-US" sz="2000" i="1">
                <a:solidFill>
                  <a:srgbClr val="FF3300"/>
                </a:solidFill>
              </a:rPr>
              <a:t>commutativity</a:t>
            </a:r>
            <a:r>
              <a:rPr lang="en-US" altLang="en-US" sz="2000"/>
              <a:t>)</a:t>
            </a:r>
            <a:r>
              <a:rPr lang="en-US" altLang="en-US" sz="2800"/>
              <a:t> </a:t>
            </a:r>
          </a:p>
          <a:p>
            <a:pPr>
              <a:spcBef>
                <a:spcPct val="80000"/>
              </a:spcBef>
            </a:pPr>
            <a:r>
              <a:rPr lang="en-US" altLang="en-US" sz="2800"/>
              <a:t>(</a:t>
            </a:r>
            <a:r>
              <a:rPr lang="en-US" altLang="en-US" sz="2800" i="1"/>
              <a:t>P</a:t>
            </a:r>
            <a:r>
              <a:rPr lang="en-US" altLang="en-US" sz="2800"/>
              <a:t> + </a:t>
            </a:r>
            <a:r>
              <a:rPr lang="en-US" altLang="en-US" sz="2800" i="1"/>
              <a:t>Q</a:t>
            </a:r>
            <a:r>
              <a:rPr lang="en-US" altLang="en-US" sz="2800"/>
              <a:t>) + </a:t>
            </a:r>
            <a:r>
              <a:rPr lang="en-US" altLang="en-US" sz="2800" i="1"/>
              <a:t>R</a:t>
            </a:r>
            <a:r>
              <a:rPr lang="en-US" altLang="en-US" sz="2800"/>
              <a:t> = </a:t>
            </a:r>
            <a:r>
              <a:rPr lang="en-US" altLang="en-US" sz="2800" i="1"/>
              <a:t>P</a:t>
            </a:r>
            <a:r>
              <a:rPr lang="en-US" altLang="en-US" sz="2800"/>
              <a:t> + (</a:t>
            </a:r>
            <a:r>
              <a:rPr lang="en-US" altLang="en-US" sz="2800" i="1"/>
              <a:t>Q</a:t>
            </a:r>
            <a:r>
              <a:rPr lang="en-US" altLang="en-US" sz="2800"/>
              <a:t> + </a:t>
            </a:r>
            <a:r>
              <a:rPr lang="en-US" altLang="en-US" sz="2800" i="1"/>
              <a:t>R</a:t>
            </a:r>
            <a:r>
              <a:rPr lang="en-US" altLang="en-US" sz="2800"/>
              <a:t>) </a:t>
            </a:r>
            <a:r>
              <a:rPr lang="en-US" altLang="en-US" sz="2000"/>
              <a:t>(</a:t>
            </a:r>
            <a:r>
              <a:rPr lang="en-US" altLang="en-US" sz="2000" i="1">
                <a:solidFill>
                  <a:srgbClr val="FF3300"/>
                </a:solidFill>
              </a:rPr>
              <a:t>associativity</a:t>
            </a:r>
            <a:r>
              <a:rPr lang="en-US" altLang="en-US" sz="2000"/>
              <a:t>)</a:t>
            </a:r>
            <a:r>
              <a:rPr lang="en-US" altLang="en-US" sz="2800"/>
              <a:t> </a:t>
            </a:r>
          </a:p>
          <a:p>
            <a:pPr>
              <a:spcBef>
                <a:spcPct val="80000"/>
              </a:spcBef>
            </a:pPr>
            <a:r>
              <a:rPr lang="en-US" altLang="en-US" sz="2800" i="1"/>
              <a:t>P</a:t>
            </a:r>
            <a:r>
              <a:rPr lang="en-US" altLang="en-US" sz="2800"/>
              <a:t> + </a:t>
            </a:r>
            <a:r>
              <a:rPr lang="en-US" altLang="en-US" sz="2800" i="1"/>
              <a:t>O</a:t>
            </a:r>
            <a:r>
              <a:rPr lang="en-US" altLang="en-US" sz="2800"/>
              <a:t> = </a:t>
            </a:r>
            <a:r>
              <a:rPr lang="en-US" altLang="en-US" sz="2800" i="1"/>
              <a:t>O</a:t>
            </a:r>
            <a:r>
              <a:rPr lang="en-US" altLang="en-US" sz="2800"/>
              <a:t> + </a:t>
            </a:r>
            <a:r>
              <a:rPr lang="en-US" altLang="en-US" sz="2800" i="1"/>
              <a:t>P</a:t>
            </a:r>
            <a:r>
              <a:rPr lang="en-US" altLang="en-US" sz="2800"/>
              <a:t> = </a:t>
            </a:r>
            <a:r>
              <a:rPr lang="en-US" altLang="en-US" sz="2800" i="1"/>
              <a:t>P</a:t>
            </a:r>
            <a:r>
              <a:rPr lang="en-US" altLang="en-US" sz="2800"/>
              <a:t> </a:t>
            </a:r>
            <a:r>
              <a:rPr lang="en-US" altLang="en-US" sz="2000"/>
              <a:t>(</a:t>
            </a:r>
            <a:r>
              <a:rPr lang="en-US" altLang="en-US" sz="2000" i="1">
                <a:solidFill>
                  <a:srgbClr val="FF3300"/>
                </a:solidFill>
              </a:rPr>
              <a:t>existence of an identity element</a:t>
            </a:r>
            <a:r>
              <a:rPr lang="en-US" altLang="en-US" sz="2000"/>
              <a:t>) </a:t>
            </a:r>
          </a:p>
          <a:p>
            <a:pPr>
              <a:spcBef>
                <a:spcPct val="80000"/>
              </a:spcBef>
            </a:pPr>
            <a:r>
              <a:rPr lang="en-US" altLang="en-US" sz="2800"/>
              <a:t>there exists ( − </a:t>
            </a:r>
            <a:r>
              <a:rPr lang="en-US" altLang="en-US" sz="2800" i="1"/>
              <a:t>P</a:t>
            </a:r>
            <a:r>
              <a:rPr lang="en-US" altLang="en-US" sz="2800"/>
              <a:t>)  such that − </a:t>
            </a:r>
            <a:r>
              <a:rPr lang="en-US" altLang="en-US" sz="2800" i="1"/>
              <a:t>P</a:t>
            </a:r>
            <a:r>
              <a:rPr lang="en-US" altLang="en-US" sz="2800"/>
              <a:t> + </a:t>
            </a:r>
            <a:r>
              <a:rPr lang="en-US" altLang="en-US" sz="2800" i="1"/>
              <a:t>P</a:t>
            </a:r>
            <a:r>
              <a:rPr lang="en-US" altLang="en-US" sz="2800"/>
              <a:t> = </a:t>
            </a:r>
            <a:r>
              <a:rPr lang="en-US" altLang="en-US" sz="2800" i="1"/>
              <a:t>P</a:t>
            </a:r>
            <a:r>
              <a:rPr lang="en-US" altLang="en-US" sz="2800"/>
              <a:t> + ( − </a:t>
            </a:r>
            <a:r>
              <a:rPr lang="en-US" altLang="en-US" sz="2800" i="1"/>
              <a:t>P</a:t>
            </a:r>
            <a:r>
              <a:rPr lang="en-US" altLang="en-US" sz="2800"/>
              <a:t>) = </a:t>
            </a:r>
            <a:r>
              <a:rPr lang="en-US" altLang="en-US" sz="2800" i="1"/>
              <a:t>O</a:t>
            </a:r>
            <a:r>
              <a:rPr lang="en-US" altLang="en-US" sz="2800"/>
              <a:t> </a:t>
            </a:r>
            <a:r>
              <a:rPr lang="en-US" altLang="en-US" sz="2000"/>
              <a:t>(</a:t>
            </a:r>
            <a:r>
              <a:rPr lang="en-US" altLang="en-US" sz="2000" i="1">
                <a:solidFill>
                  <a:srgbClr val="FF3300"/>
                </a:solidFill>
              </a:rPr>
              <a:t>existence of inverses</a:t>
            </a:r>
            <a:r>
              <a:rPr lang="en-US" altLang="en-US" sz="2000"/>
              <a:t>)</a:t>
            </a:r>
            <a:r>
              <a:rPr lang="en-US" altLang="en-US" sz="2800"/>
              <a:t> 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9056EF59-FD24-4ACF-A68A-984A325FC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849" y="1122022"/>
            <a:ext cx="10483750" cy="190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Given two points P, Q in </a:t>
            </a:r>
            <a:r>
              <a:rPr lang="en-US" altLang="en-US" i="1"/>
              <a:t>E/K</a:t>
            </a:r>
            <a:r>
              <a:rPr lang="en-US" altLang="en-US"/>
              <a:t>, there is a third point, denoted by </a:t>
            </a:r>
            <a:r>
              <a:rPr lang="en-US" altLang="en-US" i="1"/>
              <a:t>P </a:t>
            </a:r>
            <a:r>
              <a:rPr lang="en-US" altLang="en-US"/>
              <a:t>+ </a:t>
            </a:r>
            <a:r>
              <a:rPr lang="en-US" altLang="en-US" i="1"/>
              <a:t>Q</a:t>
            </a:r>
            <a:r>
              <a:rPr lang="en-US" altLang="en-US"/>
              <a:t> on </a:t>
            </a:r>
            <a:r>
              <a:rPr lang="en-US" altLang="en-US" i="1"/>
              <a:t>E/K</a:t>
            </a:r>
            <a:r>
              <a:rPr lang="en-US" altLang="en-US"/>
              <a:t>, and the following relations hold for all  P, Q, R in </a:t>
            </a:r>
            <a:r>
              <a:rPr lang="en-US" altLang="en-US" i="1"/>
              <a:t>E/K</a:t>
            </a:r>
            <a:r>
              <a:rPr lang="en-US" altLang="en-US"/>
              <a:t>, where K be a finite field</a:t>
            </a:r>
          </a:p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39539E53-AF68-4CC8-BFD0-666BA250EE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31504" y="259692"/>
            <a:ext cx="7345363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altLang="en-US" b="1"/>
              <a:t>Elliptic group</a:t>
            </a:r>
            <a:endParaRPr b="1" spc="-74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F1E28D36-4550-4E66-A3C4-DE32B94A7D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1604" y="149745"/>
            <a:ext cx="7144591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altLang="en-US" b="1"/>
              <a:t>Elliptic group</a:t>
            </a:r>
            <a:endParaRPr b="1" spc="-74"/>
          </a:p>
        </p:txBody>
      </p:sp>
      <p:pic>
        <p:nvPicPr>
          <p:cNvPr id="2050" name="Picture 2" descr="https://www.esat.kuleuven.be/cosic/wp-content/uploads/2017/05/ellcurve_anim.gif">
            <a:extLst>
              <a:ext uri="{FF2B5EF4-FFF2-40B4-BE49-F238E27FC236}">
                <a16:creationId xmlns:a16="http://schemas.microsoft.com/office/drawing/2014/main" id="{41A99462-F874-4530-B85B-EE9F6A5328A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592" y="2320543"/>
            <a:ext cx="5328617" cy="425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5D1B5BC-9BAC-47A8-9550-C7F2F3B01FC2}"/>
                  </a:ext>
                </a:extLst>
              </p:cNvPr>
              <p:cNvSpPr/>
              <p:nvPr/>
            </p:nvSpPr>
            <p:spPr>
              <a:xfrm>
                <a:off x="615339" y="1446111"/>
                <a:ext cx="66595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>
                    <a:latin typeface="arial" panose="020B0604020202020204" pitchFamily="34" charset="0"/>
                  </a:rPr>
                  <a:t>Subgroup generated by a point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20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5D1B5BC-9BAC-47A8-9550-C7F2F3B01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39" y="1446111"/>
                <a:ext cx="6659580" cy="584775"/>
              </a:xfrm>
              <a:prstGeom prst="rect">
                <a:avLst/>
              </a:prstGeom>
              <a:blipFill>
                <a:blip r:embed="rId3"/>
                <a:stretch>
                  <a:fillRect l="-2106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959102-BB1A-4CD5-BAE5-C11E93670418}"/>
                  </a:ext>
                </a:extLst>
              </p:cNvPr>
              <p:cNvSpPr txBox="1"/>
              <p:nvPr/>
            </p:nvSpPr>
            <p:spPr>
              <a:xfrm>
                <a:off x="615340" y="2107233"/>
                <a:ext cx="79637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,….,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,…}={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 ⊂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959102-BB1A-4CD5-BAE5-C11E93670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40" y="2107233"/>
                <a:ext cx="796378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D6686AF-B778-445A-8237-505BC8E4D65E}"/>
              </a:ext>
            </a:extLst>
          </p:cNvPr>
          <p:cNvSpPr txBox="1"/>
          <p:nvPr/>
        </p:nvSpPr>
        <p:spPr>
          <a:xfrm>
            <a:off x="615339" y="918967"/>
            <a:ext cx="3723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/>
              <a:t>Group points 𝐸/𝐾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BFA9B-EDC4-4F55-A842-574122D77568}"/>
                  </a:ext>
                </a:extLst>
              </p:cNvPr>
              <p:cNvSpPr txBox="1"/>
              <p:nvPr/>
            </p:nvSpPr>
            <p:spPr>
              <a:xfrm>
                <a:off x="3215681" y="2939688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BFA9B-EDC4-4F55-A842-574122D77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1" y="2939688"/>
                <a:ext cx="50998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CACDEA-6B8D-46AA-A8A9-1A085C026D38}"/>
                  </a:ext>
                </a:extLst>
              </p:cNvPr>
              <p:cNvSpPr txBox="1"/>
              <p:nvPr/>
            </p:nvSpPr>
            <p:spPr>
              <a:xfrm>
                <a:off x="3368081" y="2939688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CACDEA-6B8D-46AA-A8A9-1A085C026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081" y="2939688"/>
                <a:ext cx="50998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FDD333-3196-48AE-A0D3-7159DE553364}"/>
                  </a:ext>
                </a:extLst>
              </p:cNvPr>
              <p:cNvSpPr txBox="1"/>
              <p:nvPr/>
            </p:nvSpPr>
            <p:spPr>
              <a:xfrm>
                <a:off x="7496054" y="5553109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FDD333-3196-48AE-A0D3-7159DE553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054" y="5553109"/>
                <a:ext cx="50998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E7F7BF-4358-4AB9-B7F1-5BCF268E3C7E}"/>
                  </a:ext>
                </a:extLst>
              </p:cNvPr>
              <p:cNvSpPr txBox="1"/>
              <p:nvPr/>
            </p:nvSpPr>
            <p:spPr>
              <a:xfrm>
                <a:off x="5575354" y="3568710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E7F7BF-4358-4AB9-B7F1-5BCF268E3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354" y="3568710"/>
                <a:ext cx="50998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43A728-1AB9-4053-80E6-1460D8D9F877}"/>
                  </a:ext>
                </a:extLst>
              </p:cNvPr>
              <p:cNvSpPr txBox="1"/>
              <p:nvPr/>
            </p:nvSpPr>
            <p:spPr>
              <a:xfrm>
                <a:off x="5303913" y="4816202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43A728-1AB9-4053-80E6-1460D8D9F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3" y="4816202"/>
                <a:ext cx="50998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5178D3-B4CA-442E-A1ED-0452287C59EC}"/>
                  </a:ext>
                </a:extLst>
              </p:cNvPr>
              <p:cNvSpPr txBox="1"/>
              <p:nvPr/>
            </p:nvSpPr>
            <p:spPr>
              <a:xfrm>
                <a:off x="6522124" y="3933056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5178D3-B4CA-442E-A1ED-0452287C5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124" y="3933056"/>
                <a:ext cx="50998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0AE26A-4B96-49BA-BFA2-51C6E666DC2B}"/>
                  </a:ext>
                </a:extLst>
              </p:cNvPr>
              <p:cNvSpPr txBox="1"/>
              <p:nvPr/>
            </p:nvSpPr>
            <p:spPr>
              <a:xfrm>
                <a:off x="4471992" y="5315952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0AE26A-4B96-49BA-BFA2-51C6E666D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992" y="5315952"/>
                <a:ext cx="50998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C2F34EE-9037-4906-9CE3-41D35967645A}"/>
              </a:ext>
            </a:extLst>
          </p:cNvPr>
          <p:cNvSpPr txBox="1"/>
          <p:nvPr/>
        </p:nvSpPr>
        <p:spPr>
          <a:xfrm>
            <a:off x="7171930" y="5734327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F2F04-280B-422A-BF5B-919029ABBF23}"/>
              </a:ext>
            </a:extLst>
          </p:cNvPr>
          <p:cNvSpPr txBox="1"/>
          <p:nvPr/>
        </p:nvSpPr>
        <p:spPr>
          <a:xfrm>
            <a:off x="5341999" y="3834884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E4D0F4-1F71-4323-8512-C75749348510}"/>
              </a:ext>
            </a:extLst>
          </p:cNvPr>
          <p:cNvSpPr txBox="1"/>
          <p:nvPr/>
        </p:nvSpPr>
        <p:spPr>
          <a:xfrm>
            <a:off x="5668778" y="4456276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4BBE04-D4BB-488E-9458-C6E8DB70E51C}"/>
              </a:ext>
            </a:extLst>
          </p:cNvPr>
          <p:cNvSpPr txBox="1"/>
          <p:nvPr/>
        </p:nvSpPr>
        <p:spPr>
          <a:xfrm>
            <a:off x="6331623" y="3569034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2A7F8-2FA8-43C5-9A09-F5D156E027BF}"/>
              </a:ext>
            </a:extLst>
          </p:cNvPr>
          <p:cNvSpPr txBox="1"/>
          <p:nvPr/>
        </p:nvSpPr>
        <p:spPr>
          <a:xfrm>
            <a:off x="4338409" y="5016827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A5AAC3-A8B9-4C6E-91C8-E64085E1A5D3}"/>
                  </a:ext>
                </a:extLst>
              </p:cNvPr>
              <p:cNvSpPr txBox="1"/>
              <p:nvPr/>
            </p:nvSpPr>
            <p:spPr>
              <a:xfrm>
                <a:off x="7542358" y="3967115"/>
                <a:ext cx="3480825" cy="890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1"/>
                                <m:t>𝐸</m:t>
                              </m:r>
                              <m:r>
                                <m:rPr>
                                  <m:nor/>
                                </m:rPr>
                                <a:rPr lang="en-US" b="1"/>
                                <m:t>/</m:t>
                              </m:r>
                              <m:r>
                                <m:rPr>
                                  <m:nor/>
                                </m:rPr>
                                <a:rPr lang="en-US" b="1"/>
                                <m:t>𝐾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𝑠𝑚𝑎𝑙𝑙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A5AAC3-A8B9-4C6E-91C8-E64085E1A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358" y="3967115"/>
                <a:ext cx="3480825" cy="8908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6">
                <a:extLst>
                  <a:ext uri="{FF2B5EF4-FFF2-40B4-BE49-F238E27FC236}">
                    <a16:creationId xmlns:a16="http://schemas.microsoft.com/office/drawing/2014/main" id="{54A5AAC3-A8B9-4C6E-91C8-E64085E1A5D3}"/>
                  </a:ext>
                </a:extLst>
              </p:cNvPr>
              <p:cNvSpPr txBox="1"/>
              <p:nvPr/>
            </p:nvSpPr>
            <p:spPr>
              <a:xfrm>
                <a:off x="7502787" y="3292440"/>
                <a:ext cx="45177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1" name="TextBox 6">
                <a:extLst>
                  <a:ext uri="{FF2B5EF4-FFF2-40B4-BE49-F238E27FC236}">
                    <a16:creationId xmlns:a16="http://schemas.microsoft.com/office/drawing/2014/main" id="{54A5AAC3-A8B9-4C6E-91C8-E64085E1A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787" y="3292440"/>
                <a:ext cx="4517775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479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F1E28D36-4550-4E66-A3C4-DE32B94A7D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1604" y="149745"/>
            <a:ext cx="7144591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altLang="en-US" b="1"/>
              <a:t>Elliptic group</a:t>
            </a:r>
            <a:endParaRPr b="1" spc="-74"/>
          </a:p>
        </p:txBody>
      </p:sp>
      <p:pic>
        <p:nvPicPr>
          <p:cNvPr id="2050" name="Picture 2" descr="https://www.esat.kuleuven.be/cosic/wp-content/uploads/2017/05/ellcurve_anim.gif">
            <a:extLst>
              <a:ext uri="{FF2B5EF4-FFF2-40B4-BE49-F238E27FC236}">
                <a16:creationId xmlns:a16="http://schemas.microsoft.com/office/drawing/2014/main" id="{41A99462-F874-4530-B85B-EE9F6A5328A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726" y="2193866"/>
            <a:ext cx="5328617" cy="425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5D1B5BC-9BAC-47A8-9550-C7F2F3B01FC2}"/>
                  </a:ext>
                </a:extLst>
              </p:cNvPr>
              <p:cNvSpPr/>
              <p:nvPr/>
            </p:nvSpPr>
            <p:spPr>
              <a:xfrm>
                <a:off x="476174" y="1411059"/>
                <a:ext cx="6497228" cy="3246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ECC equation (type, </a:t>
                </a:r>
                <a:r>
                  <a:rPr lang="en-US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coeffection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</m:t>
                    </m:r>
                  </m:oMath>
                </a14:m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Modulo: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Generator point: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 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} </m:t>
                    </m:r>
                  </m:oMath>
                </a14:m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Cofactor: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5D1B5BC-9BAC-47A8-9550-C7F2F3B01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74" y="1411059"/>
                <a:ext cx="6497228" cy="3246530"/>
              </a:xfrm>
              <a:prstGeom prst="rect">
                <a:avLst/>
              </a:prstGeom>
              <a:blipFill>
                <a:blip r:embed="rId3"/>
                <a:stretch>
                  <a:fillRect l="-1595" b="-4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959102-BB1A-4CD5-BAE5-C11E93670418}"/>
                  </a:ext>
                </a:extLst>
              </p:cNvPr>
              <p:cNvSpPr txBox="1"/>
              <p:nvPr/>
            </p:nvSpPr>
            <p:spPr>
              <a:xfrm>
                <a:off x="4461392" y="2364354"/>
                <a:ext cx="79637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&gt; 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 ⊂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959102-BB1A-4CD5-BAE5-C11E93670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392" y="2364354"/>
                <a:ext cx="796378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D6686AF-B778-445A-8237-505BC8E4D65E}"/>
              </a:ext>
            </a:extLst>
          </p:cNvPr>
          <p:cNvSpPr txBox="1"/>
          <p:nvPr/>
        </p:nvSpPr>
        <p:spPr>
          <a:xfrm>
            <a:off x="615339" y="918967"/>
            <a:ext cx="4902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/>
              <a:t>ECC group parameters: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BFA9B-EDC4-4F55-A842-574122D77568}"/>
                  </a:ext>
                </a:extLst>
              </p:cNvPr>
              <p:cNvSpPr txBox="1"/>
              <p:nvPr/>
            </p:nvSpPr>
            <p:spPr>
              <a:xfrm>
                <a:off x="6977192" y="2798634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BFA9B-EDC4-4F55-A842-574122D77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192" y="2798634"/>
                <a:ext cx="50998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CACDEA-6B8D-46AA-A8A9-1A085C026D38}"/>
                  </a:ext>
                </a:extLst>
              </p:cNvPr>
              <p:cNvSpPr txBox="1"/>
              <p:nvPr/>
            </p:nvSpPr>
            <p:spPr>
              <a:xfrm>
                <a:off x="7129592" y="2798634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CACDEA-6B8D-46AA-A8A9-1A085C026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592" y="2798634"/>
                <a:ext cx="50998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FDD333-3196-48AE-A0D3-7159DE553364}"/>
                  </a:ext>
                </a:extLst>
              </p:cNvPr>
              <p:cNvSpPr txBox="1"/>
              <p:nvPr/>
            </p:nvSpPr>
            <p:spPr>
              <a:xfrm>
                <a:off x="11257565" y="5412055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FDD333-3196-48AE-A0D3-7159DE553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7565" y="5412055"/>
                <a:ext cx="50998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E7F7BF-4358-4AB9-B7F1-5BCF268E3C7E}"/>
                  </a:ext>
                </a:extLst>
              </p:cNvPr>
              <p:cNvSpPr txBox="1"/>
              <p:nvPr/>
            </p:nvSpPr>
            <p:spPr>
              <a:xfrm>
                <a:off x="9336865" y="3427656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E7F7BF-4358-4AB9-B7F1-5BCF268E3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865" y="3427656"/>
                <a:ext cx="50998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43A728-1AB9-4053-80E6-1460D8D9F877}"/>
                  </a:ext>
                </a:extLst>
              </p:cNvPr>
              <p:cNvSpPr txBox="1"/>
              <p:nvPr/>
            </p:nvSpPr>
            <p:spPr>
              <a:xfrm>
                <a:off x="9065424" y="4675148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43A728-1AB9-4053-80E6-1460D8D9F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424" y="4675148"/>
                <a:ext cx="50998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5178D3-B4CA-442E-A1ED-0452287C59EC}"/>
                  </a:ext>
                </a:extLst>
              </p:cNvPr>
              <p:cNvSpPr txBox="1"/>
              <p:nvPr/>
            </p:nvSpPr>
            <p:spPr>
              <a:xfrm>
                <a:off x="10283635" y="3792002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5178D3-B4CA-442E-A1ED-0452287C5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3635" y="3792002"/>
                <a:ext cx="50998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0AE26A-4B96-49BA-BFA2-51C6E666DC2B}"/>
                  </a:ext>
                </a:extLst>
              </p:cNvPr>
              <p:cNvSpPr txBox="1"/>
              <p:nvPr/>
            </p:nvSpPr>
            <p:spPr>
              <a:xfrm>
                <a:off x="8233503" y="5174898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0AE26A-4B96-49BA-BFA2-51C6E666D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503" y="5174898"/>
                <a:ext cx="50998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C2F34EE-9037-4906-9CE3-41D35967645A}"/>
              </a:ext>
            </a:extLst>
          </p:cNvPr>
          <p:cNvSpPr txBox="1"/>
          <p:nvPr/>
        </p:nvSpPr>
        <p:spPr>
          <a:xfrm>
            <a:off x="10934079" y="5559386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F2F04-280B-422A-BF5B-919029ABBF23}"/>
              </a:ext>
            </a:extLst>
          </p:cNvPr>
          <p:cNvSpPr txBox="1"/>
          <p:nvPr/>
        </p:nvSpPr>
        <p:spPr>
          <a:xfrm>
            <a:off x="9103510" y="3693830"/>
            <a:ext cx="34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E4D0F4-1F71-4323-8512-C75749348510}"/>
              </a:ext>
            </a:extLst>
          </p:cNvPr>
          <p:cNvSpPr txBox="1"/>
          <p:nvPr/>
        </p:nvSpPr>
        <p:spPr>
          <a:xfrm>
            <a:off x="9430289" y="4315222"/>
            <a:ext cx="34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4BBE04-D4BB-488E-9458-C6E8DB70E51C}"/>
              </a:ext>
            </a:extLst>
          </p:cNvPr>
          <p:cNvSpPr txBox="1"/>
          <p:nvPr/>
        </p:nvSpPr>
        <p:spPr>
          <a:xfrm>
            <a:off x="10093134" y="3427980"/>
            <a:ext cx="34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2A7F8-2FA8-43C5-9A09-F5D156E027BF}"/>
              </a:ext>
            </a:extLst>
          </p:cNvPr>
          <p:cNvSpPr txBox="1"/>
          <p:nvPr/>
        </p:nvSpPr>
        <p:spPr>
          <a:xfrm>
            <a:off x="8099920" y="4875773"/>
            <a:ext cx="34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A5AAC3-A8B9-4C6E-91C8-E64085E1A5D3}"/>
                  </a:ext>
                </a:extLst>
              </p:cNvPr>
              <p:cNvSpPr txBox="1"/>
              <p:nvPr/>
            </p:nvSpPr>
            <p:spPr>
              <a:xfrm>
                <a:off x="2561284" y="3947621"/>
                <a:ext cx="1969129" cy="890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1"/>
                                <m:t>𝐸</m:t>
                              </m:r>
                              <m:r>
                                <m:rPr>
                                  <m:nor/>
                                </m:rPr>
                                <a:rPr lang="en-US" b="1"/>
                                <m:t>/</m:t>
                              </m:r>
                              <m:r>
                                <m:rPr>
                                  <m:nor/>
                                </m:rPr>
                                <a:rPr lang="en-US" b="1"/>
                                <m:t>𝐾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A5AAC3-A8B9-4C6E-91C8-E64085E1A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284" y="3947621"/>
                <a:ext cx="1969129" cy="8908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hlinkClick r:id="rId12"/>
            <a:extLst>
              <a:ext uri="{FF2B5EF4-FFF2-40B4-BE49-F238E27FC236}">
                <a16:creationId xmlns:a16="http://schemas.microsoft.com/office/drawing/2014/main" id="{56C86663-194C-41E5-B65F-D50FBC3DBF37}"/>
              </a:ext>
            </a:extLst>
          </p:cNvPr>
          <p:cNvSpPr/>
          <p:nvPr/>
        </p:nvSpPr>
        <p:spPr>
          <a:xfrm>
            <a:off x="2196430" y="5627549"/>
            <a:ext cx="48692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http://www.secg.org/sec2-v2.pdf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21" name="Graphic 20" descr="Books">
            <a:extLst>
              <a:ext uri="{FF2B5EF4-FFF2-40B4-BE49-F238E27FC236}">
                <a16:creationId xmlns:a16="http://schemas.microsoft.com/office/drawing/2014/main" id="{2A850779-CFB3-4D8F-9B46-E6749E2810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15239" y="53875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66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6EEDD559-7975-4C81-A0C8-56406BB55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33590" y="0"/>
            <a:ext cx="8100392" cy="1143000"/>
          </a:xfrm>
        </p:spPr>
        <p:txBody>
          <a:bodyPr/>
          <a:lstStyle/>
          <a:p>
            <a:r>
              <a:rPr lang="en-US" altLang="en-US" sz="3400" b="1">
                <a:solidFill>
                  <a:schemeClr val="accent2"/>
                </a:solidFill>
              </a:rPr>
              <a:t>Using Elliptic Curves In Cryptography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373B5E78-983A-4F6A-A923-B01A3E6AFD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9272" y="1265577"/>
            <a:ext cx="10772879" cy="4525962"/>
          </a:xfrm>
        </p:spPr>
        <p:txBody>
          <a:bodyPr/>
          <a:lstStyle/>
          <a:p>
            <a:r>
              <a:rPr lang="en-US" altLang="en-US" sz="2800"/>
              <a:t>Hardness assumption.</a:t>
            </a:r>
          </a:p>
          <a:p>
            <a:pPr marL="457200" lvl="1" indent="0">
              <a:buNone/>
            </a:pPr>
            <a:endParaRPr lang="en-US" altLang="en-US" sz="2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256615-E082-4FB0-BBF3-900F6D9B4D71}"/>
              </a:ext>
            </a:extLst>
          </p:cNvPr>
          <p:cNvSpPr/>
          <p:nvPr/>
        </p:nvSpPr>
        <p:spPr>
          <a:xfrm>
            <a:off x="616786" y="2107802"/>
            <a:ext cx="59215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202124"/>
                </a:solidFill>
                <a:latin typeface="arial" panose="020B0604020202020204" pitchFamily="34" charset="0"/>
              </a:rPr>
              <a:t>Elliptic curve discrete logarithm problem (ECDLP)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78B997A-E827-47CB-932F-255592CAF1CC}"/>
                  </a:ext>
                </a:extLst>
              </p:cNvPr>
              <p:cNvSpPr/>
              <p:nvPr/>
            </p:nvSpPr>
            <p:spPr>
              <a:xfrm>
                <a:off x="868813" y="3220782"/>
                <a:ext cx="3447290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88265" algn="ctr">
                  <a:spcBef>
                    <a:spcPts val="95"/>
                  </a:spcBef>
                  <a:buSzPct val="89285"/>
                  <a:tabLst>
                    <a:tab pos="431800" algn="l"/>
                    <a:tab pos="432434" algn="l"/>
                    <a:tab pos="1002474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i="1" spc="20" dirty="0" smtClean="0">
                          <a:latin typeface="Cambria Math" panose="02040503050406030204" pitchFamily="18" charset="0"/>
                          <a:cs typeface="Cambria Math"/>
                        </a:rPr>
                        <m:t>𝐺</m:t>
                      </m:r>
                      <m:r>
                        <a:rPr lang="en-US" sz="3400" i="1" spc="20" dirty="0" smtClean="0">
                          <a:latin typeface="Cambria Math" panose="02040503050406030204" pitchFamily="18" charset="0"/>
                          <a:cs typeface="Cambria Math"/>
                        </a:rPr>
                        <m:t>, </m:t>
                      </m:r>
                      <m:r>
                        <a:rPr lang="en-US" sz="3400" b="0" i="1" spc="20" dirty="0" smtClean="0">
                          <a:latin typeface="Cambria Math" panose="02040503050406030204" pitchFamily="18" charset="0"/>
                          <a:cs typeface="Cambria Math"/>
                        </a:rPr>
                        <m:t>𝑄</m:t>
                      </m:r>
                      <m:r>
                        <a:rPr lang="en-US" sz="3400" b="0" i="1" spc="20" dirty="0" smtClean="0">
                          <a:latin typeface="Cambria Math" panose="02040503050406030204" pitchFamily="18" charset="0"/>
                          <a:cs typeface="Cambria Math"/>
                        </a:rPr>
                        <m:t>(=</m:t>
                      </m:r>
                      <m:r>
                        <a:rPr lang="en-US" sz="3400" b="0" i="1" spc="20" dirty="0" smtClean="0">
                          <a:latin typeface="Cambria Math" panose="02040503050406030204" pitchFamily="18" charset="0"/>
                          <a:cs typeface="Cambria Math"/>
                        </a:rPr>
                        <m:t>𝑑𝐺</m:t>
                      </m:r>
                      <m:r>
                        <a:rPr lang="en-US" sz="3400" b="0" i="1" spc="20" dirty="0" smtClean="0">
                          <a:latin typeface="Cambria Math" panose="02040503050406030204" pitchFamily="18" charset="0"/>
                          <a:cs typeface="Cambria Math"/>
                        </a:rPr>
                        <m:t>) ↦</m:t>
                      </m:r>
                      <m:r>
                        <a:rPr lang="en-US" sz="3400" b="0" i="1" spc="-225" dirty="0" smtClean="0">
                          <a:latin typeface="Cambria Math" panose="02040503050406030204" pitchFamily="18" charset="0"/>
                          <a:cs typeface="Cambria Math"/>
                        </a:rPr>
                        <m:t>𝑑</m:t>
                      </m:r>
                    </m:oMath>
                  </m:oMathPara>
                </a14:m>
                <a:endParaRPr lang="en-US" sz="3400">
                  <a:latin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78B997A-E827-47CB-932F-255592CAF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3" y="3220782"/>
                <a:ext cx="344729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9C8423-588D-42A9-A9F4-BDE83D561E99}"/>
              </a:ext>
            </a:extLst>
          </p:cNvPr>
          <p:cNvCxnSpPr/>
          <p:nvPr/>
        </p:nvCxnSpPr>
        <p:spPr bwMode="auto">
          <a:xfrm flipH="1">
            <a:off x="3446603" y="3304607"/>
            <a:ext cx="144016" cy="496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D20242E-A29D-4006-A70F-B1179F9518ED}"/>
                  </a:ext>
                </a:extLst>
              </p:cNvPr>
              <p:cNvSpPr/>
              <p:nvPr/>
            </p:nvSpPr>
            <p:spPr>
              <a:xfrm>
                <a:off x="911424" y="4086153"/>
                <a:ext cx="47935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202124"/>
                    </a:solidFill>
                    <a:latin typeface="arial" panose="020B0604020202020204" pitchFamily="34" charset="0"/>
                  </a:rPr>
                  <a:t>where</a:t>
                </a:r>
                <a:r>
                  <a:rPr lang="en-US" b="1">
                    <a:solidFill>
                      <a:srgbClr val="202124"/>
                    </a:solidFill>
                    <a:latin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+….+</m:t>
                    </m:r>
                    <m:r>
                      <a:rPr lang="en-US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D20242E-A29D-4006-A70F-B1179F951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4086153"/>
                <a:ext cx="4793556" cy="523220"/>
              </a:xfrm>
              <a:prstGeom prst="rect">
                <a:avLst/>
              </a:prstGeom>
              <a:blipFill>
                <a:blip r:embed="rId4"/>
                <a:stretch>
                  <a:fillRect l="-2672"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2C34FEBD-FFA4-46E4-89FE-10E0FFD8844E}"/>
              </a:ext>
            </a:extLst>
          </p:cNvPr>
          <p:cNvSpPr/>
          <p:nvPr/>
        </p:nvSpPr>
        <p:spPr bwMode="auto">
          <a:xfrm rot="16200000">
            <a:off x="4348632" y="3456125"/>
            <a:ext cx="279392" cy="2448271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CBCAF9-722E-4FF1-8AE1-582AC537955C}"/>
                  </a:ext>
                </a:extLst>
              </p:cNvPr>
              <p:cNvSpPr txBox="1"/>
              <p:nvPr/>
            </p:nvSpPr>
            <p:spPr>
              <a:xfrm>
                <a:off x="4020422" y="4782006"/>
                <a:ext cx="12700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/>
                  <a:t> times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CBCAF9-722E-4FF1-8AE1-582AC5379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422" y="4782006"/>
                <a:ext cx="1270091" cy="523220"/>
              </a:xfrm>
              <a:prstGeom prst="rect">
                <a:avLst/>
              </a:prstGeom>
              <a:blipFill>
                <a:blip r:embed="rId5"/>
                <a:stretch>
                  <a:fillRect t="-11628" r="-7692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8BED2A-5956-40B9-B87F-E26708E33639}"/>
              </a:ext>
            </a:extLst>
          </p:cNvPr>
          <p:cNvCxnSpPr/>
          <p:nvPr/>
        </p:nvCxnSpPr>
        <p:spPr bwMode="auto">
          <a:xfrm>
            <a:off x="6154041" y="1143000"/>
            <a:ext cx="0" cy="49502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F81793A-B872-4B91-8634-609BEE8EEBFA}"/>
                  </a:ext>
                </a:extLst>
              </p:cNvPr>
              <p:cNvSpPr/>
              <p:nvPr/>
            </p:nvSpPr>
            <p:spPr>
              <a:xfrm>
                <a:off x="6396289" y="2077024"/>
                <a:ext cx="6096000" cy="98488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431800" indent="-343535">
                  <a:spcBef>
                    <a:spcPts val="95"/>
                  </a:spcBef>
                  <a:buSzPct val="89285"/>
                  <a:buFont typeface="Arial"/>
                  <a:buChar char="•"/>
                  <a:tabLst>
                    <a:tab pos="431800" algn="l"/>
                    <a:tab pos="432434" algn="l"/>
                    <a:tab pos="10024745" algn="l"/>
                  </a:tabLst>
                </a:pPr>
                <a:r>
                  <a:rPr lang="en-US" b="1" spc="-10">
                    <a:latin typeface="Segoe UI Light"/>
                    <a:cs typeface="Segoe UI Light"/>
                  </a:rPr>
                  <a:t>Discrete </a:t>
                </a:r>
                <a:r>
                  <a:rPr lang="en-US" b="1" spc="-5">
                    <a:latin typeface="Segoe UI Light"/>
                    <a:cs typeface="Segoe UI Light"/>
                  </a:rPr>
                  <a:t>Log</a:t>
                </a:r>
                <a:r>
                  <a:rPr lang="en-US" b="1" spc="175">
                    <a:latin typeface="Segoe UI Light"/>
                    <a:cs typeface="Segoe UI Light"/>
                  </a:rPr>
                  <a:t> </a:t>
                </a:r>
                <a:r>
                  <a:rPr lang="en-US" b="1" spc="-15">
                    <a:latin typeface="Segoe UI Light"/>
                    <a:cs typeface="Segoe UI Light"/>
                  </a:rPr>
                  <a:t>Problem</a:t>
                </a:r>
                <a:r>
                  <a:rPr lang="en-US" b="1" spc="10">
                    <a:latin typeface="Segoe UI Light"/>
                    <a:cs typeface="Segoe UI Light"/>
                  </a:rPr>
                  <a:t> </a:t>
                </a:r>
                <a:r>
                  <a:rPr lang="en-US" b="1" spc="-5">
                    <a:latin typeface="Segoe UI Light"/>
                    <a:cs typeface="Segoe UI Light"/>
                  </a:rPr>
                  <a:t>(DLP): </a:t>
                </a:r>
              </a:p>
              <a:p>
                <a:pPr marL="88265" algn="ctr">
                  <a:spcBef>
                    <a:spcPts val="95"/>
                  </a:spcBef>
                  <a:buSzPct val="89285"/>
                  <a:tabLst>
                    <a:tab pos="431800" algn="l"/>
                    <a:tab pos="432434" algn="l"/>
                    <a:tab pos="1002474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pc="20">
                          <a:latin typeface="Cambria Math" panose="02040503050406030204" pitchFamily="18" charset="0"/>
                          <a:cs typeface="Cambria Math"/>
                        </a:rPr>
                        <m:t>𝑔</m:t>
                      </m:r>
                      <m:r>
                        <a:rPr lang="en-US" sz="3000" i="1" spc="20">
                          <a:latin typeface="Cambria Math" panose="02040503050406030204" pitchFamily="18" charset="0"/>
                          <a:cs typeface="Cambria Math"/>
                        </a:rPr>
                        <m:t>, </m:t>
                      </m:r>
                      <m:r>
                        <a:rPr lang="en-US" sz="3000" b="0" i="1" spc="20" smtClean="0">
                          <a:latin typeface="Cambria Math" panose="02040503050406030204" pitchFamily="18" charset="0"/>
                          <a:cs typeface="Cambria Math"/>
                        </a:rPr>
                        <m:t>𝑝</m:t>
                      </m:r>
                      <m:r>
                        <a:rPr lang="en-US" sz="3000" b="0" i="1" spc="20" smtClean="0">
                          <a:latin typeface="Cambria Math" panose="02040503050406030204" pitchFamily="18" charset="0"/>
                          <a:cs typeface="Cambria Math"/>
                        </a:rPr>
                        <m:t>, </m:t>
                      </m:r>
                      <m:r>
                        <a:rPr lang="en-US" sz="3000" i="1" spc="20">
                          <a:latin typeface="Cambria Math" panose="02040503050406030204" pitchFamily="18" charset="0"/>
                          <a:cs typeface="Cambria Math"/>
                        </a:rPr>
                        <m:t>𝑦</m:t>
                      </m:r>
                      <m:r>
                        <a:rPr lang="en-US" sz="3000" i="1" spc="20">
                          <a:latin typeface="Cambria Math" panose="02040503050406030204" pitchFamily="18" charset="0"/>
                          <a:cs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000" b="0" i="1" spc="110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3000" i="1" spc="110">
                              <a:latin typeface="Cambria Math" panose="02040503050406030204" pitchFamily="18" charset="0"/>
                              <a:cs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sz="3000" b="0" i="1" spc="110" smtClean="0">
                              <a:latin typeface="Cambria Math" panose="02040503050406030204" pitchFamily="18" charset="0"/>
                              <a:cs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3000" b="0" i="1" spc="110" smtClean="0">
                          <a:latin typeface="Cambria Math" panose="02040503050406030204" pitchFamily="18" charset="0"/>
                          <a:cs typeface="Cambria Math"/>
                        </a:rPr>
                        <m:t>𝑚𝑜𝑑</m:t>
                      </m:r>
                      <m:r>
                        <a:rPr lang="en-US" sz="3000" b="0" i="1" spc="110" smtClean="0"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sz="3000" b="0" i="1" spc="110" smtClean="0">
                          <a:latin typeface="Cambria Math" panose="02040503050406030204" pitchFamily="18" charset="0"/>
                          <a:cs typeface="Cambria Math"/>
                        </a:rPr>
                        <m:t>𝑝</m:t>
                      </m:r>
                      <m:r>
                        <a:rPr lang="en-US" sz="3000" b="0" i="1" spc="110" smtClean="0">
                          <a:latin typeface="Cambria Math" panose="02040503050406030204" pitchFamily="18" charset="0"/>
                          <a:cs typeface="Cambria Math"/>
                        </a:rPr>
                        <m:t> ⟼</m:t>
                      </m:r>
                      <m:r>
                        <a:rPr lang="en-US" sz="3000" b="0" i="1" spc="11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/>
                        </a:rPr>
                        <m:t>𝑥</m:t>
                      </m:r>
                      <m:r>
                        <a:rPr lang="en-US" sz="3000" b="0" i="1" spc="110" smtClean="0">
                          <a:latin typeface="Cambria Math" panose="02040503050406030204" pitchFamily="18" charset="0"/>
                          <a:cs typeface="Cambria Math"/>
                        </a:rPr>
                        <m:t>  </m:t>
                      </m:r>
                    </m:oMath>
                  </m:oMathPara>
                </a14:m>
                <a:endParaRPr lang="en-US" sz="3000">
                  <a:latin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F81793A-B872-4B91-8634-609BEE8EEB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289" y="2077024"/>
                <a:ext cx="6096000" cy="984885"/>
              </a:xfrm>
              <a:prstGeom prst="rect">
                <a:avLst/>
              </a:prstGeom>
              <a:blipFill>
                <a:blip r:embed="rId6"/>
                <a:stretch>
                  <a:fillRect t="-6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765941-1F3F-419A-AC21-E8E86F90C695}"/>
              </a:ext>
            </a:extLst>
          </p:cNvPr>
          <p:cNvCxnSpPr/>
          <p:nvPr/>
        </p:nvCxnSpPr>
        <p:spPr bwMode="auto">
          <a:xfrm flipH="1">
            <a:off x="10730477" y="2539930"/>
            <a:ext cx="144016" cy="496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>
            <a:extLst>
              <a:ext uri="{FF2B5EF4-FFF2-40B4-BE49-F238E27FC236}">
                <a16:creationId xmlns:a16="http://schemas.microsoft.com/office/drawing/2014/main" id="{75EA9D26-ED7E-421C-A569-69E4FCDC11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95600" y="-101219"/>
            <a:ext cx="7560840" cy="1470025"/>
          </a:xfrm>
        </p:spPr>
        <p:txBody>
          <a:bodyPr anchor="ctr"/>
          <a:lstStyle/>
          <a:p>
            <a:r>
              <a:rPr lang="en-US" altLang="en-US" sz="3400" b="1">
                <a:solidFill>
                  <a:srgbClr val="CC3300"/>
                </a:solidFill>
              </a:rPr>
              <a:t>Elliptic Curve Cryptosystems (ECC)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9D317C-FE5D-471F-ABE6-D47B4B654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70641"/>
              </p:ext>
            </p:extLst>
          </p:nvPr>
        </p:nvGraphicFramePr>
        <p:xfrm>
          <a:off x="1775520" y="1243486"/>
          <a:ext cx="8640960" cy="513784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94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8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7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0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9308">
                <a:tc>
                  <a:txBody>
                    <a:bodyPr/>
                    <a:lstStyle/>
                    <a:p>
                      <a:pPr algn="ctr"/>
                      <a:r>
                        <a:rPr lang="en-IN" sz="22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Algorithm</a:t>
                      </a:r>
                      <a:endParaRPr lang="en-IN" sz="2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Encryption/Decryption</a:t>
                      </a:r>
                      <a:endParaRPr lang="en-IN" sz="2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Digital Signature</a:t>
                      </a:r>
                      <a:endParaRPr lang="en-IN" sz="2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Key Exchange</a:t>
                      </a:r>
                      <a:endParaRPr lang="en-IN" sz="2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308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RSA</a:t>
                      </a:r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/>
                    </a:p>
                    <a:p>
                      <a:pPr algn="ctr"/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/>
                    </a:p>
                    <a:p>
                      <a:pPr algn="ctr"/>
                      <a:endParaRPr lang="en-IN" sz="2200" i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7728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Elliptic Curve</a:t>
                      </a:r>
                      <a:endParaRPr lang="en-IN" sz="2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IN" sz="2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en-IN" sz="2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IN" sz="2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2191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Diffie–Hellman</a:t>
                      </a:r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No</a:t>
                      </a:r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No</a:t>
                      </a:r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/>
                    </a:p>
                    <a:p>
                      <a:pPr algn="ctr"/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308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DSS</a:t>
                      </a:r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No</a:t>
                      </a:r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/>
                    </a:p>
                    <a:p>
                      <a:pPr algn="ctr"/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No</a:t>
                      </a:r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68F79148-B3D0-4A16-ABDE-A84CC5CC0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24617" y="218509"/>
            <a:ext cx="7956376" cy="792163"/>
          </a:xfrm>
        </p:spPr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What Is ECC?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731" name="Rectangle 3">
                <a:extLst>
                  <a:ext uri="{FF2B5EF4-FFF2-40B4-BE49-F238E27FC236}">
                    <a16:creationId xmlns:a16="http://schemas.microsoft.com/office/drawing/2014/main" id="{D3A34FDF-88A2-4D82-83AB-00A5CC10B9E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1124745"/>
                <a:ext cx="10873208" cy="4967287"/>
              </a:xfrm>
            </p:spPr>
            <p:txBody>
              <a:bodyPr/>
              <a:lstStyle/>
              <a:p>
                <a:r>
                  <a:rPr lang="en-US" altLang="en-US" sz="2800"/>
                  <a:t>Elliptic curve cryptography [ECC] is a </a:t>
                </a:r>
                <a:r>
                  <a:rPr lang="en-US" altLang="en-US" sz="2800" b="1" u="sng"/>
                  <a:t>public-key</a:t>
                </a:r>
                <a:r>
                  <a:rPr lang="en-US" altLang="en-US" sz="2800"/>
                  <a:t> cryptosystem just like RSA, Rabin, and El Gamal.</a:t>
                </a:r>
              </a:p>
              <a:p>
                <a:r>
                  <a:rPr lang="en-US" altLang="en-US" sz="2800"/>
                  <a:t>Every user has a </a:t>
                </a:r>
                <a:r>
                  <a:rPr lang="en-US" altLang="en-US" sz="2800" b="1" u="sng"/>
                  <a:t>public key </a:t>
                </a:r>
                <a14:m>
                  <m:oMath xmlns:m="http://schemas.openxmlformats.org/officeDocument/2006/math">
                    <m:r>
                      <a:rPr lang="en-US" altLang="en-US" sz="2800" b="1" i="1" u="sng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en-US" sz="2800" b="1" i="1" u="sng" smtClean="0">
                        <a:latin typeface="Cambria Math" panose="02040503050406030204" pitchFamily="18" charset="0"/>
                      </a:rPr>
                      <m:t>(=</m:t>
                    </m:r>
                    <m:r>
                      <a:rPr lang="en-US" altLang="en-US" sz="2800" b="1" i="1" u="sng" smtClean="0">
                        <a:latin typeface="Cambria Math" panose="02040503050406030204" pitchFamily="18" charset="0"/>
                      </a:rPr>
                      <m:t>𝒅𝑮</m:t>
                    </m:r>
                    <m:r>
                      <a:rPr lang="en-US" altLang="en-US" sz="2800" b="1" i="1" u="sng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800"/>
                  <a:t> and a </a:t>
                </a:r>
                <a:r>
                  <a:rPr lang="en-US" altLang="en-US" sz="2800" b="1" u="sng"/>
                  <a:t>private</a:t>
                </a:r>
                <a:r>
                  <a:rPr lang="en-US" altLang="en-US" sz="2800" u="sng"/>
                  <a:t> key </a:t>
                </a:r>
                <a14:m>
                  <m:oMath xmlns:m="http://schemas.openxmlformats.org/officeDocument/2006/math">
                    <m:r>
                      <a:rPr lang="en-US" altLang="en-US" sz="2800" b="1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altLang="en-US" sz="2800"/>
                  <a:t>.</a:t>
                </a:r>
              </a:p>
              <a:p>
                <a:pPr lvl="1"/>
                <a:r>
                  <a:rPr lang="en-US" altLang="en-US" sz="2400"/>
                  <a:t>Public key is used for encryption/signature verification.</a:t>
                </a:r>
              </a:p>
              <a:p>
                <a:pPr lvl="1"/>
                <a:r>
                  <a:rPr lang="en-US" altLang="en-US" sz="2400"/>
                  <a:t>Private key is used for decryption/signature generation.</a:t>
                </a:r>
              </a:p>
              <a:p>
                <a:r>
                  <a:rPr lang="en-US" altLang="en-US" sz="2800"/>
                  <a:t>Elliptic curves are used as an extension to other current cryptosystems.</a:t>
                </a:r>
              </a:p>
              <a:p>
                <a:pPr lvl="1"/>
                <a:r>
                  <a:rPr lang="en-US" altLang="en-US" sz="2400"/>
                  <a:t>Elliptic Curve Diffie-Hellman Key Exchange</a:t>
                </a:r>
              </a:p>
              <a:p>
                <a:pPr lvl="1"/>
                <a:r>
                  <a:rPr lang="en-US" altLang="en-US" sz="2400"/>
                  <a:t>Elliptic Curve Digital Signature Algorithm</a:t>
                </a:r>
              </a:p>
            </p:txBody>
          </p:sp>
        </mc:Choice>
        <mc:Fallback>
          <p:sp>
            <p:nvSpPr>
              <p:cNvPr id="73731" name="Rectangle 3">
                <a:extLst>
                  <a:ext uri="{FF2B5EF4-FFF2-40B4-BE49-F238E27FC236}">
                    <a16:creationId xmlns:a16="http://schemas.microsoft.com/office/drawing/2014/main" id="{D3A34FDF-88A2-4D82-83AB-00A5CC10B9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1124745"/>
                <a:ext cx="10873208" cy="4967287"/>
              </a:xfrm>
              <a:blipFill>
                <a:blip r:embed="rId3"/>
                <a:stretch>
                  <a:fillRect l="-1457" t="-2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B4F0FF34-0BFD-4394-8696-7AFB7222E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7022" y="171484"/>
            <a:ext cx="9793088" cy="792163"/>
          </a:xfrm>
        </p:spPr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Generic Procedures of ECC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827" name="Rectangle 3">
                <a:extLst>
                  <a:ext uri="{FF2B5EF4-FFF2-40B4-BE49-F238E27FC236}">
                    <a16:creationId xmlns:a16="http://schemas.microsoft.com/office/drawing/2014/main" id="{1E797B06-7E4A-4150-8EB5-3C8F05BB5841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427022" y="1084368"/>
                <a:ext cx="9565522" cy="4967287"/>
              </a:xfrm>
            </p:spPr>
            <p:txBody>
              <a:bodyPr/>
              <a:lstStyle/>
              <a:p>
                <a:r>
                  <a:rPr lang="en-US" altLang="en-US" sz="2400"/>
                  <a:t>Both parties agree to some publicly-known data items</a:t>
                </a:r>
              </a:p>
              <a:p>
                <a:pPr lvl="1"/>
                <a:r>
                  <a:rPr lang="en-US" altLang="en-US" sz="2400"/>
                  <a:t>The </a:t>
                </a:r>
                <a:r>
                  <a:rPr lang="en-US" altLang="en-US" sz="2400" b="1" u="sng"/>
                  <a:t>elliptic curve equation</a:t>
                </a:r>
                <a:r>
                  <a:rPr lang="en-US" altLang="en-US" sz="2400"/>
                  <a:t> </a:t>
                </a:r>
              </a:p>
              <a:p>
                <a:pPr lvl="2"/>
                <a:r>
                  <a:rPr lang="en-US" altLang="en-US"/>
                  <a:t>Type, values of </a:t>
                </a:r>
                <a:r>
                  <a:rPr lang="en-US" altLang="en-US" b="1" i="1"/>
                  <a:t>a</a:t>
                </a:r>
                <a:r>
                  <a:rPr lang="en-US" altLang="en-US"/>
                  <a:t> and </a:t>
                </a:r>
                <a:r>
                  <a:rPr lang="en-US" altLang="en-US" b="1" i="1"/>
                  <a:t>b</a:t>
                </a:r>
                <a:r>
                  <a:rPr lang="en-US" altLang="en-US"/>
                  <a:t> (or others)</a:t>
                </a:r>
              </a:p>
              <a:p>
                <a:pPr lvl="2"/>
                <a:r>
                  <a:rPr lang="en-US" altLang="en-US"/>
                  <a:t>Modulo: prime </a:t>
                </a:r>
                <a:r>
                  <a:rPr lang="en-US" altLang="en-US" b="1" i="1"/>
                  <a:t>p or f(x)</a:t>
                </a:r>
                <a:endParaRPr lang="en-US" altLang="en-US" b="1"/>
              </a:p>
              <a:p>
                <a:pPr lvl="1"/>
                <a:r>
                  <a:rPr lang="en-US" altLang="en-US" sz="2400"/>
                  <a:t>A </a:t>
                </a:r>
                <a:r>
                  <a:rPr lang="en-US" altLang="en-US" sz="2400" b="1" u="sng"/>
                  <a:t>base point</a:t>
                </a:r>
                <a:r>
                  <a:rPr lang="en-US" altLang="en-US" sz="2400"/>
                  <a:t>,</a:t>
                </a:r>
                <a14:m>
                  <m:oMath xmlns:m="http://schemas.openxmlformats.org/officeDocument/2006/math">
                    <m:r>
                      <a:rPr lang="en-US" altLang="en-US" sz="26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6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600" b="1" i="1" dirty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altLang="en-US" sz="2600" b="1"/>
                  <a:t>, </a:t>
                </a:r>
                <a:r>
                  <a:rPr lang="en-US" altLang="en-US" sz="2400"/>
                  <a:t>taken from the elliptic group;</a:t>
                </a:r>
              </a:p>
              <a:p>
                <a:pPr lvl="1"/>
                <a:r>
                  <a:rPr lang="en-US" altLang="en-US" sz="2400"/>
                  <a:t>Others parameters (assure security)</a:t>
                </a:r>
              </a:p>
              <a:p>
                <a:r>
                  <a:rPr lang="en-US" altLang="en-US" sz="2400"/>
                  <a:t>Each user generates their public/private key pair</a:t>
                </a:r>
              </a:p>
              <a:p>
                <a:pPr lvl="1"/>
                <a:r>
                  <a:rPr lang="en-US" altLang="en-US" sz="2400"/>
                  <a:t>Private Key: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 [1,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altLang="en-US"/>
              </a:p>
              <a:p>
                <a:pPr lvl="1"/>
                <a:r>
                  <a:rPr lang="en-US" altLang="en-US" sz="2400"/>
                  <a:t>Public Key: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en-US"/>
              </a:p>
              <a:p>
                <a:pPr lvl="1"/>
                <a:endParaRPr lang="en-US" altLang="en-US" sz="2400"/>
              </a:p>
              <a:p>
                <a:pPr lvl="1"/>
                <a:endParaRPr lang="en-US" altLang="en-US" sz="2400"/>
              </a:p>
              <a:p>
                <a:endParaRPr lang="en-US" altLang="en-US" sz="2400"/>
              </a:p>
              <a:p>
                <a:pPr lvl="1"/>
                <a:endParaRPr lang="en-US" altLang="en-US" sz="2400"/>
              </a:p>
            </p:txBody>
          </p:sp>
        </mc:Choice>
        <mc:Fallback>
          <p:sp>
            <p:nvSpPr>
              <p:cNvPr id="77827" name="Rectangle 3">
                <a:extLst>
                  <a:ext uri="{FF2B5EF4-FFF2-40B4-BE49-F238E27FC236}">
                    <a16:creationId xmlns:a16="http://schemas.microsoft.com/office/drawing/2014/main" id="{1E797B06-7E4A-4150-8EB5-3C8F05BB58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27022" y="1084368"/>
                <a:ext cx="9565522" cy="4967287"/>
              </a:xfrm>
              <a:blipFill>
                <a:blip r:embed="rId3"/>
                <a:stretch>
                  <a:fillRect l="-1275" t="-2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B666BA4A-8A0D-43FB-80EA-B2E40C8F0727}"/>
              </a:ext>
            </a:extLst>
          </p:cNvPr>
          <p:cNvSpPr/>
          <p:nvPr/>
        </p:nvSpPr>
        <p:spPr bwMode="auto">
          <a:xfrm rot="16200000">
            <a:off x="6928266" y="4196266"/>
            <a:ext cx="279392" cy="2448271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B8F2FB-318D-4468-9BC6-23BFBA027EBA}"/>
                  </a:ext>
                </a:extLst>
              </p:cNvPr>
              <p:cNvSpPr txBox="1"/>
              <p:nvPr/>
            </p:nvSpPr>
            <p:spPr>
              <a:xfrm>
                <a:off x="6600056" y="5522147"/>
                <a:ext cx="12700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/>
                  <a:t> times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B8F2FB-318D-4468-9BC6-23BFBA027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056" y="5522147"/>
                <a:ext cx="1270091" cy="523220"/>
              </a:xfrm>
              <a:prstGeom prst="rect">
                <a:avLst/>
              </a:prstGeom>
              <a:blipFill>
                <a:blip r:embed="rId4"/>
                <a:stretch>
                  <a:fillRect t="-12791" r="-7692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B0C830A5-7A85-463F-BE22-B6F2905A6B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3512" y="68000"/>
            <a:ext cx="7772400" cy="792163"/>
          </a:xfrm>
        </p:spPr>
        <p:txBody>
          <a:bodyPr/>
          <a:lstStyle/>
          <a:p>
            <a:r>
              <a:rPr lang="en-US" altLang="en-US" sz="3600" b="1">
                <a:solidFill>
                  <a:schemeClr val="accent2"/>
                </a:solidFill>
              </a:rPr>
              <a:t>ECC Cipher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875" name="Rectangle 3">
                <a:extLst>
                  <a:ext uri="{FF2B5EF4-FFF2-40B4-BE49-F238E27FC236}">
                    <a16:creationId xmlns:a16="http://schemas.microsoft.com/office/drawing/2014/main" id="{6F609193-844A-45E0-885B-27DB93DC2855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55440" y="1124744"/>
                <a:ext cx="9505056" cy="4967287"/>
              </a:xfrm>
            </p:spPr>
            <p:txBody>
              <a:bodyPr/>
              <a:lstStyle/>
              <a:p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</a:t>
                </a:r>
                <a:r>
                  <a:rPr lang="en-US" altLang="en-US" sz="2800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Alice </a:t>
                </a:r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wants to send to </a:t>
                </a:r>
                <a:r>
                  <a:rPr lang="en-US" altLang="en-US" sz="2800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Bob</a:t>
                </a:r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 encrypted message.</a:t>
                </a:r>
              </a:p>
              <a:p>
                <a:pPr lvl="1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 agree on a ECC curver and a base point </a:t>
                </a:r>
                <a14:m>
                  <m:oMath xmlns:m="http://schemas.openxmlformats.org/officeDocument/2006/math"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 lvl="1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Alice and Bob create public/private keys.</a:t>
                </a:r>
              </a:p>
              <a:p>
                <a:pPr lvl="2"/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Alice</a:t>
                </a:r>
              </a:p>
              <a:p>
                <a:pPr lvl="3"/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Private Key = a</a:t>
                </a:r>
              </a:p>
              <a:p>
                <a:pPr lvl="3"/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Public Key = Q</a:t>
                </a:r>
                <a:r>
                  <a:rPr lang="en-US" altLang="en-US" sz="28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a</a:t>
                </a:r>
                <a:r>
                  <a:rPr lang="en-US" altLang="en-US" sz="28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en-US" sz="2800" b="1" i="1" dirty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Bob</a:t>
                </a:r>
              </a:p>
              <a:p>
                <a:pPr lvl="3"/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Private Key = b</a:t>
                </a:r>
              </a:p>
              <a:p>
                <a:pPr lvl="3"/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Public Key = Q</a:t>
                </a:r>
                <a:r>
                  <a:rPr lang="en-US" altLang="en-US" sz="28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b.</a:t>
                </a:r>
                <a14:m>
                  <m:oMath xmlns:m="http://schemas.openxmlformats.org/officeDocument/2006/math">
                    <m:r>
                      <a:rPr lang="en-US" altLang="en-US" sz="2800" b="1" i="1" dirty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9875" name="Rectangle 3">
                <a:extLst>
                  <a:ext uri="{FF2B5EF4-FFF2-40B4-BE49-F238E27FC236}">
                    <a16:creationId xmlns:a16="http://schemas.microsoft.com/office/drawing/2014/main" id="{6F609193-844A-45E0-885B-27DB93DC2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5440" y="1124744"/>
                <a:ext cx="9505056" cy="4967287"/>
              </a:xfrm>
              <a:blipFill>
                <a:blip r:embed="rId3"/>
                <a:stretch>
                  <a:fillRect l="-1668" t="-2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430" y="56065"/>
            <a:ext cx="9472057" cy="646321"/>
          </a:xfrm>
        </p:spPr>
        <p:txBody>
          <a:bodyPr wrap="square">
            <a:spAutoFit/>
          </a:bodyPr>
          <a:lstStyle/>
          <a:p>
            <a:r>
              <a:rPr lang="en-US" altLang="en-US" sz="3600">
                <a:ea typeface="ヒラギノ角ゴ Pro W3" charset="-128"/>
              </a:rPr>
              <a:t>Implementation the </a:t>
            </a:r>
            <a:r>
              <a:rPr lang="en-US" altLang="en-US" sz="3600" spc="-450">
                <a:ea typeface="ヒラギノ角ゴ Pro W3" charset="-128"/>
              </a:rPr>
              <a:t>R S </a:t>
            </a:r>
            <a:r>
              <a:rPr lang="en-US" altLang="en-US" sz="3600">
                <a:ea typeface="ヒラギノ角ゴ Pro W3" charset="-128"/>
              </a:rPr>
              <a:t>A Algorithm (review)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3B371-479F-46D4-B8F9-F4FC5EB32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917368"/>
            <a:ext cx="9721080" cy="3178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FF189E-9580-43CA-87BD-FB088672B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98" y="3967142"/>
            <a:ext cx="8871667" cy="1372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A9DD4B-2538-4140-979C-E9DEAC3AB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399" y="5340038"/>
            <a:ext cx="7128793" cy="1066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1A37B2-C51F-42A9-AE6C-DCE752F85F8B}"/>
                  </a:ext>
                </a:extLst>
              </p:cNvPr>
              <p:cNvSpPr txBox="1"/>
              <p:nvPr/>
            </p:nvSpPr>
            <p:spPr>
              <a:xfrm>
                <a:off x="8112224" y="5459731"/>
                <a:ext cx="4210704" cy="9618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1A37B2-C51F-42A9-AE6C-DCE752F85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24" y="5459731"/>
                <a:ext cx="4210704" cy="9618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D6CB40-BF80-4CF6-A4A6-15540B9376F6}"/>
              </a:ext>
            </a:extLst>
          </p:cNvPr>
          <p:cNvCxnSpPr>
            <a:cxnSpLocks/>
          </p:cNvCxnSpPr>
          <p:nvPr/>
        </p:nvCxnSpPr>
        <p:spPr bwMode="auto">
          <a:xfrm>
            <a:off x="8112224" y="5340039"/>
            <a:ext cx="0" cy="10667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A52155-4789-4B8A-99BC-C2B60C22F612}"/>
              </a:ext>
            </a:extLst>
          </p:cNvPr>
          <p:cNvCxnSpPr/>
          <p:nvPr/>
        </p:nvCxnSpPr>
        <p:spPr bwMode="auto">
          <a:xfrm>
            <a:off x="9048328" y="2852936"/>
            <a:ext cx="0" cy="576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81D4C3-83B4-4C53-9610-8BB00FF089AC}"/>
                  </a:ext>
                </a:extLst>
              </p:cNvPr>
              <p:cNvSpPr txBox="1"/>
              <p:nvPr/>
            </p:nvSpPr>
            <p:spPr>
              <a:xfrm>
                <a:off x="9059260" y="2762061"/>
                <a:ext cx="31127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81D4C3-83B4-4C53-9610-8BB00FF08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260" y="2762061"/>
                <a:ext cx="311271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BDF3062-A4D2-A897-CA0C-6D3224C96649}"/>
              </a:ext>
            </a:extLst>
          </p:cNvPr>
          <p:cNvSpPr txBox="1"/>
          <p:nvPr/>
        </p:nvSpPr>
        <p:spPr>
          <a:xfrm>
            <a:off x="8741590" y="3212976"/>
            <a:ext cx="360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nux Libertine"/>
              </a:rPr>
              <a:t>Carmichael's theorem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5A3567-9537-5740-8B55-0757DF39BE06}"/>
              </a:ext>
            </a:extLst>
          </p:cNvPr>
          <p:cNvSpPr txBox="1"/>
          <p:nvPr/>
        </p:nvSpPr>
        <p:spPr>
          <a:xfrm>
            <a:off x="4070314" y="1609636"/>
            <a:ext cx="4113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Fermat's little theorem</a:t>
            </a:r>
            <a:endParaRPr 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3B3581-C33A-50DA-C457-8443EF3B3A33}"/>
              </a:ext>
            </a:extLst>
          </p:cNvPr>
          <p:cNvSpPr txBox="1"/>
          <p:nvPr/>
        </p:nvSpPr>
        <p:spPr>
          <a:xfrm>
            <a:off x="2724632" y="2825454"/>
            <a:ext cx="3443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λ</a:t>
            </a:r>
            <a:r>
              <a:rPr lang="pt-BR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(</a:t>
            </a:r>
            <a:r>
              <a:rPr lang="pt-BR" b="0" i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n</a:t>
            </a:r>
            <a:r>
              <a:rPr lang="pt-BR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) = lcm(</a:t>
            </a:r>
            <a:r>
              <a:rPr lang="pt-BR" b="0" i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p</a:t>
            </a:r>
            <a:r>
              <a:rPr lang="pt-BR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 − 1, </a:t>
            </a:r>
            <a:r>
              <a:rPr lang="pt-BR" b="0" i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q</a:t>
            </a:r>
            <a:r>
              <a:rPr lang="pt-BR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 − 1)</a:t>
            </a:r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6249EE5-2940-3BE1-524A-E51C64F80AFD}"/>
              </a:ext>
            </a:extLst>
          </p:cNvPr>
          <p:cNvSpPr/>
          <p:nvPr/>
        </p:nvSpPr>
        <p:spPr bwMode="auto">
          <a:xfrm>
            <a:off x="3503712" y="2348880"/>
            <a:ext cx="216024" cy="47657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C31195-786B-3C95-5394-A26F93B8DB16}"/>
                  </a:ext>
                </a:extLst>
              </p:cNvPr>
              <p:cNvSpPr txBox="1"/>
              <p:nvPr/>
            </p:nvSpPr>
            <p:spPr>
              <a:xfrm>
                <a:off x="9035610" y="3628298"/>
                <a:ext cx="31127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 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C31195-786B-3C95-5394-A26F93B8D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610" y="3628298"/>
                <a:ext cx="311271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413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3937AA94-D255-4782-A30E-2D982014E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2575" y="118578"/>
            <a:ext cx="6570663" cy="9144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ECC Cipher</a:t>
            </a:r>
          </a:p>
        </p:txBody>
      </p:sp>
      <p:pic>
        <p:nvPicPr>
          <p:cNvPr id="5124" name="Picture 3" descr="PE03749_">
            <a:extLst>
              <a:ext uri="{FF2B5EF4-FFF2-40B4-BE49-F238E27FC236}">
                <a16:creationId xmlns:a16="http://schemas.microsoft.com/office/drawing/2014/main" id="{0231C114-5A34-40DA-B4A2-58B8067FD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38" y="1690911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 descr="PE03749_">
            <a:extLst>
              <a:ext uri="{FF2B5EF4-FFF2-40B4-BE49-F238E27FC236}">
                <a16:creationId xmlns:a16="http://schemas.microsoft.com/office/drawing/2014/main" id="{FE58519D-574C-4C04-B517-CAECB8BAB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23238" y="1690911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5" descr="j0139031">
            <a:extLst>
              <a:ext uri="{FF2B5EF4-FFF2-40B4-BE49-F238E27FC236}">
                <a16:creationId xmlns:a16="http://schemas.microsoft.com/office/drawing/2014/main" id="{43188FF8-A657-499B-AF9A-42A8095E2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1052736"/>
            <a:ext cx="690563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Line 6">
            <a:extLst>
              <a:ext uri="{FF2B5EF4-FFF2-40B4-BE49-F238E27FC236}">
                <a16:creationId xmlns:a16="http://schemas.microsoft.com/office/drawing/2014/main" id="{25444A06-1D79-453E-BF4D-DA92355F3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300511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Text Box 7">
            <a:extLst>
              <a:ext uri="{FF2B5EF4-FFF2-40B4-BE49-F238E27FC236}">
                <a16:creationId xmlns:a16="http://schemas.microsoft.com/office/drawing/2014/main" id="{3279262F-DFBF-43DE-9FB7-0A7874C8C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4" y="1721075"/>
            <a:ext cx="3762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5129" name="Group 8">
            <a:extLst>
              <a:ext uri="{FF2B5EF4-FFF2-40B4-BE49-F238E27FC236}">
                <a16:creationId xmlns:a16="http://schemas.microsoft.com/office/drawing/2014/main" id="{C8E79F0A-3140-4B39-BE90-D10A1337C8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95576" y="2529112"/>
            <a:ext cx="657225" cy="322263"/>
            <a:chOff x="1410" y="2496"/>
            <a:chExt cx="414" cy="203"/>
          </a:xfrm>
        </p:grpSpPr>
        <p:sp>
          <p:nvSpPr>
            <p:cNvPr id="5156" name="AutoShape 9">
              <a:extLst>
                <a:ext uri="{FF2B5EF4-FFF2-40B4-BE49-F238E27FC236}">
                  <a16:creationId xmlns:a16="http://schemas.microsoft.com/office/drawing/2014/main" id="{03513D39-356E-4930-94B6-8DBC19DEF08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10">
              <a:extLst>
                <a:ext uri="{FF2B5EF4-FFF2-40B4-BE49-F238E27FC236}">
                  <a16:creationId xmlns:a16="http://schemas.microsoft.com/office/drawing/2014/main" id="{33034FEB-D208-4B56-87D0-16D41643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11">
              <a:extLst>
                <a:ext uri="{FF2B5EF4-FFF2-40B4-BE49-F238E27FC236}">
                  <a16:creationId xmlns:a16="http://schemas.microsoft.com/office/drawing/2014/main" id="{09BD2BA3-4D26-4E1A-98E0-9103F2E33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Freeform 12">
              <a:extLst>
                <a:ext uri="{FF2B5EF4-FFF2-40B4-BE49-F238E27FC236}">
                  <a16:creationId xmlns:a16="http://schemas.microsoft.com/office/drawing/2014/main" id="{CA0F7793-D55B-41D3-88E2-8030C8B1F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Freeform 13">
              <a:extLst>
                <a:ext uri="{FF2B5EF4-FFF2-40B4-BE49-F238E27FC236}">
                  <a16:creationId xmlns:a16="http://schemas.microsoft.com/office/drawing/2014/main" id="{284F0832-23C3-467A-8E8F-6862F5B12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Freeform 14">
              <a:extLst>
                <a:ext uri="{FF2B5EF4-FFF2-40B4-BE49-F238E27FC236}">
                  <a16:creationId xmlns:a16="http://schemas.microsoft.com/office/drawing/2014/main" id="{4B1B23C8-305F-46ED-80EC-4DD2407E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Freeform 15">
              <a:extLst>
                <a:ext uri="{FF2B5EF4-FFF2-40B4-BE49-F238E27FC236}">
                  <a16:creationId xmlns:a16="http://schemas.microsoft.com/office/drawing/2014/main" id="{17882EB7-9D91-4628-8B35-6978B0B67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Freeform 16">
              <a:extLst>
                <a:ext uri="{FF2B5EF4-FFF2-40B4-BE49-F238E27FC236}">
                  <a16:creationId xmlns:a16="http://schemas.microsoft.com/office/drawing/2014/main" id="{B5A3E975-9190-43C2-A064-C6B8296FC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Freeform 17">
              <a:extLst>
                <a:ext uri="{FF2B5EF4-FFF2-40B4-BE49-F238E27FC236}">
                  <a16:creationId xmlns:a16="http://schemas.microsoft.com/office/drawing/2014/main" id="{95F056A5-5A36-4C85-9D8F-D17A66CD7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Freeform 18">
              <a:extLst>
                <a:ext uri="{FF2B5EF4-FFF2-40B4-BE49-F238E27FC236}">
                  <a16:creationId xmlns:a16="http://schemas.microsoft.com/office/drawing/2014/main" id="{A924B261-B532-4913-93AA-231AD9D32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Freeform 19">
              <a:extLst>
                <a:ext uri="{FF2B5EF4-FFF2-40B4-BE49-F238E27FC236}">
                  <a16:creationId xmlns:a16="http://schemas.microsoft.com/office/drawing/2014/main" id="{A356E030-7F0D-4909-AA78-98350319A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Freeform 20">
              <a:extLst>
                <a:ext uri="{FF2B5EF4-FFF2-40B4-BE49-F238E27FC236}">
                  <a16:creationId xmlns:a16="http://schemas.microsoft.com/office/drawing/2014/main" id="{EA6D6F64-1698-4E53-8C03-198AA36B6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Freeform 21">
              <a:extLst>
                <a:ext uri="{FF2B5EF4-FFF2-40B4-BE49-F238E27FC236}">
                  <a16:creationId xmlns:a16="http://schemas.microsoft.com/office/drawing/2014/main" id="{E7689563-853C-452E-B8BB-539B3DF5C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Freeform 22">
              <a:extLst>
                <a:ext uri="{FF2B5EF4-FFF2-40B4-BE49-F238E27FC236}">
                  <a16:creationId xmlns:a16="http://schemas.microsoft.com/office/drawing/2014/main" id="{0E0A0FAB-19F5-4348-AD64-0C0F4F6B9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Freeform 23">
              <a:extLst>
                <a:ext uri="{FF2B5EF4-FFF2-40B4-BE49-F238E27FC236}">
                  <a16:creationId xmlns:a16="http://schemas.microsoft.com/office/drawing/2014/main" id="{AA177058-4A24-4CD2-AE31-85BD2965E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Freeform 24">
              <a:extLst>
                <a:ext uri="{FF2B5EF4-FFF2-40B4-BE49-F238E27FC236}">
                  <a16:creationId xmlns:a16="http://schemas.microsoft.com/office/drawing/2014/main" id="{8DF88E02-FF50-4FF3-9041-3D0E55784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1" name="AutoShape 26">
            <a:extLst>
              <a:ext uri="{FF2B5EF4-FFF2-40B4-BE49-F238E27FC236}">
                <a16:creationId xmlns:a16="http://schemas.microsoft.com/office/drawing/2014/main" id="{1577317C-BB2C-48FB-A5DC-1B4110B3F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005236"/>
            <a:ext cx="1219200" cy="331788"/>
          </a:xfrm>
          <a:prstGeom prst="wedgeRectCallout">
            <a:avLst>
              <a:gd name="adj1" fmla="val -23306"/>
              <a:gd name="adj2" fmla="val 10694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8000"/>
                </a:solidFill>
              </a:rPr>
              <a:t>private key</a:t>
            </a:r>
          </a:p>
        </p:txBody>
      </p:sp>
      <p:grpSp>
        <p:nvGrpSpPr>
          <p:cNvPr id="5133" name="Group 28">
            <a:extLst>
              <a:ext uri="{FF2B5EF4-FFF2-40B4-BE49-F238E27FC236}">
                <a16:creationId xmlns:a16="http://schemas.microsoft.com/office/drawing/2014/main" id="{BE9AA4BD-FEEA-4204-AB24-F7B68956327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62576" y="1301974"/>
            <a:ext cx="657225" cy="322262"/>
            <a:chOff x="1410" y="2496"/>
            <a:chExt cx="414" cy="203"/>
          </a:xfrm>
        </p:grpSpPr>
        <p:sp>
          <p:nvSpPr>
            <p:cNvPr id="5140" name="AutoShape 29">
              <a:extLst>
                <a:ext uri="{FF2B5EF4-FFF2-40B4-BE49-F238E27FC236}">
                  <a16:creationId xmlns:a16="http://schemas.microsoft.com/office/drawing/2014/main" id="{B1AF4743-5752-40C4-8123-7FCB628A8D3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Freeform 30">
              <a:extLst>
                <a:ext uri="{FF2B5EF4-FFF2-40B4-BE49-F238E27FC236}">
                  <a16:creationId xmlns:a16="http://schemas.microsoft.com/office/drawing/2014/main" id="{30009EEF-1319-43CD-A319-FBFEF9A14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Freeform 31">
              <a:extLst>
                <a:ext uri="{FF2B5EF4-FFF2-40B4-BE49-F238E27FC236}">
                  <a16:creationId xmlns:a16="http://schemas.microsoft.com/office/drawing/2014/main" id="{D8B92DB5-83E2-4BA6-862D-C6FFAD854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Freeform 32">
              <a:extLst>
                <a:ext uri="{FF2B5EF4-FFF2-40B4-BE49-F238E27FC236}">
                  <a16:creationId xmlns:a16="http://schemas.microsoft.com/office/drawing/2014/main" id="{BD73A024-ADE9-481E-9699-4D815C91E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Freeform 33">
              <a:extLst>
                <a:ext uri="{FF2B5EF4-FFF2-40B4-BE49-F238E27FC236}">
                  <a16:creationId xmlns:a16="http://schemas.microsoft.com/office/drawing/2014/main" id="{1183088B-B503-413F-89AF-3B6D452E2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Freeform 34">
              <a:extLst>
                <a:ext uri="{FF2B5EF4-FFF2-40B4-BE49-F238E27FC236}">
                  <a16:creationId xmlns:a16="http://schemas.microsoft.com/office/drawing/2014/main" id="{399B237E-F96A-4767-BBB1-EF2E4E8D4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35">
              <a:extLst>
                <a:ext uri="{FF2B5EF4-FFF2-40B4-BE49-F238E27FC236}">
                  <a16:creationId xmlns:a16="http://schemas.microsoft.com/office/drawing/2014/main" id="{FDB3F7A5-2C4E-4AB7-810B-4F108A92E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36">
              <a:extLst>
                <a:ext uri="{FF2B5EF4-FFF2-40B4-BE49-F238E27FC236}">
                  <a16:creationId xmlns:a16="http://schemas.microsoft.com/office/drawing/2014/main" id="{A379B663-2D90-4F01-B4EE-CA0F8B84B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37">
              <a:extLst>
                <a:ext uri="{FF2B5EF4-FFF2-40B4-BE49-F238E27FC236}">
                  <a16:creationId xmlns:a16="http://schemas.microsoft.com/office/drawing/2014/main" id="{052111B1-DEDA-4FBB-993D-45FC99222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38">
              <a:extLst>
                <a:ext uri="{FF2B5EF4-FFF2-40B4-BE49-F238E27FC236}">
                  <a16:creationId xmlns:a16="http://schemas.microsoft.com/office/drawing/2014/main" id="{15B51B54-A6A9-438F-A629-2279EB9D1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39">
              <a:extLst>
                <a:ext uri="{FF2B5EF4-FFF2-40B4-BE49-F238E27FC236}">
                  <a16:creationId xmlns:a16="http://schemas.microsoft.com/office/drawing/2014/main" id="{A6D7A1D0-D238-4A59-9B5D-4EDA6F30B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40">
              <a:extLst>
                <a:ext uri="{FF2B5EF4-FFF2-40B4-BE49-F238E27FC236}">
                  <a16:creationId xmlns:a16="http://schemas.microsoft.com/office/drawing/2014/main" id="{55B98F2E-45C5-4CC1-94E9-6856105F8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41">
              <a:extLst>
                <a:ext uri="{FF2B5EF4-FFF2-40B4-BE49-F238E27FC236}">
                  <a16:creationId xmlns:a16="http://schemas.microsoft.com/office/drawing/2014/main" id="{891D0D99-4CCA-4B2E-9C15-7B5E3943C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Freeform 42">
              <a:extLst>
                <a:ext uri="{FF2B5EF4-FFF2-40B4-BE49-F238E27FC236}">
                  <a16:creationId xmlns:a16="http://schemas.microsoft.com/office/drawing/2014/main" id="{C0488B30-4FF0-4704-B535-6C8F7B193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Freeform 43">
              <a:extLst>
                <a:ext uri="{FF2B5EF4-FFF2-40B4-BE49-F238E27FC236}">
                  <a16:creationId xmlns:a16="http://schemas.microsoft.com/office/drawing/2014/main" id="{80F80425-7260-46B4-8628-251111E11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Freeform 44">
              <a:extLst>
                <a:ext uri="{FF2B5EF4-FFF2-40B4-BE49-F238E27FC236}">
                  <a16:creationId xmlns:a16="http://schemas.microsoft.com/office/drawing/2014/main" id="{82764AE8-A3A6-4ED2-AD2F-9897B9AF2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134" name="Picture 45" descr="BS00740_">
            <a:extLst>
              <a:ext uri="{FF2B5EF4-FFF2-40B4-BE49-F238E27FC236}">
                <a16:creationId xmlns:a16="http://schemas.microsoft.com/office/drawing/2014/main" id="{EAAB8F56-A0CB-4C54-BC2B-8418B84C3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2462436"/>
            <a:ext cx="72548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5" name="AutoShape 46">
            <a:extLst>
              <a:ext uri="{FF2B5EF4-FFF2-40B4-BE49-F238E27FC236}">
                <a16:creationId xmlns:a16="http://schemas.microsoft.com/office/drawing/2014/main" id="{761027FE-6034-4171-A8F9-CF81F44C0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063850"/>
            <a:ext cx="1143000" cy="331787"/>
          </a:xfrm>
          <a:prstGeom prst="wedgeRectCallout">
            <a:avLst>
              <a:gd name="adj1" fmla="val 58472"/>
              <a:gd name="adj2" fmla="val 95454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CC00"/>
                </a:solidFill>
              </a:rPr>
              <a:t>public key</a:t>
            </a:r>
          </a:p>
        </p:txBody>
      </p:sp>
      <p:sp>
        <p:nvSpPr>
          <p:cNvPr id="5136" name="AutoShape 47">
            <a:extLst>
              <a:ext uri="{FF2B5EF4-FFF2-40B4-BE49-F238E27FC236}">
                <a16:creationId xmlns:a16="http://schemas.microsoft.com/office/drawing/2014/main" id="{C18EDC41-3BD5-4DA8-85DA-9D40388E1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5288" y="1096710"/>
            <a:ext cx="1143000" cy="396688"/>
          </a:xfrm>
          <a:prstGeom prst="wedgeRectCallout">
            <a:avLst>
              <a:gd name="adj1" fmla="val 5139"/>
              <a:gd name="adj2" fmla="val 109013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CC00"/>
                </a:solidFill>
              </a:rPr>
              <a:t>public key</a:t>
            </a:r>
          </a:p>
        </p:txBody>
      </p:sp>
      <p:sp>
        <p:nvSpPr>
          <p:cNvPr id="5137" name="Text Box 48">
            <a:extLst>
              <a:ext uri="{FF2B5EF4-FFF2-40B4-BE49-F238E27FC236}">
                <a16:creationId xmlns:a16="http://schemas.microsoft.com/office/drawing/2014/main" id="{6C01DA71-684C-4352-AFF9-AF67712F8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1811" y="1164259"/>
            <a:ext cx="8149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Alice</a:t>
            </a:r>
          </a:p>
        </p:txBody>
      </p:sp>
      <p:sp>
        <p:nvSpPr>
          <p:cNvPr id="5138" name="Text Box 49">
            <a:extLst>
              <a:ext uri="{FF2B5EF4-FFF2-40B4-BE49-F238E27FC236}">
                <a16:creationId xmlns:a16="http://schemas.microsoft.com/office/drawing/2014/main" id="{A7E388FB-93A5-49C7-BEB3-7344AC479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3853" y="1089333"/>
            <a:ext cx="7039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5139" name="Line 6">
            <a:extLst>
              <a:ext uri="{FF2B5EF4-FFF2-40B4-BE49-F238E27FC236}">
                <a16:creationId xmlns:a16="http://schemas.microsoft.com/office/drawing/2014/main" id="{068BA767-6EA3-4AA3-BE68-D43D7F802F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676749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5FC8A5-2D97-4FD3-90DC-240671370497}"/>
                  </a:ext>
                </a:extLst>
              </p:cNvPr>
              <p:cNvSpPr txBox="1"/>
              <p:nvPr/>
            </p:nvSpPr>
            <p:spPr>
              <a:xfrm>
                <a:off x="6401962" y="2926106"/>
                <a:ext cx="426603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𝑆𝐾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5FC8A5-2D97-4FD3-90DC-240671370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62" y="2926106"/>
                <a:ext cx="426603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584631-33FD-46B7-A56B-2D3486FECFAD}"/>
                  </a:ext>
                </a:extLst>
              </p:cNvPr>
              <p:cNvSpPr txBox="1"/>
              <p:nvPr/>
            </p:nvSpPr>
            <p:spPr>
              <a:xfrm>
                <a:off x="1703512" y="3555720"/>
                <a:ext cx="30869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/>
                  <a:t>Input: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584631-33FD-46B7-A56B-2D3486FEC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3555720"/>
                <a:ext cx="3086935" cy="523220"/>
              </a:xfrm>
              <a:prstGeom prst="rect">
                <a:avLst/>
              </a:prstGeom>
              <a:blipFill>
                <a:blip r:embed="rId6"/>
                <a:stretch>
                  <a:fillRect l="-3550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2060EC-063C-46CB-8F75-B6A8CE39F4D2}"/>
                  </a:ext>
                </a:extLst>
              </p:cNvPr>
              <p:cNvSpPr txBox="1"/>
              <p:nvPr/>
            </p:nvSpPr>
            <p:spPr>
              <a:xfrm>
                <a:off x="2018211" y="5494356"/>
                <a:ext cx="40697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𝑘𝐺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2060EC-063C-46CB-8F75-B6A8CE39F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211" y="5494356"/>
                <a:ext cx="406976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B36757-BB8B-40BA-8B67-ED7E1AD6B96F}"/>
              </a:ext>
            </a:extLst>
          </p:cNvPr>
          <p:cNvCxnSpPr>
            <a:cxnSpLocks/>
          </p:cNvCxnSpPr>
          <p:nvPr/>
        </p:nvCxnSpPr>
        <p:spPr bwMode="auto">
          <a:xfrm>
            <a:off x="5984082" y="5494357"/>
            <a:ext cx="1264047" cy="149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E0226E-E929-49D4-A9C7-5DE684AD8A65}"/>
                  </a:ext>
                </a:extLst>
              </p:cNvPr>
              <p:cNvSpPr/>
              <p:nvPr/>
            </p:nvSpPr>
            <p:spPr>
              <a:xfrm>
                <a:off x="5927636" y="4986057"/>
                <a:ext cx="117647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E0226E-E929-49D4-A9C7-5DE684AD8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636" y="4986057"/>
                <a:ext cx="11764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BA03461-0160-44A7-AA60-99632B0F48F6}"/>
              </a:ext>
            </a:extLst>
          </p:cNvPr>
          <p:cNvSpPr txBox="1"/>
          <p:nvPr/>
        </p:nvSpPr>
        <p:spPr>
          <a:xfrm>
            <a:off x="7464153" y="4365104"/>
            <a:ext cx="1882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Decrypt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3E9D78A-CCED-4742-944E-3CAD47CE32F9}"/>
                  </a:ext>
                </a:extLst>
              </p:cNvPr>
              <p:cNvSpPr/>
              <p:nvPr/>
            </p:nvSpPr>
            <p:spPr>
              <a:xfrm>
                <a:off x="7464153" y="4941169"/>
                <a:ext cx="452053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𝑘𝑏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𝑘𝐺</m:t>
                      </m:r>
                    </m:oMath>
                  </m:oMathPara>
                </a14:m>
                <a:endParaRPr lang="en-US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3E9D78A-CCED-4742-944E-3CAD47CE3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53" y="4941169"/>
                <a:ext cx="4520533" cy="13849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8">
            <a:extLst>
              <a:ext uri="{FF2B5EF4-FFF2-40B4-BE49-F238E27FC236}">
                <a16:creationId xmlns:a16="http://schemas.microsoft.com/office/drawing/2014/main" id="{24A302AC-311E-4205-9A3B-A1CE91A901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086851" y="1497746"/>
            <a:ext cx="657225" cy="322263"/>
            <a:chOff x="1410" y="2496"/>
            <a:chExt cx="414" cy="203"/>
          </a:xfrm>
        </p:grpSpPr>
        <p:sp>
          <p:nvSpPr>
            <p:cNvPr id="66" name="AutoShape 9">
              <a:extLst>
                <a:ext uri="{FF2B5EF4-FFF2-40B4-BE49-F238E27FC236}">
                  <a16:creationId xmlns:a16="http://schemas.microsoft.com/office/drawing/2014/main" id="{96034AC0-F679-4D5A-885E-B179E43BF9C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0E3449CB-0110-442C-A595-6A4AEFE39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572B7D68-B819-4888-B70F-F938341DF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27EA1401-E756-4E51-9063-2C5C23038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753BDEF1-188C-4AC2-BE63-84EE95A33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C5B4230B-628B-4DA4-8AB2-88A52AF5D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7D348BDD-0E51-4F67-AF35-C457879FF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6">
              <a:extLst>
                <a:ext uri="{FF2B5EF4-FFF2-40B4-BE49-F238E27FC236}">
                  <a16:creationId xmlns:a16="http://schemas.microsoft.com/office/drawing/2014/main" id="{426633F9-0C98-46F2-9DCC-C0FE624C9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CD5DD09A-2487-4AB3-BA53-13D08F321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CAC08C34-FB31-497F-9064-28A9A7424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2DF62653-0679-4DD3-9077-8D6471654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7D257DF3-69F1-4E6F-A0C6-1049AF641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1">
              <a:extLst>
                <a:ext uri="{FF2B5EF4-FFF2-40B4-BE49-F238E27FC236}">
                  <a16:creationId xmlns:a16="http://schemas.microsoft.com/office/drawing/2014/main" id="{DEB470D3-3407-491C-A3B7-3CF42176B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E89A7C24-265A-4285-ABA1-306E5E096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FC62062E-7E7A-4FED-BD45-8D4EC4C0A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B230D5AA-5345-4D74-878B-68F0A480B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" name="AutoShape 47">
            <a:extLst>
              <a:ext uri="{FF2B5EF4-FFF2-40B4-BE49-F238E27FC236}">
                <a16:creationId xmlns:a16="http://schemas.microsoft.com/office/drawing/2014/main" id="{E504F50E-664C-4B16-A15B-A2D578D29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238" y="1945180"/>
            <a:ext cx="1143000" cy="396688"/>
          </a:xfrm>
          <a:prstGeom prst="wedgeRectCallout">
            <a:avLst>
              <a:gd name="adj1" fmla="val 58472"/>
              <a:gd name="adj2" fmla="val 95454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CC00"/>
                </a:solidFill>
              </a:rPr>
              <a:t>public key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51D183-F6EF-407A-9B49-5489CEB3482A}"/>
                  </a:ext>
                </a:extLst>
              </p:cNvPr>
              <p:cNvSpPr/>
              <p:nvPr/>
            </p:nvSpPr>
            <p:spPr>
              <a:xfrm>
                <a:off x="1266581" y="4183562"/>
                <a:ext cx="5100211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en-US" sz="26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Select a random integer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6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  <m:r>
                      <a:rPr lang="en-US" altLang="en-US" sz="26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𝑘</m:t>
                    </m:r>
                    <m:r>
                      <a:rPr lang="en-US" altLang="en-US" sz="26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∈[1, </m:t>
                    </m:r>
                    <m:r>
                      <a:rPr lang="en-US" altLang="en-US" sz="26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𝑝</m:t>
                    </m:r>
                    <m:r>
                      <a:rPr lang="en-US" altLang="en-US" sz="26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−1]</m:t>
                    </m:r>
                  </m:oMath>
                </a14:m>
                <a:r>
                  <a:rPr lang="en-US" altLang="en-US" sz="26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compute 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51D183-F6EF-407A-9B49-5489CEB348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581" y="4183562"/>
                <a:ext cx="5100211" cy="892552"/>
              </a:xfrm>
              <a:prstGeom prst="rect">
                <a:avLst/>
              </a:prstGeom>
              <a:blipFill>
                <a:blip r:embed="rId10"/>
                <a:stretch>
                  <a:fillRect t="-6122" b="-15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>
            <a:extLst>
              <a:ext uri="{FF2B5EF4-FFF2-40B4-BE49-F238E27FC236}">
                <a16:creationId xmlns:a16="http://schemas.microsoft.com/office/drawing/2014/main" id="{22E3DB36-207E-4EF0-BA55-C1A14C0C983B}"/>
              </a:ext>
            </a:extLst>
          </p:cNvPr>
          <p:cNvSpPr/>
          <p:nvPr/>
        </p:nvSpPr>
        <p:spPr>
          <a:xfrm>
            <a:off x="1266115" y="5028885"/>
            <a:ext cx="510021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Encrypt</a:t>
            </a:r>
          </a:p>
        </p:txBody>
      </p:sp>
    </p:spTree>
    <p:extLst>
      <p:ext uri="{BB962C8B-B14F-4D97-AF65-F5344CB8AC3E}">
        <p14:creationId xmlns:p14="http://schemas.microsoft.com/office/powerpoint/2010/main" val="165763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7AB79D5E-71B4-49C0-AA15-77B5FF9C1E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8942" y="-17976"/>
            <a:ext cx="7772400" cy="1143000"/>
          </a:xfrm>
        </p:spPr>
        <p:txBody>
          <a:bodyPr/>
          <a:lstStyle/>
          <a:p>
            <a:r>
              <a:rPr lang="en-US" altLang="en-US" b="1">
                <a:solidFill>
                  <a:schemeClr val="tx1"/>
                </a:solidFill>
              </a:rPr>
              <a:t>ECC Diffie-Hellman (ECDHE)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8659" name="Rectangle 3">
                <a:extLst>
                  <a:ext uri="{FF2B5EF4-FFF2-40B4-BE49-F238E27FC236}">
                    <a16:creationId xmlns:a16="http://schemas.microsoft.com/office/drawing/2014/main" id="{5F1EB3EE-59F9-4B25-80C0-E0EC157BFC6B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0" y="1108077"/>
                <a:ext cx="7924800" cy="9144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400" b="1"/>
                  <a:t>Public:</a:t>
                </a:r>
                <a:r>
                  <a:rPr lang="en-US" altLang="en-US" sz="2400"/>
                  <a:t> Elliptic curve and a point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en-US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/>
                  <a:t>=</a:t>
                </a:r>
                <a:r>
                  <a:rPr lang="en-US" altLang="en-US" sz="2400">
                    <a:latin typeface="Times-Roman" charset="0"/>
                  </a:rPr>
                  <a:t>(</a:t>
                </a:r>
                <a:r>
                  <a:rPr lang="en-US" altLang="en-US" sz="2400" err="1">
                    <a:latin typeface="Times-Roman" charset="0"/>
                  </a:rPr>
                  <a:t>x,y</a:t>
                </a:r>
                <a:r>
                  <a:rPr lang="en-US" altLang="en-US" sz="2400">
                    <a:latin typeface="Times-Roman" charset="0"/>
                  </a:rPr>
                  <a:t>)</a:t>
                </a:r>
                <a:r>
                  <a:rPr lang="en-US" altLang="en-US" sz="2400"/>
                  <a:t> on curve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1"/>
                  <a:t>Secret:</a:t>
                </a:r>
                <a:r>
                  <a:rPr lang="en-US" altLang="en-US" sz="2400"/>
                  <a:t> Alice’s </a:t>
                </a:r>
                <a:r>
                  <a:rPr lang="en-US" altLang="en-US" sz="2800">
                    <a:solidFill>
                      <a:srgbClr val="FF0000"/>
                    </a:solidFill>
                    <a:latin typeface="Times-Roman" charset="0"/>
                  </a:rPr>
                  <a:t>a</a:t>
                </a:r>
                <a:r>
                  <a:rPr lang="en-US" altLang="en-US" sz="2400"/>
                  <a:t> and Bob’s </a:t>
                </a:r>
                <a:r>
                  <a:rPr lang="en-US" altLang="en-US" sz="2800">
                    <a:solidFill>
                      <a:srgbClr val="FF0000"/>
                    </a:solidFill>
                    <a:latin typeface="Times-Roman" charset="0"/>
                  </a:rPr>
                  <a:t>b</a:t>
                </a:r>
                <a:endParaRPr lang="en-US" altLang="en-US" sz="28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8659" name="Rectangle 3">
                <a:extLst>
                  <a:ext uri="{FF2B5EF4-FFF2-40B4-BE49-F238E27FC236}">
                    <a16:creationId xmlns:a16="http://schemas.microsoft.com/office/drawing/2014/main" id="{5F1EB3EE-59F9-4B25-80C0-E0EC157BFC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0" y="1108077"/>
                <a:ext cx="7924800" cy="914400"/>
              </a:xfrm>
              <a:blipFill>
                <a:blip r:embed="rId4"/>
                <a:stretch>
                  <a:fillRect l="-1615" t="-17333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660" name="Line 4">
            <a:extLst>
              <a:ext uri="{FF2B5EF4-FFF2-40B4-BE49-F238E27FC236}">
                <a16:creationId xmlns:a16="http://schemas.microsoft.com/office/drawing/2014/main" id="{D324B89B-A3E2-4FBA-8CA4-F87F524CBB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3038475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1" name="Line 5">
            <a:extLst>
              <a:ext uri="{FF2B5EF4-FFF2-40B4-BE49-F238E27FC236}">
                <a16:creationId xmlns:a16="http://schemas.microsoft.com/office/drawing/2014/main" id="{9E95DE4B-F952-4855-8DA0-BD8FD9312B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29000" y="35956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2" name="Rectangle 6">
            <a:extLst>
              <a:ext uri="{FF2B5EF4-FFF2-40B4-BE49-F238E27FC236}">
                <a16:creationId xmlns:a16="http://schemas.microsoft.com/office/drawing/2014/main" id="{86B952B2-B990-4A9D-B75E-A790A50B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119464"/>
            <a:ext cx="12682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>
                <a:latin typeface="Comic Sans MS" panose="030F0702030302020204" pitchFamily="66" charset="0"/>
              </a:rPr>
              <a:t>Alice, </a:t>
            </a:r>
            <a:r>
              <a:rPr lang="en-US" altLang="en-US" sz="2400">
                <a:latin typeface="Courier" pitchFamily="49" charset="0"/>
              </a:rPr>
              <a:t>A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198663" name="Rectangle 7">
            <a:extLst>
              <a:ext uri="{FF2B5EF4-FFF2-40B4-BE49-F238E27FC236}">
                <a16:creationId xmlns:a16="http://schemas.microsoft.com/office/drawing/2014/main" id="{845D27CA-A296-4D87-93F5-F87741335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1" y="4191472"/>
            <a:ext cx="10839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>
                <a:latin typeface="Comic Sans MS" panose="030F0702030302020204" pitchFamily="66" charset="0"/>
              </a:rPr>
              <a:t>Bob, </a:t>
            </a:r>
            <a:r>
              <a:rPr lang="en-US" altLang="en-US" sz="2400">
                <a:latin typeface="Courier" pitchFamily="49" charset="0"/>
              </a:rPr>
              <a:t>B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8664" name="Rectangle 8">
                <a:extLst>
                  <a:ext uri="{FF2B5EF4-FFF2-40B4-BE49-F238E27FC236}">
                    <a16:creationId xmlns:a16="http://schemas.microsoft.com/office/drawing/2014/main" id="{232BB691-8A84-40B0-B336-D93A67695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9188" y="2541589"/>
                <a:ext cx="171021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en-US" sz="2400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𝑄</m:t>
                          </m:r>
                        </m:e>
                        <m:sub>
                          <m:r>
                            <a:rPr lang="en-US" altLang="en-US" sz="2400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𝐴</m:t>
                          </m:r>
                        </m:sub>
                      </m:sSub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altLang="en-US" sz="2400" i="1" dirty="0" err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𝑎</m:t>
                      </m:r>
                      <m:r>
                        <a:rPr lang="en-US" altLang="en-US" sz="2400" i="1" dirty="0" err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198664" name="Rectangle 8">
                <a:extLst>
                  <a:ext uri="{FF2B5EF4-FFF2-40B4-BE49-F238E27FC236}">
                    <a16:creationId xmlns:a16="http://schemas.microsoft.com/office/drawing/2014/main" id="{232BB691-8A84-40B0-B336-D93A67695E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29188" y="2541589"/>
                <a:ext cx="1710212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665" name="Rectangle 9">
                <a:extLst>
                  <a:ext uri="{FF2B5EF4-FFF2-40B4-BE49-F238E27FC236}">
                    <a16:creationId xmlns:a16="http://schemas.microsoft.com/office/drawing/2014/main" id="{636BF5F1-747B-44DC-BC29-4601CACF5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3000" y="3124201"/>
                <a:ext cx="160428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sz="2400">
                    <a:latin typeface="Comic Sans MS" panose="030F0702030302020204" pitchFamily="66" charset="0"/>
                  </a:rPr>
                  <a:t>)</a:t>
                </a:r>
              </a:p>
            </p:txBody>
          </p:sp>
        </mc:Choice>
        <mc:Fallback>
          <p:sp>
            <p:nvSpPr>
              <p:cNvPr id="198665" name="Rectangle 9">
                <a:extLst>
                  <a:ext uri="{FF2B5EF4-FFF2-40B4-BE49-F238E27FC236}">
                    <a16:creationId xmlns:a16="http://schemas.microsoft.com/office/drawing/2014/main" id="{636BF5F1-747B-44DC-BC29-4601CACF51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0" y="3124201"/>
                <a:ext cx="1604285" cy="461665"/>
              </a:xfrm>
              <a:prstGeom prst="rect">
                <a:avLst/>
              </a:prstGeom>
              <a:blipFill>
                <a:blip r:embed="rId6"/>
                <a:stretch>
                  <a:fillRect l="-2662" t="-10667" r="-4563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666" name="Rectangle 10">
                <a:extLst>
                  <a:ext uri="{FF2B5EF4-FFF2-40B4-BE49-F238E27FC236}">
                    <a16:creationId xmlns:a16="http://schemas.microsoft.com/office/drawing/2014/main" id="{C173AFFE-162F-46CD-97C7-09B863241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9800" y="4572000"/>
                <a:ext cx="7848600" cy="1524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800"/>
                  <a:t>Alice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en-US" sz="2800"/>
              </a:p>
              <a:p>
                <a:pPr eaLnBrk="1" hangingPunct="1"/>
                <a:r>
                  <a:rPr lang="en-US" altLang="en-US" sz="2800"/>
                  <a:t>Bob computes </a:t>
                </a:r>
                <a:r>
                  <a:rPr lang="en-US" altLang="en-US" sz="2800">
                    <a:latin typeface="Times-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𝑏𝑎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en-US" sz="2800">
                  <a:latin typeface="Times-Roman" charset="0"/>
                </a:endParaRPr>
              </a:p>
              <a:p>
                <a:pPr eaLnBrk="1" hangingPunct="1"/>
                <a:r>
                  <a:rPr lang="en-US" altLang="en-US" sz="2800"/>
                  <a:t>These are the same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sz="2800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en-US" sz="2800">
                  <a:latin typeface="Times-Roman" charset="0"/>
                </a:endParaRPr>
              </a:p>
            </p:txBody>
          </p:sp>
        </mc:Choice>
        <mc:Fallback>
          <p:sp>
            <p:nvSpPr>
              <p:cNvPr id="198666" name="Rectangle 10">
                <a:extLst>
                  <a:ext uri="{FF2B5EF4-FFF2-40B4-BE49-F238E27FC236}">
                    <a16:creationId xmlns:a16="http://schemas.microsoft.com/office/drawing/2014/main" id="{C173AFFE-162F-46CD-97C7-09B863241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4572000"/>
                <a:ext cx="7848600" cy="1524000"/>
              </a:xfrm>
              <a:prstGeom prst="rect">
                <a:avLst/>
              </a:prstGeom>
              <a:blipFill>
                <a:blip r:embed="rId7"/>
                <a:stretch>
                  <a:fillRect l="-1399" t="-4000" b="-12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8667" name="Picture 11">
            <a:extLst>
              <a:ext uri="{FF2B5EF4-FFF2-40B4-BE49-F238E27FC236}">
                <a16:creationId xmlns:a16="http://schemas.microsoft.com/office/drawing/2014/main" id="{A04A098E-265B-4C68-A7E7-32BB67F8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97076"/>
            <a:ext cx="946150" cy="162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668" name="Picture 12">
            <a:extLst>
              <a:ext uri="{FF2B5EF4-FFF2-40B4-BE49-F238E27FC236}">
                <a16:creationId xmlns:a16="http://schemas.microsoft.com/office/drawing/2014/main" id="{FAE1F2F4-B697-436E-BDF7-D3E7A3A26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76" y="2555800"/>
            <a:ext cx="1076325" cy="166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D45F06-4FEF-44D3-BCAF-A3F302D1010E}"/>
                  </a:ext>
                </a:extLst>
              </p:cNvPr>
              <p:cNvSpPr txBox="1"/>
              <p:nvPr/>
            </p:nvSpPr>
            <p:spPr>
              <a:xfrm>
                <a:off x="2233624" y="2113692"/>
                <a:ext cx="14861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D45F06-4FEF-44D3-BCAF-A3F302D10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624" y="2113692"/>
                <a:ext cx="148611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88550F-BA5C-48C4-9C22-4B180ED40F31}"/>
                  </a:ext>
                </a:extLst>
              </p:cNvPr>
              <p:cNvSpPr txBox="1"/>
              <p:nvPr/>
            </p:nvSpPr>
            <p:spPr>
              <a:xfrm>
                <a:off x="8328248" y="2113692"/>
                <a:ext cx="14881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88550F-BA5C-48C4-9C22-4B180ED40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248" y="2113692"/>
                <a:ext cx="148810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entr" presetSubtype="2741559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86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4" grpId="0" autoUpdateAnimBg="0"/>
      <p:bldP spid="198665" grpId="0" autoUpdateAnimBg="0"/>
      <p:bldP spid="19866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1003" y="216238"/>
            <a:ext cx="7836520" cy="552657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sz="3530" spc="-74"/>
              <a:t>Diffie-Hellman </a:t>
            </a:r>
            <a:r>
              <a:rPr sz="3530" spc="-55"/>
              <a:t>key </a:t>
            </a:r>
            <a:r>
              <a:rPr sz="3530" spc="-70"/>
              <a:t>exchange </a:t>
            </a:r>
            <a:r>
              <a:rPr lang="en-US" sz="3530" spc="-81"/>
              <a:t>attack</a:t>
            </a:r>
            <a:endParaRPr sz="3530"/>
          </a:p>
        </p:txBody>
      </p:sp>
      <p:sp>
        <p:nvSpPr>
          <p:cNvPr id="4" name="object 4"/>
          <p:cNvSpPr/>
          <p:nvPr/>
        </p:nvSpPr>
        <p:spPr>
          <a:xfrm>
            <a:off x="8939538" y="1079305"/>
            <a:ext cx="1349464" cy="1531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5" name="object 5"/>
          <p:cNvSpPr/>
          <p:nvPr/>
        </p:nvSpPr>
        <p:spPr>
          <a:xfrm>
            <a:off x="1657588" y="1248987"/>
            <a:ext cx="1249711" cy="1513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5CCA19-6A84-406A-9963-716A34F4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929" y="4309697"/>
            <a:ext cx="1343025" cy="1228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14B106-4650-4ED1-9D41-98BBC9E8516E}"/>
              </a:ext>
            </a:extLst>
          </p:cNvPr>
          <p:cNvSpPr txBox="1"/>
          <p:nvPr/>
        </p:nvSpPr>
        <p:spPr>
          <a:xfrm>
            <a:off x="3905725" y="3536248"/>
            <a:ext cx="4230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man-in-the-middle attack!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/>
              <p:nvPr/>
            </p:nvSpPr>
            <p:spPr>
              <a:xfrm>
                <a:off x="2761003" y="1894755"/>
                <a:ext cx="13258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003" y="1894755"/>
                <a:ext cx="13258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/>
              <p:nvPr/>
            </p:nvSpPr>
            <p:spPr>
              <a:xfrm>
                <a:off x="7489895" y="1769284"/>
                <a:ext cx="131279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895" y="1769284"/>
                <a:ext cx="1312795" cy="5309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B12014-F924-4ED8-B959-63405E0F2B6D}"/>
              </a:ext>
            </a:extLst>
          </p:cNvPr>
          <p:cNvCxnSpPr>
            <a:cxnSpLocks/>
          </p:cNvCxnSpPr>
          <p:nvPr/>
        </p:nvCxnSpPr>
        <p:spPr bwMode="auto">
          <a:xfrm>
            <a:off x="2761003" y="4854078"/>
            <a:ext cx="247299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7877" y="4310128"/>
                <a:ext cx="1217128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7877" y="4310128"/>
                <a:ext cx="1217128" cy="453137"/>
              </a:xfrm>
              <a:prstGeom prst="rect">
                <a:avLst/>
              </a:prstGeom>
              <a:blipFill>
                <a:blip r:embed="rId8"/>
                <a:stretch>
                  <a:fillRect b="-148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22EF3A-AB8B-42DD-8833-AF3B6C5CA95B}"/>
              </a:ext>
            </a:extLst>
          </p:cNvPr>
          <p:cNvCxnSpPr>
            <a:cxnSpLocks/>
          </p:cNvCxnSpPr>
          <p:nvPr/>
        </p:nvCxnSpPr>
        <p:spPr bwMode="auto">
          <a:xfrm flipV="1">
            <a:off x="4286032" y="2479382"/>
            <a:ext cx="3250365" cy="1389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13">
                <a:extLst>
                  <a:ext uri="{FF2B5EF4-FFF2-40B4-BE49-F238E27FC236}">
                    <a16:creationId xmlns:a16="http://schemas.microsoft.com/office/drawing/2014/main" id="{CE9560BF-1C86-4A9D-966F-798CC7C9B5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7181" y="2011177"/>
                <a:ext cx="1211293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15" name="Text Box 13">
                <a:extLst>
                  <a:ext uri="{FF2B5EF4-FFF2-40B4-BE49-F238E27FC236}">
                    <a16:creationId xmlns:a16="http://schemas.microsoft.com/office/drawing/2014/main" id="{CE9560BF-1C86-4A9D-966F-798CC7C9B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7181" y="2011177"/>
                <a:ext cx="1211293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/>
              <p:nvPr/>
            </p:nvSpPr>
            <p:spPr>
              <a:xfrm>
                <a:off x="3359664" y="2825504"/>
                <a:ext cx="5389552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64" y="2825504"/>
                <a:ext cx="5389552" cy="5309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718E43-B302-4494-BE1C-F71FBBB134B6}"/>
              </a:ext>
            </a:extLst>
          </p:cNvPr>
          <p:cNvCxnSpPr>
            <a:cxnSpLocks/>
          </p:cNvCxnSpPr>
          <p:nvPr/>
        </p:nvCxnSpPr>
        <p:spPr bwMode="auto">
          <a:xfrm>
            <a:off x="4310440" y="1649286"/>
            <a:ext cx="322595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6698" y="1165357"/>
                <a:ext cx="1217128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96698" y="1165357"/>
                <a:ext cx="1217128" cy="453137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47ED71-47FB-4F8F-B37C-B1A38A499777}"/>
              </a:ext>
            </a:extLst>
          </p:cNvPr>
          <p:cNvCxnSpPr>
            <a:cxnSpLocks/>
          </p:cNvCxnSpPr>
          <p:nvPr/>
        </p:nvCxnSpPr>
        <p:spPr bwMode="auto">
          <a:xfrm>
            <a:off x="2798301" y="5499980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7483" y="4942617"/>
                <a:ext cx="1211293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7483" y="4942617"/>
                <a:ext cx="1211293" cy="453137"/>
              </a:xfrm>
              <a:prstGeom prst="rect">
                <a:avLst/>
              </a:prstGeom>
              <a:blipFill>
                <a:blip r:embed="rId12"/>
                <a:stretch>
                  <a:fillRect l="-1508" b="-135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/>
              <p:nvPr/>
            </p:nvSpPr>
            <p:spPr>
              <a:xfrm>
                <a:off x="2332664" y="5828519"/>
                <a:ext cx="29209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𝑎𝑚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664" y="5828519"/>
                <a:ext cx="292092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bject 5">
            <a:extLst>
              <a:ext uri="{FF2B5EF4-FFF2-40B4-BE49-F238E27FC236}">
                <a16:creationId xmlns:a16="http://schemas.microsoft.com/office/drawing/2014/main" id="{D64680B4-4C56-47C4-96B0-4D30D9447EC3}"/>
              </a:ext>
            </a:extLst>
          </p:cNvPr>
          <p:cNvSpPr/>
          <p:nvPr/>
        </p:nvSpPr>
        <p:spPr>
          <a:xfrm>
            <a:off x="1557582" y="4445728"/>
            <a:ext cx="1120302" cy="9779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5475EB-9DD7-4A67-926B-4C291F5519DC}"/>
              </a:ext>
            </a:extLst>
          </p:cNvPr>
          <p:cNvCxnSpPr>
            <a:cxnSpLocks/>
          </p:cNvCxnSpPr>
          <p:nvPr/>
        </p:nvCxnSpPr>
        <p:spPr bwMode="auto">
          <a:xfrm>
            <a:off x="6841060" y="4716680"/>
            <a:ext cx="209847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3554" y="4100019"/>
                <a:ext cx="1217128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3554" y="4100019"/>
                <a:ext cx="1217128" cy="453137"/>
              </a:xfrm>
              <a:prstGeom prst="rect">
                <a:avLst/>
              </a:prstGeom>
              <a:blipFill>
                <a:blip r:embed="rId12"/>
                <a:stretch>
                  <a:fillRect l="-1000" b="-135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bject 4">
            <a:extLst>
              <a:ext uri="{FF2B5EF4-FFF2-40B4-BE49-F238E27FC236}">
                <a16:creationId xmlns:a16="http://schemas.microsoft.com/office/drawing/2014/main" id="{FC4C3461-5F7C-4853-A21B-68DC7774D7C9}"/>
              </a:ext>
            </a:extLst>
          </p:cNvPr>
          <p:cNvSpPr/>
          <p:nvPr/>
        </p:nvSpPr>
        <p:spPr>
          <a:xfrm>
            <a:off x="9430998" y="4167029"/>
            <a:ext cx="858005" cy="1228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4F03A2-B8D2-4EFC-A424-7A19D345607D}"/>
              </a:ext>
            </a:extLst>
          </p:cNvPr>
          <p:cNvSpPr txBox="1"/>
          <p:nvPr/>
        </p:nvSpPr>
        <p:spPr>
          <a:xfrm>
            <a:off x="1641380" y="2948067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Alice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DCE825-DB79-49AB-94CF-92E89A903937}"/>
              </a:ext>
            </a:extLst>
          </p:cNvPr>
          <p:cNvSpPr txBox="1"/>
          <p:nvPr/>
        </p:nvSpPr>
        <p:spPr>
          <a:xfrm>
            <a:off x="9370495" y="2690972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Bob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D826B9-0AD2-4B7E-AC17-941F085F61D7}"/>
              </a:ext>
            </a:extLst>
          </p:cNvPr>
          <p:cNvCxnSpPr>
            <a:cxnSpLocks/>
          </p:cNvCxnSpPr>
          <p:nvPr/>
        </p:nvCxnSpPr>
        <p:spPr bwMode="auto">
          <a:xfrm>
            <a:off x="6753387" y="5444066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42569" y="4886703"/>
                <a:ext cx="1211293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2569" y="4886703"/>
                <a:ext cx="1211293" cy="46820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/>
              <p:nvPr/>
            </p:nvSpPr>
            <p:spPr>
              <a:xfrm>
                <a:off x="6851278" y="5743040"/>
                <a:ext cx="2922788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𝑏𝑚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278" y="5743040"/>
                <a:ext cx="2922788" cy="5309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805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6181" y="195341"/>
            <a:ext cx="7836520" cy="552657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sz="3530" spc="-74"/>
              <a:t>Diffie-Hellman </a:t>
            </a:r>
            <a:r>
              <a:rPr sz="3530" spc="-55"/>
              <a:t>key </a:t>
            </a:r>
            <a:r>
              <a:rPr sz="3530" spc="-70"/>
              <a:t>exchange </a:t>
            </a:r>
            <a:r>
              <a:rPr lang="en-US" sz="3530" spc="-81"/>
              <a:t>attack</a:t>
            </a:r>
            <a:endParaRPr sz="3530"/>
          </a:p>
        </p:txBody>
      </p:sp>
      <p:sp>
        <p:nvSpPr>
          <p:cNvPr id="4" name="object 4"/>
          <p:cNvSpPr/>
          <p:nvPr/>
        </p:nvSpPr>
        <p:spPr>
          <a:xfrm>
            <a:off x="9687030" y="993806"/>
            <a:ext cx="1349464" cy="1531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5" name="object 5"/>
          <p:cNvSpPr/>
          <p:nvPr/>
        </p:nvSpPr>
        <p:spPr>
          <a:xfrm>
            <a:off x="768369" y="1189367"/>
            <a:ext cx="1249711" cy="1513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5CCA19-6A84-406A-9963-716A34F4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929" y="4309697"/>
            <a:ext cx="1343025" cy="1228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14B106-4650-4ED1-9D41-98BBC9E8516E}"/>
              </a:ext>
            </a:extLst>
          </p:cNvPr>
          <p:cNvSpPr txBox="1"/>
          <p:nvPr/>
        </p:nvSpPr>
        <p:spPr>
          <a:xfrm>
            <a:off x="3905725" y="3536248"/>
            <a:ext cx="4230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man-in-the-middle attack!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/>
              <p:nvPr/>
            </p:nvSpPr>
            <p:spPr>
              <a:xfrm>
                <a:off x="2352203" y="1913630"/>
                <a:ext cx="22459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203" y="1913630"/>
                <a:ext cx="224593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/>
              <p:nvPr/>
            </p:nvSpPr>
            <p:spPr>
              <a:xfrm>
                <a:off x="7382198" y="1790207"/>
                <a:ext cx="2241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198" y="1790207"/>
                <a:ext cx="224151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B12014-F924-4ED8-B959-63405E0F2B6D}"/>
              </a:ext>
            </a:extLst>
          </p:cNvPr>
          <p:cNvCxnSpPr>
            <a:cxnSpLocks/>
          </p:cNvCxnSpPr>
          <p:nvPr/>
        </p:nvCxnSpPr>
        <p:spPr bwMode="auto">
          <a:xfrm>
            <a:off x="2761003" y="4854078"/>
            <a:ext cx="247299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7877" y="4310128"/>
                <a:ext cx="65986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𝑎𝐺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7877" y="4310128"/>
                <a:ext cx="65986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22EF3A-AB8B-42DD-8833-AF3B6C5CA95B}"/>
              </a:ext>
            </a:extLst>
          </p:cNvPr>
          <p:cNvCxnSpPr>
            <a:cxnSpLocks/>
          </p:cNvCxnSpPr>
          <p:nvPr/>
        </p:nvCxnSpPr>
        <p:spPr bwMode="auto">
          <a:xfrm flipV="1">
            <a:off x="4286032" y="2479382"/>
            <a:ext cx="3250365" cy="1389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/>
              <p:nvPr/>
            </p:nvSpPr>
            <p:spPr>
              <a:xfrm>
                <a:off x="4171993" y="2805042"/>
                <a:ext cx="39494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𝑎𝑏𝐺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993" y="2805042"/>
                <a:ext cx="394941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718E43-B302-4494-BE1C-F71FBBB134B6}"/>
              </a:ext>
            </a:extLst>
          </p:cNvPr>
          <p:cNvCxnSpPr>
            <a:cxnSpLocks/>
          </p:cNvCxnSpPr>
          <p:nvPr/>
        </p:nvCxnSpPr>
        <p:spPr bwMode="auto">
          <a:xfrm>
            <a:off x="4310440" y="1649286"/>
            <a:ext cx="322595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5562" y="1085144"/>
                <a:ext cx="121712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altLang="en-US" sz="1600" b="1"/>
              </a:p>
            </p:txBody>
          </p:sp>
        </mc:Choice>
        <mc:Fallback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35562" y="1085144"/>
                <a:ext cx="121712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47ED71-47FB-4F8F-B37C-B1A38A499777}"/>
              </a:ext>
            </a:extLst>
          </p:cNvPr>
          <p:cNvCxnSpPr>
            <a:cxnSpLocks/>
          </p:cNvCxnSpPr>
          <p:nvPr/>
        </p:nvCxnSpPr>
        <p:spPr bwMode="auto">
          <a:xfrm>
            <a:off x="2798301" y="5499980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7483" y="4942617"/>
                <a:ext cx="121129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𝑚𝐺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7483" y="4942617"/>
                <a:ext cx="1211293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/>
              <p:nvPr/>
            </p:nvSpPr>
            <p:spPr>
              <a:xfrm>
                <a:off x="2332664" y="5828519"/>
                <a:ext cx="20153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𝑎𝑚𝐺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664" y="5828519"/>
                <a:ext cx="2015359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bject 5">
            <a:extLst>
              <a:ext uri="{FF2B5EF4-FFF2-40B4-BE49-F238E27FC236}">
                <a16:creationId xmlns:a16="http://schemas.microsoft.com/office/drawing/2014/main" id="{D64680B4-4C56-47C4-96B0-4D30D9447EC3}"/>
              </a:ext>
            </a:extLst>
          </p:cNvPr>
          <p:cNvSpPr/>
          <p:nvPr/>
        </p:nvSpPr>
        <p:spPr>
          <a:xfrm>
            <a:off x="1557582" y="4445728"/>
            <a:ext cx="1120302" cy="9779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5475EB-9DD7-4A67-926B-4C291F5519DC}"/>
              </a:ext>
            </a:extLst>
          </p:cNvPr>
          <p:cNvCxnSpPr>
            <a:cxnSpLocks/>
          </p:cNvCxnSpPr>
          <p:nvPr/>
        </p:nvCxnSpPr>
        <p:spPr bwMode="auto">
          <a:xfrm>
            <a:off x="6841060" y="4716680"/>
            <a:ext cx="209847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3554" y="4100019"/>
                <a:ext cx="121712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𝑚𝐺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3554" y="4100019"/>
                <a:ext cx="1217128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bject 4">
            <a:extLst>
              <a:ext uri="{FF2B5EF4-FFF2-40B4-BE49-F238E27FC236}">
                <a16:creationId xmlns:a16="http://schemas.microsoft.com/office/drawing/2014/main" id="{FC4C3461-5F7C-4853-A21B-68DC7774D7C9}"/>
              </a:ext>
            </a:extLst>
          </p:cNvPr>
          <p:cNvSpPr/>
          <p:nvPr/>
        </p:nvSpPr>
        <p:spPr>
          <a:xfrm>
            <a:off x="9430998" y="4167029"/>
            <a:ext cx="858005" cy="1228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4F03A2-B8D2-4EFC-A424-7A19D345607D}"/>
              </a:ext>
            </a:extLst>
          </p:cNvPr>
          <p:cNvSpPr txBox="1"/>
          <p:nvPr/>
        </p:nvSpPr>
        <p:spPr>
          <a:xfrm>
            <a:off x="1641380" y="2948067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Alice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DCE825-DB79-49AB-94CF-92E89A903937}"/>
              </a:ext>
            </a:extLst>
          </p:cNvPr>
          <p:cNvSpPr txBox="1"/>
          <p:nvPr/>
        </p:nvSpPr>
        <p:spPr>
          <a:xfrm>
            <a:off x="9370495" y="2690972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Bob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D826B9-0AD2-4B7E-AC17-941F085F61D7}"/>
              </a:ext>
            </a:extLst>
          </p:cNvPr>
          <p:cNvCxnSpPr>
            <a:cxnSpLocks/>
          </p:cNvCxnSpPr>
          <p:nvPr/>
        </p:nvCxnSpPr>
        <p:spPr bwMode="auto">
          <a:xfrm>
            <a:off x="6753387" y="5444066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42569" y="4886703"/>
                <a:ext cx="121129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𝑏𝐺</m:t>
                      </m:r>
                    </m:oMath>
                  </m:oMathPara>
                </a14:m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2569" y="4886703"/>
                <a:ext cx="121129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/>
              <p:nvPr/>
            </p:nvSpPr>
            <p:spPr>
              <a:xfrm>
                <a:off x="7441788" y="5791356"/>
                <a:ext cx="20172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𝑏𝑚𝐺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788" y="5791356"/>
                <a:ext cx="2017219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 Box 13">
                <a:extLst>
                  <a:ext uri="{FF2B5EF4-FFF2-40B4-BE49-F238E27FC236}">
                    <a16:creationId xmlns:a16="http://schemas.microsoft.com/office/drawing/2014/main" id="{FC024DC7-F900-4737-AB1A-3D75B7D658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3912" y="1916832"/>
                <a:ext cx="121712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altLang="en-US" sz="1600" b="1"/>
              </a:p>
            </p:txBody>
          </p:sp>
        </mc:Choice>
        <mc:Fallback>
          <p:sp>
            <p:nvSpPr>
              <p:cNvPr id="29" name="Text Box 13">
                <a:extLst>
                  <a:ext uri="{FF2B5EF4-FFF2-40B4-BE49-F238E27FC236}">
                    <a16:creationId xmlns:a16="http://schemas.microsoft.com/office/drawing/2014/main" id="{FC024DC7-F900-4737-AB1A-3D75B7D65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03912" y="1916832"/>
                <a:ext cx="121712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7534FB6-70DB-44AF-B275-22A330C38404}"/>
                  </a:ext>
                </a:extLst>
              </p:cNvPr>
              <p:cNvSpPr txBox="1"/>
              <p:nvPr/>
            </p:nvSpPr>
            <p:spPr>
              <a:xfrm>
                <a:off x="270256" y="5499980"/>
                <a:ext cx="22459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7534FB6-70DB-44AF-B275-22A330C38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56" y="5499980"/>
                <a:ext cx="2245936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/>
              <p:nvPr/>
            </p:nvSpPr>
            <p:spPr>
              <a:xfrm>
                <a:off x="4617935" y="5828519"/>
                <a:ext cx="25068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1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935" y="5828519"/>
                <a:ext cx="250684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B6C9901-FD34-4A1B-9CB8-A26D83CDE967}"/>
                  </a:ext>
                </a:extLst>
              </p:cNvPr>
              <p:cNvSpPr txBox="1"/>
              <p:nvPr/>
            </p:nvSpPr>
            <p:spPr>
              <a:xfrm>
                <a:off x="9915738" y="5602584"/>
                <a:ext cx="2241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B6C9901-FD34-4A1B-9CB8-A26D83CDE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738" y="5602584"/>
                <a:ext cx="2241511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228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8F165E42-E075-4E75-B9EC-2177806D8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Why use ECC?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1CFFD842-74A8-4BB6-BAB0-9A526DFCA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How do we analyze Cryptosystems?</a:t>
            </a:r>
          </a:p>
          <a:p>
            <a:pPr lvl="1"/>
            <a:r>
              <a:rPr lang="en-US" altLang="en-US"/>
              <a:t>How difficult is the </a:t>
            </a:r>
            <a:r>
              <a:rPr lang="en-US" altLang="en-US">
                <a:solidFill>
                  <a:srgbClr val="FF3300"/>
                </a:solidFill>
              </a:rPr>
              <a:t>underlying problem</a:t>
            </a:r>
            <a:r>
              <a:rPr lang="en-US" altLang="en-US"/>
              <a:t> that it is based upon</a:t>
            </a:r>
          </a:p>
          <a:p>
            <a:pPr lvl="2"/>
            <a:r>
              <a:rPr lang="en-US" altLang="en-US"/>
              <a:t>RSA – Integer Factorization</a:t>
            </a:r>
          </a:p>
          <a:p>
            <a:pPr lvl="2"/>
            <a:r>
              <a:rPr lang="en-US" altLang="en-US"/>
              <a:t>DH – Discrete Logarithms</a:t>
            </a:r>
          </a:p>
          <a:p>
            <a:pPr lvl="2"/>
            <a:r>
              <a:rPr lang="en-US" altLang="en-US"/>
              <a:t>ECC - Elliptic Curve Discrete Logarithm problem</a:t>
            </a:r>
          </a:p>
          <a:p>
            <a:pPr lvl="1"/>
            <a:r>
              <a:rPr lang="en-US" altLang="en-US"/>
              <a:t>How do we measure difficulty?</a:t>
            </a:r>
          </a:p>
          <a:p>
            <a:pPr lvl="2"/>
            <a:r>
              <a:rPr lang="en-US" altLang="en-US"/>
              <a:t>We examine the algorithms used to solve these problems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E197BA73-CB1C-4A18-A7C4-7E6D70E26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39616" y="9636"/>
            <a:ext cx="8229600" cy="1143000"/>
          </a:xfrm>
        </p:spPr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Security of ECC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CBEEBFDF-D649-4D5E-86CA-50D67576879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4229" y="1179964"/>
            <a:ext cx="5256584" cy="4525963"/>
          </a:xfrm>
        </p:spPr>
        <p:txBody>
          <a:bodyPr/>
          <a:lstStyle/>
          <a:p>
            <a:r>
              <a:rPr lang="en-US" altLang="en-US" sz="2800"/>
              <a:t>To </a:t>
            </a:r>
            <a:r>
              <a:rPr lang="en-US" altLang="en-US" sz="2800" b="1">
                <a:solidFill>
                  <a:srgbClr val="FF3300"/>
                </a:solidFill>
              </a:rPr>
              <a:t>protect</a:t>
            </a:r>
            <a:r>
              <a:rPr lang="en-US" altLang="en-US" sz="2800"/>
              <a:t> a 128 bit AES key it would take a:</a:t>
            </a:r>
          </a:p>
          <a:p>
            <a:pPr lvl="1"/>
            <a:r>
              <a:rPr lang="en-US" altLang="en-US" sz="2400"/>
              <a:t> RSA Key Size: 3072 bits</a:t>
            </a:r>
          </a:p>
          <a:p>
            <a:pPr lvl="1"/>
            <a:r>
              <a:rPr lang="en-US" altLang="en-US" sz="2400"/>
              <a:t>ECC Key Size: 256 bits</a:t>
            </a:r>
          </a:p>
          <a:p>
            <a:r>
              <a:rPr lang="en-US" altLang="en-US" sz="2800"/>
              <a:t>How do we strengthen RSA?</a:t>
            </a:r>
          </a:p>
          <a:p>
            <a:pPr lvl="1"/>
            <a:r>
              <a:rPr lang="en-US" altLang="en-US" sz="2400"/>
              <a:t>Increase the key length</a:t>
            </a:r>
          </a:p>
          <a:p>
            <a:r>
              <a:rPr lang="en-US" altLang="en-US" sz="2800" b="1">
                <a:solidFill>
                  <a:srgbClr val="FF3300"/>
                </a:solidFill>
              </a:rPr>
              <a:t>Impractical?</a:t>
            </a:r>
            <a:r>
              <a:rPr lang="en-US" altLang="en-US" sz="2800"/>
              <a:t> 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7FA20092-68FF-4BD3-A60F-2372FA8ABC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31609525"/>
              </p:ext>
            </p:extLst>
          </p:nvPr>
        </p:nvGraphicFramePr>
        <p:xfrm>
          <a:off x="5562601" y="1152636"/>
          <a:ext cx="4870375" cy="5300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635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Symmetric Encryption</a:t>
                      </a:r>
                      <a:r>
                        <a:rPr lang="en-US" baseline="0"/>
                        <a:t> (Key Size in bits)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RSA and </a:t>
                      </a:r>
                      <a:r>
                        <a:rPr lang="en-US" err="1"/>
                        <a:t>Diffie</a:t>
                      </a:r>
                      <a:r>
                        <a:rPr lang="en-US"/>
                        <a:t>-Hellman (modulus</a:t>
                      </a:r>
                      <a:r>
                        <a:rPr lang="en-US" baseline="0"/>
                        <a:t> size in bits)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ECC Key Size in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1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1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1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1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61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61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0A43628-D222-497E-B990-41E4DE2E8B69}"/>
              </a:ext>
            </a:extLst>
          </p:cNvPr>
          <p:cNvSpPr txBox="1"/>
          <p:nvPr/>
        </p:nvSpPr>
        <p:spPr>
          <a:xfrm>
            <a:off x="10505014" y="443711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824604-BF7A-4CAF-B631-FEC2D4257388}"/>
              </a:ext>
            </a:extLst>
          </p:cNvPr>
          <p:cNvSpPr txBox="1"/>
          <p:nvPr/>
        </p:nvSpPr>
        <p:spPr>
          <a:xfrm>
            <a:off x="10488488" y="506602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3C6FC-122A-4750-A146-146C1FBB8C5E}"/>
              </a:ext>
            </a:extLst>
          </p:cNvPr>
          <p:cNvSpPr txBox="1"/>
          <p:nvPr/>
        </p:nvSpPr>
        <p:spPr>
          <a:xfrm>
            <a:off x="10488488" y="573325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903D2F-51C6-4C44-BF7A-680AD1C8D33E}"/>
              </a:ext>
            </a:extLst>
          </p:cNvPr>
          <p:cNvSpPr/>
          <p:nvPr/>
        </p:nvSpPr>
        <p:spPr>
          <a:xfrm>
            <a:off x="1016841" y="4812397"/>
            <a:ext cx="35669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https://nvlpubs.nist.gov/nistpubs/SpecialPublications/NIST.SP.800-57pt1r5.pdf</a:t>
            </a:r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9" name="Graphic 8" descr="Books">
            <a:extLst>
              <a:ext uri="{FF2B5EF4-FFF2-40B4-BE49-F238E27FC236}">
                <a16:creationId xmlns:a16="http://schemas.microsoft.com/office/drawing/2014/main" id="{A6BCF122-788E-4848-9B4D-880F388AA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860" y="487043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A82B0E63-D2A4-442F-84F3-1242230A4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Applications of ECC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6EBAF2C1-F8AD-4C1D-88CB-9DD8AFC31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344" y="1063285"/>
            <a:ext cx="11639128" cy="49672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800"/>
              <a:t>Many devices are small and have limited storage and computational power</a:t>
            </a:r>
          </a:p>
          <a:p>
            <a:pPr>
              <a:lnSpc>
                <a:spcPct val="150000"/>
              </a:lnSpc>
            </a:pPr>
            <a:r>
              <a:rPr lang="en-US" altLang="en-US" sz="2800"/>
              <a:t>Where can we apply ECC?</a:t>
            </a:r>
          </a:p>
          <a:p>
            <a:pPr lvl="1">
              <a:lnSpc>
                <a:spcPct val="150000"/>
              </a:lnSpc>
            </a:pPr>
            <a:r>
              <a:rPr lang="en-US" altLang="en-US" sz="2400" b="1"/>
              <a:t>Wireless communication devices</a:t>
            </a:r>
          </a:p>
          <a:p>
            <a:pPr lvl="1">
              <a:lnSpc>
                <a:spcPct val="150000"/>
              </a:lnSpc>
            </a:pPr>
            <a:r>
              <a:rPr lang="en-US" altLang="en-US" sz="2400"/>
              <a:t>Smart cards</a:t>
            </a:r>
          </a:p>
          <a:p>
            <a:pPr lvl="1">
              <a:lnSpc>
                <a:spcPct val="150000"/>
              </a:lnSpc>
            </a:pPr>
            <a:r>
              <a:rPr lang="en-US" altLang="en-US" sz="2400"/>
              <a:t>Web servers that need to handle many encryption sessions</a:t>
            </a:r>
          </a:p>
          <a:p>
            <a:pPr lvl="1">
              <a:lnSpc>
                <a:spcPct val="150000"/>
              </a:lnSpc>
            </a:pPr>
            <a:r>
              <a:rPr lang="en-US" altLang="en-US" sz="2400" b="1"/>
              <a:t>Any application where security is needed but lacks the power, storage and computational power that is necessary for our current cryptosystems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BA44EA48-9FBE-445B-9871-C5966C7B0D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Benefits of ECC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7B04DFB7-156F-475E-8EFF-F87E1E796F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276123"/>
            <a:ext cx="11277600" cy="49672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/>
              <a:t>Same benefits of the other cryptosystems: confidentiality, integrity, authentication and non-repudiation but…</a:t>
            </a:r>
          </a:p>
          <a:p>
            <a:pPr>
              <a:lnSpc>
                <a:spcPct val="150000"/>
              </a:lnSpc>
            </a:pPr>
            <a:r>
              <a:rPr lang="en-US" altLang="en-US"/>
              <a:t>Shorter key lengths</a:t>
            </a:r>
          </a:p>
          <a:p>
            <a:pPr lvl="1">
              <a:lnSpc>
                <a:spcPct val="150000"/>
              </a:lnSpc>
            </a:pPr>
            <a:r>
              <a:rPr lang="en-US" altLang="en-US"/>
              <a:t>Encryption, Decryption and Signature Verification speed up</a:t>
            </a:r>
          </a:p>
          <a:p>
            <a:pPr lvl="1">
              <a:lnSpc>
                <a:spcPct val="150000"/>
              </a:lnSpc>
            </a:pPr>
            <a:r>
              <a:rPr lang="en-US" altLang="en-US"/>
              <a:t>Storage and bandwidth savings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B7E0F578-ACEA-4DF9-80DF-70D2936626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a typeface="新細明體" panose="020B0604030504040204" pitchFamily="18" charset="-120"/>
              </a:rPr>
              <a:t>Summary of ECC</a:t>
            </a:r>
            <a:endParaRPr lang="en-AU" altLang="zh-TW" b="1">
              <a:solidFill>
                <a:schemeClr val="accent2"/>
              </a:solidFill>
              <a:ea typeface="新細明體" panose="020B0604030504040204" pitchFamily="18" charset="-120"/>
            </a:endParaRP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45AACC96-9AB4-449F-B9FF-B8A17728FA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 sz="28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problem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” analogous to discrete log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Q=kG, where Q,G belong to a prime curve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en-US" b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altLang="en-US" b="1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b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,G  </a:t>
            </a:r>
            <a:r>
              <a:rPr lang="en-US" altLang="en-US" b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b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“easy” to compute Q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given Q,G  </a:t>
            </a:r>
            <a:r>
              <a:rPr lang="en-US" altLang="en-US" b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b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“hard” to find k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	 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known as the elliptic curve logarithm problem</a:t>
            </a:r>
          </a:p>
          <a:p>
            <a:pPr lvl="2">
              <a:lnSpc>
                <a:spcPct val="15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k must be large enough</a:t>
            </a:r>
            <a:endParaRPr lang="en-US" altLang="zh-TW" sz="2800" b="1">
              <a:latin typeface="Times New Roman" panose="02020603050405020304" pitchFamily="18" charset="0"/>
              <a:ea typeface="新細明體" panose="020B0604030504040204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800"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ECC security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relies on elliptic curve logarithm problem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factoring, can use much smaller key sizes than with RSA </a:t>
            </a:r>
            <a:r>
              <a:rPr lang="en-US" alt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90000"/>
              </a:lnSpc>
              <a:buFont typeface="Wingdings" panose="05000000000000000000" pitchFamily="2" charset="2"/>
              <a:buChar char="è"/>
            </a:pPr>
            <a:r>
              <a:rPr lang="en-US" altLang="en-US" sz="28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similar security ECC offers significant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computational advantages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430" y="56065"/>
            <a:ext cx="9832097" cy="646321"/>
          </a:xfrm>
        </p:spPr>
        <p:txBody>
          <a:bodyPr wrap="square">
            <a:spAutoFit/>
          </a:bodyPr>
          <a:lstStyle/>
          <a:p>
            <a:r>
              <a:rPr lang="en-US" altLang="en-US" sz="3600">
                <a:ea typeface="ヒラギノ角ゴ Pro W3" charset="-128"/>
              </a:rPr>
              <a:t>Implementation The </a:t>
            </a:r>
            <a:r>
              <a:rPr lang="en-US" altLang="en-US" sz="3600" spc="-450">
                <a:ea typeface="ヒラギノ角ゴ Pro W3" charset="-128"/>
              </a:rPr>
              <a:t>R S </a:t>
            </a:r>
            <a:r>
              <a:rPr lang="en-US" altLang="en-US" sz="3600">
                <a:ea typeface="ヒラギノ角ゴ Pro W3" charset="-128"/>
              </a:rPr>
              <a:t>A Algorithm ((review) 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032A8B-39F2-B7D9-2522-EF942C8168C3}"/>
              </a:ext>
            </a:extLst>
          </p:cNvPr>
          <p:cNvSpPr txBox="1"/>
          <p:nvPr/>
        </p:nvSpPr>
        <p:spPr>
          <a:xfrm>
            <a:off x="335360" y="822522"/>
            <a:ext cx="6094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Generalization of Fermat's little theorem</a:t>
            </a:r>
            <a:endParaRPr lang="en-US" sz="3600" b="1" i="0">
              <a:solidFill>
                <a:srgbClr val="000000"/>
              </a:solidFill>
              <a:effectLst/>
              <a:highlight>
                <a:srgbClr val="FFFFFF"/>
              </a:highlight>
              <a:latin typeface="Linux Libertine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4D4D78-21C9-541A-A214-E95B2A550A39}"/>
              </a:ext>
            </a:extLst>
          </p:cNvPr>
          <p:cNvCxnSpPr/>
          <p:nvPr/>
        </p:nvCxnSpPr>
        <p:spPr bwMode="auto">
          <a:xfrm>
            <a:off x="5591944" y="981954"/>
            <a:ext cx="0" cy="52707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0A921EA-3B3D-5D88-9BCD-0E65B294121A}"/>
                  </a:ext>
                </a:extLst>
              </p:cNvPr>
              <p:cNvSpPr txBox="1"/>
              <p:nvPr/>
            </p:nvSpPr>
            <p:spPr>
              <a:xfrm>
                <a:off x="6096000" y="821320"/>
                <a:ext cx="52688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=15,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={0,1,2,…15}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0A921EA-3B3D-5D88-9BCD-0E65B2941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821320"/>
                <a:ext cx="526886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A3FC77BE-6945-85C2-9AB1-4ED77611C3D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68010" y="2461416"/>
              <a:ext cx="4680519" cy="35232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6184">
                      <a:extLst>
                        <a:ext uri="{9D8B030D-6E8A-4147-A177-3AD203B41FA5}">
                          <a16:colId xmlns:a16="http://schemas.microsoft.com/office/drawing/2014/main" val="1265212731"/>
                        </a:ext>
                      </a:extLst>
                    </a:gridCol>
                    <a:gridCol w="1464162">
                      <a:extLst>
                        <a:ext uri="{9D8B030D-6E8A-4147-A177-3AD203B41FA5}">
                          <a16:colId xmlns:a16="http://schemas.microsoft.com/office/drawing/2014/main" val="365496082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:a16="http://schemas.microsoft.com/office/drawing/2014/main" val="336001334"/>
                        </a:ext>
                      </a:extLst>
                    </a:gridCol>
                  </a:tblGrid>
                  <a:tr h="3832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15</m:t>
                                </m:r>
                              </m:oMath>
                            </m:oMathPara>
                          </a14:m>
                          <a:endParaRPr 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15</m:t>
                                </m:r>
                              </m:oMath>
                            </m:oMathPara>
                          </a14:m>
                          <a:endParaRPr 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65684565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29909901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1057147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40607050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7740027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2765956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687766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8976145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55322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A3FC77BE-6945-85C2-9AB1-4ED77611C3D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68010" y="2461416"/>
              <a:ext cx="4680519" cy="35232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6184">
                      <a:extLst>
                        <a:ext uri="{9D8B030D-6E8A-4147-A177-3AD203B41FA5}">
                          <a16:colId xmlns:a16="http://schemas.microsoft.com/office/drawing/2014/main" val="1265212731"/>
                        </a:ext>
                      </a:extLst>
                    </a:gridCol>
                    <a:gridCol w="1464162">
                      <a:extLst>
                        <a:ext uri="{9D8B030D-6E8A-4147-A177-3AD203B41FA5}">
                          <a16:colId xmlns:a16="http://schemas.microsoft.com/office/drawing/2014/main" val="365496082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:a16="http://schemas.microsoft.com/office/drawing/2014/main" val="33600133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68" t="-1333" r="-183456" b="-68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3278" t="-1333" r="-107054" b="-68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781" t="-1333" r="-781" b="-68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684565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29909901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1057147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40607050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7740027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2765956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687766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8976145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5532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0F324A-4323-4755-3159-98C53C09E427}"/>
                  </a:ext>
                </a:extLst>
              </p:cNvPr>
              <p:cNvSpPr txBox="1"/>
              <p:nvPr/>
            </p:nvSpPr>
            <p:spPr>
              <a:xfrm>
                <a:off x="446068" y="1347144"/>
                <a:ext cx="468052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/>
                  <a:t>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𝑙𝑐𝑚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−1)? 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0F324A-4323-4755-3159-98C53C09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68" y="1347144"/>
                <a:ext cx="4680520" cy="954107"/>
              </a:xfrm>
              <a:prstGeom prst="rect">
                <a:avLst/>
              </a:prstGeom>
              <a:blipFill>
                <a:blip r:embed="rId5"/>
                <a:stretch>
                  <a:fillRect t="-7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EA9189-2315-AC62-870E-C1C849560F97}"/>
                  </a:ext>
                </a:extLst>
              </p:cNvPr>
              <p:cNvSpPr txBox="1"/>
              <p:nvPr/>
            </p:nvSpPr>
            <p:spPr>
              <a:xfrm>
                <a:off x="5879976" y="1344540"/>
                <a:ext cx="6094201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=3.5=15,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=8,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𝑙𝑐𝑚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=4 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EA9189-2315-AC62-870E-C1C849560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976" y="1344540"/>
                <a:ext cx="6094201" cy="9541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99EAF0-5813-E359-3444-F990A1E125CC}"/>
              </a:ext>
            </a:extLst>
          </p:cNvPr>
          <p:cNvCxnSpPr/>
          <p:nvPr/>
        </p:nvCxnSpPr>
        <p:spPr bwMode="auto">
          <a:xfrm>
            <a:off x="374184" y="3492440"/>
            <a:ext cx="52508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C1E13A-D01F-687C-1090-177F0C181C4C}"/>
                  </a:ext>
                </a:extLst>
              </p:cNvPr>
              <p:cNvSpPr txBox="1"/>
              <p:nvPr/>
            </p:nvSpPr>
            <p:spPr>
              <a:xfrm>
                <a:off x="456541" y="2387594"/>
                <a:ext cx="5086091" cy="974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/>
              </a:p>
              <a:p>
                <a:r>
                  <a:rPr lang="en-US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C1E13A-D01F-687C-1090-177F0C181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41" y="2387594"/>
                <a:ext cx="5086091" cy="9743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8F39C6-2A27-D517-3232-DC7093AA40A8}"/>
                  </a:ext>
                </a:extLst>
              </p:cNvPr>
              <p:cNvSpPr txBox="1"/>
              <p:nvPr/>
            </p:nvSpPr>
            <p:spPr>
              <a:xfrm>
                <a:off x="505428" y="3573016"/>
                <a:ext cx="20295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8F39C6-2A27-D517-3232-DC7093AA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28" y="3573016"/>
                <a:ext cx="202959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A4DAF9-BF72-DBE4-5AA3-85295B7A0768}"/>
                  </a:ext>
                </a:extLst>
              </p:cNvPr>
              <p:cNvSpPr txBox="1"/>
              <p:nvPr/>
            </p:nvSpPr>
            <p:spPr>
              <a:xfrm>
                <a:off x="392704" y="4125493"/>
                <a:ext cx="4524059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A4DAF9-BF72-DBE4-5AA3-85295B7A0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04" y="4125493"/>
                <a:ext cx="4524059" cy="5564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5AC338-5F47-42D9-4ED5-DA0F7E97ED9C}"/>
                  </a:ext>
                </a:extLst>
              </p:cNvPr>
              <p:cNvSpPr txBox="1"/>
              <p:nvPr/>
            </p:nvSpPr>
            <p:spPr>
              <a:xfrm>
                <a:off x="-164262" y="4711184"/>
                <a:ext cx="5160181" cy="1451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−1),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−1),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5AC338-5F47-42D9-4ED5-DA0F7E97E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4262" y="4711184"/>
                <a:ext cx="5160181" cy="14514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6A80A9D-E54E-8205-2CA4-4FA7B2E664E6}"/>
              </a:ext>
            </a:extLst>
          </p:cNvPr>
          <p:cNvSpPr txBox="1"/>
          <p:nvPr/>
        </p:nvSpPr>
        <p:spPr>
          <a:xfrm>
            <a:off x="278821" y="6093296"/>
            <a:ext cx="6174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ym typeface="Wingdings" panose="05000000000000000000" pitchFamily="2" charset="2"/>
              </a:rPr>
              <a:t> Openssl_key_geneeration.txt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22968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431" y="56065"/>
            <a:ext cx="8229600" cy="646321"/>
          </a:xfrm>
        </p:spPr>
        <p:txBody>
          <a:bodyPr wrap="square">
            <a:spAutoFit/>
          </a:bodyPr>
          <a:lstStyle/>
          <a:p>
            <a:r>
              <a:rPr lang="en-US" altLang="en-US" sz="3600">
                <a:ea typeface="ヒラギノ角ゴ Pro W3" charset="-128"/>
              </a:rPr>
              <a:t>Implementation The </a:t>
            </a:r>
            <a:r>
              <a:rPr lang="en-US" altLang="en-US" sz="3600" spc="-450">
                <a:ea typeface="ヒラギノ角ゴ Pro W3" charset="-128"/>
              </a:rPr>
              <a:t>R S </a:t>
            </a:r>
            <a:r>
              <a:rPr lang="en-US" altLang="en-US" sz="3600">
                <a:ea typeface="ヒラギノ角ゴ Pro W3" charset="-128"/>
              </a:rPr>
              <a:t>A Algorithm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4D4D78-21C9-541A-A214-E95B2A550A39}"/>
              </a:ext>
            </a:extLst>
          </p:cNvPr>
          <p:cNvCxnSpPr>
            <a:cxnSpLocks/>
          </p:cNvCxnSpPr>
          <p:nvPr/>
        </p:nvCxnSpPr>
        <p:spPr bwMode="auto">
          <a:xfrm flipH="1">
            <a:off x="167680" y="2492896"/>
            <a:ext cx="1185664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0A921EA-3B3D-5D88-9BCD-0E65B294121A}"/>
                  </a:ext>
                </a:extLst>
              </p:cNvPr>
              <p:cNvSpPr txBox="1"/>
              <p:nvPr/>
            </p:nvSpPr>
            <p:spPr>
              <a:xfrm>
                <a:off x="5568962" y="1811700"/>
                <a:ext cx="52688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0A921EA-3B3D-5D88-9BCD-0E65B2941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962" y="1811700"/>
                <a:ext cx="526886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8F39C6-2A27-D517-3232-DC7093AA40A8}"/>
                  </a:ext>
                </a:extLst>
              </p:cNvPr>
              <p:cNvSpPr txBox="1"/>
              <p:nvPr/>
            </p:nvSpPr>
            <p:spPr>
              <a:xfrm>
                <a:off x="534229" y="1196752"/>
                <a:ext cx="20295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8F39C6-2A27-D517-3232-DC7093AA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29" y="1196752"/>
                <a:ext cx="202959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A4DAF9-BF72-DBE4-5AA3-85295B7A0768}"/>
                  </a:ext>
                </a:extLst>
              </p:cNvPr>
              <p:cNvSpPr txBox="1"/>
              <p:nvPr/>
            </p:nvSpPr>
            <p:spPr>
              <a:xfrm>
                <a:off x="421505" y="2760038"/>
                <a:ext cx="4524059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A4DAF9-BF72-DBE4-5AA3-85295B7A0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05" y="2760038"/>
                <a:ext cx="4524059" cy="5564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5AC338-5F47-42D9-4ED5-DA0F7E97ED9C}"/>
                  </a:ext>
                </a:extLst>
              </p:cNvPr>
              <p:cNvSpPr txBox="1"/>
              <p:nvPr/>
            </p:nvSpPr>
            <p:spPr>
              <a:xfrm>
                <a:off x="534229" y="3444234"/>
                <a:ext cx="5160181" cy="1451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−1),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−1),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5AC338-5F47-42D9-4ED5-DA0F7E97E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29" y="3444234"/>
                <a:ext cx="5160181" cy="14514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2C653C6-5034-7516-63F5-A7A3B93707F5}"/>
              </a:ext>
            </a:extLst>
          </p:cNvPr>
          <p:cNvSpPr txBox="1"/>
          <p:nvPr/>
        </p:nvSpPr>
        <p:spPr>
          <a:xfrm>
            <a:off x="5879976" y="1052736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Encrypt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CB0618-0889-A816-0741-5EF855005C10}"/>
              </a:ext>
            </a:extLst>
          </p:cNvPr>
          <p:cNvSpPr txBox="1"/>
          <p:nvPr/>
        </p:nvSpPr>
        <p:spPr>
          <a:xfrm>
            <a:off x="5879976" y="2833772"/>
            <a:ext cx="1802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Decrypt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F8D11E-8153-A4FD-6672-FE0E5EE6734A}"/>
                  </a:ext>
                </a:extLst>
              </p:cNvPr>
              <p:cNvSpPr txBox="1"/>
              <p:nvPr/>
            </p:nvSpPr>
            <p:spPr>
              <a:xfrm>
                <a:off x="6417880" y="3332805"/>
                <a:ext cx="3894746" cy="5309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!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F8D11E-8153-A4FD-6672-FE0E5EE67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880" y="3332805"/>
                <a:ext cx="3894746" cy="5309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F9FD1C-953D-8CB4-4BDF-380DE9E230B6}"/>
                  </a:ext>
                </a:extLst>
              </p:cNvPr>
              <p:cNvSpPr txBox="1"/>
              <p:nvPr/>
            </p:nvSpPr>
            <p:spPr>
              <a:xfrm>
                <a:off x="6672064" y="4017685"/>
                <a:ext cx="4577927" cy="1848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𝑖𝑛𝑣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F9FD1C-953D-8CB4-4BDF-380DE9E23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064" y="4017685"/>
                <a:ext cx="4577927" cy="18483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6EDFF4D-36B6-5D2F-B942-EC7DE0E5D27C}"/>
              </a:ext>
            </a:extLst>
          </p:cNvPr>
          <p:cNvCxnSpPr/>
          <p:nvPr/>
        </p:nvCxnSpPr>
        <p:spPr bwMode="auto">
          <a:xfrm flipV="1">
            <a:off x="6023992" y="4005064"/>
            <a:ext cx="5400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A7AE699-80F3-C9EE-B566-B80DB07D39F8}"/>
              </a:ext>
            </a:extLst>
          </p:cNvPr>
          <p:cNvSpPr txBox="1"/>
          <p:nvPr/>
        </p:nvSpPr>
        <p:spPr>
          <a:xfrm>
            <a:off x="6528048" y="5949280"/>
            <a:ext cx="56639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sym typeface="Wingdings" panose="05000000000000000000" pitchFamily="2" charset="2"/>
              </a:rPr>
              <a:t> </a:t>
            </a:r>
            <a:r>
              <a:rPr lang="en-US" b="1"/>
              <a:t>Chinese remainder theorem</a:t>
            </a:r>
          </a:p>
        </p:txBody>
      </p:sp>
    </p:spTree>
    <p:extLst>
      <p:ext uri="{BB962C8B-B14F-4D97-AF65-F5344CB8AC3E}">
        <p14:creationId xmlns:p14="http://schemas.microsoft.com/office/powerpoint/2010/main" val="229453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168" y="264248"/>
            <a:ext cx="8229600" cy="553998"/>
          </a:xfrm>
        </p:spPr>
        <p:txBody>
          <a:bodyPr wrap="square">
            <a:noAutofit/>
          </a:bodyPr>
          <a:lstStyle/>
          <a:p>
            <a:r>
              <a:rPr lang="en-US" altLang="en-US" sz="3600" err="1">
                <a:ea typeface="ヒラギノ角ゴ Pro W3" charset="-128"/>
              </a:rPr>
              <a:t>ElGamal</a:t>
            </a:r>
            <a:r>
              <a:rPr lang="en-US" altLang="en-US" sz="3600">
                <a:ea typeface="ヒラギノ角ゴ Pro W3" charset="-128"/>
              </a:rPr>
              <a:t> cipher</a:t>
            </a:r>
            <a:endParaRPr lang="en-US" sz="3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1E9B940-1116-4169-9986-707AF8E9B003}"/>
                  </a:ext>
                </a:extLst>
              </p:cNvPr>
              <p:cNvSpPr/>
              <p:nvPr/>
            </p:nvSpPr>
            <p:spPr>
              <a:xfrm>
                <a:off x="1524000" y="1202743"/>
                <a:ext cx="9144000" cy="25237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/>
                  <a:t>Encryption message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/>
                  <a:t>(using public key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b="1">
                    <a:solidFill>
                      <a:schemeClr val="accent2"/>
                    </a:solidFill>
                  </a:rPr>
                  <a:t> </a:t>
                </a:r>
                <a:r>
                  <a:rPr lang="en-US" b="1"/>
                  <a:t>)</a:t>
                </a: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3000">
                    <a:ea typeface="Cambria Math" panose="02040503050406030204" pitchFamily="18" charset="0"/>
                  </a:rPr>
                  <a:t>Choose a random number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3000" i="1">
                        <a:solidFill>
                          <a:srgbClr val="33CC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3000">
                    <a:ea typeface="Cambria Math" panose="02040503050406030204" pitchFamily="18" charset="0"/>
                  </a:rPr>
                  <a:t> </a:t>
                </a:r>
                <a:r>
                  <a:rPr lang="en-US" sz="300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why?</a:t>
                </a: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3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sz="3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3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3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3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n-US"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/>
                  <a:t>Output cipher message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1E9B940-1116-4169-9986-707AF8E9B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202743"/>
                <a:ext cx="9144000" cy="2523768"/>
              </a:xfrm>
              <a:prstGeom prst="rect">
                <a:avLst/>
              </a:prstGeom>
              <a:blipFill>
                <a:blip r:embed="rId3"/>
                <a:stretch>
                  <a:fillRect l="-1333" t="-2415" r="-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7353B1-5014-4348-847E-BDDB334A9FA2}"/>
              </a:ext>
            </a:extLst>
          </p:cNvPr>
          <p:cNvSpPr txBox="1"/>
          <p:nvPr/>
        </p:nvSpPr>
        <p:spPr>
          <a:xfrm>
            <a:off x="5159897" y="1484785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8486389-A901-4EA2-B046-CE80DBDDD166}"/>
                  </a:ext>
                </a:extLst>
              </p:cNvPr>
              <p:cNvSpPr/>
              <p:nvPr/>
            </p:nvSpPr>
            <p:spPr>
              <a:xfrm>
                <a:off x="1559496" y="4008552"/>
                <a:ext cx="8496944" cy="1931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000" b="1"/>
                  <a:t>Decryption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b="1"/>
                  <a:t> (using secret key </a:t>
                </a:r>
                <a14:m>
                  <m:oMath xmlns:m="http://schemas.openxmlformats.org/officeDocument/2006/math">
                    <m:r>
                      <a:rPr lang="en-US" sz="3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000" b="1"/>
                  <a:t> 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Computer  </a:t>
                </a:r>
                <a:r>
                  <a:rPr lang="en-US" sz="3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6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z="36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3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3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3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3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n-US" sz="3400" i="1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3400">
                    <a:cs typeface="Times New Roman" panose="02020603050405020304" pitchFamily="18" charset="0"/>
                  </a:rPr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lang="en-US" sz="3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8486389-A901-4EA2-B046-CE80DBDDD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4008552"/>
                <a:ext cx="8496944" cy="1931876"/>
              </a:xfrm>
              <a:prstGeom prst="rect">
                <a:avLst/>
              </a:prstGeom>
              <a:blipFill>
                <a:blip r:embed="rId4"/>
                <a:stretch>
                  <a:fillRect l="-1722" t="-4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35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-238335" y="3772948"/>
            <a:ext cx="3501440" cy="1917646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algn="ctr">
              <a:spcBef>
                <a:spcPts val="74"/>
              </a:spcBef>
            </a:pPr>
            <a:r>
              <a:rPr sz="2400">
                <a:solidFill>
                  <a:srgbClr val="FF0000"/>
                </a:solidFill>
                <a:latin typeface="Cambria Math"/>
                <a:cs typeface="Cambria Math"/>
              </a:rPr>
              <a:t>𝑎</a:t>
            </a:r>
            <a:r>
              <a:rPr sz="2400" spc="96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</a:p>
          <a:p>
            <a:pPr algn="ctr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68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5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40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80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0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36270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63</a:t>
            </a:r>
          </a:p>
          <a:p>
            <a:pPr algn="ctr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76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1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05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92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59196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65</a:t>
            </a:r>
          </a:p>
          <a:p>
            <a:pPr algn="ctr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78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1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69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43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6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86394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59</a:t>
            </a:r>
          </a:p>
          <a:p>
            <a:pPr algn="ctr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52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87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18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8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15314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52</a:t>
            </a:r>
          </a:p>
        </p:txBody>
      </p:sp>
      <p:sp>
        <p:nvSpPr>
          <p:cNvPr id="4" name="object 4"/>
          <p:cNvSpPr/>
          <p:nvPr/>
        </p:nvSpPr>
        <p:spPr>
          <a:xfrm>
            <a:off x="10444255" y="1840996"/>
            <a:ext cx="1446361" cy="976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413777" y="1979277"/>
            <a:ext cx="956107" cy="9769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1887707" y="1429654"/>
            <a:ext cx="8176670" cy="1364492"/>
          </a:xfrm>
          <a:custGeom>
            <a:avLst/>
            <a:gdLst/>
            <a:ahLst/>
            <a:cxnLst/>
            <a:rect l="l" t="t" r="r" b="b"/>
            <a:pathLst>
              <a:path w="8404860" h="762000">
                <a:moveTo>
                  <a:pt x="0" y="190500"/>
                </a:moveTo>
                <a:lnTo>
                  <a:pt x="8023859" y="190500"/>
                </a:lnTo>
                <a:lnTo>
                  <a:pt x="8023859" y="0"/>
                </a:lnTo>
                <a:lnTo>
                  <a:pt x="8404860" y="381000"/>
                </a:lnTo>
                <a:lnTo>
                  <a:pt x="8023859" y="762000"/>
                </a:lnTo>
                <a:lnTo>
                  <a:pt x="8023859" y="571500"/>
                </a:lnTo>
                <a:lnTo>
                  <a:pt x="0" y="571500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" name="object 7"/>
          <p:cNvSpPr/>
          <p:nvPr/>
        </p:nvSpPr>
        <p:spPr>
          <a:xfrm>
            <a:off x="1997952" y="2784588"/>
            <a:ext cx="8854874" cy="1364492"/>
          </a:xfrm>
          <a:custGeom>
            <a:avLst/>
            <a:gdLst/>
            <a:ahLst/>
            <a:cxnLst/>
            <a:rect l="l" t="t" r="r" b="b"/>
            <a:pathLst>
              <a:path w="8354695" h="762000">
                <a:moveTo>
                  <a:pt x="8354568" y="571500"/>
                </a:moveTo>
                <a:lnTo>
                  <a:pt x="381000" y="571500"/>
                </a:lnTo>
                <a:lnTo>
                  <a:pt x="381000" y="762000"/>
                </a:lnTo>
                <a:lnTo>
                  <a:pt x="0" y="381000"/>
                </a:lnTo>
                <a:lnTo>
                  <a:pt x="381000" y="0"/>
                </a:lnTo>
                <a:lnTo>
                  <a:pt x="381000" y="190500"/>
                </a:lnTo>
                <a:lnTo>
                  <a:pt x="8354568" y="190500"/>
                </a:lnTo>
                <a:lnTo>
                  <a:pt x="8354568" y="571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691431" y="955770"/>
            <a:ext cx="10981219" cy="794492"/>
          </a:xfrm>
          <a:prstGeom prst="rect">
            <a:avLst/>
          </a:prstGeom>
        </p:spPr>
        <p:txBody>
          <a:bodyPr vert="horz" wrap="square" lIns="0" tIns="29888" rIns="0" bIns="0" rtlCol="0">
            <a:spAutoFit/>
          </a:bodyPr>
          <a:lstStyle/>
          <a:p>
            <a:pPr>
              <a:spcBef>
                <a:spcPts val="235"/>
              </a:spcBef>
            </a:pPr>
            <a:r>
              <a:rPr lang="en-US" sz="2400">
                <a:latin typeface="Cambria Math"/>
                <a:cs typeface="Cambria Math"/>
              </a:rPr>
              <a:t>p</a:t>
            </a:r>
            <a:r>
              <a:rPr sz="2400">
                <a:latin typeface="Cambria Math"/>
                <a:cs typeface="Cambria Math"/>
              </a:rPr>
              <a:t> =</a:t>
            </a:r>
            <a:r>
              <a:rPr sz="2400" spc="-99">
                <a:latin typeface="Cambria Math"/>
                <a:cs typeface="Cambria Math"/>
              </a:rPr>
              <a:t> </a:t>
            </a:r>
            <a:r>
              <a:rPr sz="2400">
                <a:latin typeface="Cambria Math"/>
                <a:cs typeface="Cambria Math"/>
              </a:rPr>
              <a:t>1606938044258990275541962092341162602522202993782792835301301</a:t>
            </a:r>
          </a:p>
          <a:p>
            <a:pPr marR="367045">
              <a:spcBef>
                <a:spcPts val="165"/>
              </a:spcBef>
            </a:pPr>
            <a:r>
              <a:rPr sz="2400">
                <a:latin typeface="Cambria Math"/>
                <a:cs typeface="Cambria Math"/>
              </a:rPr>
              <a:t>𝑔  =</a:t>
            </a:r>
            <a:r>
              <a:rPr sz="2400" spc="-125">
                <a:latin typeface="Cambria Math"/>
                <a:cs typeface="Cambria Math"/>
              </a:rPr>
              <a:t> </a:t>
            </a:r>
            <a:r>
              <a:rPr sz="2400">
                <a:latin typeface="Cambria Math"/>
                <a:cs typeface="Cambria Math"/>
              </a:rPr>
              <a:t>123456789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49256" y="3777802"/>
            <a:ext cx="2942744" cy="1917646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504337">
              <a:spcBef>
                <a:spcPts val="74"/>
              </a:spcBef>
            </a:pPr>
            <a:r>
              <a:rPr sz="2400">
                <a:solidFill>
                  <a:srgbClr val="FF0000"/>
                </a:solidFill>
                <a:latin typeface="Cambria Math"/>
                <a:cs typeface="Cambria Math"/>
              </a:rPr>
              <a:t>𝑏</a:t>
            </a:r>
            <a:r>
              <a:rPr sz="2400" spc="92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</a:p>
          <a:p>
            <a:pPr marL="9340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36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2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05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9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13191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29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4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1</a:t>
            </a:r>
          </a:p>
          <a:p>
            <a:pPr marL="9340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98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63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88025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73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2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5</a:t>
            </a:r>
          </a:p>
          <a:p>
            <a:pPr marL="9340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26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9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69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6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68283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67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3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5</a:t>
            </a:r>
          </a:p>
          <a:p>
            <a:pPr marL="9340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52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4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94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2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24680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74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4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27623" y="1724275"/>
            <a:ext cx="8108837" cy="656234"/>
          </a:xfrm>
          <a:prstGeom prst="rect">
            <a:avLst/>
          </a:prstGeom>
        </p:spPr>
        <p:txBody>
          <a:bodyPr vert="horz" wrap="square" lIns="0" tIns="9807" rIns="0" bIns="0" rtlCol="0">
            <a:spAutoFit/>
          </a:bodyPr>
          <a:lstStyle/>
          <a:p>
            <a:pPr marL="28019">
              <a:spcBef>
                <a:spcPts val="77"/>
              </a:spcBef>
            </a:pPr>
            <a:r>
              <a:rPr sz="2400" spc="37">
                <a:solidFill>
                  <a:srgbClr val="FF0000"/>
                </a:solidFill>
                <a:latin typeface="Cambria Math"/>
                <a:cs typeface="Cambria Math"/>
              </a:rPr>
              <a:t>𝑔</a:t>
            </a:r>
            <a:r>
              <a:rPr sz="2400" spc="55" baseline="27777">
                <a:solidFill>
                  <a:srgbClr val="FF0000"/>
                </a:solidFill>
                <a:latin typeface="Cambria Math"/>
                <a:cs typeface="Cambria Math"/>
              </a:rPr>
              <a:t>𝑎 </a:t>
            </a:r>
            <a:r>
              <a:rPr sz="2400">
                <a:solidFill>
                  <a:srgbClr val="FF0000"/>
                </a:solidFill>
                <a:latin typeface="Segoe UI"/>
                <a:cs typeface="Segoe UI"/>
              </a:rPr>
              <a:t>mod </a:t>
            </a:r>
            <a:r>
              <a:rPr lang="en-US" sz="2400">
                <a:solidFill>
                  <a:srgbClr val="FF0000"/>
                </a:solidFill>
                <a:latin typeface="Segoe UI"/>
                <a:cs typeface="Segoe UI"/>
              </a:rPr>
              <a:t>p</a:t>
            </a:r>
            <a:r>
              <a:rPr sz="24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>
                <a:latin typeface="Cambria Math"/>
                <a:cs typeface="Cambria Math"/>
              </a:rPr>
              <a:t>=</a:t>
            </a:r>
            <a:r>
              <a:rPr sz="1800" spc="-84">
                <a:latin typeface="Cambria Math"/>
                <a:cs typeface="Cambria Math"/>
              </a:rPr>
              <a:t> </a:t>
            </a:r>
            <a:r>
              <a:rPr sz="1800" spc="-4">
                <a:latin typeface="Cambria Math"/>
                <a:cs typeface="Cambria Math"/>
              </a:rPr>
              <a:t>78467374529422653579754596319852702575499692980085777948593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28990" y="5337548"/>
            <a:ext cx="4288496" cy="994788"/>
          </a:xfrm>
          <a:prstGeom prst="rect">
            <a:avLst/>
          </a:prstGeom>
        </p:spPr>
        <p:txBody>
          <a:bodyPr vert="horz" wrap="square" lIns="0" tIns="9807" rIns="0" bIns="0" rtlCol="0">
            <a:spAutoFit/>
          </a:bodyPr>
          <a:lstStyle/>
          <a:p>
            <a:pPr marL="28019">
              <a:spcBef>
                <a:spcPts val="77"/>
              </a:spcBef>
            </a:pPr>
            <a:r>
              <a:rPr sz="2400" spc="44">
                <a:solidFill>
                  <a:schemeClr val="accent2"/>
                </a:solidFill>
                <a:latin typeface="Cambria Math"/>
                <a:cs typeface="Cambria Math"/>
              </a:rPr>
              <a:t>𝑔</a:t>
            </a:r>
            <a:r>
              <a:rPr sz="2400" spc="65" baseline="27777">
                <a:solidFill>
                  <a:schemeClr val="accent2"/>
                </a:solidFill>
                <a:latin typeface="Cambria Math"/>
                <a:cs typeface="Cambria Math"/>
              </a:rPr>
              <a:t>𝑎𝑏 </a:t>
            </a:r>
            <a:r>
              <a:rPr sz="2400">
                <a:solidFill>
                  <a:schemeClr val="accent2"/>
                </a:solidFill>
                <a:latin typeface="Segoe UI"/>
                <a:cs typeface="Segoe UI"/>
              </a:rPr>
              <a:t>mod </a:t>
            </a:r>
            <a:r>
              <a:rPr lang="en-US" sz="2400">
                <a:solidFill>
                  <a:schemeClr val="accent2"/>
                </a:solidFill>
                <a:latin typeface="Segoe UI"/>
                <a:cs typeface="Segoe UI"/>
              </a:rPr>
              <a:t>p</a:t>
            </a:r>
            <a:r>
              <a:rPr sz="2400">
                <a:solidFill>
                  <a:schemeClr val="accent2"/>
                </a:solidFill>
                <a:latin typeface="Cambria Math"/>
                <a:cs typeface="Cambria Math"/>
              </a:rPr>
              <a:t> =</a:t>
            </a:r>
            <a:r>
              <a:rPr sz="2400" spc="168">
                <a:solidFill>
                  <a:schemeClr val="accent2"/>
                </a:solidFill>
                <a:latin typeface="Cambria Math"/>
                <a:cs typeface="Cambria Math"/>
              </a:rPr>
              <a:t> </a:t>
            </a:r>
            <a:r>
              <a:rPr sz="2000" spc="-4">
                <a:solidFill>
                  <a:schemeClr val="accent2"/>
                </a:solidFill>
                <a:latin typeface="Cambria Math"/>
                <a:cs typeface="Cambria Math"/>
              </a:rPr>
              <a:t>437452857085801785219961443000845969831329749878767465041215</a:t>
            </a:r>
            <a:endParaRPr sz="2000">
              <a:solidFill>
                <a:schemeClr val="accent2"/>
              </a:solidFill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9675" y="3137084"/>
            <a:ext cx="7886820" cy="669058"/>
          </a:xfrm>
          <a:prstGeom prst="rect">
            <a:avLst/>
          </a:prstGeom>
        </p:spPr>
        <p:txBody>
          <a:bodyPr vert="horz" wrap="square" lIns="0" tIns="9807" rIns="0" bIns="0" rtlCol="0">
            <a:spAutoFit/>
          </a:bodyPr>
          <a:lstStyle/>
          <a:p>
            <a:pPr marL="28019" algn="r">
              <a:spcBef>
                <a:spcPts val="77"/>
              </a:spcBef>
            </a:pPr>
            <a:r>
              <a:rPr lang="en-US" sz="2400">
                <a:latin typeface="Cambria Math"/>
                <a:cs typeface="Cambria Math"/>
              </a:rPr>
              <a:t> </a:t>
            </a:r>
            <a:r>
              <a:rPr lang="en-US" sz="2400" spc="33">
                <a:solidFill>
                  <a:srgbClr val="FF0000"/>
                </a:solidFill>
                <a:latin typeface="Cambria Math"/>
                <a:cs typeface="Cambria Math"/>
              </a:rPr>
              <a:t>𝑔</a:t>
            </a:r>
            <a:r>
              <a:rPr lang="en-US" sz="2400" spc="49" baseline="27777">
                <a:solidFill>
                  <a:srgbClr val="FF0000"/>
                </a:solidFill>
                <a:latin typeface="Cambria Math"/>
                <a:cs typeface="Cambria Math"/>
              </a:rPr>
              <a:t>𝑏 </a:t>
            </a:r>
            <a:r>
              <a:rPr lang="en-US" sz="2400" spc="-4">
                <a:solidFill>
                  <a:srgbClr val="FF0000"/>
                </a:solidFill>
                <a:latin typeface="Segoe UI"/>
                <a:cs typeface="Segoe UI"/>
              </a:rPr>
              <a:t>mod</a:t>
            </a:r>
            <a:r>
              <a:rPr lang="en-US" sz="2400" spc="-59">
                <a:solidFill>
                  <a:srgbClr val="FF0000"/>
                </a:solidFill>
                <a:latin typeface="Segoe UI"/>
                <a:cs typeface="Segoe UI"/>
              </a:rPr>
              <a:t> p =</a:t>
            </a:r>
          </a:p>
          <a:p>
            <a:pPr marL="28019">
              <a:spcBef>
                <a:spcPts val="77"/>
              </a:spcBef>
            </a:pPr>
            <a:r>
              <a:rPr sz="1800" spc="-4">
                <a:latin typeface="Cambria Math"/>
                <a:cs typeface="Cambria Math"/>
              </a:rPr>
              <a:t>560048104293218128667441021342483133802626271394299410128798</a:t>
            </a:r>
            <a:endParaRPr sz="1800">
              <a:solidFill>
                <a:srgbClr val="FF0000"/>
              </a:solidFill>
              <a:latin typeface="Cambria Math"/>
              <a:cs typeface="Cambria Math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B90D442-30E4-4422-8D75-F4E782E09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9862" y="-19400"/>
            <a:ext cx="9694690" cy="914400"/>
          </a:xfrm>
        </p:spPr>
        <p:txBody>
          <a:bodyPr/>
          <a:lstStyle/>
          <a:p>
            <a:r>
              <a:rPr lang="en-US" altLang="en-US"/>
              <a:t>Diffie-Hellman exchange Protocol (DHE)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2864E10-68F0-4952-8991-253E0C882649}"/>
                  </a:ext>
                </a:extLst>
              </p:cNvPr>
              <p:cNvSpPr/>
              <p:nvPr/>
            </p:nvSpPr>
            <p:spPr>
              <a:xfrm>
                <a:off x="250902" y="5690594"/>
                <a:ext cx="2237920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pc="44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pc="44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lang="en-US" b="0" i="1" spc="44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Cambria Math"/>
                              </a:rPr>
                              <m:t>(</m:t>
                            </m:r>
                            <m:r>
                              <a:rPr lang="en-US" i="1" spc="44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pc="44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Cambria Math"/>
                              </a:rPr>
                              <m:t>𝑏</m:t>
                            </m:r>
                          </m:sup>
                        </m:sSup>
                        <m:r>
                          <a:rPr lang="en-US" b="0" i="1" spc="44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pc="44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pc="65" baseline="27777">
                    <a:solidFill>
                      <a:schemeClr val="accent2"/>
                    </a:solidFill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pc="44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ambria Math"/>
                      </a:rPr>
                      <m:t>𝑚𝑜𝑑</m:t>
                    </m:r>
                    <m:r>
                      <a:rPr lang="en-US" i="1" spc="44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i="1" spc="44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ambria Math"/>
                      </a:rPr>
                      <m:t>𝑝</m:t>
                    </m:r>
                  </m:oMath>
                </a14:m>
                <a:r>
                  <a:rPr lang="en-US" spc="65" baseline="27777">
                    <a:solidFill>
                      <a:schemeClr val="accent2"/>
                    </a:solidFill>
                    <a:latin typeface="Cambria Math"/>
                    <a:cs typeface="Cambria Math"/>
                  </a:rPr>
                  <a:t> </a:t>
                </a:r>
                <a:endParaRPr lang="en-US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2864E10-68F0-4952-8991-253E0C882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02" y="5690594"/>
                <a:ext cx="2237920" cy="5309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1D79F5F-408F-4E1E-BE9B-11450CB0F8EA}"/>
                  </a:ext>
                </a:extLst>
              </p:cNvPr>
              <p:cNvSpPr/>
              <p:nvPr/>
            </p:nvSpPr>
            <p:spPr>
              <a:xfrm>
                <a:off x="9207033" y="5756218"/>
                <a:ext cx="2210733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pc="44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pc="44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pc="44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Cambria Math"/>
                                </a:rPr>
                                <m:t>(</m:t>
                              </m:r>
                              <m:r>
                                <a:rPr lang="en-US" i="1" spc="44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Cambria Math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pc="44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Cambria Math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b="0" i="1" spc="44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pc="44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𝑏</m:t>
                          </m:r>
                        </m:sup>
                      </m:sSup>
                      <m:r>
                        <a:rPr lang="en-US" b="0" i="1" spc="44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mbria Math"/>
                        </a:rPr>
                        <m:t>𝑚𝑜𝑑</m:t>
                      </m:r>
                      <m:r>
                        <a:rPr lang="en-US" b="0" i="1" spc="44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b="0" i="1" spc="44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mbria Math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1D79F5F-408F-4E1E-BE9B-11450CB0F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033" y="5756218"/>
                <a:ext cx="2210733" cy="5309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12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3937AA94-D255-4782-A30E-2D982014E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144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Computational hardness assumptions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object 4">
                <a:extLst>
                  <a:ext uri="{FF2B5EF4-FFF2-40B4-BE49-F238E27FC236}">
                    <a16:creationId xmlns:a16="http://schemas.microsoft.com/office/drawing/2014/main" id="{EC46DCCB-103D-4701-9DB1-A9AF0C14956B}"/>
                  </a:ext>
                </a:extLst>
              </p:cNvPr>
              <p:cNvSpPr txBox="1"/>
              <p:nvPr/>
            </p:nvSpPr>
            <p:spPr>
              <a:xfrm>
                <a:off x="980899" y="1432072"/>
                <a:ext cx="8213977" cy="460318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431800" indent="-343535">
                  <a:spcBef>
                    <a:spcPts val="95"/>
                  </a:spcBef>
                  <a:buSzPct val="89285"/>
                  <a:buFont typeface="Arial"/>
                  <a:buChar char="•"/>
                  <a:tabLst>
                    <a:tab pos="431800" algn="l"/>
                    <a:tab pos="432434" algn="l"/>
                    <a:tab pos="10024745" algn="l"/>
                  </a:tabLst>
                </a:pPr>
                <a:r>
                  <a:rPr lang="en-US" b="1" spc="-10">
                    <a:latin typeface="Segoe UI Light"/>
                    <a:cs typeface="Segoe UI Light"/>
                  </a:rPr>
                  <a:t> </a:t>
                </a:r>
                <a:r>
                  <a:rPr lang="en-US" b="1" spc="-15">
                    <a:latin typeface="Segoe UI Light"/>
                    <a:cs typeface="Segoe UI Light"/>
                  </a:rPr>
                  <a:t>Integer factorization Problem ;</a:t>
                </a:r>
              </a:p>
              <a:p>
                <a:pPr marL="88265">
                  <a:spcBef>
                    <a:spcPts val="95"/>
                  </a:spcBef>
                  <a:buSzPct val="89285"/>
                  <a:tabLst>
                    <a:tab pos="431800" algn="l"/>
                    <a:tab pos="432434" algn="l"/>
                    <a:tab pos="10024745" algn="l"/>
                  </a:tabLst>
                </a:pPr>
                <a:r>
                  <a:rPr lang="en-US" spc="20">
                    <a:latin typeface="Cambria Math"/>
                    <a:cs typeface="Cambria Math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i="1" spc="20" smtClean="0">
                        <a:latin typeface="Cambria Math" panose="02040503050406030204" pitchFamily="18" charset="0"/>
                        <a:cs typeface="Cambria Math"/>
                      </a:rPr>
                      <m:t>𝑛</m:t>
                    </m:r>
                    <m:r>
                      <a:rPr lang="en-US" b="0" i="1" spc="2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/>
                      </a:rPr>
                      <m:t>(=</m:t>
                    </m:r>
                    <m:r>
                      <a:rPr lang="en-US" i="1" spc="165" baseline="27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i="1" spc="-5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/>
                      </a:rPr>
                      <m:t>𝑝</m:t>
                    </m:r>
                    <m:r>
                      <a:rPr lang="en-US" i="1" spc="-5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/>
                      </a:rPr>
                      <m:t>.</m:t>
                    </m:r>
                    <m:r>
                      <a:rPr lang="en-US" i="1" spc="-5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/>
                      </a:rPr>
                      <m:t>𝑞</m:t>
                    </m:r>
                    <m:r>
                      <a:rPr lang="en-US" b="0" i="1" spc="-5" dirty="0" smtClean="0">
                        <a:latin typeface="Cambria Math" panose="02040503050406030204" pitchFamily="18" charset="0"/>
                        <a:cs typeface="Cambria Math"/>
                      </a:rPr>
                      <m:t>)</m:t>
                    </m:r>
                    <m:r>
                      <a:rPr lang="en-US" i="1" spc="-5" dirty="0" smtClean="0">
                        <a:latin typeface="Cambria Math" panose="02040503050406030204" pitchFamily="18" charset="0"/>
                        <a:cs typeface="Cambria Math"/>
                      </a:rPr>
                      <m:t>↦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mbria Math"/>
                        <a:sym typeface="Euclid Symbol" panose="05050102010706020507" pitchFamily="18" charset="2"/>
                      </a:rPr>
                      <m:t> (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mbria Math"/>
                        <a:sym typeface="Euclid Symbol" panose="05050102010706020507" pitchFamily="18" charset="2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mbria Math"/>
                        <a:sym typeface="Euclid Symbol" panose="05050102010706020507" pitchFamily="18" charset="2"/>
                      </a:rPr>
                      <m:t>)=(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mbria Math"/>
                        <a:sym typeface="Euclid Symbol" panose="05050102010706020507" pitchFamily="18" charset="2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mbria Math"/>
                        <a:sym typeface="Euclid Symbol" panose="05050102010706020507" pitchFamily="18" charset="2"/>
                      </a:rPr>
                      <m:t>−1)(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mbria Math"/>
                        <a:sym typeface="Euclid Symbol" panose="05050102010706020507" pitchFamily="18" charset="2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mbria Math"/>
                        <a:sym typeface="Euclid Symbol" panose="05050102010706020507" pitchFamily="18" charset="2"/>
                      </a:rPr>
                      <m:t>−1</m:t>
                    </m:r>
                  </m:oMath>
                </a14:m>
                <a:r>
                  <a:rPr lang="en-US" i="0">
                    <a:latin typeface="+mj-lt"/>
                    <a:cs typeface="Cambria Math"/>
                    <a:sym typeface="Euclid Symbol" panose="05050102010706020507" pitchFamily="18" charset="2"/>
                  </a:rPr>
                  <a:t>)</a:t>
                </a:r>
                <a:endParaRPr lang="en-US">
                  <a:latin typeface="Cambria Math"/>
                  <a:cs typeface="Cambria Math"/>
                </a:endParaRPr>
              </a:p>
              <a:p>
                <a:pPr marL="88265">
                  <a:spcBef>
                    <a:spcPts val="95"/>
                  </a:spcBef>
                  <a:buSzPct val="89285"/>
                  <a:tabLst>
                    <a:tab pos="431800" algn="l"/>
                    <a:tab pos="432434" algn="l"/>
                    <a:tab pos="10024745" algn="l"/>
                  </a:tabLst>
                </a:pPr>
                <a:endParaRPr lang="en-US" b="1" spc="-10">
                  <a:latin typeface="Segoe UI Light"/>
                  <a:cs typeface="Segoe UI Light"/>
                </a:endParaRPr>
              </a:p>
              <a:p>
                <a:pPr marL="431800" indent="-343535">
                  <a:spcBef>
                    <a:spcPts val="95"/>
                  </a:spcBef>
                  <a:buSzPct val="89285"/>
                  <a:buFont typeface="Arial"/>
                  <a:buChar char="•"/>
                  <a:tabLst>
                    <a:tab pos="431800" algn="l"/>
                    <a:tab pos="432434" algn="l"/>
                    <a:tab pos="10024745" algn="l"/>
                  </a:tabLst>
                </a:pPr>
                <a:r>
                  <a:rPr lang="en-US" b="1" spc="-10">
                    <a:latin typeface="Segoe UI Light"/>
                    <a:cs typeface="Segoe UI Light"/>
                  </a:rPr>
                  <a:t>Discrete </a:t>
                </a:r>
                <a:r>
                  <a:rPr lang="en-US" b="1" spc="-5">
                    <a:latin typeface="Segoe UI Light"/>
                    <a:cs typeface="Segoe UI Light"/>
                  </a:rPr>
                  <a:t>Log</a:t>
                </a:r>
                <a:r>
                  <a:rPr lang="en-US" b="1" spc="175">
                    <a:latin typeface="Segoe UI Light"/>
                    <a:cs typeface="Segoe UI Light"/>
                  </a:rPr>
                  <a:t> </a:t>
                </a:r>
                <a:r>
                  <a:rPr lang="en-US" b="1" spc="-15">
                    <a:latin typeface="Segoe UI Light"/>
                    <a:cs typeface="Segoe UI Light"/>
                  </a:rPr>
                  <a:t>Problem</a:t>
                </a:r>
                <a:r>
                  <a:rPr lang="en-US" b="1" spc="10">
                    <a:latin typeface="Segoe UI Light"/>
                    <a:cs typeface="Segoe UI Light"/>
                  </a:rPr>
                  <a:t> </a:t>
                </a:r>
                <a:r>
                  <a:rPr lang="en-US" b="1" spc="-5">
                    <a:latin typeface="Segoe UI Light"/>
                    <a:cs typeface="Segoe UI Light"/>
                  </a:rPr>
                  <a:t>(DLP): </a:t>
                </a:r>
              </a:p>
              <a:p>
                <a:pPr marL="88265" algn="ctr">
                  <a:spcBef>
                    <a:spcPts val="95"/>
                  </a:spcBef>
                  <a:buSzPct val="89285"/>
                  <a:tabLst>
                    <a:tab pos="431800" algn="l"/>
                    <a:tab pos="432434" algn="l"/>
                    <a:tab pos="1002474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pc="20" smtClean="0">
                          <a:latin typeface="Cambria Math" panose="02040503050406030204" pitchFamily="18" charset="0"/>
                          <a:cs typeface="Cambria Math"/>
                        </a:rPr>
                        <m:t>𝑔</m:t>
                      </m:r>
                      <m:r>
                        <a:rPr lang="en-US" sz="3000" i="1" spc="20" smtClean="0">
                          <a:latin typeface="Cambria Math" panose="02040503050406030204" pitchFamily="18" charset="0"/>
                          <a:cs typeface="Cambria Math"/>
                        </a:rPr>
                        <m:t>, </m:t>
                      </m:r>
                      <m:r>
                        <a:rPr lang="en-US" sz="3000" b="0" i="1" spc="20" smtClean="0">
                          <a:latin typeface="Cambria Math" panose="02040503050406030204" pitchFamily="18" charset="0"/>
                          <a:cs typeface="Cambria Math"/>
                        </a:rPr>
                        <m:t>𝑝</m:t>
                      </m:r>
                      <m:r>
                        <a:rPr lang="en-US" sz="3000" b="0" i="1" spc="20" smtClean="0">
                          <a:latin typeface="Cambria Math" panose="02040503050406030204" pitchFamily="18" charset="0"/>
                          <a:cs typeface="Cambria Math"/>
                        </a:rPr>
                        <m:t>,</m:t>
                      </m:r>
                      <m:r>
                        <a:rPr lang="en-US" sz="3000" i="1" spc="20" smtClean="0">
                          <a:latin typeface="Cambria Math" panose="02040503050406030204" pitchFamily="18" charset="0"/>
                          <a:cs typeface="Cambria Math"/>
                        </a:rPr>
                        <m:t>𝑦</m:t>
                      </m:r>
                      <m:r>
                        <a:rPr lang="en-US" sz="3000" i="1" spc="20" smtClean="0">
                          <a:latin typeface="Cambria Math" panose="02040503050406030204" pitchFamily="18" charset="0"/>
                          <a:cs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000" b="0" i="1" spc="110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3000" i="1" spc="110" smtClean="0">
                              <a:latin typeface="Cambria Math" panose="02040503050406030204" pitchFamily="18" charset="0"/>
                              <a:cs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sz="3000" b="0" i="1" spc="110" smtClean="0">
                              <a:latin typeface="Cambria Math" panose="02040503050406030204" pitchFamily="18" charset="0"/>
                              <a:cs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3000" b="0" i="1" spc="110" smtClean="0">
                          <a:latin typeface="Cambria Math" panose="02040503050406030204" pitchFamily="18" charset="0"/>
                          <a:cs typeface="Cambria Math"/>
                        </a:rPr>
                        <m:t>𝑚𝑜𝑑</m:t>
                      </m:r>
                      <m:r>
                        <a:rPr lang="en-US" sz="3000" b="0" i="1" spc="110" smtClean="0"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sz="3000" b="0" i="1" spc="110" smtClean="0">
                          <a:latin typeface="Cambria Math" panose="02040503050406030204" pitchFamily="18" charset="0"/>
                          <a:cs typeface="Cambria Math"/>
                        </a:rPr>
                        <m:t>𝑝</m:t>
                      </m:r>
                      <m:r>
                        <a:rPr lang="en-US" sz="3000" i="1" spc="165" baseline="27100" smtClean="0"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sz="3000" i="1" spc="-5" dirty="0">
                          <a:latin typeface="Cambria Math" panose="02040503050406030204" pitchFamily="18" charset="0"/>
                          <a:cs typeface="Cambria Math"/>
                        </a:rPr>
                        <m:t>↦</m:t>
                      </m:r>
                      <m:r>
                        <a:rPr lang="en-US" sz="3000" i="1" spc="-225" dirty="0"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sz="3000" i="1" spc="-5" dirty="0">
                          <a:latin typeface="Cambria Math" panose="02040503050406030204" pitchFamily="18" charset="0"/>
                          <a:cs typeface="Cambria Math"/>
                        </a:rPr>
                        <m:t>𝑥</m:t>
                      </m:r>
                    </m:oMath>
                  </m:oMathPara>
                </a14:m>
                <a:endParaRPr lang="en-US" sz="3000">
                  <a:latin typeface="Cambria Math"/>
                  <a:cs typeface="Cambria Math"/>
                </a:endParaRPr>
              </a:p>
              <a:p>
                <a:pPr>
                  <a:spcBef>
                    <a:spcPts val="5"/>
                  </a:spcBef>
                  <a:buFont typeface="Arial"/>
                  <a:buChar char="•"/>
                </a:pPr>
                <a:endParaRPr lang="en-US" sz="3500">
                  <a:latin typeface="Cambria Math"/>
                  <a:cs typeface="Cambria Math"/>
                </a:endParaRPr>
              </a:p>
              <a:p>
                <a:pPr marL="431800" indent="-343535">
                  <a:buSzPct val="89285"/>
                  <a:buFont typeface="Arial"/>
                  <a:buChar char="•"/>
                  <a:tabLst>
                    <a:tab pos="431800" algn="l"/>
                    <a:tab pos="432434" algn="l"/>
                  </a:tabLst>
                </a:pPr>
                <a:r>
                  <a:rPr lang="en-US" b="1" spc="-5">
                    <a:latin typeface="Segoe UI Light"/>
                    <a:cs typeface="Segoe UI Light"/>
                  </a:rPr>
                  <a:t>Diffie-Hellman </a:t>
                </a:r>
                <a:r>
                  <a:rPr lang="en-US" b="1" spc="-15">
                    <a:latin typeface="Segoe UI Light"/>
                    <a:cs typeface="Segoe UI Light"/>
                  </a:rPr>
                  <a:t>Problem </a:t>
                </a:r>
                <a:r>
                  <a:rPr lang="en-US" b="1" spc="-5">
                    <a:latin typeface="Segoe UI Light"/>
                    <a:cs typeface="Segoe UI Light"/>
                  </a:rPr>
                  <a:t>(DHP): </a:t>
                </a:r>
              </a:p>
              <a:p>
                <a:pPr marL="88265" algn="ctr">
                  <a:buSzPct val="89285"/>
                  <a:tabLst>
                    <a:tab pos="431800" algn="l"/>
                    <a:tab pos="432434" algn="l"/>
                  </a:tabLst>
                </a:pPr>
                <a:endParaRPr lang="en-US" spc="-5">
                  <a:latin typeface="Segoe UI Light"/>
                  <a:cs typeface="Segoe UI Light"/>
                </a:endParaRPr>
              </a:p>
              <a:p>
                <a:pPr marL="88265" algn="ctr">
                  <a:buSzPct val="89285"/>
                  <a:tabLst>
                    <a:tab pos="431800" algn="l"/>
                    <a:tab pos="432434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15" dirty="0" smtClean="0">
                          <a:latin typeface="Cambria Math" panose="02040503050406030204" pitchFamily="18" charset="0"/>
                          <a:cs typeface="Cambria Math"/>
                        </a:rPr>
                        <m:t>𝑔</m:t>
                      </m:r>
                      <m:r>
                        <a:rPr lang="en-US" i="1" spc="15">
                          <a:latin typeface="Cambria Math" panose="02040503050406030204" pitchFamily="18" charset="0"/>
                          <a:cs typeface="Cambria Math"/>
                        </a:rPr>
                        <m:t>,</m:t>
                      </m:r>
                      <m:r>
                        <a:rPr lang="en-US" b="0" i="1" spc="15" smtClean="0">
                          <a:latin typeface="Cambria Math" panose="02040503050406030204" pitchFamily="18" charset="0"/>
                          <a:cs typeface="Cambria Math"/>
                        </a:rPr>
                        <m:t>𝑝</m:t>
                      </m:r>
                      <m:r>
                        <a:rPr lang="en-US" b="0" i="1" spc="15" smtClean="0">
                          <a:latin typeface="Cambria Math" panose="02040503050406030204" pitchFamily="18" charset="0"/>
                          <a:cs typeface="Cambria Math"/>
                        </a:rPr>
                        <m:t>, </m:t>
                      </m:r>
                      <m:r>
                        <a:rPr lang="en-US" i="1" spc="15" smtClean="0">
                          <a:latin typeface="Cambria Math" panose="02040503050406030204" pitchFamily="18" charset="0"/>
                          <a:cs typeface="Cambria Math"/>
                        </a:rPr>
                        <m:t>𝐴</m:t>
                      </m:r>
                      <m:r>
                        <a:rPr lang="en-US" i="1" spc="15" smtClean="0">
                          <a:latin typeface="Cambria Math" panose="02040503050406030204" pitchFamily="18" charset="0"/>
                          <a:cs typeface="Cambria Math"/>
                        </a:rPr>
                        <m:t>=</m:t>
                      </m:r>
                      <m:r>
                        <a:rPr lang="en-US" i="1" spc="110" smtClean="0">
                          <a:latin typeface="Cambria Math" panose="02040503050406030204" pitchFamily="18" charset="0"/>
                          <a:cs typeface="Cambria Math"/>
                        </a:rPr>
                        <m:t>𝑔</m:t>
                      </m:r>
                      <m:r>
                        <a:rPr lang="en-US" sz="3075" i="1" spc="165" baseline="27100" smtClean="0">
                          <a:latin typeface="Cambria Math" panose="02040503050406030204" pitchFamily="18" charset="0"/>
                          <a:cs typeface="Cambria Math"/>
                        </a:rPr>
                        <m:t>𝑎</m:t>
                      </m:r>
                      <m:r>
                        <a:rPr lang="en-US" b="0" i="1" spc="110" smtClean="0">
                          <a:latin typeface="Cambria Math" panose="02040503050406030204" pitchFamily="18" charset="0"/>
                          <a:cs typeface="Cambria Math"/>
                        </a:rPr>
                        <m:t>𝑚𝑜𝑑</m:t>
                      </m:r>
                      <m:r>
                        <a:rPr lang="en-US" b="0" i="1" spc="110" smtClean="0"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b="0" i="1" spc="110" smtClean="0">
                          <a:latin typeface="Cambria Math" panose="02040503050406030204" pitchFamily="18" charset="0"/>
                          <a:cs typeface="Cambria Math"/>
                        </a:rPr>
                        <m:t>𝑝</m:t>
                      </m:r>
                      <m:r>
                        <a:rPr lang="en-US" b="0" i="1" spc="110" smtClean="0">
                          <a:latin typeface="Cambria Math" panose="02040503050406030204" pitchFamily="18" charset="0"/>
                          <a:cs typeface="Cambria Math"/>
                        </a:rPr>
                        <m:t>, </m:t>
                      </m:r>
                      <m:r>
                        <a:rPr lang="en-US" i="1" spc="110" smtClean="0">
                          <a:latin typeface="Cambria Math" panose="02040503050406030204" pitchFamily="18" charset="0"/>
                          <a:cs typeface="Cambria Math"/>
                        </a:rPr>
                        <m:t>𝐵</m:t>
                      </m:r>
                      <m:r>
                        <a:rPr lang="en-US" i="1" spc="110" smtClean="0">
                          <a:latin typeface="Cambria Math" panose="02040503050406030204" pitchFamily="18" charset="0"/>
                          <a:cs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pc="80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i="1" spc="80" smtClean="0">
                              <a:latin typeface="Cambria Math" panose="02040503050406030204" pitchFamily="18" charset="0"/>
                              <a:cs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b="0" i="1" spc="80" smtClean="0">
                              <a:latin typeface="Cambria Math" panose="02040503050406030204" pitchFamily="18" charset="0"/>
                              <a:cs typeface="Cambria Math"/>
                            </a:rPr>
                            <m:t>𝑏</m:t>
                          </m:r>
                        </m:sup>
                      </m:sSup>
                      <m:r>
                        <a:rPr lang="en-US" b="0" i="1" spc="80" smtClean="0">
                          <a:latin typeface="Cambria Math" panose="02040503050406030204" pitchFamily="18" charset="0"/>
                          <a:cs typeface="Cambria Math"/>
                        </a:rPr>
                        <m:t>𝑚𝑜𝑑</m:t>
                      </m:r>
                      <m:r>
                        <a:rPr lang="en-US" b="0" i="1" spc="80" smtClean="0"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b="0" i="1" spc="80" smtClean="0">
                          <a:latin typeface="Cambria Math" panose="02040503050406030204" pitchFamily="18" charset="0"/>
                          <a:cs typeface="Cambria Math"/>
                        </a:rPr>
                        <m:t>𝑝</m:t>
                      </m:r>
                      <m:r>
                        <a:rPr lang="en-US" sz="3075" i="1" spc="120" baseline="27100" smtClean="0"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i="1" spc="-5" dirty="0">
                          <a:latin typeface="Cambria Math" panose="02040503050406030204" pitchFamily="18" charset="0"/>
                          <a:cs typeface="Cambria Math"/>
                        </a:rPr>
                        <m:t>↦</m:t>
                      </m:r>
                      <m:r>
                        <a:rPr lang="en-US" i="1" spc="-254" dirty="0"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i="1" spc="95" dirty="0">
                          <a:latin typeface="Cambria Math" panose="02040503050406030204" pitchFamily="18" charset="0"/>
                          <a:cs typeface="Cambria Math"/>
                        </a:rPr>
                        <m:t>𝑔</m:t>
                      </m:r>
                      <m:r>
                        <a:rPr lang="en-US" sz="3075" i="1" spc="142" baseline="27100" dirty="0">
                          <a:latin typeface="Cambria Math" panose="02040503050406030204" pitchFamily="18" charset="0"/>
                          <a:cs typeface="Cambria Math"/>
                        </a:rPr>
                        <m:t>𝑎𝑏</m:t>
                      </m:r>
                    </m:oMath>
                  </m:oMathPara>
                </a14:m>
                <a:endParaRPr lang="en-US" sz="3075" baseline="27100">
                  <a:latin typeface="Cambria Math"/>
                  <a:cs typeface="Cambria Math"/>
                </a:endParaRPr>
              </a:p>
              <a:p>
                <a:pPr>
                  <a:spcBef>
                    <a:spcPts val="45"/>
                  </a:spcBef>
                </a:pPr>
                <a:endParaRPr lang="en-US" sz="3400">
                  <a:latin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83" name="object 4">
                <a:extLst>
                  <a:ext uri="{FF2B5EF4-FFF2-40B4-BE49-F238E27FC236}">
                    <a16:creationId xmlns:a16="http://schemas.microsoft.com/office/drawing/2014/main" id="{EC46DCCB-103D-4701-9DB1-A9AF0C14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899" y="1432072"/>
                <a:ext cx="8213977" cy="4603183"/>
              </a:xfrm>
              <a:prstGeom prst="rect">
                <a:avLst/>
              </a:prstGeom>
              <a:blipFill>
                <a:blip r:embed="rId2"/>
                <a:stretch>
                  <a:fillRect l="-1188" t="-2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69F9D1-0A40-4FA9-99F5-02862EE66EFF}"/>
              </a:ext>
            </a:extLst>
          </p:cNvPr>
          <p:cNvCxnSpPr/>
          <p:nvPr/>
        </p:nvCxnSpPr>
        <p:spPr bwMode="auto">
          <a:xfrm flipH="1">
            <a:off x="6384032" y="3266729"/>
            <a:ext cx="144016" cy="3245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AF588E-6CFE-4B53-87C3-AEE2537A6954}"/>
              </a:ext>
            </a:extLst>
          </p:cNvPr>
          <p:cNvCxnSpPr/>
          <p:nvPr/>
        </p:nvCxnSpPr>
        <p:spPr bwMode="auto">
          <a:xfrm flipH="1">
            <a:off x="7248128" y="5101386"/>
            <a:ext cx="144016" cy="3245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87DA2B6-9139-4C5F-B8AF-0B4A3748B5F7}"/>
              </a:ext>
            </a:extLst>
          </p:cNvPr>
          <p:cNvCxnSpPr/>
          <p:nvPr/>
        </p:nvCxnSpPr>
        <p:spPr bwMode="auto">
          <a:xfrm flipH="1">
            <a:off x="4417236" y="1966260"/>
            <a:ext cx="144016" cy="3245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33583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4567" y="78470"/>
            <a:ext cx="7836520" cy="552657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sz="3530" b="1" spc="-74"/>
              <a:t>Man-in-the middle attacks the DHE</a:t>
            </a:r>
            <a:endParaRPr sz="3530" b="1"/>
          </a:p>
        </p:txBody>
      </p:sp>
      <p:sp>
        <p:nvSpPr>
          <p:cNvPr id="4" name="object 4"/>
          <p:cNvSpPr/>
          <p:nvPr/>
        </p:nvSpPr>
        <p:spPr>
          <a:xfrm>
            <a:off x="8939538" y="1079305"/>
            <a:ext cx="1349464" cy="1531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5" name="object 5"/>
          <p:cNvSpPr/>
          <p:nvPr/>
        </p:nvSpPr>
        <p:spPr>
          <a:xfrm>
            <a:off x="1657588" y="1248987"/>
            <a:ext cx="1249711" cy="1513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5CCA19-6A84-406A-9963-716A34F4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929" y="4309697"/>
            <a:ext cx="1343025" cy="1228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14B106-4650-4ED1-9D41-98BBC9E8516E}"/>
              </a:ext>
            </a:extLst>
          </p:cNvPr>
          <p:cNvSpPr txBox="1"/>
          <p:nvPr/>
        </p:nvSpPr>
        <p:spPr>
          <a:xfrm>
            <a:off x="3905725" y="3536248"/>
            <a:ext cx="4230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man-in-the-middle attack!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/>
              <p:nvPr/>
            </p:nvSpPr>
            <p:spPr>
              <a:xfrm>
                <a:off x="2761003" y="1894755"/>
                <a:ext cx="13258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003" y="1894755"/>
                <a:ext cx="13258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/>
              <p:nvPr/>
            </p:nvSpPr>
            <p:spPr>
              <a:xfrm>
                <a:off x="7489895" y="1769284"/>
                <a:ext cx="131279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895" y="1769284"/>
                <a:ext cx="1312795" cy="5309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B12014-F924-4ED8-B959-63405E0F2B6D}"/>
              </a:ext>
            </a:extLst>
          </p:cNvPr>
          <p:cNvCxnSpPr>
            <a:cxnSpLocks/>
          </p:cNvCxnSpPr>
          <p:nvPr/>
        </p:nvCxnSpPr>
        <p:spPr bwMode="auto">
          <a:xfrm>
            <a:off x="2761003" y="4854078"/>
            <a:ext cx="247299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7877" y="4310128"/>
                <a:ext cx="1217128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7877" y="4310128"/>
                <a:ext cx="1217128" cy="453137"/>
              </a:xfrm>
              <a:prstGeom prst="rect">
                <a:avLst/>
              </a:prstGeom>
              <a:blipFill>
                <a:blip r:embed="rId8"/>
                <a:stretch>
                  <a:fillRect b="-148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22EF3A-AB8B-42DD-8833-AF3B6C5CA95B}"/>
              </a:ext>
            </a:extLst>
          </p:cNvPr>
          <p:cNvCxnSpPr>
            <a:cxnSpLocks/>
          </p:cNvCxnSpPr>
          <p:nvPr/>
        </p:nvCxnSpPr>
        <p:spPr bwMode="auto">
          <a:xfrm flipV="1">
            <a:off x="4286032" y="2479382"/>
            <a:ext cx="3250365" cy="1389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13">
                <a:extLst>
                  <a:ext uri="{FF2B5EF4-FFF2-40B4-BE49-F238E27FC236}">
                    <a16:creationId xmlns:a16="http://schemas.microsoft.com/office/drawing/2014/main" id="{CE9560BF-1C86-4A9D-966F-798CC7C9B5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7181" y="2011177"/>
                <a:ext cx="1211293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15" name="Text Box 13">
                <a:extLst>
                  <a:ext uri="{FF2B5EF4-FFF2-40B4-BE49-F238E27FC236}">
                    <a16:creationId xmlns:a16="http://schemas.microsoft.com/office/drawing/2014/main" id="{CE9560BF-1C86-4A9D-966F-798CC7C9B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7181" y="2011177"/>
                <a:ext cx="1211293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/>
              <p:nvPr/>
            </p:nvSpPr>
            <p:spPr>
              <a:xfrm>
                <a:off x="3359664" y="2825504"/>
                <a:ext cx="5389552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64" y="2825504"/>
                <a:ext cx="5389552" cy="5309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718E43-B302-4494-BE1C-F71FBBB134B6}"/>
              </a:ext>
            </a:extLst>
          </p:cNvPr>
          <p:cNvCxnSpPr>
            <a:cxnSpLocks/>
          </p:cNvCxnSpPr>
          <p:nvPr/>
        </p:nvCxnSpPr>
        <p:spPr bwMode="auto">
          <a:xfrm>
            <a:off x="4310440" y="1649286"/>
            <a:ext cx="322595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6698" y="1165357"/>
                <a:ext cx="1217128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96698" y="1165357"/>
                <a:ext cx="1217128" cy="453137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47ED71-47FB-4F8F-B37C-B1A38A499777}"/>
              </a:ext>
            </a:extLst>
          </p:cNvPr>
          <p:cNvCxnSpPr>
            <a:cxnSpLocks/>
          </p:cNvCxnSpPr>
          <p:nvPr/>
        </p:nvCxnSpPr>
        <p:spPr bwMode="auto">
          <a:xfrm>
            <a:off x="2798301" y="5499980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7483" y="4942617"/>
                <a:ext cx="1211293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7483" y="4942617"/>
                <a:ext cx="1211293" cy="453137"/>
              </a:xfrm>
              <a:prstGeom prst="rect">
                <a:avLst/>
              </a:prstGeom>
              <a:blipFill>
                <a:blip r:embed="rId12"/>
                <a:stretch>
                  <a:fillRect l="-1508" b="-135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/>
              <p:nvPr/>
            </p:nvSpPr>
            <p:spPr>
              <a:xfrm>
                <a:off x="2332664" y="5828519"/>
                <a:ext cx="29209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𝑎𝑚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664" y="5828519"/>
                <a:ext cx="292092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bject 5">
            <a:extLst>
              <a:ext uri="{FF2B5EF4-FFF2-40B4-BE49-F238E27FC236}">
                <a16:creationId xmlns:a16="http://schemas.microsoft.com/office/drawing/2014/main" id="{D64680B4-4C56-47C4-96B0-4D30D9447EC3}"/>
              </a:ext>
            </a:extLst>
          </p:cNvPr>
          <p:cNvSpPr/>
          <p:nvPr/>
        </p:nvSpPr>
        <p:spPr>
          <a:xfrm>
            <a:off x="1557582" y="4445728"/>
            <a:ext cx="1120302" cy="9779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5475EB-9DD7-4A67-926B-4C291F5519DC}"/>
              </a:ext>
            </a:extLst>
          </p:cNvPr>
          <p:cNvCxnSpPr>
            <a:cxnSpLocks/>
          </p:cNvCxnSpPr>
          <p:nvPr/>
        </p:nvCxnSpPr>
        <p:spPr bwMode="auto">
          <a:xfrm>
            <a:off x="6841060" y="4716680"/>
            <a:ext cx="209847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3554" y="4100019"/>
                <a:ext cx="1217128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3554" y="4100019"/>
                <a:ext cx="1217128" cy="453137"/>
              </a:xfrm>
              <a:prstGeom prst="rect">
                <a:avLst/>
              </a:prstGeom>
              <a:blipFill>
                <a:blip r:embed="rId12"/>
                <a:stretch>
                  <a:fillRect l="-1000" b="-135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bject 4">
            <a:extLst>
              <a:ext uri="{FF2B5EF4-FFF2-40B4-BE49-F238E27FC236}">
                <a16:creationId xmlns:a16="http://schemas.microsoft.com/office/drawing/2014/main" id="{FC4C3461-5F7C-4853-A21B-68DC7774D7C9}"/>
              </a:ext>
            </a:extLst>
          </p:cNvPr>
          <p:cNvSpPr/>
          <p:nvPr/>
        </p:nvSpPr>
        <p:spPr>
          <a:xfrm>
            <a:off x="9430998" y="4167029"/>
            <a:ext cx="858005" cy="1228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4F03A2-B8D2-4EFC-A424-7A19D345607D}"/>
              </a:ext>
            </a:extLst>
          </p:cNvPr>
          <p:cNvSpPr txBox="1"/>
          <p:nvPr/>
        </p:nvSpPr>
        <p:spPr>
          <a:xfrm>
            <a:off x="1641380" y="2948067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A(Putin)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DCE825-DB79-49AB-94CF-92E89A903937}"/>
              </a:ext>
            </a:extLst>
          </p:cNvPr>
          <p:cNvSpPr txBox="1"/>
          <p:nvPr/>
        </p:nvSpPr>
        <p:spPr>
          <a:xfrm>
            <a:off x="9370495" y="2690972"/>
            <a:ext cx="2039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B(Zelensky)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D826B9-0AD2-4B7E-AC17-941F085F61D7}"/>
              </a:ext>
            </a:extLst>
          </p:cNvPr>
          <p:cNvCxnSpPr>
            <a:cxnSpLocks/>
          </p:cNvCxnSpPr>
          <p:nvPr/>
        </p:nvCxnSpPr>
        <p:spPr bwMode="auto">
          <a:xfrm>
            <a:off x="6753387" y="5444066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42569" y="4886703"/>
                <a:ext cx="1211293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2569" y="4886703"/>
                <a:ext cx="1211293" cy="46820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/>
              <p:nvPr/>
            </p:nvSpPr>
            <p:spPr>
              <a:xfrm>
                <a:off x="6851278" y="5743040"/>
                <a:ext cx="2922788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𝑏𝑚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278" y="5743040"/>
                <a:ext cx="2922788" cy="5309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652553"/>
      </p:ext>
    </p:extLst>
  </p:cSld>
  <p:clrMapOvr>
    <a:masterClrMapping/>
  </p:clrMapOvr>
</p:sld>
</file>

<file path=ppt/theme/theme1.xml><?xml version="1.0" encoding="utf-8"?>
<a:theme xmlns:a="http://schemas.openxmlformats.org/drawingml/2006/main" name="2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CBF4D3F5AA0B42B68E07FB91C34BA7" ma:contentTypeVersion="13" ma:contentTypeDescription="Create a new document." ma:contentTypeScope="" ma:versionID="e44bfebc76119ff2ab3250715b979f50">
  <xsd:schema xmlns:xsd="http://www.w3.org/2001/XMLSchema" xmlns:xs="http://www.w3.org/2001/XMLSchema" xmlns:p="http://schemas.microsoft.com/office/2006/metadata/properties" xmlns:ns2="069f7987-d72c-4517-9067-339cdb157c25" xmlns:ns3="b7308f7f-e392-4099-b1f6-a4ca59cf6c45" targetNamespace="http://schemas.microsoft.com/office/2006/metadata/properties" ma:root="true" ma:fieldsID="dbd995b37cd5736ef98866c644b55d35" ns2:_="" ns3:_="">
    <xsd:import namespace="069f7987-d72c-4517-9067-339cdb157c25"/>
    <xsd:import namespace="b7308f7f-e392-4099-b1f6-a4ca59cf6c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9f7987-d72c-4517-9067-339cdb157c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94ae118-d9ff-499e-981a-26f90b7967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308f7f-e392-4099-b1f6-a4ca59cf6c4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685d5bb-0382-45f0-9c81-38aa78817693}" ma:internalName="TaxCatchAll" ma:showField="CatchAllData" ma:web="b7308f7f-e392-4099-b1f6-a4ca59cf6c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308f7f-e392-4099-b1f6-a4ca59cf6c45" xsi:nil="true"/>
    <lcf76f155ced4ddcb4097134ff3c332f xmlns="069f7987-d72c-4517-9067-339cdb157c2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0E47EB0-B55C-4D42-A0CD-C49FCAC8A26D}"/>
</file>

<file path=customXml/itemProps2.xml><?xml version="1.0" encoding="utf-8"?>
<ds:datastoreItem xmlns:ds="http://schemas.openxmlformats.org/officeDocument/2006/customXml" ds:itemID="{E3AA2F00-DCC7-49D8-96DC-696208E47E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CFC58B-67C4-4A27-83B9-3EF6226F300E}">
  <ds:schemaRefs>
    <ds:schemaRef ds:uri="069f7987-d72c-4517-9067-339cdb157c25"/>
    <ds:schemaRef ds:uri="b7308f7f-e392-4099-b1f6-a4ca59cf6c4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38</Slides>
  <Notes>19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2_Standarddesign</vt:lpstr>
      <vt:lpstr>  NT219-Cryptography    </vt:lpstr>
      <vt:lpstr>Outline</vt:lpstr>
      <vt:lpstr>Implementation the R S A Algorithm (review) </vt:lpstr>
      <vt:lpstr>Implementation The R S A Algorithm ((review) ) </vt:lpstr>
      <vt:lpstr>Implementation The R S A Algorithm </vt:lpstr>
      <vt:lpstr>ElGamal cipher</vt:lpstr>
      <vt:lpstr>Diffie-Hellman exchange Protocol (DHE)</vt:lpstr>
      <vt:lpstr>Computational hardness assumptions </vt:lpstr>
      <vt:lpstr>Man-in-the middle attacks the DHE</vt:lpstr>
      <vt:lpstr>Group (G,+)  Ring (R, +, ×)</vt:lpstr>
      <vt:lpstr>Elliptic curve</vt:lpstr>
      <vt:lpstr>Elliptic curves</vt:lpstr>
      <vt:lpstr>Elliptic curves</vt:lpstr>
      <vt:lpstr>Elliptic curves</vt:lpstr>
      <vt:lpstr>Curve25519</vt:lpstr>
      <vt:lpstr>Elliptic curves</vt:lpstr>
      <vt:lpstr>Elliptic curves</vt:lpstr>
      <vt:lpstr>Elliptic group</vt:lpstr>
      <vt:lpstr>Elliptic group</vt:lpstr>
      <vt:lpstr>Elliptic group</vt:lpstr>
      <vt:lpstr>Elliptic group</vt:lpstr>
      <vt:lpstr>Elliptic group</vt:lpstr>
      <vt:lpstr>Elliptic group</vt:lpstr>
      <vt:lpstr>Elliptic group</vt:lpstr>
      <vt:lpstr>Using Elliptic Curves In Cryptography</vt:lpstr>
      <vt:lpstr>Elliptic Curve Cryptosystems (ECC)</vt:lpstr>
      <vt:lpstr>What Is ECC?</vt:lpstr>
      <vt:lpstr>Generic Procedures of ECC</vt:lpstr>
      <vt:lpstr>ECC Cipher</vt:lpstr>
      <vt:lpstr>ECC Cipher</vt:lpstr>
      <vt:lpstr>ECC Diffie-Hellman (ECDHE)</vt:lpstr>
      <vt:lpstr>Diffie-Hellman key exchange attack</vt:lpstr>
      <vt:lpstr>Diffie-Hellman key exchange attack</vt:lpstr>
      <vt:lpstr>Why use ECC?</vt:lpstr>
      <vt:lpstr>Security of ECC</vt:lpstr>
      <vt:lpstr>Applications of ECC</vt:lpstr>
      <vt:lpstr>Benefits of ECC</vt:lpstr>
      <vt:lpstr>Summary of ECC</vt:lpstr>
    </vt:vector>
  </TitlesOfParts>
  <Company>formlab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Universität Hamburg-Harburg</dc:title>
  <dc:creator>b-tina</dc:creator>
  <cp:revision>1</cp:revision>
  <cp:lastPrinted>1999-07-26T11:07:16Z</cp:lastPrinted>
  <dcterms:created xsi:type="dcterms:W3CDTF">1999-06-21T09:15:32Z</dcterms:created>
  <dcterms:modified xsi:type="dcterms:W3CDTF">2024-05-06T02:37:24Z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0x0101001FCBF4D3F5AA0B42B68E07FB91C34BA7</vt:lpwstr>
  </property>
  <property fmtid="{D5CDD505-2E9C-101B-9397-08002B2CF9AE}" pid="3" name="MediaServiceImageTags">
    <vt:lpwstr/>
  </property>
</Properties>
</file>