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39"/>
  </p:notesMasterIdLst>
  <p:handoutMasterIdLst>
    <p:handoutMasterId r:id="rId40"/>
  </p:handoutMasterIdLst>
  <p:sldIdLst>
    <p:sldId id="494" r:id="rId5"/>
    <p:sldId id="1505" r:id="rId6"/>
    <p:sldId id="332" r:id="rId7"/>
    <p:sldId id="507" r:id="rId8"/>
    <p:sldId id="509" r:id="rId9"/>
    <p:sldId id="1474" r:id="rId10"/>
    <p:sldId id="508" r:id="rId11"/>
    <p:sldId id="511" r:id="rId12"/>
    <p:sldId id="259" r:id="rId13"/>
    <p:sldId id="512" r:id="rId14"/>
    <p:sldId id="1460" r:id="rId15"/>
    <p:sldId id="1402" r:id="rId16"/>
    <p:sldId id="452" r:id="rId17"/>
    <p:sldId id="415" r:id="rId18"/>
    <p:sldId id="434" r:id="rId19"/>
    <p:sldId id="435" r:id="rId20"/>
    <p:sldId id="1506" r:id="rId21"/>
    <p:sldId id="438" r:id="rId22"/>
    <p:sldId id="501" r:id="rId23"/>
    <p:sldId id="1507" r:id="rId24"/>
    <p:sldId id="1508" r:id="rId25"/>
    <p:sldId id="1509" r:id="rId26"/>
    <p:sldId id="1510" r:id="rId27"/>
    <p:sldId id="519" r:id="rId28"/>
    <p:sldId id="417" r:id="rId29"/>
    <p:sldId id="1511" r:id="rId30"/>
    <p:sldId id="520" r:id="rId31"/>
    <p:sldId id="1512" r:id="rId32"/>
    <p:sldId id="1513" r:id="rId33"/>
    <p:sldId id="524" r:id="rId34"/>
    <p:sldId id="1514" r:id="rId35"/>
    <p:sldId id="525" r:id="rId36"/>
    <p:sldId id="451" r:id="rId37"/>
    <p:sldId id="502" r:id="rId38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66"/>
    <a:srgbClr val="33CC33"/>
    <a:srgbClr val="FF0000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54BFC-3CED-0412-91AD-2424CB87ED82}" v="4" dt="2024-05-22T15:23:07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rần Nhân Khoa" userId="S::19521698@ms.uit.edu.vn::3dfaa3b7-d018-48d8-ae92-ff8baafee272" providerId="AD" clId="Web-{8D7B555A-A9AF-4E6E-A1F3-3FC3EB53DB80}"/>
    <pc:docChg chg="modSld">
      <pc:chgData name="Nguyễn Trần Nhân Khoa" userId="S::19521698@ms.uit.edu.vn::3dfaa3b7-d018-48d8-ae92-ff8baafee272" providerId="AD" clId="Web-{8D7B555A-A9AF-4E6E-A1F3-3FC3EB53DB80}" dt="2024-05-13T02:05:01.098" v="1" actId="1076"/>
      <pc:docMkLst>
        <pc:docMk/>
      </pc:docMkLst>
      <pc:sldChg chg="modSp">
        <pc:chgData name="Nguyễn Trần Nhân Khoa" userId="S::19521698@ms.uit.edu.vn::3dfaa3b7-d018-48d8-ae92-ff8baafee272" providerId="AD" clId="Web-{8D7B555A-A9AF-4E6E-A1F3-3FC3EB53DB80}" dt="2024-05-13T02:05:01.098" v="1" actId="1076"/>
        <pc:sldMkLst>
          <pc:docMk/>
          <pc:sldMk cId="0" sldId="435"/>
        </pc:sldMkLst>
        <pc:spChg chg="mod">
          <ac:chgData name="Nguyễn Trần Nhân Khoa" userId="S::19521698@ms.uit.edu.vn::3dfaa3b7-d018-48d8-ae92-ff8baafee272" providerId="AD" clId="Web-{8D7B555A-A9AF-4E6E-A1F3-3FC3EB53DB80}" dt="2024-05-13T02:05:01.098" v="1" actId="1076"/>
          <ac:spMkLst>
            <pc:docMk/>
            <pc:sldMk cId="0" sldId="435"/>
            <ac:spMk id="22534" creationId="{5693A170-A4AB-4950-83E7-D016F1DDE929}"/>
          </ac:spMkLst>
        </pc:spChg>
      </pc:sldChg>
    </pc:docChg>
  </pc:docChgLst>
  <pc:docChgLst>
    <pc:chgData name="Đỗ Mạnh Hùng" userId="S::22520500@ms.uit.edu.vn::127a715b-fcf8-403d-ad9b-26553dcf19ca" providerId="AD" clId="Web-{AA254BFC-3CED-0412-91AD-2424CB87ED82}"/>
    <pc:docChg chg="modSld">
      <pc:chgData name="Đỗ Mạnh Hùng" userId="S::22520500@ms.uit.edu.vn::127a715b-fcf8-403d-ad9b-26553dcf19ca" providerId="AD" clId="Web-{AA254BFC-3CED-0412-91AD-2424CB87ED82}" dt="2024-05-22T15:23:07.839" v="3" actId="1076"/>
      <pc:docMkLst>
        <pc:docMk/>
      </pc:docMkLst>
      <pc:sldChg chg="modSp">
        <pc:chgData name="Đỗ Mạnh Hùng" userId="S::22520500@ms.uit.edu.vn::127a715b-fcf8-403d-ad9b-26553dcf19ca" providerId="AD" clId="Web-{AA254BFC-3CED-0412-91AD-2424CB87ED82}" dt="2024-05-22T15:23:07.839" v="3" actId="1076"/>
        <pc:sldMkLst>
          <pc:docMk/>
          <pc:sldMk cId="0" sldId="415"/>
        </pc:sldMkLst>
        <pc:spChg chg="mod">
          <ac:chgData name="Đỗ Mạnh Hùng" userId="S::22520500@ms.uit.edu.vn::127a715b-fcf8-403d-ad9b-26553dcf19ca" providerId="AD" clId="Web-{AA254BFC-3CED-0412-91AD-2424CB87ED82}" dt="2024-05-22T15:23:07.839" v="3" actId="1076"/>
          <ac:spMkLst>
            <pc:docMk/>
            <pc:sldMk cId="0" sldId="415"/>
            <ac:spMk id="5124" creationId="{FAE18159-9284-4B7D-8CF2-B0B2C93C7FBB}"/>
          </ac:spMkLst>
        </pc:spChg>
      </pc:sldChg>
      <pc:sldChg chg="modSp">
        <pc:chgData name="Đỗ Mạnh Hùng" userId="S::22520500@ms.uit.edu.vn::127a715b-fcf8-403d-ad9b-26553dcf19ca" providerId="AD" clId="Web-{AA254BFC-3CED-0412-91AD-2424CB87ED82}" dt="2024-05-22T15:08:01.857" v="1" actId="1076"/>
        <pc:sldMkLst>
          <pc:docMk/>
          <pc:sldMk cId="3569020834" sldId="452"/>
        </pc:sldMkLst>
        <pc:spChg chg="mod">
          <ac:chgData name="Đỗ Mạnh Hùng" userId="S::22520500@ms.uit.edu.vn::127a715b-fcf8-403d-ad9b-26553dcf19ca" providerId="AD" clId="Web-{AA254BFC-3CED-0412-91AD-2424CB87ED82}" dt="2024-05-22T15:08:01.857" v="1" actId="1076"/>
          <ac:spMkLst>
            <pc:docMk/>
            <pc:sldMk cId="3569020834" sldId="452"/>
            <ac:spMk id="19459" creationId="{0C8C4DE0-9A8A-4EEC-BA43-EEFEF2EA8E64}"/>
          </ac:spMkLst>
        </pc:spChg>
      </pc:sldChg>
      <pc:sldChg chg="modSp">
        <pc:chgData name="Đỗ Mạnh Hùng" userId="S::22520500@ms.uit.edu.vn::127a715b-fcf8-403d-ad9b-26553dcf19ca" providerId="AD" clId="Web-{AA254BFC-3CED-0412-91AD-2424CB87ED82}" dt="2024-05-22T15:18:17.815" v="2" actId="1076"/>
        <pc:sldMkLst>
          <pc:docMk/>
          <pc:sldMk cId="495367890" sldId="1402"/>
        </pc:sldMkLst>
        <pc:spChg chg="mod">
          <ac:chgData name="Đỗ Mạnh Hùng" userId="S::22520500@ms.uit.edu.vn::127a715b-fcf8-403d-ad9b-26553dcf19ca" providerId="AD" clId="Web-{AA254BFC-3CED-0412-91AD-2424CB87ED82}" dt="2024-05-22T15:18:17.815" v="2" actId="1076"/>
          <ac:spMkLst>
            <pc:docMk/>
            <pc:sldMk cId="495367890" sldId="1402"/>
            <ac:spMk id="20" creationId="{2F287FBD-A619-4B4D-86BB-5BF248BAF9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CA79CA5-F073-47C3-83D6-98192D860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2DC8B9E-197F-4BA8-99FC-9E7065AC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hash function: v:=1; for each character c, v=v*(c+1)+2 mod 2^{32};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78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D1117F0-946B-4DF0-A3F9-24D031E4F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745832-0CC7-4815-B83C-032AAEE9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8644C9A-8FDE-420E-9952-E007611522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09169AC-7CB1-4819-988C-67957D0F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22BD9C4-9D7B-4987-B11E-88A151FB9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73A44C7-0E40-48AB-935A-67DA8BDC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Modified ciphertext can often still be decrypted into plaintexts?</a:t>
            </a:r>
          </a:p>
        </p:txBody>
      </p:sp>
    </p:spTree>
    <p:extLst>
      <p:ext uri="{BB962C8B-B14F-4D97-AF65-F5344CB8AC3E}">
        <p14:creationId xmlns:p14="http://schemas.microsoft.com/office/powerpoint/2010/main" val="221624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291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04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44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86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2031227" y="316470"/>
            <a:ext cx="2172" cy="6218841"/>
          </a:xfrm>
          <a:custGeom>
            <a:avLst/>
            <a:gdLst/>
            <a:ahLst/>
            <a:cxnLst/>
            <a:rect l="l" t="t" r="r" b="b"/>
            <a:pathLst>
              <a:path w="1905" h="6858000">
                <a:moveTo>
                  <a:pt x="0" y="0"/>
                </a:moveTo>
                <a:lnTo>
                  <a:pt x="0" y="6858000"/>
                </a:lnTo>
                <a:lnTo>
                  <a:pt x="1524" y="6858000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6" name="bk object 26"/>
          <p:cNvSpPr/>
          <p:nvPr/>
        </p:nvSpPr>
        <p:spPr>
          <a:xfrm>
            <a:off x="2032965" y="316470"/>
            <a:ext cx="83983" cy="6218841"/>
          </a:xfrm>
          <a:custGeom>
            <a:avLst/>
            <a:gdLst/>
            <a:ahLst/>
            <a:cxnLst/>
            <a:rect l="l" t="t" r="r" b="b"/>
            <a:pathLst>
              <a:path w="73660" h="6858000">
                <a:moveTo>
                  <a:pt x="0" y="0"/>
                </a:moveTo>
                <a:lnTo>
                  <a:pt x="0" y="6857999"/>
                </a:lnTo>
                <a:lnTo>
                  <a:pt x="73151" y="6857999"/>
                </a:lnTo>
                <a:lnTo>
                  <a:pt x="73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6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10860"/>
            <a:r>
              <a:rPr lang="en-US" spc="-73"/>
              <a:t>In</a:t>
            </a:r>
            <a:r>
              <a:rPr lang="en-US" spc="-81"/>
              <a:t>f</a:t>
            </a:r>
            <a:r>
              <a:rPr lang="en-US" spc="4"/>
              <a:t>o</a:t>
            </a:r>
            <a:r>
              <a:rPr lang="en-US"/>
              <a:t>r</a:t>
            </a:r>
            <a:r>
              <a:rPr lang="en-US" spc="-73"/>
              <a:t>m</a:t>
            </a:r>
            <a:r>
              <a:rPr lang="en-US" spc="-103"/>
              <a:t>a</a:t>
            </a:r>
            <a:r>
              <a:rPr lang="en-US" spc="-73"/>
              <a:t>ti</a:t>
            </a:r>
            <a:r>
              <a:rPr lang="en-US" spc="4"/>
              <a:t>o</a:t>
            </a:r>
            <a:r>
              <a:rPr lang="en-US" spc="-51"/>
              <a:t>n</a:t>
            </a:r>
            <a:r>
              <a:rPr lang="en-US" spc="-21"/>
              <a:t> </a:t>
            </a:r>
            <a:r>
              <a:rPr lang="en-US" spc="-26"/>
              <a:t>S</a:t>
            </a:r>
            <a:r>
              <a:rPr lang="en-US" spc="-73"/>
              <a:t>e</a:t>
            </a:r>
            <a:r>
              <a:rPr lang="en-US" spc="-64"/>
              <a:t>c</a:t>
            </a:r>
            <a:r>
              <a:rPr lang="en-US" spc="-26"/>
              <a:t>ur</a:t>
            </a:r>
            <a:r>
              <a:rPr lang="en-US" spc="-73"/>
              <a:t>it</a:t>
            </a:r>
            <a:r>
              <a:rPr lang="en-US" spc="-64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21720"/>
            <a:fld id="{81D60167-4931-47E6-BA6A-407CBD079E47}" type="slidenum">
              <a:rPr lang="en-US" spc="-30" smtClean="0"/>
              <a:pPr marL="21720"/>
              <a:t>‹#›</a:t>
            </a:fld>
            <a:endParaRPr lang="en-US" spc="-30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71CD492E-1D6D-478B-B8BF-009AAB9044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1052736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E4AED-59E4-4CF1-86D1-9C208E80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29" y="25909"/>
            <a:ext cx="1552673" cy="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6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03214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5-2023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30" y="59160"/>
            <a:ext cx="1271110" cy="7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unn@u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w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wmf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wmf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ubuntu.com/focal/" TargetMode="External"/><Relationship Id="rId4" Type="http://schemas.openxmlformats.org/officeDocument/2006/relationships/hyperlink" Target="https://en.wikipedia.org/wiki/Cryptographic_hash_functio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Hash_Algorith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58.png"/><Relationship Id="rId9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authentication_code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4854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15784"/>
            <a:ext cx="1051316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600" kern="0"/>
              <a:t>Week 10</a:t>
            </a:r>
            <a:r>
              <a:rPr lang="en-GB" altLang="en-US" sz="3600" kern="0"/>
              <a:t>: Hash Function and </a:t>
            </a:r>
            <a:r>
              <a:rPr lang="en-US" sz="3600"/>
              <a:t>Message Authentication Codes</a:t>
            </a:r>
          </a:p>
          <a:p>
            <a:pPr eaLnBrk="1" hangingPunct="1"/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61" y="335320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0209" y="4717860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>
                <a:latin typeface="Arial"/>
                <a:cs typeface="Arial"/>
              </a:rPr>
              <a:t>S</a:t>
            </a:r>
            <a:r>
              <a:rPr sz="2394" spc="-13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4232" y="4857228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>
                <a:latin typeface="Arial"/>
                <a:cs typeface="Arial"/>
              </a:rPr>
              <a:t>R</a:t>
            </a:r>
            <a:r>
              <a:rPr sz="2394" spc="-17">
                <a:latin typeface="Arial"/>
                <a:cs typeface="Arial"/>
              </a:rPr>
              <a:t>e</a:t>
            </a:r>
            <a:r>
              <a:rPr sz="2394" spc="-9">
                <a:latin typeface="Arial"/>
                <a:cs typeface="Arial"/>
              </a:rPr>
              <a:t>c</a:t>
            </a:r>
            <a:r>
              <a:rPr sz="2394" spc="-13">
                <a:latin typeface="Arial"/>
                <a:cs typeface="Arial"/>
              </a:rPr>
              <a:t>ei</a:t>
            </a:r>
            <a:r>
              <a:rPr sz="2394" spc="-9">
                <a:latin typeface="Arial"/>
                <a:cs typeface="Arial"/>
              </a:rPr>
              <a:t>v</a:t>
            </a:r>
            <a:r>
              <a:rPr sz="2394" spc="-13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843016" y="1180035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33671" indent="-457200">
              <a:buFont typeface="Wingdings" panose="05000000000000000000" pitchFamily="2" charset="2"/>
              <a:buChar char="Ø"/>
            </a:pPr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4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29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7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kern="0" spc="-17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</a:t>
            </a:r>
            <a:r>
              <a:rPr lang="en-US" sz="2800" kern="0" spc="-6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kern="0" spc="-162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800" kern="0" spc="-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37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kern="0" spc="-17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kern="0" spc="-14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kern="0" spc="2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kern="0" spc="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20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=11010011101100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(14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bits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b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11010011101100</m:t>
                    </m:r>
                  </m:oMath>
                </a14:m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2400">
                    <a:solidFill>
                      <a:srgbClr val="FF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000</a:t>
                </a:r>
                <a:b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′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15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13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10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i="1">
                  <a:solidFill>
                    <a:srgbClr val="00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Quotient: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𝑄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12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11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6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Remider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 −&gt;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𝑅𝐶𝑅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=100 </m:t>
                      </m:r>
                    </m:oMath>
                  </m:oMathPara>
                </a14:m>
                <a:endPara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blipFill>
                <a:blip r:embed="rId3"/>
                <a:stretch>
                  <a:fillRect l="-1024" t="-189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/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13310D4-AD1F-4138-AEF0-1AA16C90B703}"/>
              </a:ext>
            </a:extLst>
          </p:cNvPr>
          <p:cNvSpPr txBox="1"/>
          <p:nvPr/>
        </p:nvSpPr>
        <p:spPr>
          <a:xfrm>
            <a:off x="1127449" y="5041445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(M||</a:t>
            </a:r>
            <a:r>
              <a:rPr lang="en-US">
                <a:solidFill>
                  <a:srgbClr val="FF0000"/>
                </a:solidFill>
              </a:rPr>
              <a:t>CRC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/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0D8A789B-E22F-4568-8ADA-8703D467AF14}"/>
              </a:ext>
            </a:extLst>
          </p:cNvPr>
          <p:cNvSpPr/>
          <p:nvPr/>
        </p:nvSpPr>
        <p:spPr bwMode="auto">
          <a:xfrm>
            <a:off x="1028760" y="1616737"/>
            <a:ext cx="242760" cy="2893549"/>
          </a:xfrm>
          <a:prstGeom prst="leftBrace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B5BCA-FC19-4590-8047-12D8B915A1AF}"/>
              </a:ext>
            </a:extLst>
          </p:cNvPr>
          <p:cNvSpPr txBox="1"/>
          <p:nvPr/>
        </p:nvSpPr>
        <p:spPr>
          <a:xfrm>
            <a:off x="5792436" y="5660224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(M’||</a:t>
            </a:r>
            <a:r>
              <a:rPr lang="en-US">
                <a:solidFill>
                  <a:srgbClr val="FF0000"/>
                </a:solidFill>
              </a:rPr>
              <a:t>CRC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/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Check: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/>
                  <a:t>=CRC?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blipFill>
                <a:blip r:embed="rId6"/>
                <a:stretch>
                  <a:fillRect l="-3521" r="-2641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E7A8DF6-444B-43EE-9182-078C194BAAD2}"/>
              </a:ext>
            </a:extLst>
          </p:cNvPr>
          <p:cNvSpPr/>
          <p:nvPr/>
        </p:nvSpPr>
        <p:spPr>
          <a:xfrm>
            <a:off x="335360" y="6253687"/>
            <a:ext cx="545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https://en.wikipedia.org/wiki/Cyclic_redundancy_check</a:t>
            </a:r>
            <a:endParaRPr lang="en-US" sz="18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A3F49B-E83E-4F3E-ADC9-B0B8CB148820}"/>
              </a:ext>
            </a:extLst>
          </p:cNvPr>
          <p:cNvCxnSpPr/>
          <p:nvPr/>
        </p:nvCxnSpPr>
        <p:spPr bwMode="auto">
          <a:xfrm>
            <a:off x="956752" y="4591131"/>
            <a:ext cx="8964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/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16632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Motivations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424" y="896185"/>
            <a:ext cx="9983071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13521" y="2311773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355724" y="1231071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742397" y="2791472"/>
            <a:ext cx="609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Message Authentication Code (MAC)</a:t>
            </a:r>
          </a:p>
        </p:txBody>
      </p:sp>
      <p:pic>
        <p:nvPicPr>
          <p:cNvPr id="8" name="Picture 4" descr="j0312092">
            <a:extLst>
              <a:ext uri="{FF2B5EF4-FFF2-40B4-BE49-F238E27FC236}">
                <a16:creationId xmlns:a16="http://schemas.microsoft.com/office/drawing/2014/main" id="{10D08F1C-B0A4-49C3-BAD6-9EEDB95A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05" y="3657328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92" y="3657327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577426" y="396562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579815" y="38529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760405" y="3965629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If A and B can not 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blipFill>
                <a:blip r:embed="rId5"/>
                <a:stretch>
                  <a:fillRect l="-879" t="-12791" r="-7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148985" y="5085184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970514" y="5970360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2B61A3-D5DB-49AC-B663-8768BC1852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6905" y="4582290"/>
            <a:ext cx="6099432" cy="137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3DCD-67D3-4878-96CA-46E33E2CA2BD}"/>
              </a:ext>
            </a:extLst>
          </p:cNvPr>
          <p:cNvCxnSpPr/>
          <p:nvPr/>
        </p:nvCxnSpPr>
        <p:spPr bwMode="auto">
          <a:xfrm>
            <a:off x="2881681" y="4025069"/>
            <a:ext cx="6349792" cy="2405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A3A7DE-B6D4-6A12-AE3B-D9BB76F54F5A}"/>
              </a:ext>
            </a:extLst>
          </p:cNvPr>
          <p:cNvSpPr txBox="1"/>
          <p:nvPr/>
        </p:nvSpPr>
        <p:spPr>
          <a:xfrm>
            <a:off x="4206496" y="5727164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attacks?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3CCBC6-70B6-B6DC-AC69-7412E5B63A7F}"/>
              </a:ext>
            </a:extLst>
          </p:cNvPr>
          <p:cNvSpPr/>
          <p:nvPr/>
        </p:nvSpPr>
        <p:spPr bwMode="auto">
          <a:xfrm rot="10800000">
            <a:off x="4729156" y="5121939"/>
            <a:ext cx="291905" cy="6591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3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31" y="87606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Motivations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32" y="854461"/>
            <a:ext cx="10199095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85529" y="2383781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427732" y="1303079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871985" y="294704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MAC, HMAC</a:t>
            </a:r>
          </a:p>
        </p:txBody>
      </p:sp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00" y="3729335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168370" y="403763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686012" y="3746009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Health care system </a:t>
            </a:r>
          </a:p>
          <a:p>
            <a:r>
              <a:rPr lang="en-US"/>
              <a:t>server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832413" y="4005064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Cambria Math" panose="02040503050406030204" pitchFamily="18" charset="0"/>
                </a:endParaRPr>
              </a:p>
              <a:p>
                <a:r>
                  <a:rPr lang="en-US">
                    <a:latin typeface="+mj-lt"/>
                  </a:rPr>
                  <a:t>(</a:t>
                </a:r>
                <a:r>
                  <a:rPr lang="en-US"/>
                  <a:t>using Diffie–Hellman for ex.)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blipFill>
                <a:blip r:embed="rId4"/>
                <a:stretch>
                  <a:fillRect l="-2793" t="-7051" r="-15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220993" y="5157192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97706" y="4632211"/>
                <a:ext cx="5352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06" y="4632211"/>
                <a:ext cx="5352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/>
              <p:nvPr/>
            </p:nvSpPr>
            <p:spPr>
              <a:xfrm>
                <a:off x="5041922" y="5519857"/>
                <a:ext cx="46074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22" y="5519857"/>
                <a:ext cx="4607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397577" y="6046756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/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/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Đồng hồ thông minh Xiaomi Redmi Watch 2 Lite">
            <a:extLst>
              <a:ext uri="{FF2B5EF4-FFF2-40B4-BE49-F238E27FC236}">
                <a16:creationId xmlns:a16="http://schemas.microsoft.com/office/drawing/2014/main" id="{69CD6BEC-D997-84B2-BC9C-749A914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6" y="3686905"/>
            <a:ext cx="1164648" cy="11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287C0C-5C6F-4B8C-920E-004D6AF3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6557"/>
            <a:ext cx="9793088" cy="792163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08" y="1196752"/>
                <a:ext cx="11233247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/>
                  <a:t>A hash function maps a message of an arbitrary length to a </a:t>
                </a:r>
                <a14:m>
                  <m:oMath xmlns:m="http://schemas.openxmlformats.org/officeDocument/2006/math">
                    <m:r>
                      <a:rPr lang="en-US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altLang="en-US" sz="2800"/>
                  <a:t> output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/>
              </a:p>
              <a:p>
                <a:pPr lvl="1" eaLnBrk="1" hangingPunct="1"/>
                <a:r>
                  <a:rPr lang="en-US" altLang="en-US"/>
                  <a:t>output known as the </a:t>
                </a:r>
                <a:r>
                  <a:rPr lang="en-US" altLang="en-US">
                    <a:solidFill>
                      <a:schemeClr val="accent2"/>
                    </a:solidFill>
                  </a:rPr>
                  <a:t>fingerprint</a:t>
                </a:r>
                <a:r>
                  <a:rPr lang="en-US" altLang="en-US"/>
                  <a:t> or the </a:t>
                </a:r>
                <a:r>
                  <a:rPr lang="en-US" altLang="en-US">
                    <a:solidFill>
                      <a:schemeClr val="accent2"/>
                    </a:solidFill>
                  </a:rPr>
                  <a:t>message digest</a:t>
                </a:r>
              </a:p>
              <a:p>
                <a:pPr marL="0" indent="0">
                  <a:buNone/>
                </a:pPr>
                <a:endParaRPr lang="en-US" altLang="en-US" sz="2800"/>
              </a:p>
              <a:p>
                <a:pPr eaLnBrk="1" hangingPunct="1"/>
                <a:r>
                  <a:rPr lang="en-US" altLang="en-US" sz="2800"/>
                  <a:t>What is an example of hash functions?</a:t>
                </a:r>
              </a:p>
              <a:p>
                <a:pPr lvl="1" eaLnBrk="1" hangingPunct="1"/>
                <a:r>
                  <a:rPr lang="en-US" altLang="en-US"/>
                  <a:t>Give a hash function that maps Strings to integers in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endParaRPr lang="en-US" altLang="en-US" sz="2800"/>
              </a:p>
              <a:p>
                <a:r>
                  <a:rPr lang="en-US" altLang="en-US" sz="2800" b="1"/>
                  <a:t>Cryptographic hash functions </a:t>
                </a:r>
                <a:r>
                  <a:rPr lang="en-US" altLang="en-US" sz="2800"/>
                  <a:t>are hash functions with additional security requirements</a:t>
                </a:r>
              </a:p>
            </p:txBody>
          </p:sp>
        </mc:Choice>
        <mc:Fallback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196752"/>
                <a:ext cx="11233247" cy="4967287"/>
              </a:xfrm>
              <a:blipFill>
                <a:blip r:embed="rId3"/>
                <a:stretch>
                  <a:fillRect l="-1411" t="-2699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3B65061-6246-46F7-BEE1-8AEF496FC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44624"/>
            <a:ext cx="75438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9416" y="1063779"/>
                <a:ext cx="10873208" cy="4967287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</a:t>
                </a:r>
                <a:r>
                  <a:rPr lang="en-US" altLang="zh-CN" sz="2300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generated </a:t>
                </a:r>
                <a:r>
                  <a:rPr lang="en-US" altLang="zh-CN" sz="23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without using secret 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key is referred to as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digest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 can be obtained using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cryptographic hash function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also called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one-way hash function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M generated using a </a:t>
                </a:r>
                <a:r>
                  <a:rPr lang="en-US" altLang="zh-CN" sz="23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secret key 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referred to as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 authentication code 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tag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 can be obtained using an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encrypted checksum algorithm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Hash-based message authentication code 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HMAC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combination of cryptographic hash function and encrypted checksum algorithm</a:t>
                </a:r>
              </a:p>
              <a:p>
                <a:pPr marL="0" indent="0" algn="ctr" eaLnBrk="1" hangingPunct="1">
                  <a:spcBef>
                    <a:spcPct val="50000"/>
                  </a:spcBef>
                  <a:buClr>
                    <a:srgbClr val="9E9EF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𝐻𝑀𝐴𝐶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𝐾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sz="230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buFont typeface="Wingdings" charset="2"/>
                  <a:buChar char="l"/>
                  <a:defRPr/>
                </a:pPr>
                <a:endParaRPr lang="en-US" altLang="en-US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416" y="1063779"/>
                <a:ext cx="10873208" cy="4967287"/>
              </a:xfrm>
              <a:blipFill>
                <a:blip r:embed="rId3"/>
                <a:stretch>
                  <a:fillRect l="-1066" t="-1966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918CC9BC-8515-4127-AE36-8FF82C97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16632"/>
            <a:ext cx="9793088" cy="792163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</a:rPr>
              <a:t>Cryptographic</a:t>
            </a:r>
            <a:r>
              <a:rPr lang="en-US" altLang="en-US" sz="3200"/>
              <a:t>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7428" y="1268760"/>
                <a:ext cx="10873208" cy="4717504"/>
              </a:xfrm>
            </p:spPr>
            <p:txBody>
              <a:bodyPr/>
              <a:lstStyle/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</a:t>
                </a:r>
                <a:r>
                  <a:rPr lang="en-US" altLang="en-US" sz="2600" b="1"/>
                  <a:t>Given a function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2600" b="1"/>
                  <a:t>, then we say that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en-US" sz="2600" b="1"/>
                  <a:t> is:</a:t>
                </a:r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preimage resistant (one-way):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600"/>
                  <a:t>, it is </a:t>
                </a:r>
                <a:r>
                  <a:rPr lang="en-US" altLang="en-US" sz="2600" b="1"/>
                  <a:t>computationally infeasible </a:t>
                </a:r>
                <a:r>
                  <a:rPr lang="en-US" altLang="en-US" sz="2600"/>
                  <a:t>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600"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600"/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2-nd preimage resistant (weak collision resistant):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600"/>
                  <a:t>it is computationally infeasible 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600"/>
                  <a:t>, </a:t>
                </a:r>
                <a:r>
                  <a:rPr lang="en-US" altLang="en-US" sz="2600" err="1"/>
                  <a:t>s.t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’≠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600"/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/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collision resistant (strong collision resistant)</a:t>
                </a:r>
                <a:r>
                  <a:rPr lang="en-US" altLang="en-US" sz="2600"/>
                  <a:t>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it is computationally infeasible to find two distinct values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altLang="en-US" sz="2600">
                    <a:sym typeface="Symbol" panose="05050102010706020507" pitchFamily="18" charset="2"/>
                  </a:rPr>
                  <a:t>, </a:t>
                </a:r>
                <a:r>
                  <a:rPr lang="en-US" altLang="en-US" sz="2600"/>
                  <a:t> </a:t>
                </a:r>
                <a:r>
                  <a:rPr lang="en-US" altLang="en-US" sz="2600" err="1"/>
                  <a:t>s.t.</a:t>
                </a:r>
                <a:r>
                  <a:rPr lang="en-US" altLang="en-US" sz="2600"/>
                  <a:t>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600"/>
              </a:p>
            </p:txBody>
          </p:sp>
        </mc:Choice>
        <mc:Fallback xmlns="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7428" y="1268760"/>
                <a:ext cx="10873208" cy="4717504"/>
              </a:xfrm>
              <a:blipFill>
                <a:blip r:embed="rId3"/>
                <a:stretch>
                  <a:fillRect l="-1289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FAD5A84C-F2D1-4F41-82D7-95F52C2E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43758"/>
            <a:ext cx="8388418" cy="1143000"/>
          </a:xfrm>
        </p:spPr>
        <p:txBody>
          <a:bodyPr/>
          <a:lstStyle/>
          <a:p>
            <a:pPr eaLnBrk="1" hangingPunct="1"/>
            <a:r>
              <a:rPr lang="en-US" altLang="en-US" sz="3500"/>
              <a:t>Usages of Cryptographic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1" y="999242"/>
                <a:ext cx="10081118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/>
                  <a:t>Software integrity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/>
                  <a:t>File: windows_10_enterprise_x64_dvd_9058303.iso /          Ubuntu 20.04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/>
                  <a:t>SHA1:0629BF04AA2A61E125EE6EDDF917DB471DCB8535</a:t>
                </a:r>
              </a:p>
              <a:p>
                <a:pPr eaLnBrk="1" hangingPunct="1"/>
                <a:r>
                  <a:rPr lang="en-US" altLang="en-US"/>
                  <a:t>Timestamping</a:t>
                </a:r>
              </a:p>
              <a:p>
                <a:pPr lvl="1" eaLnBrk="1" hangingPunct="1"/>
                <a:r>
                  <a:rPr lang="en-US" altLang="en-US"/>
                  <a:t>How to prove that you have discovered a secret on an earlier date without disclosing it?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en-US" b="1"/>
                  <a:t>Covered later</a:t>
                </a:r>
              </a:p>
              <a:p>
                <a:pPr lvl="1" eaLnBrk="1" hangingPunct="1"/>
                <a:r>
                  <a:rPr lang="en-US" altLang="en-US"/>
                  <a:t>Message authentication</a:t>
                </a:r>
              </a:p>
              <a:p>
                <a:pPr lvl="1" eaLnBrk="1" hangingPunct="1"/>
                <a:r>
                  <a:rPr lang="en-US" altLang="en-US"/>
                  <a:t>One-time passwords</a:t>
                </a:r>
              </a:p>
              <a:p>
                <a:pPr lvl="1" eaLnBrk="1" hangingPunct="1"/>
                <a:r>
                  <a:rPr lang="en-US" altLang="en-US"/>
                  <a:t>Digital signature, Digital certificate</a:t>
                </a:r>
              </a:p>
              <a:p>
                <a:pPr eaLnBrk="1" hangingPunct="1"/>
                <a:endParaRPr lang="en-US" altLang="en-US"/>
              </a:p>
            </p:txBody>
          </p:sp>
        </mc:Choice>
        <mc:Fallback xmlns="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1" y="999242"/>
                <a:ext cx="10081118" cy="4967287"/>
              </a:xfrm>
              <a:blipFill>
                <a:blip r:embed="rId3"/>
                <a:stretch>
                  <a:fillRect l="-1935" t="-3190" r="-665" b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E89637-64AF-4A5B-AA34-8538F9B6934A}"/>
              </a:ext>
            </a:extLst>
          </p:cNvPr>
          <p:cNvCxnSpPr/>
          <p:nvPr/>
        </p:nvCxnSpPr>
        <p:spPr bwMode="auto">
          <a:xfrm>
            <a:off x="6888088" y="45091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9AC626-C9F5-493F-9DF7-50256B40C9AB}"/>
              </a:ext>
            </a:extLst>
          </p:cNvPr>
          <p:cNvSpPr/>
          <p:nvPr/>
        </p:nvSpPr>
        <p:spPr>
          <a:xfrm>
            <a:off x="7007562" y="5032283"/>
            <a:ext cx="3332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https://en.wikipedia.org/wiki/Cryptographic_hash_function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A23FA-B3C8-4805-8BF7-A8C4091EA7C7}"/>
              </a:ext>
            </a:extLst>
          </p:cNvPr>
          <p:cNvSpPr txBox="1"/>
          <p:nvPr/>
        </p:nvSpPr>
        <p:spPr>
          <a:xfrm>
            <a:off x="7032104" y="4537339"/>
            <a:ext cx="26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Further 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FADA-6B9F-47C0-909C-A1457F4C5706}"/>
              </a:ext>
            </a:extLst>
          </p:cNvPr>
          <p:cNvSpPr txBox="1"/>
          <p:nvPr/>
        </p:nvSpPr>
        <p:spPr>
          <a:xfrm>
            <a:off x="9716756" y="1942187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/>
            <a:r>
              <a:rPr lang="en-US" altLang="en-US" sz="3200"/>
              <a:t>Using Hash Functions for Message Integrity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F8240B-0365-420E-9D9B-1FDBECB8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69788"/>
            <a:ext cx="8352928" cy="1220825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>
                <a:solidFill>
                  <a:srgbClr val="FF0000"/>
                </a:solidFill>
              </a:rPr>
              <a:t>Case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58703-6BF0-45ED-B9ED-41FE4F2B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61991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7D9B7-F46F-461A-A28A-470BF8FF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904" y="1892219"/>
            <a:ext cx="1257554" cy="1310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FFA0-55F9-4CC7-BFA5-DA7DAC9CD767}"/>
              </a:ext>
            </a:extLst>
          </p:cNvPr>
          <p:cNvCxnSpPr/>
          <p:nvPr/>
        </p:nvCxnSpPr>
        <p:spPr bwMode="auto">
          <a:xfrm>
            <a:off x="2796476" y="2882078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DA781-8361-483C-8559-D1E8DD3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1" y="3732151"/>
            <a:ext cx="1293292" cy="1241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C91B2-CE88-4901-A904-7A9F1B32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88" y="3755828"/>
            <a:ext cx="1171333" cy="12208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177C1-1F53-4302-BEE5-24ED2F682408}"/>
              </a:ext>
            </a:extLst>
          </p:cNvPr>
          <p:cNvCxnSpPr/>
          <p:nvPr/>
        </p:nvCxnSpPr>
        <p:spPr bwMode="auto">
          <a:xfrm>
            <a:off x="2671259" y="4057369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/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/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88C4D-9362-4478-8771-3108E821ACF0}"/>
              </a:ext>
            </a:extLst>
          </p:cNvPr>
          <p:cNvCxnSpPr/>
          <p:nvPr/>
        </p:nvCxnSpPr>
        <p:spPr bwMode="auto">
          <a:xfrm>
            <a:off x="2671259" y="4774140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/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5" y="5346581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16" y="5336033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2796476" y="626257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D7444FE-A1FF-49D1-A5DE-9E65C9E36E5A}"/>
              </a:ext>
            </a:extLst>
          </p:cNvPr>
          <p:cNvSpPr/>
          <p:nvPr/>
        </p:nvSpPr>
        <p:spPr>
          <a:xfrm>
            <a:off x="850540" y="4913753"/>
            <a:ext cx="2098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FF0000"/>
                </a:solidFill>
              </a:rPr>
              <a:t>Case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83922-CA0E-4C1B-BDF1-50F8FE5D625F}"/>
              </a:ext>
            </a:extLst>
          </p:cNvPr>
          <p:cNvSpPr txBox="1"/>
          <p:nvPr/>
        </p:nvSpPr>
        <p:spPr>
          <a:xfrm>
            <a:off x="7904681" y="3272680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" grpId="0"/>
      <p:bldP spid="20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C65FB460-BC21-4130-ADF7-F184782A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52598"/>
            <a:ext cx="7575376" cy="792163"/>
          </a:xfrm>
        </p:spPr>
        <p:txBody>
          <a:bodyPr/>
          <a:lstStyle/>
          <a:p>
            <a:pPr eaLnBrk="1" hangingPunct="1"/>
            <a:r>
              <a:rPr lang="en-US" altLang="en-US"/>
              <a:t>Well Known Hash Functions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CBE0298-FC3B-4A8B-9B5B-E645DD6B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908720"/>
            <a:ext cx="11881320" cy="5040560"/>
          </a:xfrm>
        </p:spPr>
        <p:txBody>
          <a:bodyPr/>
          <a:lstStyle/>
          <a:p>
            <a:pPr eaLnBrk="1" hangingPunct="1"/>
            <a:r>
              <a:rPr lang="en-US" altLang="en-US" sz="2800"/>
              <a:t>MD5 (phased out)</a:t>
            </a:r>
          </a:p>
          <a:p>
            <a:pPr lvl="1" eaLnBrk="1" hangingPunct="1"/>
            <a:r>
              <a:rPr lang="en-US" altLang="en-US" sz="2400"/>
              <a:t>output 128 bits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resistance completely broken</a:t>
            </a:r>
          </a:p>
          <a:p>
            <a:pPr eaLnBrk="1" hangingPunct="1"/>
            <a:r>
              <a:rPr lang="en-US" altLang="en-US" sz="2800"/>
              <a:t>SHA1 (phased out)</a:t>
            </a:r>
          </a:p>
          <a:p>
            <a:pPr lvl="1" eaLnBrk="1" hangingPunct="1"/>
            <a:r>
              <a:rPr lang="en-US" altLang="en-US" sz="2400"/>
              <a:t>output 160 bits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attacks; length extension attacks</a:t>
            </a:r>
          </a:p>
          <a:p>
            <a:pPr eaLnBrk="1" hangingPunct="1"/>
            <a:r>
              <a:rPr lang="en-US" altLang="en-US" sz="2800"/>
              <a:t>SHA2 (SHA-224, SHA-256, SHA-384, SHA-512)</a:t>
            </a:r>
          </a:p>
          <a:p>
            <a:pPr lvl="1" eaLnBrk="1" hangingPunct="1"/>
            <a:r>
              <a:rPr lang="en-US" altLang="en-US" sz="2400"/>
              <a:t>outputs 224, 256, 384, and 512 bits, respectively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attacks; length extension attacks</a:t>
            </a:r>
          </a:p>
          <a:p>
            <a:pPr marL="400050" eaLnBrk="1" hangingPunct="1"/>
            <a:r>
              <a:rPr lang="en-US" altLang="en-US" sz="2800"/>
              <a:t>SHA3 </a:t>
            </a:r>
          </a:p>
          <a:p>
            <a:pPr marL="57150" indent="0" eaLnBrk="1" hangingPunct="1">
              <a:buNone/>
            </a:pPr>
            <a:r>
              <a:rPr lang="en-US" altLang="en-US" sz="2800"/>
              <a:t>      https://csrc.nist.gov/publications/detail/fips/202/final</a:t>
            </a:r>
            <a:br>
              <a:rPr lang="en-US" altLang="en-US" sz="2800"/>
            </a:br>
            <a:r>
              <a:rPr lang="en-US" altLang="en-US" sz="2800"/>
              <a:t>      </a:t>
            </a:r>
            <a:r>
              <a:rPr lang="en-US" sz="2800"/>
              <a:t>https://en.wikipedia.org/wiki/Secure_Hash_Algorithm</a:t>
            </a:r>
            <a:endParaRPr lang="en-US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305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cs typeface="Times" panose="02020603050405020304" pitchFamily="18" charset="0"/>
              </a:rPr>
              <a:t>SHA-1, SHA-2,</a:t>
            </a:r>
            <a:r>
              <a:rPr lang="en-US" altLang="zh-CN" sz="3600">
                <a:ea typeface="宋体" charset="-122"/>
                <a:cs typeface="Times" panose="02020603050405020304" pitchFamily="18" charset="0"/>
              </a:rPr>
              <a:t> SHA-3</a:t>
            </a:r>
            <a:endParaRPr lang="en-US" altLang="zh-CN" sz="3600">
              <a:cs typeface="Times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063552" y="5969913"/>
            <a:ext cx="8147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https://en.wikipedia.org/wiki/Secure_Hash_Algorithms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998344"/>
            <a:ext cx="9865096" cy="4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Symmetric (DES, 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Hash functions</a:t>
            </a:r>
          </a:p>
          <a:p>
            <a:r>
              <a:rPr lang="en-US">
                <a:solidFill>
                  <a:srgbClr val="FF0000"/>
                </a:solidFill>
              </a:rPr>
              <a:t>Message authentication code (MAC</a:t>
            </a:r>
            <a:r>
              <a:rPr lang="en-US"/>
              <a:t>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3434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49525"/>
            <a:ext cx="1008112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71237"/>
            <a:ext cx="10081119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The heart of this basic structure is a </a:t>
            </a:r>
            <a:r>
              <a:rPr lang="en-US" altLang="zh-CN" sz="2100" i="1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Use a CBC mode of repeated applications of </a:t>
            </a:r>
            <a:r>
              <a:rPr lang="en-US" altLang="zh-CN" sz="2000" i="1">
                <a:latin typeface="Times New Roman" charset="0"/>
                <a:ea typeface="宋体" charset="-122"/>
              </a:rPr>
              <a:t>F</a:t>
            </a:r>
            <a:r>
              <a:rPr lang="en-US" altLang="zh-CN" sz="200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is a plaintext block, </a:t>
            </a:r>
            <a:r>
              <a:rPr lang="en-US" altLang="zh-CN" sz="2000">
                <a:latin typeface="Times New Roman" panose="02020603050405020304" pitchFamily="18" charset="0"/>
              </a:rPr>
              <a:t>IV</a:t>
            </a:r>
            <a:r>
              <a:rPr lang="en-US" altLang="zh-CN" sz="2000"/>
              <a:t> is an initial vector, </a:t>
            </a:r>
            <a:r>
              <a:rPr lang="en-US" altLang="zh-CN" sz="2000">
                <a:latin typeface="Times New Roman" panose="02020603050405020304" pitchFamily="18" charset="0"/>
              </a:rPr>
              <a:t>F</a:t>
            </a:r>
            <a:r>
              <a:rPr lang="en-US" altLang="zh-CN" sz="200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63401"/>
            <a:ext cx="1044116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88939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Algorithm</a:t>
            </a:r>
            <a:r>
              <a:rPr lang="en-US" altLang="zh-CN" sz="370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392" y="1128130"/>
            <a:ext cx="10225136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Let </a:t>
            </a:r>
            <a:r>
              <a:rPr lang="en-US" altLang="zh-CN" sz="240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 be binary strings, where each 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>
                <a:ea typeface="宋体" charset="-122"/>
              </a:rPr>
              <a:t> is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 binary string. Generalize the bitwise-XOR operation to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1" y="3989637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Set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128 </a:t>
            </a:r>
            <a:r>
              <a:rPr lang="en-US" altLang="zh-CN" sz="180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>
                <a:latin typeface="Times New Roman" charset="0"/>
                <a:ea typeface="宋体" charset="-122"/>
              </a:rPr>
              <a:t>1</a:t>
            </a:r>
            <a:r>
              <a:rPr lang="en-US" altLang="zh-CN" sz="1800">
                <a:ea typeface="宋体" charset="-122"/>
              </a:rPr>
              <a:t> and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is a binary with </a:t>
            </a:r>
            <a:r>
              <a:rPr lang="en-US" altLang="zh-CN" sz="180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Represent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as a 128-bit binary string, 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Pad </a:t>
            </a: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to produce a new binary string </a:t>
            </a:r>
            <a:r>
              <a:rPr lang="en-US" altLang="zh-CN" sz="1800">
                <a:latin typeface="Times New Roman" charset="0"/>
                <a:ea typeface="宋体" charset="-122"/>
              </a:rPr>
              <a:t>M’</a:t>
            </a:r>
            <a:r>
              <a:rPr lang="en-US" altLang="zh-CN" sz="180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>
                <a:ea typeface="宋体" charset="-122"/>
              </a:rPr>
              <a:t>                                </a:t>
            </a:r>
            <a:r>
              <a:rPr lang="en-US" altLang="zh-CN" sz="1800" b="1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>
                <a:latin typeface="Script MT Bold" charset="0"/>
                <a:ea typeface="宋体" charset="-122"/>
              </a:rPr>
              <a:t> </a:t>
            </a:r>
            <a:r>
              <a:rPr lang="en-US" altLang="zh-CN" sz="1800" b="1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>
                <a:latin typeface="Times New Roman" charset="0"/>
                <a:ea typeface="宋体" charset="-122"/>
              </a:rPr>
              <a:t>       </a:t>
            </a:r>
            <a:r>
              <a:rPr lang="en-US" altLang="zh-CN" sz="1800">
                <a:ea typeface="宋体" charset="-122"/>
              </a:rPr>
              <a:t>such that </a:t>
            </a:r>
            <a:r>
              <a:rPr lang="en-US" altLang="zh-CN" sz="1800">
                <a:latin typeface="Times New Roman" charset="0"/>
                <a:ea typeface="宋体" charset="-122"/>
              </a:rPr>
              <a:t>|M’|</a:t>
            </a:r>
            <a:r>
              <a:rPr lang="en-US" altLang="zh-CN" sz="1800">
                <a:ea typeface="宋体" charset="-122"/>
              </a:rPr>
              <a:t> (denoted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>
                <a:ea typeface="宋体" charset="-122"/>
              </a:rPr>
              <a:t>	                         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r>
              <a:rPr lang="en-US" altLang="zh-CN" sz="180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endParaRPr lang="en-US" altLang="zh-CN" sz="180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L </a:t>
            </a:r>
            <a:r>
              <a:rPr lang="en-US" altLang="zh-CN" sz="180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Hence,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Thus, </a:t>
            </a:r>
            <a:r>
              <a:rPr lang="en-US" altLang="zh-CN" sz="1800">
                <a:latin typeface="Times New Roman" charset="0"/>
                <a:ea typeface="宋体" charset="-122"/>
              </a:rPr>
              <a:t>L’</a:t>
            </a:r>
            <a:r>
              <a:rPr lang="en-US" altLang="zh-CN" sz="1800">
                <a:ea typeface="宋体" charset="-122"/>
              </a:rPr>
              <a:t> is divisible by 1024. Let </a:t>
            </a:r>
            <a:r>
              <a:rPr lang="en-US" altLang="zh-CN" sz="180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>
                <a:ea typeface="宋体" charset="-122"/>
              </a:rPr>
              <a:t> and write as a sequence of 1024-bit blocks: </a:t>
            </a:r>
            <a:r>
              <a:rPr lang="en-US" altLang="zh-CN" sz="200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00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00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00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>
              <a:ea typeface="宋体" charset="-122"/>
            </a:endParaRPr>
          </a:p>
        </p:txBody>
      </p:sp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9741" y="4724400"/>
            <a:ext cx="601085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=1024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Initial Process (II)</a:t>
            </a:r>
            <a:endParaRPr lang="zh-CN" altLang="en-US" sz="360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Let r</a:t>
            </a:r>
            <a:r>
              <a:rPr lang="en-US" altLang="zh-CN" sz="2400" baseline="-25000"/>
              <a:t>1</a:t>
            </a:r>
            <a:r>
              <a:rPr lang="en-US" altLang="zh-CN" sz="2400"/>
              <a:t>, 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3</a:t>
            </a:r>
            <a:r>
              <a:rPr lang="en-US" altLang="zh-CN" sz="2400"/>
              <a:t>, r</a:t>
            </a:r>
            <a:r>
              <a:rPr lang="en-US" altLang="zh-CN" sz="2400" baseline="-25000"/>
              <a:t>4</a:t>
            </a:r>
            <a:r>
              <a:rPr lang="en-US" altLang="zh-CN" sz="2400"/>
              <a:t>, r</a:t>
            </a:r>
            <a:r>
              <a:rPr lang="en-US" altLang="zh-CN" sz="2400" baseline="-25000"/>
              <a:t>5</a:t>
            </a:r>
            <a:r>
              <a:rPr lang="en-US" altLang="zh-CN" sz="2400"/>
              <a:t>, r</a:t>
            </a:r>
            <a:r>
              <a:rPr lang="en-US" altLang="zh-CN" sz="2400" baseline="-25000"/>
              <a:t>6</a:t>
            </a:r>
            <a:r>
              <a:rPr lang="en-US" altLang="zh-CN" sz="2400"/>
              <a:t>, r</a:t>
            </a:r>
            <a:r>
              <a:rPr lang="en-US" altLang="zh-CN" sz="2400" baseline="-25000"/>
              <a:t>7,</a:t>
            </a:r>
            <a:r>
              <a:rPr lang="en-US" altLang="zh-CN" sz="2400"/>
              <a:t> and r</a:t>
            </a:r>
            <a:r>
              <a:rPr lang="en-US" altLang="zh-CN" sz="2400" baseline="-25000"/>
              <a:t>8</a:t>
            </a:r>
            <a:r>
              <a:rPr lang="en-US" altLang="zh-CN" sz="2400"/>
              <a:t> be eight 64-bit registers</a:t>
            </a:r>
            <a:endParaRPr lang="en-US" altLang="zh-CN" sz="200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/>
              <a:t>Initially they are set to, respectively, the 64-bit binary string in the prefix of the fractional component of the </a:t>
            </a:r>
            <a:r>
              <a:rPr lang="en-US" altLang="zh-CN" sz="2000">
                <a:solidFill>
                  <a:srgbClr val="FF0000"/>
                </a:solidFill>
              </a:rPr>
              <a:t>square root </a:t>
            </a:r>
            <a:r>
              <a:rPr lang="en-US" altLang="zh-CN" sz="2000"/>
              <a:t>of the first 8 prime 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3774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5" y="1663546"/>
            <a:ext cx="8640960" cy="2999294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8526" y="70520"/>
            <a:ext cx="750647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Compression Function (</a:t>
            </a:r>
            <a:r>
              <a:rPr lang="en-US" altLang="zh-CN" sz="3600" err="1">
                <a:ea typeface="宋体" charset="-122"/>
              </a:rPr>
              <a:t>IlI</a:t>
            </a:r>
            <a:r>
              <a:rPr lang="en-US" altLang="zh-CN" sz="3600">
                <a:ea typeface="宋体" charset="-122"/>
              </a:rPr>
              <a:t>)</a:t>
            </a:r>
            <a:endParaRPr lang="zh-CN" altLang="en-US" sz="360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>
                    <a:ea typeface="宋体" charset="-122"/>
                  </a:rPr>
                  <a:t> </a:t>
                </a:r>
                <a:r>
                  <a:rPr lang="en-US" altLang="zh-CN" sz="2200" b="1">
                    <a:ea typeface="宋体" charset="-122"/>
                  </a:rPr>
                  <a:t>Two inputs</a:t>
                </a:r>
                <a:r>
                  <a:rPr lang="en-US" altLang="zh-CN" sz="220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1024-bit plaintext block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512-bit string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>
                    <a:ea typeface="宋体" charset="-122"/>
                  </a:rPr>
                  <a:t>, where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circularly right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linearly left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 (with the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 xmlns="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268760"/>
            <a:ext cx="11424592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SHA2, 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M</a:t>
            </a:r>
            <a:r>
              <a:rPr lang="en-US"/>
              <a:t>essage authentication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latin typeface="+mn-lt"/>
              </a:rPr>
              <a:t>For each </a:t>
            </a:r>
            <a:r>
              <a:rPr lang="en-US" altLang="zh-CN" sz="2000" err="1">
                <a:latin typeface="+mn-lt"/>
              </a:rPr>
              <a:t>i</a:t>
            </a:r>
            <a:r>
              <a:rPr lang="en-US" altLang="zh-CN" sz="2000">
                <a:latin typeface="+mn-lt"/>
              </a:rPr>
              <a:t> is executed 80 rounds: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4938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49382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7996116" y="886744"/>
                <a:ext cx="26718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116" y="886744"/>
                <a:ext cx="267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2086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81100"/>
            <a:ext cx="9155360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695400" y="4077072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914" y="77267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8956147" y="1458585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720F9-1164-4BFD-BDA3-93034831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30" y="1059214"/>
            <a:ext cx="7111376" cy="31904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2133600" y="4344952"/>
            <a:ext cx="8279152" cy="2123292"/>
            <a:chOff x="432424" y="5182335"/>
            <a:chExt cx="8279152" cy="21232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Let </a:t>
              </a:r>
              <a:r>
                <a:rPr lang="en-US" altLang="en-US" sz="260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 sz="2600"/>
                <a:t> be the input string; </a:t>
              </a:r>
              <a:r>
                <a:rPr lang="el-GR" altLang="zh-CN" sz="2600">
                  <a:latin typeface="Times New Roman" charset="0"/>
                </a:rPr>
                <a:t>γ</a:t>
              </a:r>
              <a:r>
                <a:rPr lang="en-US" altLang="en-US" sz="2600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b = r + c, where c = 2</a:t>
              </a:r>
              <a:r>
                <a:rPr lang="el-GR" altLang="zh-CN" sz="2600">
                  <a:latin typeface="Times New Roman" charset="0"/>
                </a:rPr>
                <a:t>γ</a:t>
              </a:r>
              <a:endParaRPr lang="en-US" altLang="zh-CN" sz="2600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 sz="2600">
                  <a:latin typeface="Times New Roman" charset="0"/>
                </a:rPr>
                <a:t>r is called </a:t>
              </a:r>
              <a:r>
                <a:rPr lang="en-US" altLang="en-US" sz="2600" b="1">
                  <a:latin typeface="Times New Roman" charset="0"/>
                </a:rPr>
                <a:t>rate</a:t>
              </a:r>
              <a:r>
                <a:rPr lang="en-US" altLang="en-US" sz="2600">
                  <a:latin typeface="Times New Roman" charset="0"/>
                </a:rPr>
                <a:t> and c </a:t>
              </a:r>
              <a:r>
                <a:rPr lang="en-US" altLang="en-US" sz="2600" b="1">
                  <a:latin typeface="Times New Roman" charset="0"/>
                </a:rPr>
                <a:t>capacity</a:t>
              </a:r>
              <a:endParaRPr lang="en-US" altLang="en-US" sz="2600" b="1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 Where </a:t>
              </a:r>
            </a:p>
            <a:p>
              <a:pPr>
                <a:defRPr/>
              </a:pPr>
              <a:r>
                <a:rPr lang="en-US" altLang="en-US" sz="2600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59866" imgH="203112" progId="Equation.DSMT4">
                    <p:embed/>
                  </p:oleObj>
                </mc:Choice>
                <mc:Fallback>
                  <p:oleObj name="Equation" r:id="rId4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84400" imgH="203200" progId="Equation.DSMT4">
                    <p:embed/>
                  </p:oleObj>
                </mc:Choice>
                <mc:Fallback>
                  <p:oleObj name="Equation" r:id="rId6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114" y="2090544"/>
            <a:ext cx="2187519" cy="11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818" y="20065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9F61B70-D9BB-47D0-9197-331CE4044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373" y="181227"/>
            <a:ext cx="7974472" cy="792163"/>
          </a:xfrm>
        </p:spPr>
        <p:txBody>
          <a:bodyPr/>
          <a:lstStyle/>
          <a:p>
            <a:pPr eaLnBrk="1" hangingPunct="1"/>
            <a:r>
              <a:rPr lang="en-US" altLang="en-US" sz="3400"/>
              <a:t>Motivations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AEB8672-92B7-422E-AFA2-9557B741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7076" y="1174993"/>
            <a:ext cx="6998769" cy="2086306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18439" name="Picture 4" descr="j0312092">
            <a:extLst>
              <a:ext uri="{FF2B5EF4-FFF2-40B4-BE49-F238E27FC236}">
                <a16:creationId xmlns:a16="http://schemas.microsoft.com/office/drawing/2014/main" id="{E20628AE-A213-40F3-A6E4-777FE6C9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1144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 descr="j0223594">
            <a:extLst>
              <a:ext uri="{FF2B5EF4-FFF2-40B4-BE49-F238E27FC236}">
                <a16:creationId xmlns:a16="http://schemas.microsoft.com/office/drawing/2014/main" id="{2ED84413-967D-49FC-8954-A78C64BA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023368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 descr="j0130993">
            <a:extLst>
              <a:ext uri="{FF2B5EF4-FFF2-40B4-BE49-F238E27FC236}">
                <a16:creationId xmlns:a16="http://schemas.microsoft.com/office/drawing/2014/main" id="{937EEE95-2654-484D-96B0-4B8FA024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162943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2" name="AutoShape 7">
            <a:extLst>
              <a:ext uri="{FF2B5EF4-FFF2-40B4-BE49-F238E27FC236}">
                <a16:creationId xmlns:a16="http://schemas.microsoft.com/office/drawing/2014/main" id="{D5581F17-BE06-48AE-B71E-8FB39E975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78250" y="1772544"/>
            <a:ext cx="1727200" cy="798513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8">
            <a:extLst>
              <a:ext uri="{FF2B5EF4-FFF2-40B4-BE49-F238E27FC236}">
                <a16:creationId xmlns:a16="http://schemas.microsoft.com/office/drawing/2014/main" id="{04812DA3-60D0-41F1-A157-E82D82521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0850" y="1772544"/>
            <a:ext cx="1600200" cy="70802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Rectangle 9">
            <a:extLst>
              <a:ext uri="{FF2B5EF4-FFF2-40B4-BE49-F238E27FC236}">
                <a16:creationId xmlns:a16="http://schemas.microsoft.com/office/drawing/2014/main" id="{D2E5CA6D-C1AC-4049-9D1B-0CE4FFC0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4259227"/>
            <a:ext cx="11593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en-US" b="1" u="sng">
                <a:latin typeface="Arial" panose="020B0604020202020204" pitchFamily="34" charset="0"/>
              </a:rPr>
              <a:t>Needs: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a way to ensure that data arrives at destination in its </a:t>
            </a:r>
            <a:r>
              <a:rPr lang="en-US" altLang="en-US" b="1">
                <a:latin typeface="Arial" panose="020B0604020202020204" pitchFamily="34" charset="0"/>
              </a:rPr>
              <a:t>original form </a:t>
            </a:r>
            <a:r>
              <a:rPr lang="en-US" altLang="en-US">
                <a:latin typeface="Arial" panose="020B0604020202020204" pitchFamily="34" charset="0"/>
              </a:rPr>
              <a:t>sent by the sender;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it is coming from an </a:t>
            </a:r>
            <a:r>
              <a:rPr lang="en-US" altLang="en-US" b="1">
                <a:latin typeface="Arial" panose="020B0604020202020204" pitchFamily="34" charset="0"/>
              </a:rPr>
              <a:t>authenticated source </a:t>
            </a:r>
            <a:r>
              <a:rPr lang="en-US" altLang="en-US">
                <a:latin typeface="Arial" panose="020B0604020202020204" pitchFamily="34" charset="0"/>
              </a:rPr>
              <a:t>(user, server, mediate node).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9B957-803F-499B-A795-BACA2D7EF030}"/>
              </a:ext>
            </a:extLst>
          </p:cNvPr>
          <p:cNvSpPr txBox="1"/>
          <p:nvPr/>
        </p:nvSpPr>
        <p:spPr>
          <a:xfrm>
            <a:off x="2787721" y="15001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F7A81-44B6-4A0F-8017-029E5AAC1338}"/>
              </a:ext>
            </a:extLst>
          </p:cNvPr>
          <p:cNvSpPr txBox="1"/>
          <p:nvPr/>
        </p:nvSpPr>
        <p:spPr>
          <a:xfrm>
            <a:off x="8512399" y="13864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8D4D-6BAE-4D0D-AEF1-97B0F5A63C5C}"/>
              </a:ext>
            </a:extLst>
          </p:cNvPr>
          <p:cNvCxnSpPr/>
          <p:nvPr/>
        </p:nvCxnSpPr>
        <p:spPr bwMode="auto">
          <a:xfrm flipV="1">
            <a:off x="3896611" y="2754276"/>
            <a:ext cx="4359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387F6E-E9DF-415C-97AC-F044473F9E25}"/>
              </a:ext>
            </a:extLst>
          </p:cNvPr>
          <p:cNvSpPr/>
          <p:nvPr/>
        </p:nvSpPr>
        <p:spPr>
          <a:xfrm>
            <a:off x="209786" y="3331785"/>
            <a:ext cx="6779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Who are we communication with?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Does the destination data original form?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BEF6C-699E-4FBB-81E1-9F244E5B45B0}"/>
              </a:ext>
            </a:extLst>
          </p:cNvPr>
          <p:cNvSpPr/>
          <p:nvPr/>
        </p:nvSpPr>
        <p:spPr>
          <a:xfrm>
            <a:off x="4739942" y="2689756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propagation errors!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5AB42-8C85-4CA3-8F7C-0A4B7B3FE603}"/>
              </a:ext>
            </a:extLst>
          </p:cNvPr>
          <p:cNvSpPr txBox="1"/>
          <p:nvPr/>
        </p:nvSpPr>
        <p:spPr>
          <a:xfrm>
            <a:off x="4149622" y="278258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11370-C7E9-4AC4-86ED-8C23D288C540}"/>
              </a:ext>
            </a:extLst>
          </p:cNvPr>
          <p:cNvSpPr txBox="1"/>
          <p:nvPr/>
        </p:nvSpPr>
        <p:spPr>
          <a:xfrm>
            <a:off x="6656003" y="104618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(2) MITM</a:t>
            </a:r>
          </a:p>
        </p:txBody>
      </p:sp>
    </p:spTree>
    <p:extLst>
      <p:ext uri="{BB962C8B-B14F-4D97-AF65-F5344CB8AC3E}">
        <p14:creationId xmlns:p14="http://schemas.microsoft.com/office/powerpoint/2010/main" val="264519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Motivations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708402" y="369331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2758BF-2403-401D-A48C-287715EB0B19}"/>
              </a:ext>
            </a:extLst>
          </p:cNvPr>
          <p:cNvSpPr txBox="1"/>
          <p:nvPr/>
        </p:nvSpPr>
        <p:spPr>
          <a:xfrm>
            <a:off x="5088054" y="339847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215FB-69EE-4738-B57C-BFD96A091C19}"/>
              </a:ext>
            </a:extLst>
          </p:cNvPr>
          <p:cNvCxnSpPr/>
          <p:nvPr/>
        </p:nvCxnSpPr>
        <p:spPr bwMode="auto">
          <a:xfrm flipH="1">
            <a:off x="5233995" y="4149544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654F3-8198-48C1-B86A-5B24E33C4FD9}"/>
              </a:ext>
            </a:extLst>
          </p:cNvPr>
          <p:cNvCxnSpPr/>
          <p:nvPr/>
        </p:nvCxnSpPr>
        <p:spPr bwMode="auto">
          <a:xfrm>
            <a:off x="5088054" y="4216533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1716D5-0E16-4151-A5A8-DDEDC366E7D9}"/>
              </a:ext>
            </a:extLst>
          </p:cNvPr>
          <p:cNvSpPr/>
          <p:nvPr/>
        </p:nvSpPr>
        <p:spPr bwMode="auto">
          <a:xfrm>
            <a:off x="5770010" y="3917420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831" y="198696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Cryptographic Ciphers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1900578" y="3289840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Confidentiality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3" y="3852531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3" y="4528035"/>
            <a:ext cx="3688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42931" y="5203539"/>
            <a:ext cx="2917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1938232" y="3908689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Privacy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3D926-FC10-417F-811C-68FE992F1A01}"/>
              </a:ext>
            </a:extLst>
          </p:cNvPr>
          <p:cNvSpPr txBox="1"/>
          <p:nvPr/>
        </p:nvSpPr>
        <p:spPr>
          <a:xfrm>
            <a:off x="2423592" y="1353326"/>
            <a:ext cx="467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Symmetric Cipher (DES, AES)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E637B-24B6-4CE7-9F58-3CB70B23EF6A}"/>
              </a:ext>
            </a:extLst>
          </p:cNvPr>
          <p:cNvSpPr txBox="1"/>
          <p:nvPr/>
        </p:nvSpPr>
        <p:spPr>
          <a:xfrm>
            <a:off x="2410542" y="192051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Asymmetric Cipher (RSA, ECC, ElGamal)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FA3DA20-CD5E-445D-BC8E-9DF5CC84799D}"/>
              </a:ext>
            </a:extLst>
          </p:cNvPr>
          <p:cNvSpPr/>
          <p:nvPr/>
        </p:nvSpPr>
        <p:spPr bwMode="auto">
          <a:xfrm>
            <a:off x="2279576" y="1353326"/>
            <a:ext cx="216024" cy="1211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2675344" y="2605177"/>
            <a:ext cx="591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which security services?</a:t>
            </a:r>
          </a:p>
        </p:txBody>
      </p:sp>
    </p:spTree>
    <p:extLst>
      <p:ext uri="{BB962C8B-B14F-4D97-AF65-F5344CB8AC3E}">
        <p14:creationId xmlns:p14="http://schemas.microsoft.com/office/powerpoint/2010/main" val="27461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298" y="222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Hash function and MACs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2" y="3852531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2" y="506143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27745" y="4492086"/>
            <a:ext cx="275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3829934" y="3429000"/>
            <a:ext cx="202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85FD8-0BE1-43B8-AA11-F28659492845}"/>
              </a:ext>
            </a:extLst>
          </p:cNvPr>
          <p:cNvSpPr txBox="1"/>
          <p:nvPr/>
        </p:nvSpPr>
        <p:spPr>
          <a:xfrm>
            <a:off x="1974177" y="1116561"/>
            <a:ext cx="6233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Message Authentication Codes (MAC)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Digital signature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Digital certificate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93873F-AF72-4FE8-AFBC-69C7A48F6EDB}"/>
              </a:ext>
            </a:extLst>
          </p:cNvPr>
          <p:cNvSpPr/>
          <p:nvPr/>
        </p:nvSpPr>
        <p:spPr bwMode="auto">
          <a:xfrm>
            <a:off x="4001149" y="3777021"/>
            <a:ext cx="2179878" cy="674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88D8EE6-3F59-4A1C-8F65-427036CB72EC}"/>
              </a:ext>
            </a:extLst>
          </p:cNvPr>
          <p:cNvSpPr/>
          <p:nvPr/>
        </p:nvSpPr>
        <p:spPr bwMode="auto">
          <a:xfrm>
            <a:off x="1811524" y="1167082"/>
            <a:ext cx="252028" cy="17612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398B13-C72A-4F64-9198-3C28ADFB2752}"/>
              </a:ext>
            </a:extLst>
          </p:cNvPr>
          <p:cNvSpPr/>
          <p:nvPr/>
        </p:nvSpPr>
        <p:spPr bwMode="auto">
          <a:xfrm>
            <a:off x="6307732" y="3222351"/>
            <a:ext cx="350578" cy="2362304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B9356E3-0CEC-4DA6-BF13-A7C9B7F5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11" y="4870606"/>
            <a:ext cx="5962910" cy="142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kern="0"/>
              <a:t>Further reading (Wikipedia)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 Hash Functions</a:t>
            </a:r>
            <a:endParaRPr lang="en-US" altLang="en-US" sz="1800" ker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Authentication Code</a:t>
            </a:r>
            <a:endParaRPr lang="en-US" altLang="en-US" sz="1800" ker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 kern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CE980EF-B3E1-4796-B1CB-297CBE68116A}"/>
              </a:ext>
            </a:extLst>
          </p:cNvPr>
          <p:cNvSpPr/>
          <p:nvPr/>
        </p:nvSpPr>
        <p:spPr bwMode="auto">
          <a:xfrm>
            <a:off x="8007256" y="1167082"/>
            <a:ext cx="252028" cy="9480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8DDA-7D12-4A62-BAAA-5CFBB875927C}"/>
              </a:ext>
            </a:extLst>
          </p:cNvPr>
          <p:cNvSpPr txBox="1"/>
          <p:nvPr/>
        </p:nvSpPr>
        <p:spPr>
          <a:xfrm>
            <a:off x="8297087" y="119711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6244D-B5AA-4B88-9484-3D99C6154AA7}"/>
              </a:ext>
            </a:extLst>
          </p:cNvPr>
          <p:cNvSpPr/>
          <p:nvPr/>
        </p:nvSpPr>
        <p:spPr bwMode="auto">
          <a:xfrm>
            <a:off x="5601922" y="2024503"/>
            <a:ext cx="249079" cy="8283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2971-A006-4344-B3EA-81C190ED2212}"/>
              </a:ext>
            </a:extLst>
          </p:cNvPr>
          <p:cNvSpPr txBox="1"/>
          <p:nvPr/>
        </p:nvSpPr>
        <p:spPr>
          <a:xfrm>
            <a:off x="6053820" y="214422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133488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96" y="313492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624" y="2423283"/>
            <a:ext cx="2422616" cy="242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4" name="object 4"/>
          <p:cNvSpPr txBox="1"/>
          <p:nvPr/>
        </p:nvSpPr>
        <p:spPr>
          <a:xfrm>
            <a:off x="3126903" y="2521642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011" y="3506848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>
                <a:latin typeface="Trebuchet MS"/>
                <a:cs typeface="Trebuchet MS"/>
              </a:rPr>
              <a:t>C</a:t>
            </a:r>
            <a:r>
              <a:rPr sz="1539" spc="26">
                <a:latin typeface="Trebuchet MS"/>
                <a:cs typeface="Trebuchet MS"/>
              </a:rPr>
              <a:t>R</a:t>
            </a:r>
            <a:r>
              <a:rPr sz="1539" spc="162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2170" y="4480901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5911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452" y="3311946"/>
            <a:ext cx="349687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04" marR="4344" indent="-66788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8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5063" y="3434553"/>
            <a:ext cx="2155682" cy="95567"/>
          </a:xfrm>
          <a:custGeom>
            <a:avLst/>
            <a:gdLst/>
            <a:ahLst/>
            <a:cxnLst/>
            <a:rect l="l" t="t" r="r" b="b"/>
            <a:pathLst>
              <a:path w="2520950" h="111760">
                <a:moveTo>
                  <a:pt x="2482105" y="55483"/>
                </a:moveTo>
                <a:lnTo>
                  <a:pt x="2465796" y="45698"/>
                </a:lnTo>
                <a:lnTo>
                  <a:pt x="0" y="44195"/>
                </a:lnTo>
                <a:lnTo>
                  <a:pt x="0" y="64007"/>
                </a:lnTo>
                <a:lnTo>
                  <a:pt x="2464818" y="65510"/>
                </a:lnTo>
                <a:lnTo>
                  <a:pt x="2482105" y="55483"/>
                </a:lnTo>
                <a:close/>
              </a:path>
              <a:path w="2520950" h="111760">
                <a:moveTo>
                  <a:pt x="2520695" y="54863"/>
                </a:moveTo>
                <a:lnTo>
                  <a:pt x="2429255" y="3047"/>
                </a:lnTo>
                <a:lnTo>
                  <a:pt x="2424683" y="0"/>
                </a:lnTo>
                <a:lnTo>
                  <a:pt x="2420111" y="1523"/>
                </a:lnTo>
                <a:lnTo>
                  <a:pt x="2414015" y="10667"/>
                </a:lnTo>
                <a:lnTo>
                  <a:pt x="2415539" y="16763"/>
                </a:lnTo>
                <a:lnTo>
                  <a:pt x="2420111" y="18287"/>
                </a:lnTo>
                <a:lnTo>
                  <a:pt x="2465796" y="45698"/>
                </a:lnTo>
                <a:lnTo>
                  <a:pt x="2500883" y="45719"/>
                </a:lnTo>
                <a:lnTo>
                  <a:pt x="2500883" y="66420"/>
                </a:lnTo>
                <a:lnTo>
                  <a:pt x="2520695" y="54863"/>
                </a:lnTo>
                <a:close/>
              </a:path>
              <a:path w="2520950" h="111760">
                <a:moveTo>
                  <a:pt x="2500883" y="66420"/>
                </a:moveTo>
                <a:lnTo>
                  <a:pt x="2500883" y="65531"/>
                </a:lnTo>
                <a:lnTo>
                  <a:pt x="2464818" y="65510"/>
                </a:lnTo>
                <a:lnTo>
                  <a:pt x="2420111" y="91439"/>
                </a:lnTo>
                <a:lnTo>
                  <a:pt x="2415539" y="94487"/>
                </a:lnTo>
                <a:lnTo>
                  <a:pt x="2414015" y="100583"/>
                </a:lnTo>
                <a:lnTo>
                  <a:pt x="2420111" y="109727"/>
                </a:lnTo>
                <a:lnTo>
                  <a:pt x="2424683" y="111251"/>
                </a:lnTo>
                <a:lnTo>
                  <a:pt x="2429255" y="108203"/>
                </a:lnTo>
                <a:lnTo>
                  <a:pt x="2500883" y="66420"/>
                </a:lnTo>
                <a:close/>
              </a:path>
              <a:path w="2520950" h="111760">
                <a:moveTo>
                  <a:pt x="2496311" y="65529"/>
                </a:moveTo>
                <a:lnTo>
                  <a:pt x="2496311" y="64007"/>
                </a:lnTo>
                <a:lnTo>
                  <a:pt x="2482105" y="55483"/>
                </a:lnTo>
                <a:lnTo>
                  <a:pt x="2464818" y="65510"/>
                </a:lnTo>
                <a:lnTo>
                  <a:pt x="2496311" y="65529"/>
                </a:lnTo>
                <a:close/>
              </a:path>
              <a:path w="2520950" h="111760">
                <a:moveTo>
                  <a:pt x="2500883" y="65531"/>
                </a:moveTo>
                <a:lnTo>
                  <a:pt x="2500883" y="45719"/>
                </a:lnTo>
                <a:lnTo>
                  <a:pt x="2465796" y="45698"/>
                </a:lnTo>
                <a:lnTo>
                  <a:pt x="2482105" y="55483"/>
                </a:lnTo>
                <a:lnTo>
                  <a:pt x="2496311" y="47243"/>
                </a:lnTo>
                <a:lnTo>
                  <a:pt x="2496311" y="65529"/>
                </a:lnTo>
                <a:lnTo>
                  <a:pt x="2500883" y="65531"/>
                </a:lnTo>
                <a:close/>
              </a:path>
              <a:path w="2520950" h="111760">
                <a:moveTo>
                  <a:pt x="2496311" y="64007"/>
                </a:moveTo>
                <a:lnTo>
                  <a:pt x="2496311" y="47243"/>
                </a:lnTo>
                <a:lnTo>
                  <a:pt x="2482105" y="55483"/>
                </a:lnTo>
                <a:lnTo>
                  <a:pt x="24963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0" name="object 10"/>
          <p:cNvSpPr/>
          <p:nvPr/>
        </p:nvSpPr>
        <p:spPr>
          <a:xfrm>
            <a:off x="7340528" y="3296416"/>
            <a:ext cx="616840" cy="369235"/>
          </a:xfrm>
          <a:custGeom>
            <a:avLst/>
            <a:gdLst/>
            <a:ahLst/>
            <a:cxnLst/>
            <a:rect l="l" t="t" r="r" b="b"/>
            <a:pathLst>
              <a:path w="721359" h="431800">
                <a:moveTo>
                  <a:pt x="0" y="0"/>
                </a:moveTo>
                <a:lnTo>
                  <a:pt x="0" y="431291"/>
                </a:lnTo>
                <a:lnTo>
                  <a:pt x="720851" y="431291"/>
                </a:lnTo>
                <a:lnTo>
                  <a:pt x="720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1" name="object 11"/>
          <p:cNvSpPr/>
          <p:nvPr/>
        </p:nvSpPr>
        <p:spPr>
          <a:xfrm>
            <a:off x="7328800" y="3284688"/>
            <a:ext cx="638560" cy="390955"/>
          </a:xfrm>
          <a:custGeom>
            <a:avLst/>
            <a:gdLst/>
            <a:ahLst/>
            <a:cxnLst/>
            <a:rect l="l" t="t" r="r" b="b"/>
            <a:pathLst>
              <a:path w="746759" h="457200">
                <a:moveTo>
                  <a:pt x="746759" y="452627"/>
                </a:moveTo>
                <a:lnTo>
                  <a:pt x="746759" y="6095"/>
                </a:lnTo>
                <a:lnTo>
                  <a:pt x="74066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720851" y="25907"/>
                </a:lnTo>
                <a:lnTo>
                  <a:pt x="720851" y="13715"/>
                </a:lnTo>
                <a:lnTo>
                  <a:pt x="734567" y="25907"/>
                </a:lnTo>
                <a:lnTo>
                  <a:pt x="734567" y="457199"/>
                </a:lnTo>
                <a:lnTo>
                  <a:pt x="740663" y="457199"/>
                </a:lnTo>
                <a:lnTo>
                  <a:pt x="746759" y="452627"/>
                </a:lnTo>
                <a:close/>
              </a:path>
              <a:path w="74675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74675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720851" y="457199"/>
                </a:lnTo>
                <a:lnTo>
                  <a:pt x="720851" y="445007"/>
                </a:lnTo>
                <a:lnTo>
                  <a:pt x="734567" y="432815"/>
                </a:lnTo>
                <a:close/>
              </a:path>
              <a:path w="74675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746759" h="457200">
                <a:moveTo>
                  <a:pt x="734567" y="25907"/>
                </a:moveTo>
                <a:lnTo>
                  <a:pt x="720851" y="13715"/>
                </a:lnTo>
                <a:lnTo>
                  <a:pt x="720851" y="25907"/>
                </a:lnTo>
                <a:lnTo>
                  <a:pt x="734567" y="25907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734567" y="25907"/>
                </a:lnTo>
                <a:lnTo>
                  <a:pt x="720851" y="25907"/>
                </a:lnTo>
                <a:lnTo>
                  <a:pt x="720851" y="432815"/>
                </a:lnTo>
                <a:lnTo>
                  <a:pt x="734567" y="432815"/>
                </a:lnTo>
                <a:close/>
              </a:path>
              <a:path w="746759" h="457200">
                <a:moveTo>
                  <a:pt x="734567" y="457199"/>
                </a:moveTo>
                <a:lnTo>
                  <a:pt x="734567" y="432815"/>
                </a:lnTo>
                <a:lnTo>
                  <a:pt x="720851" y="445007"/>
                </a:lnTo>
                <a:lnTo>
                  <a:pt x="720851" y="457199"/>
                </a:lnTo>
                <a:lnTo>
                  <a:pt x="73456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2" name="object 12"/>
          <p:cNvSpPr txBox="1"/>
          <p:nvPr/>
        </p:nvSpPr>
        <p:spPr>
          <a:xfrm>
            <a:off x="7560329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6933" y="3296416"/>
            <a:ext cx="493038" cy="369235"/>
          </a:xfrm>
          <a:custGeom>
            <a:avLst/>
            <a:gdLst/>
            <a:ahLst/>
            <a:cxnLst/>
            <a:rect l="l" t="t" r="r" b="b"/>
            <a:pathLst>
              <a:path w="576579" h="431800">
                <a:moveTo>
                  <a:pt x="0" y="0"/>
                </a:moveTo>
                <a:lnTo>
                  <a:pt x="0" y="431291"/>
                </a:lnTo>
                <a:lnTo>
                  <a:pt x="576071" y="431291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4" name="object 14"/>
          <p:cNvSpPr/>
          <p:nvPr/>
        </p:nvSpPr>
        <p:spPr>
          <a:xfrm>
            <a:off x="7945207" y="3284688"/>
            <a:ext cx="514757" cy="390955"/>
          </a:xfrm>
          <a:custGeom>
            <a:avLst/>
            <a:gdLst/>
            <a:ahLst/>
            <a:cxnLst/>
            <a:rect l="l" t="t" r="r" b="b"/>
            <a:pathLst>
              <a:path w="601979" h="457200">
                <a:moveTo>
                  <a:pt x="601979" y="452627"/>
                </a:moveTo>
                <a:lnTo>
                  <a:pt x="601979" y="6095"/>
                </a:lnTo>
                <a:lnTo>
                  <a:pt x="59588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576071" y="25907"/>
                </a:lnTo>
                <a:lnTo>
                  <a:pt x="576071" y="13715"/>
                </a:lnTo>
                <a:lnTo>
                  <a:pt x="589787" y="25907"/>
                </a:lnTo>
                <a:lnTo>
                  <a:pt x="589787" y="457199"/>
                </a:lnTo>
                <a:lnTo>
                  <a:pt x="595883" y="457199"/>
                </a:lnTo>
                <a:lnTo>
                  <a:pt x="601979" y="452627"/>
                </a:lnTo>
                <a:close/>
              </a:path>
              <a:path w="60197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0197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576071" y="457199"/>
                </a:lnTo>
                <a:lnTo>
                  <a:pt x="576071" y="445007"/>
                </a:lnTo>
                <a:lnTo>
                  <a:pt x="589787" y="432815"/>
                </a:lnTo>
                <a:close/>
              </a:path>
              <a:path w="60197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01979" h="457200">
                <a:moveTo>
                  <a:pt x="589787" y="25907"/>
                </a:moveTo>
                <a:lnTo>
                  <a:pt x="576071" y="13715"/>
                </a:lnTo>
                <a:lnTo>
                  <a:pt x="576071" y="25907"/>
                </a:lnTo>
                <a:lnTo>
                  <a:pt x="589787" y="25907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589787" y="25907"/>
                </a:lnTo>
                <a:lnTo>
                  <a:pt x="576071" y="25907"/>
                </a:lnTo>
                <a:lnTo>
                  <a:pt x="576071" y="432815"/>
                </a:lnTo>
                <a:lnTo>
                  <a:pt x="589787" y="432815"/>
                </a:lnTo>
                <a:close/>
              </a:path>
              <a:path w="601979" h="457200">
                <a:moveTo>
                  <a:pt x="589787" y="457199"/>
                </a:moveTo>
                <a:lnTo>
                  <a:pt x="589787" y="432815"/>
                </a:lnTo>
                <a:lnTo>
                  <a:pt x="576071" y="445007"/>
                </a:lnTo>
                <a:lnTo>
                  <a:pt x="576071" y="457199"/>
                </a:lnTo>
                <a:lnTo>
                  <a:pt x="58978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5" name="object 15"/>
          <p:cNvSpPr txBox="1"/>
          <p:nvPr/>
        </p:nvSpPr>
        <p:spPr>
          <a:xfrm>
            <a:off x="8059448" y="3311946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5476" y="4219069"/>
            <a:ext cx="985532" cy="369235"/>
          </a:xfrm>
          <a:custGeom>
            <a:avLst/>
            <a:gdLst/>
            <a:ahLst/>
            <a:cxnLst/>
            <a:rect l="l" t="t" r="r" b="b"/>
            <a:pathLst>
              <a:path w="1152525" h="431800">
                <a:moveTo>
                  <a:pt x="111044" y="343399"/>
                </a:moveTo>
                <a:lnTo>
                  <a:pt x="111044" y="88221"/>
                </a:lnTo>
                <a:lnTo>
                  <a:pt x="86222" y="102024"/>
                </a:lnTo>
                <a:lnTo>
                  <a:pt x="45219" y="131802"/>
                </a:lnTo>
                <a:lnTo>
                  <a:pt x="16721" y="164117"/>
                </a:lnTo>
                <a:lnTo>
                  <a:pt x="0" y="216407"/>
                </a:lnTo>
                <a:lnTo>
                  <a:pt x="1907" y="234058"/>
                </a:lnTo>
                <a:lnTo>
                  <a:pt x="29333" y="284402"/>
                </a:lnTo>
                <a:lnTo>
                  <a:pt x="64232" y="315245"/>
                </a:lnTo>
                <a:lnTo>
                  <a:pt x="111044" y="343399"/>
                </a:lnTo>
                <a:close/>
              </a:path>
              <a:path w="1152525" h="431800">
                <a:moveTo>
                  <a:pt x="168592" y="368426"/>
                </a:moveTo>
                <a:lnTo>
                  <a:pt x="168592" y="63055"/>
                </a:lnTo>
                <a:lnTo>
                  <a:pt x="138550" y="75213"/>
                </a:lnTo>
                <a:lnTo>
                  <a:pt x="138550" y="356331"/>
                </a:lnTo>
                <a:lnTo>
                  <a:pt x="168592" y="368426"/>
                </a:lnTo>
                <a:close/>
              </a:path>
              <a:path w="1152525" h="431800">
                <a:moveTo>
                  <a:pt x="393850" y="420355"/>
                </a:moveTo>
                <a:lnTo>
                  <a:pt x="393850" y="10948"/>
                </a:lnTo>
                <a:lnTo>
                  <a:pt x="351686" y="16883"/>
                </a:lnTo>
                <a:lnTo>
                  <a:pt x="311174" y="23989"/>
                </a:lnTo>
                <a:lnTo>
                  <a:pt x="272462" y="32213"/>
                </a:lnTo>
                <a:lnTo>
                  <a:pt x="272462" y="399143"/>
                </a:lnTo>
                <a:lnTo>
                  <a:pt x="311174" y="407343"/>
                </a:lnTo>
                <a:lnTo>
                  <a:pt x="351686" y="414432"/>
                </a:lnTo>
                <a:lnTo>
                  <a:pt x="393850" y="420355"/>
                </a:lnTo>
                <a:close/>
              </a:path>
              <a:path w="1152525" h="431800">
                <a:moveTo>
                  <a:pt x="576071" y="431291"/>
                </a:moveTo>
                <a:lnTo>
                  <a:pt x="576071" y="0"/>
                </a:lnTo>
                <a:lnTo>
                  <a:pt x="528776" y="711"/>
                </a:lnTo>
                <a:lnTo>
                  <a:pt x="528776" y="430581"/>
                </a:lnTo>
                <a:lnTo>
                  <a:pt x="576071" y="431291"/>
                </a:lnTo>
                <a:close/>
              </a:path>
              <a:path w="1152525" h="431800">
                <a:moveTo>
                  <a:pt x="714625" y="425058"/>
                </a:moveTo>
                <a:lnTo>
                  <a:pt x="714625" y="6239"/>
                </a:lnTo>
                <a:lnTo>
                  <a:pt x="669601" y="2808"/>
                </a:lnTo>
                <a:lnTo>
                  <a:pt x="623367" y="711"/>
                </a:lnTo>
                <a:lnTo>
                  <a:pt x="623367" y="430581"/>
                </a:lnTo>
                <a:lnTo>
                  <a:pt x="669601" y="428484"/>
                </a:lnTo>
                <a:lnTo>
                  <a:pt x="714625" y="425058"/>
                </a:lnTo>
                <a:close/>
              </a:path>
              <a:path w="1152525" h="431800">
                <a:moveTo>
                  <a:pt x="800457" y="414432"/>
                </a:moveTo>
                <a:lnTo>
                  <a:pt x="800457" y="16883"/>
                </a:lnTo>
                <a:lnTo>
                  <a:pt x="758293" y="10948"/>
                </a:lnTo>
                <a:lnTo>
                  <a:pt x="758293" y="420355"/>
                </a:lnTo>
                <a:lnTo>
                  <a:pt x="800457" y="414432"/>
                </a:lnTo>
                <a:close/>
              </a:path>
              <a:path w="1152525" h="431800">
                <a:moveTo>
                  <a:pt x="983551" y="368426"/>
                </a:moveTo>
                <a:lnTo>
                  <a:pt x="983551" y="63055"/>
                </a:lnTo>
                <a:lnTo>
                  <a:pt x="951120" y="51800"/>
                </a:lnTo>
                <a:lnTo>
                  <a:pt x="916448" y="41501"/>
                </a:lnTo>
                <a:lnTo>
                  <a:pt x="916448" y="389887"/>
                </a:lnTo>
                <a:lnTo>
                  <a:pt x="951120" y="379630"/>
                </a:lnTo>
                <a:lnTo>
                  <a:pt x="983551" y="368426"/>
                </a:lnTo>
                <a:close/>
              </a:path>
              <a:path w="1152525" h="431800">
                <a:moveTo>
                  <a:pt x="1065921" y="329686"/>
                </a:moveTo>
                <a:lnTo>
                  <a:pt x="1065921" y="102024"/>
                </a:lnTo>
                <a:lnTo>
                  <a:pt x="1041099" y="88221"/>
                </a:lnTo>
                <a:lnTo>
                  <a:pt x="1041099" y="343399"/>
                </a:lnTo>
                <a:lnTo>
                  <a:pt x="1065921" y="329686"/>
                </a:lnTo>
                <a:close/>
              </a:path>
              <a:path w="1152525" h="431800">
                <a:moveTo>
                  <a:pt x="1106924" y="300132"/>
                </a:moveTo>
                <a:lnTo>
                  <a:pt x="1106924" y="131802"/>
                </a:lnTo>
                <a:lnTo>
                  <a:pt x="1087911" y="116569"/>
                </a:lnTo>
                <a:lnTo>
                  <a:pt x="1087911" y="315245"/>
                </a:lnTo>
                <a:lnTo>
                  <a:pt x="1106924" y="300132"/>
                </a:lnTo>
                <a:close/>
              </a:path>
              <a:path w="1152525" h="431800">
                <a:moveTo>
                  <a:pt x="1152143" y="216407"/>
                </a:moveTo>
                <a:lnTo>
                  <a:pt x="1150236" y="198540"/>
                </a:lnTo>
                <a:lnTo>
                  <a:pt x="1144613" y="181092"/>
                </a:lnTo>
                <a:lnTo>
                  <a:pt x="1135422" y="164117"/>
                </a:lnTo>
                <a:lnTo>
                  <a:pt x="1122810" y="147669"/>
                </a:lnTo>
                <a:lnTo>
                  <a:pt x="1122810" y="284402"/>
                </a:lnTo>
                <a:lnTo>
                  <a:pt x="1135422" y="268110"/>
                </a:lnTo>
                <a:lnTo>
                  <a:pt x="1144613" y="251310"/>
                </a:lnTo>
                <a:lnTo>
                  <a:pt x="1150236" y="234058"/>
                </a:lnTo>
                <a:lnTo>
                  <a:pt x="1152143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7" name="object 17"/>
          <p:cNvSpPr/>
          <p:nvPr/>
        </p:nvSpPr>
        <p:spPr>
          <a:xfrm>
            <a:off x="7145051" y="4208644"/>
            <a:ext cx="1006166" cy="390955"/>
          </a:xfrm>
          <a:custGeom>
            <a:avLst/>
            <a:gdLst/>
            <a:ahLst/>
            <a:cxnLst/>
            <a:rect l="l" t="t" r="r" b="b"/>
            <a:pathLst>
              <a:path w="1176654" h="457200">
                <a:moveTo>
                  <a:pt x="1176527" y="239267"/>
                </a:moveTo>
                <a:lnTo>
                  <a:pt x="1176527" y="214883"/>
                </a:lnTo>
                <a:lnTo>
                  <a:pt x="1173479" y="201167"/>
                </a:lnTo>
                <a:lnTo>
                  <a:pt x="1156715" y="166115"/>
                </a:lnTo>
                <a:lnTo>
                  <a:pt x="1127759" y="134111"/>
                </a:lnTo>
                <a:lnTo>
                  <a:pt x="1088135" y="105155"/>
                </a:lnTo>
                <a:lnTo>
                  <a:pt x="1071371" y="96011"/>
                </a:lnTo>
                <a:lnTo>
                  <a:pt x="1056131" y="86867"/>
                </a:lnTo>
                <a:lnTo>
                  <a:pt x="1019555" y="71627"/>
                </a:lnTo>
                <a:lnTo>
                  <a:pt x="979931" y="56387"/>
                </a:lnTo>
                <a:lnTo>
                  <a:pt x="890015" y="30479"/>
                </a:lnTo>
                <a:lnTo>
                  <a:pt x="787907" y="12191"/>
                </a:lnTo>
                <a:lnTo>
                  <a:pt x="705611" y="3047"/>
                </a:lnTo>
                <a:lnTo>
                  <a:pt x="647699" y="0"/>
                </a:lnTo>
                <a:lnTo>
                  <a:pt x="528827" y="0"/>
                </a:lnTo>
                <a:lnTo>
                  <a:pt x="470915" y="4571"/>
                </a:lnTo>
                <a:lnTo>
                  <a:pt x="416051" y="9143"/>
                </a:lnTo>
                <a:lnTo>
                  <a:pt x="361187" y="16763"/>
                </a:lnTo>
                <a:lnTo>
                  <a:pt x="336803" y="21335"/>
                </a:lnTo>
                <a:lnTo>
                  <a:pt x="310895" y="25907"/>
                </a:lnTo>
                <a:lnTo>
                  <a:pt x="262127" y="36575"/>
                </a:lnTo>
                <a:lnTo>
                  <a:pt x="217931" y="48767"/>
                </a:lnTo>
                <a:lnTo>
                  <a:pt x="156971" y="71627"/>
                </a:lnTo>
                <a:lnTo>
                  <a:pt x="120395" y="86867"/>
                </a:lnTo>
                <a:lnTo>
                  <a:pt x="74675" y="114299"/>
                </a:lnTo>
                <a:lnTo>
                  <a:pt x="60959" y="124967"/>
                </a:lnTo>
                <a:lnTo>
                  <a:pt x="48767" y="134111"/>
                </a:lnTo>
                <a:lnTo>
                  <a:pt x="27431" y="155447"/>
                </a:lnTo>
                <a:lnTo>
                  <a:pt x="19811" y="167639"/>
                </a:lnTo>
                <a:lnTo>
                  <a:pt x="12191" y="178307"/>
                </a:lnTo>
                <a:lnTo>
                  <a:pt x="6095" y="190499"/>
                </a:lnTo>
                <a:lnTo>
                  <a:pt x="3047" y="202691"/>
                </a:lnTo>
                <a:lnTo>
                  <a:pt x="0" y="216407"/>
                </a:lnTo>
                <a:lnTo>
                  <a:pt x="0" y="242315"/>
                </a:lnTo>
                <a:lnTo>
                  <a:pt x="3047" y="254507"/>
                </a:lnTo>
                <a:lnTo>
                  <a:pt x="12191" y="278891"/>
                </a:lnTo>
                <a:lnTo>
                  <a:pt x="19811" y="289559"/>
                </a:lnTo>
                <a:lnTo>
                  <a:pt x="24383" y="294893"/>
                </a:lnTo>
                <a:lnTo>
                  <a:pt x="24383" y="227075"/>
                </a:lnTo>
                <a:lnTo>
                  <a:pt x="27431" y="208787"/>
                </a:lnTo>
                <a:lnTo>
                  <a:pt x="56387" y="163067"/>
                </a:lnTo>
                <a:lnTo>
                  <a:pt x="77723" y="144779"/>
                </a:lnTo>
                <a:lnTo>
                  <a:pt x="88391" y="135635"/>
                </a:lnTo>
                <a:lnTo>
                  <a:pt x="102107" y="126491"/>
                </a:lnTo>
                <a:lnTo>
                  <a:pt x="117347" y="118871"/>
                </a:lnTo>
                <a:lnTo>
                  <a:pt x="132587" y="109727"/>
                </a:lnTo>
                <a:lnTo>
                  <a:pt x="166115" y="94487"/>
                </a:lnTo>
                <a:lnTo>
                  <a:pt x="185927" y="86867"/>
                </a:lnTo>
                <a:lnTo>
                  <a:pt x="205739" y="80771"/>
                </a:lnTo>
                <a:lnTo>
                  <a:pt x="225551" y="73151"/>
                </a:lnTo>
                <a:lnTo>
                  <a:pt x="246887" y="67055"/>
                </a:lnTo>
                <a:lnTo>
                  <a:pt x="269747" y="60959"/>
                </a:lnTo>
                <a:lnTo>
                  <a:pt x="292607" y="56387"/>
                </a:lnTo>
                <a:lnTo>
                  <a:pt x="316991" y="50291"/>
                </a:lnTo>
                <a:lnTo>
                  <a:pt x="365759" y="41147"/>
                </a:lnTo>
                <a:lnTo>
                  <a:pt x="473963" y="28955"/>
                </a:lnTo>
                <a:lnTo>
                  <a:pt x="530351" y="25907"/>
                </a:lnTo>
                <a:lnTo>
                  <a:pt x="588263" y="24383"/>
                </a:lnTo>
                <a:lnTo>
                  <a:pt x="647699" y="25907"/>
                </a:lnTo>
                <a:lnTo>
                  <a:pt x="704087" y="28955"/>
                </a:lnTo>
                <a:lnTo>
                  <a:pt x="758951" y="35051"/>
                </a:lnTo>
                <a:lnTo>
                  <a:pt x="810767" y="41147"/>
                </a:lnTo>
                <a:lnTo>
                  <a:pt x="861059" y="50291"/>
                </a:lnTo>
                <a:lnTo>
                  <a:pt x="883919" y="56387"/>
                </a:lnTo>
                <a:lnTo>
                  <a:pt x="908303" y="60959"/>
                </a:lnTo>
                <a:lnTo>
                  <a:pt x="950975" y="73151"/>
                </a:lnTo>
                <a:lnTo>
                  <a:pt x="972311" y="80771"/>
                </a:lnTo>
                <a:lnTo>
                  <a:pt x="992123" y="86867"/>
                </a:lnTo>
                <a:lnTo>
                  <a:pt x="1028699" y="102107"/>
                </a:lnTo>
                <a:lnTo>
                  <a:pt x="1074419" y="126491"/>
                </a:lnTo>
                <a:lnTo>
                  <a:pt x="1110995" y="153923"/>
                </a:lnTo>
                <a:lnTo>
                  <a:pt x="1141475" y="190499"/>
                </a:lnTo>
                <a:lnTo>
                  <a:pt x="1152143" y="219455"/>
                </a:lnTo>
                <a:lnTo>
                  <a:pt x="1152143" y="295351"/>
                </a:lnTo>
                <a:lnTo>
                  <a:pt x="1156715" y="288035"/>
                </a:lnTo>
                <a:lnTo>
                  <a:pt x="1164335" y="277367"/>
                </a:lnTo>
                <a:lnTo>
                  <a:pt x="1170431" y="265175"/>
                </a:lnTo>
                <a:lnTo>
                  <a:pt x="1173479" y="252983"/>
                </a:lnTo>
                <a:lnTo>
                  <a:pt x="1176527" y="239267"/>
                </a:lnTo>
                <a:close/>
              </a:path>
              <a:path w="1176654" h="457200">
                <a:moveTo>
                  <a:pt x="1152143" y="295351"/>
                </a:moveTo>
                <a:lnTo>
                  <a:pt x="1152143" y="228599"/>
                </a:lnTo>
                <a:lnTo>
                  <a:pt x="1149095" y="246887"/>
                </a:lnTo>
                <a:lnTo>
                  <a:pt x="1146047" y="256031"/>
                </a:lnTo>
                <a:lnTo>
                  <a:pt x="1110995" y="303275"/>
                </a:lnTo>
                <a:lnTo>
                  <a:pt x="1088135" y="320039"/>
                </a:lnTo>
                <a:lnTo>
                  <a:pt x="1074419" y="329183"/>
                </a:lnTo>
                <a:lnTo>
                  <a:pt x="1010411" y="361187"/>
                </a:lnTo>
                <a:lnTo>
                  <a:pt x="970787" y="376427"/>
                </a:lnTo>
                <a:lnTo>
                  <a:pt x="929639" y="388619"/>
                </a:lnTo>
                <a:lnTo>
                  <a:pt x="883919" y="400811"/>
                </a:lnTo>
                <a:lnTo>
                  <a:pt x="835151" y="409955"/>
                </a:lnTo>
                <a:lnTo>
                  <a:pt x="810767" y="414527"/>
                </a:lnTo>
                <a:lnTo>
                  <a:pt x="784859" y="417575"/>
                </a:lnTo>
                <a:lnTo>
                  <a:pt x="757427" y="422147"/>
                </a:lnTo>
                <a:lnTo>
                  <a:pt x="702563" y="426719"/>
                </a:lnTo>
                <a:lnTo>
                  <a:pt x="646175" y="429767"/>
                </a:lnTo>
                <a:lnTo>
                  <a:pt x="588263" y="431291"/>
                </a:lnTo>
                <a:lnTo>
                  <a:pt x="530351" y="429767"/>
                </a:lnTo>
                <a:lnTo>
                  <a:pt x="472439" y="426719"/>
                </a:lnTo>
                <a:lnTo>
                  <a:pt x="417575" y="422147"/>
                </a:lnTo>
                <a:lnTo>
                  <a:pt x="391667" y="417575"/>
                </a:lnTo>
                <a:lnTo>
                  <a:pt x="365759" y="414527"/>
                </a:lnTo>
                <a:lnTo>
                  <a:pt x="341375" y="409955"/>
                </a:lnTo>
                <a:lnTo>
                  <a:pt x="315467" y="405383"/>
                </a:lnTo>
                <a:lnTo>
                  <a:pt x="292607" y="400811"/>
                </a:lnTo>
                <a:lnTo>
                  <a:pt x="246887" y="388619"/>
                </a:lnTo>
                <a:lnTo>
                  <a:pt x="204215" y="376427"/>
                </a:lnTo>
                <a:lnTo>
                  <a:pt x="166115" y="361187"/>
                </a:lnTo>
                <a:lnTo>
                  <a:pt x="115823" y="336803"/>
                </a:lnTo>
                <a:lnTo>
                  <a:pt x="76199" y="310895"/>
                </a:lnTo>
                <a:lnTo>
                  <a:pt x="47243" y="283463"/>
                </a:lnTo>
                <a:lnTo>
                  <a:pt x="27431" y="245363"/>
                </a:lnTo>
                <a:lnTo>
                  <a:pt x="24383" y="227075"/>
                </a:lnTo>
                <a:lnTo>
                  <a:pt x="24383" y="294893"/>
                </a:lnTo>
                <a:lnTo>
                  <a:pt x="60959" y="332231"/>
                </a:lnTo>
                <a:lnTo>
                  <a:pt x="105155" y="359663"/>
                </a:lnTo>
                <a:lnTo>
                  <a:pt x="120395" y="368807"/>
                </a:lnTo>
                <a:lnTo>
                  <a:pt x="138683" y="376427"/>
                </a:lnTo>
                <a:lnTo>
                  <a:pt x="156971" y="385571"/>
                </a:lnTo>
                <a:lnTo>
                  <a:pt x="176783" y="393191"/>
                </a:lnTo>
                <a:lnTo>
                  <a:pt x="196595" y="399287"/>
                </a:lnTo>
                <a:lnTo>
                  <a:pt x="217931" y="406907"/>
                </a:lnTo>
                <a:lnTo>
                  <a:pt x="286511" y="425195"/>
                </a:lnTo>
                <a:lnTo>
                  <a:pt x="310895" y="429767"/>
                </a:lnTo>
                <a:lnTo>
                  <a:pt x="336803" y="435863"/>
                </a:lnTo>
                <a:lnTo>
                  <a:pt x="362711" y="438911"/>
                </a:lnTo>
                <a:lnTo>
                  <a:pt x="388619" y="443483"/>
                </a:lnTo>
                <a:lnTo>
                  <a:pt x="470915" y="452627"/>
                </a:lnTo>
                <a:lnTo>
                  <a:pt x="528827" y="455675"/>
                </a:lnTo>
                <a:lnTo>
                  <a:pt x="588263" y="457199"/>
                </a:lnTo>
                <a:lnTo>
                  <a:pt x="647699" y="455675"/>
                </a:lnTo>
                <a:lnTo>
                  <a:pt x="705611" y="452627"/>
                </a:lnTo>
                <a:lnTo>
                  <a:pt x="761999" y="446531"/>
                </a:lnTo>
                <a:lnTo>
                  <a:pt x="815339" y="438911"/>
                </a:lnTo>
                <a:lnTo>
                  <a:pt x="890015" y="425195"/>
                </a:lnTo>
                <a:lnTo>
                  <a:pt x="937259" y="413003"/>
                </a:lnTo>
                <a:lnTo>
                  <a:pt x="979931" y="399287"/>
                </a:lnTo>
                <a:lnTo>
                  <a:pt x="999743" y="393191"/>
                </a:lnTo>
                <a:lnTo>
                  <a:pt x="1019555" y="385571"/>
                </a:lnTo>
                <a:lnTo>
                  <a:pt x="1037843" y="376427"/>
                </a:lnTo>
                <a:lnTo>
                  <a:pt x="1056131" y="368807"/>
                </a:lnTo>
                <a:lnTo>
                  <a:pt x="1072895" y="359663"/>
                </a:lnTo>
                <a:lnTo>
                  <a:pt x="1088135" y="350519"/>
                </a:lnTo>
                <a:lnTo>
                  <a:pt x="1101851" y="341375"/>
                </a:lnTo>
                <a:lnTo>
                  <a:pt x="1115567" y="330707"/>
                </a:lnTo>
                <a:lnTo>
                  <a:pt x="1127759" y="321563"/>
                </a:lnTo>
                <a:lnTo>
                  <a:pt x="1149095" y="300227"/>
                </a:lnTo>
                <a:lnTo>
                  <a:pt x="1152143" y="295351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8" name="object 18"/>
          <p:cNvSpPr txBox="1"/>
          <p:nvPr/>
        </p:nvSpPr>
        <p:spPr>
          <a:xfrm>
            <a:off x="7440438" y="4307002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>
                <a:latin typeface="Trebuchet MS"/>
                <a:cs typeface="Trebuchet MS"/>
              </a:rPr>
              <a:t>C</a:t>
            </a:r>
            <a:r>
              <a:rPr sz="1539" spc="26">
                <a:latin typeface="Trebuchet MS"/>
                <a:cs typeface="Trebuchet MS"/>
              </a:rPr>
              <a:t>R</a:t>
            </a:r>
            <a:r>
              <a:rPr sz="1539" spc="162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01165" y="3665216"/>
            <a:ext cx="95567" cy="553853"/>
          </a:xfrm>
          <a:custGeom>
            <a:avLst/>
            <a:gdLst/>
            <a:ahLst/>
            <a:cxnLst/>
            <a:rect l="l" t="t" r="r" b="b"/>
            <a:pathLst>
              <a:path w="111759" h="647700">
                <a:moveTo>
                  <a:pt x="45804" y="594558"/>
                </a:moveTo>
                <a:lnTo>
                  <a:pt x="18287" y="547115"/>
                </a:lnTo>
                <a:lnTo>
                  <a:pt x="16763" y="542543"/>
                </a:lnTo>
                <a:lnTo>
                  <a:pt x="10667" y="541019"/>
                </a:lnTo>
                <a:lnTo>
                  <a:pt x="1523" y="547115"/>
                </a:lnTo>
                <a:lnTo>
                  <a:pt x="0" y="553211"/>
                </a:lnTo>
                <a:lnTo>
                  <a:pt x="3047" y="557783"/>
                </a:lnTo>
                <a:lnTo>
                  <a:pt x="45719" y="631832"/>
                </a:lnTo>
                <a:lnTo>
                  <a:pt x="45719" y="629411"/>
                </a:lnTo>
                <a:lnTo>
                  <a:pt x="45804" y="594558"/>
                </a:lnTo>
                <a:close/>
              </a:path>
              <a:path w="111759" h="647700">
                <a:moveTo>
                  <a:pt x="54863" y="610178"/>
                </a:moveTo>
                <a:lnTo>
                  <a:pt x="45804" y="594558"/>
                </a:lnTo>
                <a:lnTo>
                  <a:pt x="45719" y="629411"/>
                </a:lnTo>
                <a:lnTo>
                  <a:pt x="47243" y="629411"/>
                </a:lnTo>
                <a:lnTo>
                  <a:pt x="47243" y="623315"/>
                </a:lnTo>
                <a:lnTo>
                  <a:pt x="54863" y="610178"/>
                </a:lnTo>
                <a:close/>
              </a:path>
              <a:path w="111759" h="647700">
                <a:moveTo>
                  <a:pt x="111251" y="553211"/>
                </a:moveTo>
                <a:lnTo>
                  <a:pt x="109727" y="547115"/>
                </a:lnTo>
                <a:lnTo>
                  <a:pt x="100583" y="541019"/>
                </a:lnTo>
                <a:lnTo>
                  <a:pt x="94487" y="542543"/>
                </a:lnTo>
                <a:lnTo>
                  <a:pt x="91439" y="547115"/>
                </a:lnTo>
                <a:lnTo>
                  <a:pt x="64093" y="594265"/>
                </a:lnTo>
                <a:lnTo>
                  <a:pt x="64007" y="629411"/>
                </a:lnTo>
                <a:lnTo>
                  <a:pt x="45719" y="629411"/>
                </a:lnTo>
                <a:lnTo>
                  <a:pt x="45719" y="631832"/>
                </a:lnTo>
                <a:lnTo>
                  <a:pt x="54863" y="647699"/>
                </a:lnTo>
                <a:lnTo>
                  <a:pt x="108203" y="557783"/>
                </a:lnTo>
                <a:lnTo>
                  <a:pt x="111251" y="553211"/>
                </a:lnTo>
                <a:close/>
              </a:path>
              <a:path w="111759" h="647700">
                <a:moveTo>
                  <a:pt x="65531" y="0"/>
                </a:moveTo>
                <a:lnTo>
                  <a:pt x="47243" y="0"/>
                </a:lnTo>
                <a:lnTo>
                  <a:pt x="45804" y="594558"/>
                </a:lnTo>
                <a:lnTo>
                  <a:pt x="54863" y="610178"/>
                </a:lnTo>
                <a:lnTo>
                  <a:pt x="64093" y="594265"/>
                </a:lnTo>
                <a:lnTo>
                  <a:pt x="65531" y="0"/>
                </a:lnTo>
                <a:close/>
              </a:path>
              <a:path w="111759" h="647700">
                <a:moveTo>
                  <a:pt x="62483" y="623315"/>
                </a:moveTo>
                <a:lnTo>
                  <a:pt x="54863" y="610178"/>
                </a:lnTo>
                <a:lnTo>
                  <a:pt x="47243" y="623315"/>
                </a:lnTo>
                <a:lnTo>
                  <a:pt x="62483" y="623315"/>
                </a:lnTo>
                <a:close/>
              </a:path>
              <a:path w="111759" h="647700">
                <a:moveTo>
                  <a:pt x="62483" y="629411"/>
                </a:moveTo>
                <a:lnTo>
                  <a:pt x="62483" y="623315"/>
                </a:lnTo>
                <a:lnTo>
                  <a:pt x="47243" y="623315"/>
                </a:lnTo>
                <a:lnTo>
                  <a:pt x="47243" y="629411"/>
                </a:lnTo>
                <a:lnTo>
                  <a:pt x="62483" y="629411"/>
                </a:lnTo>
                <a:close/>
              </a:path>
              <a:path w="111759" h="647700">
                <a:moveTo>
                  <a:pt x="64093" y="594265"/>
                </a:moveTo>
                <a:lnTo>
                  <a:pt x="54863" y="610178"/>
                </a:lnTo>
                <a:lnTo>
                  <a:pt x="62483" y="623315"/>
                </a:lnTo>
                <a:lnTo>
                  <a:pt x="62483" y="629411"/>
                </a:lnTo>
                <a:lnTo>
                  <a:pt x="64007" y="629411"/>
                </a:lnTo>
                <a:lnTo>
                  <a:pt x="64093" y="59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0" name="object 20"/>
          <p:cNvSpPr/>
          <p:nvPr/>
        </p:nvSpPr>
        <p:spPr>
          <a:xfrm>
            <a:off x="7601165" y="4589174"/>
            <a:ext cx="93938" cy="615211"/>
          </a:xfrm>
          <a:custGeom>
            <a:avLst/>
            <a:gdLst/>
            <a:ahLst/>
            <a:cxnLst/>
            <a:rect l="l" t="t" r="r" b="b"/>
            <a:pathLst>
              <a:path w="109854" h="719454">
                <a:moveTo>
                  <a:pt x="45792" y="667689"/>
                </a:moveTo>
                <a:lnTo>
                  <a:pt x="18287" y="620267"/>
                </a:lnTo>
                <a:lnTo>
                  <a:pt x="16763" y="615695"/>
                </a:lnTo>
                <a:lnTo>
                  <a:pt x="10667" y="614171"/>
                </a:lnTo>
                <a:lnTo>
                  <a:pt x="6095" y="615695"/>
                </a:lnTo>
                <a:lnTo>
                  <a:pt x="1523" y="618743"/>
                </a:lnTo>
                <a:lnTo>
                  <a:pt x="0" y="624839"/>
                </a:lnTo>
                <a:lnTo>
                  <a:pt x="3047" y="629411"/>
                </a:lnTo>
                <a:lnTo>
                  <a:pt x="45719" y="703460"/>
                </a:lnTo>
                <a:lnTo>
                  <a:pt x="45719" y="701039"/>
                </a:lnTo>
                <a:lnTo>
                  <a:pt x="45792" y="667689"/>
                </a:lnTo>
                <a:close/>
              </a:path>
              <a:path w="109854" h="719454">
                <a:moveTo>
                  <a:pt x="54863" y="683330"/>
                </a:moveTo>
                <a:lnTo>
                  <a:pt x="45792" y="667689"/>
                </a:lnTo>
                <a:lnTo>
                  <a:pt x="45719" y="701039"/>
                </a:lnTo>
                <a:lnTo>
                  <a:pt x="47243" y="701039"/>
                </a:lnTo>
                <a:lnTo>
                  <a:pt x="47243" y="696467"/>
                </a:lnTo>
                <a:lnTo>
                  <a:pt x="54863" y="683330"/>
                </a:lnTo>
                <a:close/>
              </a:path>
              <a:path w="109854" h="719454">
                <a:moveTo>
                  <a:pt x="109727" y="624839"/>
                </a:moveTo>
                <a:lnTo>
                  <a:pt x="108203" y="618743"/>
                </a:lnTo>
                <a:lnTo>
                  <a:pt x="105155" y="615695"/>
                </a:lnTo>
                <a:lnTo>
                  <a:pt x="100583" y="614171"/>
                </a:lnTo>
                <a:lnTo>
                  <a:pt x="94487" y="615695"/>
                </a:lnTo>
                <a:lnTo>
                  <a:pt x="91439" y="620267"/>
                </a:lnTo>
                <a:lnTo>
                  <a:pt x="64081" y="667438"/>
                </a:lnTo>
                <a:lnTo>
                  <a:pt x="64007" y="701039"/>
                </a:lnTo>
                <a:lnTo>
                  <a:pt x="45719" y="701039"/>
                </a:lnTo>
                <a:lnTo>
                  <a:pt x="45719" y="703460"/>
                </a:lnTo>
                <a:lnTo>
                  <a:pt x="54863" y="719327"/>
                </a:lnTo>
                <a:lnTo>
                  <a:pt x="108203" y="629411"/>
                </a:lnTo>
                <a:lnTo>
                  <a:pt x="109727" y="624839"/>
                </a:lnTo>
                <a:close/>
              </a:path>
              <a:path w="109854" h="719454">
                <a:moveTo>
                  <a:pt x="65531" y="0"/>
                </a:moveTo>
                <a:lnTo>
                  <a:pt x="47243" y="0"/>
                </a:lnTo>
                <a:lnTo>
                  <a:pt x="45792" y="667689"/>
                </a:lnTo>
                <a:lnTo>
                  <a:pt x="54863" y="683330"/>
                </a:lnTo>
                <a:lnTo>
                  <a:pt x="64081" y="667438"/>
                </a:lnTo>
                <a:lnTo>
                  <a:pt x="65531" y="0"/>
                </a:lnTo>
                <a:close/>
              </a:path>
              <a:path w="109854" h="719454">
                <a:moveTo>
                  <a:pt x="62483" y="696467"/>
                </a:moveTo>
                <a:lnTo>
                  <a:pt x="54863" y="683330"/>
                </a:lnTo>
                <a:lnTo>
                  <a:pt x="47243" y="696467"/>
                </a:lnTo>
                <a:lnTo>
                  <a:pt x="62483" y="696467"/>
                </a:lnTo>
                <a:close/>
              </a:path>
              <a:path w="109854" h="719454">
                <a:moveTo>
                  <a:pt x="62483" y="701039"/>
                </a:moveTo>
                <a:lnTo>
                  <a:pt x="62483" y="696467"/>
                </a:lnTo>
                <a:lnTo>
                  <a:pt x="47243" y="696467"/>
                </a:lnTo>
                <a:lnTo>
                  <a:pt x="47243" y="701039"/>
                </a:lnTo>
                <a:lnTo>
                  <a:pt x="62483" y="701039"/>
                </a:lnTo>
                <a:close/>
              </a:path>
              <a:path w="109854" h="719454">
                <a:moveTo>
                  <a:pt x="64081" y="667438"/>
                </a:moveTo>
                <a:lnTo>
                  <a:pt x="54863" y="683330"/>
                </a:lnTo>
                <a:lnTo>
                  <a:pt x="62483" y="696467"/>
                </a:lnTo>
                <a:lnTo>
                  <a:pt x="62483" y="701039"/>
                </a:lnTo>
                <a:lnTo>
                  <a:pt x="64007" y="701039"/>
                </a:lnTo>
                <a:lnTo>
                  <a:pt x="64081" y="667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1" name="object 21"/>
          <p:cNvSpPr/>
          <p:nvPr/>
        </p:nvSpPr>
        <p:spPr>
          <a:xfrm>
            <a:off x="7391354" y="5193850"/>
            <a:ext cx="576115" cy="390955"/>
          </a:xfrm>
          <a:custGeom>
            <a:avLst/>
            <a:gdLst/>
            <a:ahLst/>
            <a:cxnLst/>
            <a:rect l="l" t="t" r="r" b="b"/>
            <a:pathLst>
              <a:path w="673734" h="457200">
                <a:moveTo>
                  <a:pt x="673607" y="451103"/>
                </a:moveTo>
                <a:lnTo>
                  <a:pt x="673607" y="6095"/>
                </a:lnTo>
                <a:lnTo>
                  <a:pt x="6675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1103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647699" y="25907"/>
                </a:lnTo>
                <a:lnTo>
                  <a:pt x="647699" y="12191"/>
                </a:lnTo>
                <a:lnTo>
                  <a:pt x="661415" y="25907"/>
                </a:lnTo>
                <a:lnTo>
                  <a:pt x="661415" y="457199"/>
                </a:lnTo>
                <a:lnTo>
                  <a:pt x="667511" y="457199"/>
                </a:lnTo>
                <a:lnTo>
                  <a:pt x="673607" y="451103"/>
                </a:lnTo>
                <a:close/>
              </a:path>
              <a:path w="673734" h="4572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73734" h="457200">
                <a:moveTo>
                  <a:pt x="25907" y="4312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1291"/>
                </a:lnTo>
                <a:lnTo>
                  <a:pt x="25907" y="431291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13715" y="431291"/>
                </a:lnTo>
                <a:lnTo>
                  <a:pt x="25907" y="445007"/>
                </a:lnTo>
                <a:lnTo>
                  <a:pt x="25907" y="457199"/>
                </a:lnTo>
                <a:lnTo>
                  <a:pt x="647699" y="457199"/>
                </a:lnTo>
                <a:lnTo>
                  <a:pt x="647699" y="445007"/>
                </a:lnTo>
                <a:lnTo>
                  <a:pt x="661415" y="431291"/>
                </a:lnTo>
                <a:close/>
              </a:path>
              <a:path w="673734" h="457200">
                <a:moveTo>
                  <a:pt x="25907" y="457199"/>
                </a:moveTo>
                <a:lnTo>
                  <a:pt x="25907" y="445007"/>
                </a:lnTo>
                <a:lnTo>
                  <a:pt x="13715" y="431291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73734" h="457200">
                <a:moveTo>
                  <a:pt x="661415" y="25907"/>
                </a:moveTo>
                <a:lnTo>
                  <a:pt x="647699" y="12191"/>
                </a:lnTo>
                <a:lnTo>
                  <a:pt x="647699" y="25907"/>
                </a:lnTo>
                <a:lnTo>
                  <a:pt x="661415" y="25907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661415" y="25907"/>
                </a:lnTo>
                <a:lnTo>
                  <a:pt x="647699" y="25907"/>
                </a:lnTo>
                <a:lnTo>
                  <a:pt x="647699" y="431291"/>
                </a:lnTo>
                <a:lnTo>
                  <a:pt x="661415" y="431291"/>
                </a:lnTo>
                <a:close/>
              </a:path>
              <a:path w="673734" h="457200">
                <a:moveTo>
                  <a:pt x="661415" y="457199"/>
                </a:moveTo>
                <a:lnTo>
                  <a:pt x="661415" y="431291"/>
                </a:lnTo>
                <a:lnTo>
                  <a:pt x="647699" y="445007"/>
                </a:lnTo>
                <a:lnTo>
                  <a:pt x="647699" y="457199"/>
                </a:lnTo>
                <a:lnTo>
                  <a:pt x="661415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2" name="object 22"/>
          <p:cNvSpPr txBox="1"/>
          <p:nvPr/>
        </p:nvSpPr>
        <p:spPr>
          <a:xfrm>
            <a:off x="7403081" y="5204275"/>
            <a:ext cx="553853" cy="368434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5973" marR="122715" indent="20634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97" spc="-184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59273" y="3719950"/>
            <a:ext cx="744443" cy="684171"/>
          </a:xfrm>
          <a:custGeom>
            <a:avLst/>
            <a:gdLst/>
            <a:ahLst/>
            <a:cxnLst/>
            <a:rect l="l" t="t" r="r" b="b"/>
            <a:pathLst>
              <a:path w="870584" h="800100">
                <a:moveTo>
                  <a:pt x="54863" y="39623"/>
                </a:moveTo>
                <a:lnTo>
                  <a:pt x="12191" y="0"/>
                </a:lnTo>
                <a:lnTo>
                  <a:pt x="0" y="13715"/>
                </a:lnTo>
                <a:lnTo>
                  <a:pt x="41147" y="53339"/>
                </a:lnTo>
                <a:lnTo>
                  <a:pt x="54863" y="39623"/>
                </a:lnTo>
                <a:close/>
              </a:path>
              <a:path w="870584" h="800100">
                <a:moveTo>
                  <a:pt x="111251" y="89915"/>
                </a:moveTo>
                <a:lnTo>
                  <a:pt x="68579" y="51815"/>
                </a:lnTo>
                <a:lnTo>
                  <a:pt x="56387" y="65531"/>
                </a:lnTo>
                <a:lnTo>
                  <a:pt x="97535" y="105155"/>
                </a:lnTo>
                <a:lnTo>
                  <a:pt x="111251" y="89915"/>
                </a:lnTo>
                <a:close/>
              </a:path>
              <a:path w="870584" h="800100">
                <a:moveTo>
                  <a:pt x="167639" y="141731"/>
                </a:moveTo>
                <a:lnTo>
                  <a:pt x="124967" y="103631"/>
                </a:lnTo>
                <a:lnTo>
                  <a:pt x="111251" y="117347"/>
                </a:lnTo>
                <a:lnTo>
                  <a:pt x="153923" y="155447"/>
                </a:lnTo>
                <a:lnTo>
                  <a:pt x="167639" y="141731"/>
                </a:lnTo>
                <a:close/>
              </a:path>
              <a:path w="870584" h="800100">
                <a:moveTo>
                  <a:pt x="222503" y="193547"/>
                </a:moveTo>
                <a:lnTo>
                  <a:pt x="181355" y="155447"/>
                </a:lnTo>
                <a:lnTo>
                  <a:pt x="167639" y="169163"/>
                </a:lnTo>
                <a:lnTo>
                  <a:pt x="210311" y="207263"/>
                </a:lnTo>
                <a:lnTo>
                  <a:pt x="222503" y="193547"/>
                </a:lnTo>
                <a:close/>
              </a:path>
              <a:path w="870584" h="800100">
                <a:moveTo>
                  <a:pt x="278891" y="245363"/>
                </a:moveTo>
                <a:lnTo>
                  <a:pt x="237743" y="205739"/>
                </a:lnTo>
                <a:lnTo>
                  <a:pt x="224027" y="220979"/>
                </a:lnTo>
                <a:lnTo>
                  <a:pt x="266699" y="259079"/>
                </a:lnTo>
                <a:lnTo>
                  <a:pt x="278891" y="245363"/>
                </a:lnTo>
                <a:close/>
              </a:path>
              <a:path w="870584" h="800100">
                <a:moveTo>
                  <a:pt x="335279" y="297179"/>
                </a:moveTo>
                <a:lnTo>
                  <a:pt x="292607" y="257555"/>
                </a:lnTo>
                <a:lnTo>
                  <a:pt x="280415" y="271271"/>
                </a:lnTo>
                <a:lnTo>
                  <a:pt x="323087" y="310895"/>
                </a:lnTo>
                <a:lnTo>
                  <a:pt x="335279" y="297179"/>
                </a:lnTo>
                <a:close/>
              </a:path>
              <a:path w="870584" h="800100">
                <a:moveTo>
                  <a:pt x="391667" y="347471"/>
                </a:moveTo>
                <a:lnTo>
                  <a:pt x="348995" y="309371"/>
                </a:lnTo>
                <a:lnTo>
                  <a:pt x="336803" y="323087"/>
                </a:lnTo>
                <a:lnTo>
                  <a:pt x="377951" y="362711"/>
                </a:lnTo>
                <a:lnTo>
                  <a:pt x="391667" y="347471"/>
                </a:lnTo>
                <a:close/>
              </a:path>
              <a:path w="870584" h="800100">
                <a:moveTo>
                  <a:pt x="448055" y="399287"/>
                </a:moveTo>
                <a:lnTo>
                  <a:pt x="405383" y="361187"/>
                </a:lnTo>
                <a:lnTo>
                  <a:pt x="393191" y="374903"/>
                </a:lnTo>
                <a:lnTo>
                  <a:pt x="434339" y="413003"/>
                </a:lnTo>
                <a:lnTo>
                  <a:pt x="448055" y="399287"/>
                </a:lnTo>
                <a:close/>
              </a:path>
              <a:path w="870584" h="800100">
                <a:moveTo>
                  <a:pt x="504443" y="451103"/>
                </a:moveTo>
                <a:lnTo>
                  <a:pt x="461771" y="413003"/>
                </a:lnTo>
                <a:lnTo>
                  <a:pt x="449579" y="426719"/>
                </a:lnTo>
                <a:lnTo>
                  <a:pt x="490727" y="464819"/>
                </a:lnTo>
                <a:lnTo>
                  <a:pt x="504443" y="451103"/>
                </a:lnTo>
                <a:close/>
              </a:path>
              <a:path w="870584" h="800100">
                <a:moveTo>
                  <a:pt x="559307" y="502919"/>
                </a:moveTo>
                <a:lnTo>
                  <a:pt x="518159" y="463295"/>
                </a:lnTo>
                <a:lnTo>
                  <a:pt x="504443" y="478535"/>
                </a:lnTo>
                <a:lnTo>
                  <a:pt x="547115" y="516635"/>
                </a:lnTo>
                <a:lnTo>
                  <a:pt x="559307" y="502919"/>
                </a:lnTo>
                <a:close/>
              </a:path>
              <a:path w="870584" h="800100">
                <a:moveTo>
                  <a:pt x="615695" y="554735"/>
                </a:moveTo>
                <a:lnTo>
                  <a:pt x="574547" y="515111"/>
                </a:lnTo>
                <a:lnTo>
                  <a:pt x="560831" y="528827"/>
                </a:lnTo>
                <a:lnTo>
                  <a:pt x="603503" y="568451"/>
                </a:lnTo>
                <a:lnTo>
                  <a:pt x="615695" y="554735"/>
                </a:lnTo>
                <a:close/>
              </a:path>
              <a:path w="870584" h="800100">
                <a:moveTo>
                  <a:pt x="672083" y="605027"/>
                </a:moveTo>
                <a:lnTo>
                  <a:pt x="630935" y="566927"/>
                </a:lnTo>
                <a:lnTo>
                  <a:pt x="617219" y="580643"/>
                </a:lnTo>
                <a:lnTo>
                  <a:pt x="659891" y="620267"/>
                </a:lnTo>
                <a:lnTo>
                  <a:pt x="672083" y="605027"/>
                </a:lnTo>
                <a:close/>
              </a:path>
              <a:path w="870584" h="800100">
                <a:moveTo>
                  <a:pt x="728471" y="656843"/>
                </a:moveTo>
                <a:lnTo>
                  <a:pt x="685799" y="618743"/>
                </a:lnTo>
                <a:lnTo>
                  <a:pt x="673607" y="632459"/>
                </a:lnTo>
                <a:lnTo>
                  <a:pt x="716279" y="670559"/>
                </a:lnTo>
                <a:lnTo>
                  <a:pt x="728471" y="656843"/>
                </a:lnTo>
                <a:close/>
              </a:path>
              <a:path w="870584" h="800100">
                <a:moveTo>
                  <a:pt x="784859" y="708659"/>
                </a:moveTo>
                <a:lnTo>
                  <a:pt x="742187" y="670559"/>
                </a:lnTo>
                <a:lnTo>
                  <a:pt x="729995" y="684275"/>
                </a:lnTo>
                <a:lnTo>
                  <a:pt x="771143" y="722375"/>
                </a:lnTo>
                <a:lnTo>
                  <a:pt x="784859" y="708659"/>
                </a:lnTo>
                <a:close/>
              </a:path>
              <a:path w="870584" h="800100">
                <a:moveTo>
                  <a:pt x="845089" y="782542"/>
                </a:moveTo>
                <a:lnTo>
                  <a:pt x="842269" y="773925"/>
                </a:lnTo>
                <a:lnTo>
                  <a:pt x="830314" y="771409"/>
                </a:lnTo>
                <a:lnTo>
                  <a:pt x="827531" y="774191"/>
                </a:lnTo>
                <a:lnTo>
                  <a:pt x="822822" y="769831"/>
                </a:lnTo>
                <a:lnTo>
                  <a:pt x="771143" y="758951"/>
                </a:lnTo>
                <a:lnTo>
                  <a:pt x="766571" y="757427"/>
                </a:lnTo>
                <a:lnTo>
                  <a:pt x="761999" y="760475"/>
                </a:lnTo>
                <a:lnTo>
                  <a:pt x="760475" y="766571"/>
                </a:lnTo>
                <a:lnTo>
                  <a:pt x="758951" y="771143"/>
                </a:lnTo>
                <a:lnTo>
                  <a:pt x="761999" y="775715"/>
                </a:lnTo>
                <a:lnTo>
                  <a:pt x="768095" y="777239"/>
                </a:lnTo>
                <a:lnTo>
                  <a:pt x="841247" y="793617"/>
                </a:lnTo>
                <a:lnTo>
                  <a:pt x="841247" y="786383"/>
                </a:lnTo>
                <a:lnTo>
                  <a:pt x="845089" y="782542"/>
                </a:lnTo>
                <a:close/>
              </a:path>
              <a:path w="870584" h="800100">
                <a:moveTo>
                  <a:pt x="838701" y="763022"/>
                </a:moveTo>
                <a:lnTo>
                  <a:pt x="836391" y="755966"/>
                </a:lnTo>
                <a:lnTo>
                  <a:pt x="798575" y="720851"/>
                </a:lnTo>
                <a:lnTo>
                  <a:pt x="786383" y="736091"/>
                </a:lnTo>
                <a:lnTo>
                  <a:pt x="822822" y="769831"/>
                </a:lnTo>
                <a:lnTo>
                  <a:pt x="830314" y="771409"/>
                </a:lnTo>
                <a:lnTo>
                  <a:pt x="838701" y="763022"/>
                </a:lnTo>
                <a:close/>
              </a:path>
              <a:path w="870584" h="800100">
                <a:moveTo>
                  <a:pt x="870203" y="800099"/>
                </a:moveTo>
                <a:lnTo>
                  <a:pt x="838199" y="699515"/>
                </a:lnTo>
                <a:lnTo>
                  <a:pt x="836675" y="694943"/>
                </a:lnTo>
                <a:lnTo>
                  <a:pt x="832103" y="691895"/>
                </a:lnTo>
                <a:lnTo>
                  <a:pt x="827531" y="693419"/>
                </a:lnTo>
                <a:lnTo>
                  <a:pt x="821435" y="694943"/>
                </a:lnTo>
                <a:lnTo>
                  <a:pt x="818387" y="699515"/>
                </a:lnTo>
                <a:lnTo>
                  <a:pt x="819911" y="705611"/>
                </a:lnTo>
                <a:lnTo>
                  <a:pt x="836391" y="755966"/>
                </a:lnTo>
                <a:lnTo>
                  <a:pt x="841247" y="760475"/>
                </a:lnTo>
                <a:lnTo>
                  <a:pt x="841247" y="770805"/>
                </a:lnTo>
                <a:lnTo>
                  <a:pt x="842269" y="773925"/>
                </a:lnTo>
                <a:lnTo>
                  <a:pt x="851717" y="775914"/>
                </a:lnTo>
                <a:lnTo>
                  <a:pt x="854963" y="772667"/>
                </a:lnTo>
                <a:lnTo>
                  <a:pt x="862583" y="780287"/>
                </a:lnTo>
                <a:lnTo>
                  <a:pt x="862583" y="798394"/>
                </a:lnTo>
                <a:lnTo>
                  <a:pt x="870203" y="800099"/>
                </a:lnTo>
                <a:close/>
              </a:path>
              <a:path w="870584" h="800100">
                <a:moveTo>
                  <a:pt x="830314" y="771409"/>
                </a:moveTo>
                <a:lnTo>
                  <a:pt x="822822" y="769831"/>
                </a:lnTo>
                <a:lnTo>
                  <a:pt x="827531" y="774191"/>
                </a:lnTo>
                <a:lnTo>
                  <a:pt x="830314" y="771409"/>
                </a:lnTo>
                <a:close/>
              </a:path>
              <a:path w="870584" h="800100">
                <a:moveTo>
                  <a:pt x="841247" y="760475"/>
                </a:moveTo>
                <a:lnTo>
                  <a:pt x="836391" y="755966"/>
                </a:lnTo>
                <a:lnTo>
                  <a:pt x="838701" y="763022"/>
                </a:lnTo>
                <a:lnTo>
                  <a:pt x="841247" y="760475"/>
                </a:lnTo>
                <a:close/>
              </a:path>
              <a:path w="870584" h="800100">
                <a:moveTo>
                  <a:pt x="841247" y="770805"/>
                </a:moveTo>
                <a:lnTo>
                  <a:pt x="841247" y="760475"/>
                </a:lnTo>
                <a:lnTo>
                  <a:pt x="838701" y="763022"/>
                </a:lnTo>
                <a:lnTo>
                  <a:pt x="841247" y="770805"/>
                </a:lnTo>
                <a:close/>
              </a:path>
              <a:path w="870584" h="800100">
                <a:moveTo>
                  <a:pt x="858011" y="784859"/>
                </a:moveTo>
                <a:lnTo>
                  <a:pt x="858011" y="777239"/>
                </a:lnTo>
                <a:lnTo>
                  <a:pt x="847343" y="789431"/>
                </a:lnTo>
                <a:lnTo>
                  <a:pt x="845089" y="782542"/>
                </a:lnTo>
                <a:lnTo>
                  <a:pt x="841247" y="786383"/>
                </a:lnTo>
                <a:lnTo>
                  <a:pt x="848867" y="794003"/>
                </a:lnTo>
                <a:lnTo>
                  <a:pt x="858011" y="784859"/>
                </a:lnTo>
                <a:close/>
              </a:path>
              <a:path w="870584" h="800100">
                <a:moveTo>
                  <a:pt x="862583" y="798394"/>
                </a:moveTo>
                <a:lnTo>
                  <a:pt x="862583" y="780287"/>
                </a:lnTo>
                <a:lnTo>
                  <a:pt x="848867" y="794003"/>
                </a:lnTo>
                <a:lnTo>
                  <a:pt x="841247" y="786383"/>
                </a:lnTo>
                <a:lnTo>
                  <a:pt x="841247" y="793617"/>
                </a:lnTo>
                <a:lnTo>
                  <a:pt x="862583" y="798394"/>
                </a:lnTo>
                <a:close/>
              </a:path>
              <a:path w="870584" h="800100">
                <a:moveTo>
                  <a:pt x="851717" y="775914"/>
                </a:moveTo>
                <a:lnTo>
                  <a:pt x="842269" y="773925"/>
                </a:lnTo>
                <a:lnTo>
                  <a:pt x="845089" y="782542"/>
                </a:lnTo>
                <a:lnTo>
                  <a:pt x="851717" y="775914"/>
                </a:lnTo>
                <a:close/>
              </a:path>
              <a:path w="870584" h="800100">
                <a:moveTo>
                  <a:pt x="858011" y="777239"/>
                </a:moveTo>
                <a:lnTo>
                  <a:pt x="851717" y="775914"/>
                </a:lnTo>
                <a:lnTo>
                  <a:pt x="845089" y="782542"/>
                </a:lnTo>
                <a:lnTo>
                  <a:pt x="847343" y="789431"/>
                </a:lnTo>
                <a:lnTo>
                  <a:pt x="858011" y="777239"/>
                </a:lnTo>
                <a:close/>
              </a:path>
              <a:path w="870584" h="800100">
                <a:moveTo>
                  <a:pt x="862583" y="780287"/>
                </a:moveTo>
                <a:lnTo>
                  <a:pt x="854963" y="772667"/>
                </a:lnTo>
                <a:lnTo>
                  <a:pt x="851717" y="775914"/>
                </a:lnTo>
                <a:lnTo>
                  <a:pt x="858011" y="777239"/>
                </a:lnTo>
                <a:lnTo>
                  <a:pt x="858011" y="784859"/>
                </a:lnTo>
                <a:lnTo>
                  <a:pt x="862583" y="78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4" name="object 24"/>
          <p:cNvSpPr/>
          <p:nvPr/>
        </p:nvSpPr>
        <p:spPr>
          <a:xfrm>
            <a:off x="8011668" y="4587871"/>
            <a:ext cx="930690" cy="745529"/>
          </a:xfrm>
          <a:custGeom>
            <a:avLst/>
            <a:gdLst/>
            <a:ahLst/>
            <a:cxnLst/>
            <a:rect l="l" t="t" r="r" b="b"/>
            <a:pathLst>
              <a:path w="1088390" h="871854">
                <a:moveTo>
                  <a:pt x="57911" y="835151"/>
                </a:moveTo>
                <a:lnTo>
                  <a:pt x="45719" y="821435"/>
                </a:lnTo>
                <a:lnTo>
                  <a:pt x="0" y="856487"/>
                </a:lnTo>
                <a:lnTo>
                  <a:pt x="12191" y="871727"/>
                </a:lnTo>
                <a:lnTo>
                  <a:pt x="57911" y="835151"/>
                </a:lnTo>
                <a:close/>
              </a:path>
              <a:path w="1088390" h="871854">
                <a:moveTo>
                  <a:pt x="117347" y="787907"/>
                </a:moveTo>
                <a:lnTo>
                  <a:pt x="105155" y="772667"/>
                </a:lnTo>
                <a:lnTo>
                  <a:pt x="60959" y="809243"/>
                </a:lnTo>
                <a:lnTo>
                  <a:pt x="71627" y="824483"/>
                </a:lnTo>
                <a:lnTo>
                  <a:pt x="117347" y="787907"/>
                </a:lnTo>
                <a:close/>
              </a:path>
              <a:path w="1088390" h="871854">
                <a:moveTo>
                  <a:pt x="176783" y="740663"/>
                </a:moveTo>
                <a:lnTo>
                  <a:pt x="164591" y="725423"/>
                </a:lnTo>
                <a:lnTo>
                  <a:pt x="120395" y="761999"/>
                </a:lnTo>
                <a:lnTo>
                  <a:pt x="131063" y="775715"/>
                </a:lnTo>
                <a:lnTo>
                  <a:pt x="176783" y="740663"/>
                </a:lnTo>
                <a:close/>
              </a:path>
              <a:path w="1088390" h="871854">
                <a:moveTo>
                  <a:pt x="236219" y="693419"/>
                </a:moveTo>
                <a:lnTo>
                  <a:pt x="224027" y="678179"/>
                </a:lnTo>
                <a:lnTo>
                  <a:pt x="179831" y="713231"/>
                </a:lnTo>
                <a:lnTo>
                  <a:pt x="190499" y="728471"/>
                </a:lnTo>
                <a:lnTo>
                  <a:pt x="236219" y="693419"/>
                </a:lnTo>
                <a:close/>
              </a:path>
              <a:path w="1088390" h="871854">
                <a:moveTo>
                  <a:pt x="295655" y="646175"/>
                </a:moveTo>
                <a:lnTo>
                  <a:pt x="283463" y="630935"/>
                </a:lnTo>
                <a:lnTo>
                  <a:pt x="239267" y="665987"/>
                </a:lnTo>
                <a:lnTo>
                  <a:pt x="251459" y="681227"/>
                </a:lnTo>
                <a:lnTo>
                  <a:pt x="295655" y="646175"/>
                </a:lnTo>
                <a:close/>
              </a:path>
              <a:path w="1088390" h="871854">
                <a:moveTo>
                  <a:pt x="355091" y="597407"/>
                </a:moveTo>
                <a:lnTo>
                  <a:pt x="342899" y="583691"/>
                </a:lnTo>
                <a:lnTo>
                  <a:pt x="298703" y="618743"/>
                </a:lnTo>
                <a:lnTo>
                  <a:pt x="310895" y="633983"/>
                </a:lnTo>
                <a:lnTo>
                  <a:pt x="355091" y="597407"/>
                </a:lnTo>
                <a:close/>
              </a:path>
              <a:path w="1088390" h="871854">
                <a:moveTo>
                  <a:pt x="414527" y="550163"/>
                </a:moveTo>
                <a:lnTo>
                  <a:pt x="402335" y="534923"/>
                </a:lnTo>
                <a:lnTo>
                  <a:pt x="358139" y="571499"/>
                </a:lnTo>
                <a:lnTo>
                  <a:pt x="370331" y="586739"/>
                </a:lnTo>
                <a:lnTo>
                  <a:pt x="414527" y="550163"/>
                </a:lnTo>
                <a:close/>
              </a:path>
              <a:path w="1088390" h="871854">
                <a:moveTo>
                  <a:pt x="473963" y="502919"/>
                </a:moveTo>
                <a:lnTo>
                  <a:pt x="461771" y="487679"/>
                </a:lnTo>
                <a:lnTo>
                  <a:pt x="417575" y="524255"/>
                </a:lnTo>
                <a:lnTo>
                  <a:pt x="429767" y="537971"/>
                </a:lnTo>
                <a:lnTo>
                  <a:pt x="473963" y="502919"/>
                </a:lnTo>
                <a:close/>
              </a:path>
              <a:path w="1088390" h="871854">
                <a:moveTo>
                  <a:pt x="533399" y="455675"/>
                </a:moveTo>
                <a:lnTo>
                  <a:pt x="521207" y="440435"/>
                </a:lnTo>
                <a:lnTo>
                  <a:pt x="477011" y="475487"/>
                </a:lnTo>
                <a:lnTo>
                  <a:pt x="489203" y="490727"/>
                </a:lnTo>
                <a:lnTo>
                  <a:pt x="533399" y="455675"/>
                </a:lnTo>
                <a:close/>
              </a:path>
              <a:path w="1088390" h="871854">
                <a:moveTo>
                  <a:pt x="592835" y="408431"/>
                </a:moveTo>
                <a:lnTo>
                  <a:pt x="580643" y="393191"/>
                </a:lnTo>
                <a:lnTo>
                  <a:pt x="536447" y="428243"/>
                </a:lnTo>
                <a:lnTo>
                  <a:pt x="548639" y="443483"/>
                </a:lnTo>
                <a:lnTo>
                  <a:pt x="592835" y="408431"/>
                </a:lnTo>
                <a:close/>
              </a:path>
              <a:path w="1088390" h="871854">
                <a:moveTo>
                  <a:pt x="652271" y="359663"/>
                </a:moveTo>
                <a:lnTo>
                  <a:pt x="640079" y="345947"/>
                </a:lnTo>
                <a:lnTo>
                  <a:pt x="595883" y="380999"/>
                </a:lnTo>
                <a:lnTo>
                  <a:pt x="608075" y="396239"/>
                </a:lnTo>
                <a:lnTo>
                  <a:pt x="652271" y="359663"/>
                </a:lnTo>
                <a:close/>
              </a:path>
              <a:path w="1088390" h="871854">
                <a:moveTo>
                  <a:pt x="711707" y="312419"/>
                </a:moveTo>
                <a:lnTo>
                  <a:pt x="701039" y="297179"/>
                </a:lnTo>
                <a:lnTo>
                  <a:pt x="655319" y="333755"/>
                </a:lnTo>
                <a:lnTo>
                  <a:pt x="667511" y="348995"/>
                </a:lnTo>
                <a:lnTo>
                  <a:pt x="711707" y="312419"/>
                </a:lnTo>
                <a:close/>
              </a:path>
              <a:path w="1088390" h="871854">
                <a:moveTo>
                  <a:pt x="771143" y="265175"/>
                </a:moveTo>
                <a:lnTo>
                  <a:pt x="760475" y="249935"/>
                </a:lnTo>
                <a:lnTo>
                  <a:pt x="714755" y="286511"/>
                </a:lnTo>
                <a:lnTo>
                  <a:pt x="726947" y="300227"/>
                </a:lnTo>
                <a:lnTo>
                  <a:pt x="771143" y="265175"/>
                </a:lnTo>
                <a:close/>
              </a:path>
              <a:path w="1088390" h="871854">
                <a:moveTo>
                  <a:pt x="830579" y="217931"/>
                </a:moveTo>
                <a:lnTo>
                  <a:pt x="819911" y="202691"/>
                </a:lnTo>
                <a:lnTo>
                  <a:pt x="774191" y="237743"/>
                </a:lnTo>
                <a:lnTo>
                  <a:pt x="786383" y="252983"/>
                </a:lnTo>
                <a:lnTo>
                  <a:pt x="830579" y="217931"/>
                </a:lnTo>
                <a:close/>
              </a:path>
              <a:path w="1088390" h="871854">
                <a:moveTo>
                  <a:pt x="891539" y="170687"/>
                </a:moveTo>
                <a:lnTo>
                  <a:pt x="879347" y="155447"/>
                </a:lnTo>
                <a:lnTo>
                  <a:pt x="833627" y="190499"/>
                </a:lnTo>
                <a:lnTo>
                  <a:pt x="845819" y="205739"/>
                </a:lnTo>
                <a:lnTo>
                  <a:pt x="891539" y="170687"/>
                </a:lnTo>
                <a:close/>
              </a:path>
              <a:path w="1088390" h="871854">
                <a:moveTo>
                  <a:pt x="950975" y="121919"/>
                </a:moveTo>
                <a:lnTo>
                  <a:pt x="938783" y="108203"/>
                </a:lnTo>
                <a:lnTo>
                  <a:pt x="893063" y="143255"/>
                </a:lnTo>
                <a:lnTo>
                  <a:pt x="905255" y="158495"/>
                </a:lnTo>
                <a:lnTo>
                  <a:pt x="950975" y="121919"/>
                </a:lnTo>
                <a:close/>
              </a:path>
              <a:path w="1088390" h="871854">
                <a:moveTo>
                  <a:pt x="1010411" y="74675"/>
                </a:moveTo>
                <a:lnTo>
                  <a:pt x="998219" y="59435"/>
                </a:lnTo>
                <a:lnTo>
                  <a:pt x="954023" y="96011"/>
                </a:lnTo>
                <a:lnTo>
                  <a:pt x="964691" y="111251"/>
                </a:lnTo>
                <a:lnTo>
                  <a:pt x="1010411" y="74675"/>
                </a:lnTo>
                <a:close/>
              </a:path>
              <a:path w="1088390" h="871854">
                <a:moveTo>
                  <a:pt x="1088135" y="0"/>
                </a:moveTo>
                <a:lnTo>
                  <a:pt x="984503" y="15239"/>
                </a:lnTo>
                <a:lnTo>
                  <a:pt x="978407" y="16763"/>
                </a:lnTo>
                <a:lnTo>
                  <a:pt x="975359" y="21335"/>
                </a:lnTo>
                <a:lnTo>
                  <a:pt x="976883" y="25907"/>
                </a:lnTo>
                <a:lnTo>
                  <a:pt x="976883" y="32003"/>
                </a:lnTo>
                <a:lnTo>
                  <a:pt x="981455" y="35051"/>
                </a:lnTo>
                <a:lnTo>
                  <a:pt x="987551" y="35051"/>
                </a:lnTo>
                <a:lnTo>
                  <a:pt x="1040049" y="26762"/>
                </a:lnTo>
                <a:lnTo>
                  <a:pt x="1057655" y="12191"/>
                </a:lnTo>
                <a:lnTo>
                  <a:pt x="1060960" y="16322"/>
                </a:lnTo>
                <a:lnTo>
                  <a:pt x="1063751" y="9143"/>
                </a:lnTo>
                <a:lnTo>
                  <a:pt x="1074419" y="21335"/>
                </a:lnTo>
                <a:lnTo>
                  <a:pt x="1074419" y="35112"/>
                </a:lnTo>
                <a:lnTo>
                  <a:pt x="1088135" y="0"/>
                </a:lnTo>
                <a:close/>
              </a:path>
              <a:path w="1088390" h="871854">
                <a:moveTo>
                  <a:pt x="1058002" y="23928"/>
                </a:moveTo>
                <a:lnTo>
                  <a:pt x="1040049" y="26762"/>
                </a:lnTo>
                <a:lnTo>
                  <a:pt x="1013459" y="48767"/>
                </a:lnTo>
                <a:lnTo>
                  <a:pt x="1024127" y="62483"/>
                </a:lnTo>
                <a:lnTo>
                  <a:pt x="1051029" y="41859"/>
                </a:lnTo>
                <a:lnTo>
                  <a:pt x="1058002" y="23928"/>
                </a:lnTo>
                <a:close/>
              </a:path>
              <a:path w="1088390" h="871854">
                <a:moveTo>
                  <a:pt x="1069847" y="46817"/>
                </a:moveTo>
                <a:lnTo>
                  <a:pt x="1069847" y="27431"/>
                </a:lnTo>
                <a:lnTo>
                  <a:pt x="1051029" y="41859"/>
                </a:lnTo>
                <a:lnTo>
                  <a:pt x="1031747" y="91439"/>
                </a:lnTo>
                <a:lnTo>
                  <a:pt x="1030223" y="96011"/>
                </a:lnTo>
                <a:lnTo>
                  <a:pt x="1033271" y="102107"/>
                </a:lnTo>
                <a:lnTo>
                  <a:pt x="1042415" y="105155"/>
                </a:lnTo>
                <a:lnTo>
                  <a:pt x="1048511" y="102107"/>
                </a:lnTo>
                <a:lnTo>
                  <a:pt x="1050035" y="97535"/>
                </a:lnTo>
                <a:lnTo>
                  <a:pt x="1069847" y="46817"/>
                </a:lnTo>
                <a:close/>
              </a:path>
              <a:path w="1088390" h="871854">
                <a:moveTo>
                  <a:pt x="1060960" y="16322"/>
                </a:moveTo>
                <a:lnTo>
                  <a:pt x="1057655" y="12191"/>
                </a:lnTo>
                <a:lnTo>
                  <a:pt x="1040049" y="26762"/>
                </a:lnTo>
                <a:lnTo>
                  <a:pt x="1058002" y="23928"/>
                </a:lnTo>
                <a:lnTo>
                  <a:pt x="1060960" y="16322"/>
                </a:lnTo>
                <a:close/>
              </a:path>
              <a:path w="1088390" h="871854">
                <a:moveTo>
                  <a:pt x="1069847" y="27431"/>
                </a:moveTo>
                <a:lnTo>
                  <a:pt x="1066030" y="22660"/>
                </a:lnTo>
                <a:lnTo>
                  <a:pt x="1058002" y="23928"/>
                </a:lnTo>
                <a:lnTo>
                  <a:pt x="1051029" y="41859"/>
                </a:lnTo>
                <a:lnTo>
                  <a:pt x="1069847" y="27431"/>
                </a:lnTo>
                <a:close/>
              </a:path>
              <a:path w="1088390" h="871854">
                <a:moveTo>
                  <a:pt x="1066030" y="22660"/>
                </a:moveTo>
                <a:lnTo>
                  <a:pt x="1060960" y="16322"/>
                </a:lnTo>
                <a:lnTo>
                  <a:pt x="1058002" y="23928"/>
                </a:lnTo>
                <a:lnTo>
                  <a:pt x="1066030" y="22660"/>
                </a:lnTo>
                <a:close/>
              </a:path>
              <a:path w="1088390" h="871854">
                <a:moveTo>
                  <a:pt x="1074419" y="21335"/>
                </a:moveTo>
                <a:lnTo>
                  <a:pt x="1063751" y="9143"/>
                </a:lnTo>
                <a:lnTo>
                  <a:pt x="1060960" y="16322"/>
                </a:lnTo>
                <a:lnTo>
                  <a:pt x="1066030" y="22660"/>
                </a:lnTo>
                <a:lnTo>
                  <a:pt x="1074419" y="21335"/>
                </a:lnTo>
                <a:close/>
              </a:path>
              <a:path w="1088390" h="871854">
                <a:moveTo>
                  <a:pt x="1074419" y="35112"/>
                </a:moveTo>
                <a:lnTo>
                  <a:pt x="1074419" y="21335"/>
                </a:lnTo>
                <a:lnTo>
                  <a:pt x="1066030" y="22660"/>
                </a:lnTo>
                <a:lnTo>
                  <a:pt x="1069847" y="27431"/>
                </a:lnTo>
                <a:lnTo>
                  <a:pt x="1069847" y="46817"/>
                </a:lnTo>
                <a:lnTo>
                  <a:pt x="1074419" y="3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5" name="object 25"/>
          <p:cNvSpPr txBox="1"/>
          <p:nvPr/>
        </p:nvSpPr>
        <p:spPr>
          <a:xfrm>
            <a:off x="9131967" y="4525471"/>
            <a:ext cx="298646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13">
                <a:latin typeface="Arial"/>
                <a:cs typeface="Arial"/>
              </a:rPr>
              <a:t>=</a:t>
            </a:r>
            <a:r>
              <a:rPr sz="1539" spc="-4">
                <a:latin typeface="Arial"/>
                <a:cs typeface="Arial"/>
              </a:rPr>
              <a:t> </a:t>
            </a:r>
            <a:r>
              <a:rPr sz="1539">
                <a:latin typeface="Arial"/>
                <a:cs typeface="Arial"/>
              </a:rPr>
              <a:t>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036984" y="1835368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>
                <a:latin typeface="Arial"/>
                <a:cs typeface="Arial"/>
              </a:rPr>
              <a:t>S</a:t>
            </a:r>
            <a:r>
              <a:rPr sz="2394" spc="-13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5357" y="1772816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>
                <a:latin typeface="Arial"/>
                <a:cs typeface="Arial"/>
              </a:rPr>
              <a:t>R</a:t>
            </a:r>
            <a:r>
              <a:rPr sz="2394" spc="-17">
                <a:latin typeface="Arial"/>
                <a:cs typeface="Arial"/>
              </a:rPr>
              <a:t>e</a:t>
            </a:r>
            <a:r>
              <a:rPr sz="2394" spc="-9">
                <a:latin typeface="Arial"/>
                <a:cs typeface="Arial"/>
              </a:rPr>
              <a:t>c</a:t>
            </a:r>
            <a:r>
              <a:rPr sz="2394" spc="-13">
                <a:latin typeface="Arial"/>
                <a:cs typeface="Arial"/>
              </a:rPr>
              <a:t>ei</a:t>
            </a:r>
            <a:r>
              <a:rPr sz="2394" spc="-9">
                <a:latin typeface="Arial"/>
                <a:cs typeface="Arial"/>
              </a:rPr>
              <a:t>v</a:t>
            </a:r>
            <a:r>
              <a:rPr sz="2394" spc="-13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2190" y="3040992"/>
            <a:ext cx="1433500" cy="9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9" name="object 29"/>
          <p:cNvSpPr txBox="1"/>
          <p:nvPr/>
        </p:nvSpPr>
        <p:spPr>
          <a:xfrm>
            <a:off x="5788003" y="3352345"/>
            <a:ext cx="72815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spc="-38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97" spc="16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97" spc="-43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97" spc="16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-43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489374" y="1193503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76471"/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4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29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7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kern="0" spc="-17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</a:t>
            </a:r>
            <a:r>
              <a:rPr lang="en-US" sz="2800" kern="0" spc="-6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kern="0" spc="-162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800" kern="0" spc="-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37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kern="0" spc="-17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kern="0" spc="-14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kern="0" spc="2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kern="0" spc="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20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=11010011101100</m:t>
                    </m:r>
                  </m:oMath>
                </a14:m>
                <a:endParaRPr lang="en-US" altLang="en-US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𝑀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)/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+1  </m:t>
                    </m:r>
                  </m:oMath>
                </a14:m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blipFill>
                <a:blip r:embed="rId5"/>
                <a:stretch>
                  <a:fillRect l="-2408" t="-7006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48203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08f7f-e392-4099-b1f6-a4ca59cf6c45" xsi:nil="true"/>
    <lcf76f155ced4ddcb4097134ff3c332f xmlns="069f7987-d72c-4517-9067-339cdb157c2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13" ma:contentTypeDescription="Tạo tài liệu mới." ma:contentTypeScope="" ma:versionID="d2da20aa82bfb8bda7a70e3b324f632a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58939678e2101ea34ad3848921093f12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85d5bb-0382-45f0-9c81-38aa78817693}" ma:internalName="TaxCatchAll" ma:showField="CatchAllData" ma:web="b7308f7f-e392-4099-b1f6-a4ca59cf6c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749809-1144-4C9E-9241-BBF2E274D3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08A314-9EDD-458C-933D-D2CD30C481FE}">
  <ds:schemaRefs>
    <ds:schemaRef ds:uri="069f7987-d72c-4517-9067-339cdb157c25"/>
    <ds:schemaRef ds:uri="b7308f7f-e392-4099-b1f6-a4ca59cf6c4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D06FDE-851B-475F-BE67-926BE3191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9f7987-d72c-4517-9067-339cdb157c25"/>
    <ds:schemaRef ds:uri="b7308f7f-e392-4099-b1f6-a4ca59cf6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2130</Words>
  <Application>Microsoft Office PowerPoint</Application>
  <PresentationFormat>Widescreen</PresentationFormat>
  <Paragraphs>339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2_Standarddesign</vt:lpstr>
      <vt:lpstr>  NT219- Cryptography    </vt:lpstr>
      <vt:lpstr>Security goals</vt:lpstr>
      <vt:lpstr>Outline</vt:lpstr>
      <vt:lpstr>Textbooks and References</vt:lpstr>
      <vt:lpstr>Motivations</vt:lpstr>
      <vt:lpstr>Motivations</vt:lpstr>
      <vt:lpstr>Cryptographic Ciphers</vt:lpstr>
      <vt:lpstr>Hash function and MACs</vt:lpstr>
      <vt:lpstr>Hash function: An example</vt:lpstr>
      <vt:lpstr>Hash function: An example</vt:lpstr>
      <vt:lpstr>Motivations</vt:lpstr>
      <vt:lpstr>Motivations</vt:lpstr>
      <vt:lpstr>Hash Functions</vt:lpstr>
      <vt:lpstr>Some terminology</vt:lpstr>
      <vt:lpstr>Cryptographic Hash Functions</vt:lpstr>
      <vt:lpstr>Usages of Cryptographic Hash Functions</vt:lpstr>
      <vt:lpstr>Using Hash Functions for Message Integrity</vt:lpstr>
      <vt:lpstr>Well Known Hash Functions</vt:lpstr>
      <vt:lpstr>PowerPoint Presentation</vt:lpstr>
      <vt:lpstr>Merkle-Damgard Construction for Hash Functions</vt:lpstr>
      <vt:lpstr>Merkle-Damgard Construction for Hash Functions</vt:lpstr>
      <vt:lpstr>SHA-512 Algorithm </vt:lpstr>
      <vt:lpstr>SHA-512 Initial Process (I)</vt:lpstr>
      <vt:lpstr>SHA-512 Initial Process (I)</vt:lpstr>
      <vt:lpstr>SHA-512 Initial Process (II)</vt:lpstr>
      <vt:lpstr>SHA-512 Initial Process (II)</vt:lpstr>
      <vt:lpstr>PowerPoint Presentation</vt:lpstr>
      <vt:lpstr>PowerPoint Presentation</vt:lpstr>
      <vt:lpstr>SHA-512 Compression Function (IlI)</vt:lpstr>
      <vt:lpstr>PowerPoint Presentation</vt:lpstr>
      <vt:lpstr>PowerPoint Presentation</vt:lpstr>
      <vt:lpstr>PowerPoint Presentation</vt:lpstr>
      <vt:lpstr>SHA3 Standard</vt:lpstr>
      <vt:lpstr>SHA3 Standard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Lại Quan Thiên</cp:lastModifiedBy>
  <cp:revision>5</cp:revision>
  <cp:lastPrinted>1999-07-26T11:07:16Z</cp:lastPrinted>
  <dcterms:created xsi:type="dcterms:W3CDTF">1999-06-21T09:15:32Z</dcterms:created>
  <dcterms:modified xsi:type="dcterms:W3CDTF">2024-05-22T15:23:09Z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