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4"/>
  </p:notesMasterIdLst>
  <p:handoutMasterIdLst>
    <p:handoutMasterId r:id="rId45"/>
  </p:handoutMasterIdLst>
  <p:sldIdLst>
    <p:sldId id="494" r:id="rId5"/>
    <p:sldId id="332" r:id="rId6"/>
    <p:sldId id="507" r:id="rId7"/>
    <p:sldId id="501" r:id="rId8"/>
    <p:sldId id="518" r:id="rId9"/>
    <p:sldId id="1513" r:id="rId10"/>
    <p:sldId id="525" r:id="rId11"/>
    <p:sldId id="1506" r:id="rId12"/>
    <p:sldId id="451" r:id="rId13"/>
    <p:sldId id="1508" r:id="rId14"/>
    <p:sldId id="502" r:id="rId15"/>
    <p:sldId id="513" r:id="rId16"/>
    <p:sldId id="514" r:id="rId17"/>
    <p:sldId id="526" r:id="rId18"/>
    <p:sldId id="1514" r:id="rId19"/>
    <p:sldId id="1515" r:id="rId20"/>
    <p:sldId id="1516" r:id="rId21"/>
    <p:sldId id="1517" r:id="rId22"/>
    <p:sldId id="1519" r:id="rId23"/>
    <p:sldId id="1518" r:id="rId24"/>
    <p:sldId id="515" r:id="rId25"/>
    <p:sldId id="457" r:id="rId26"/>
    <p:sldId id="458" r:id="rId27"/>
    <p:sldId id="459" r:id="rId28"/>
    <p:sldId id="456" r:id="rId29"/>
    <p:sldId id="439" r:id="rId30"/>
    <p:sldId id="440" r:id="rId31"/>
    <p:sldId id="1507" r:id="rId32"/>
    <p:sldId id="499" r:id="rId33"/>
    <p:sldId id="1512" r:id="rId34"/>
    <p:sldId id="1511" r:id="rId35"/>
    <p:sldId id="442" r:id="rId36"/>
    <p:sldId id="454" r:id="rId37"/>
    <p:sldId id="443" r:id="rId38"/>
    <p:sldId id="444" r:id="rId39"/>
    <p:sldId id="1509" r:id="rId40"/>
    <p:sldId id="438" r:id="rId41"/>
    <p:sldId id="446" r:id="rId42"/>
    <p:sldId id="1510" r:id="rId43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3399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249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4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514214A-E6B5-4418-85BD-457540CC6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C8B9897-9641-45BC-A2AC-2742F83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Good homework problem, break simple MAC constructions. </a:t>
            </a:r>
          </a:p>
          <a:p>
            <a:endParaRPr lang="en-US" altLang="en-US"/>
          </a:p>
          <a:p>
            <a:r>
              <a:rPr lang="en-US" altLang="en-US"/>
              <a:t>MAC uses shared secret key to bootstrap integrity/authenticity.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989A4A5-BF5C-489B-8C7B-1C787DEC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A00A44-E546-4583-BE72-A8DA2DD3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2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6A5E951-0E33-4E7D-A05A-76DFF57E9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A2F458-0144-46FC-A6CF-F247214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1478" y="4462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7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64476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7329" y="59161"/>
            <a:ext cx="1344149" cy="8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pubs/sp/800/38/b/upd1/fin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5.png"/><Relationship Id="rId7" Type="http://schemas.openxmlformats.org/officeDocument/2006/relationships/image" Target="../media/image5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0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73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74.pn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killer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7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30.pn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0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19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NT219- 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390" y="1115784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 dirty="0"/>
              <a:t>Week 11</a:t>
            </a:r>
            <a:r>
              <a:rPr lang="en-GB" altLang="en-US" sz="3600" kern="0" dirty="0"/>
              <a:t>: Hash Function and </a:t>
            </a:r>
            <a:r>
              <a:rPr lang="en-US" sz="3600" dirty="0"/>
              <a:t>Message Authentication Codes (P2)</a:t>
            </a:r>
          </a:p>
          <a:p>
            <a:pPr eaLnBrk="1" hangingPunct="1"/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FDD50FA-C001-4850-A533-16B53C6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7344816" cy="792163"/>
          </a:xfrm>
        </p:spPr>
        <p:txBody>
          <a:bodyPr/>
          <a:lstStyle/>
          <a:p>
            <a:r>
              <a:rPr lang="en-US" altLang="en-US" dirty="0"/>
              <a:t>NIST SHA-3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E50CF3-DBA9-4306-A1C7-C71B3409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233248" cy="4967287"/>
          </a:xfrm>
        </p:spPr>
        <p:txBody>
          <a:bodyPr/>
          <a:lstStyle/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2007: Request for submissions of new hash functions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2008: Submissions deadline.  Received 64 entries. Announced first-round selections of 51 candidates.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2009: After First SHA-3 candidate conference in Feb, announced 14 Second Round Candidates in July.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2011: Public comment for final round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2012: October 2, NIST selected SHA3 </a:t>
            </a:r>
          </a:p>
          <a:p>
            <a:pPr lvl="1">
              <a:defRPr/>
            </a:pPr>
            <a:r>
              <a:rPr lang="en-US" sz="2500" dirty="0" err="1">
                <a:solidFill>
                  <a:schemeClr val="tx2"/>
                </a:solidFill>
              </a:rPr>
              <a:t>Keccak</a:t>
            </a:r>
            <a:r>
              <a:rPr lang="en-US" sz="2500" dirty="0">
                <a:solidFill>
                  <a:schemeClr val="tx2"/>
                </a:solidFill>
              </a:rPr>
              <a:t> (pronounced “catch-</a:t>
            </a:r>
            <a:r>
              <a:rPr lang="en-US" sz="2500" dirty="0" err="1">
                <a:solidFill>
                  <a:schemeClr val="tx2"/>
                </a:solidFill>
              </a:rPr>
              <a:t>ack</a:t>
            </a:r>
            <a:r>
              <a:rPr lang="en-US" sz="2500" dirty="0">
                <a:solidFill>
                  <a:schemeClr val="tx2"/>
                </a:solidFill>
              </a:rPr>
              <a:t>”) created by Guido </a:t>
            </a:r>
            <a:r>
              <a:rPr lang="en-US" sz="2500" dirty="0" err="1">
                <a:solidFill>
                  <a:schemeClr val="tx2"/>
                </a:solidFill>
              </a:rPr>
              <a:t>Bertoni</a:t>
            </a:r>
            <a:r>
              <a:rPr lang="en-US" sz="2500" dirty="0">
                <a:solidFill>
                  <a:schemeClr val="tx2"/>
                </a:solidFill>
              </a:rPr>
              <a:t>, Joan </a:t>
            </a:r>
            <a:r>
              <a:rPr lang="en-US" sz="2500" dirty="0" err="1">
                <a:solidFill>
                  <a:schemeClr val="tx2"/>
                </a:solidFill>
              </a:rPr>
              <a:t>Daemen</a:t>
            </a:r>
            <a:r>
              <a:rPr lang="en-US" sz="2500" dirty="0">
                <a:solidFill>
                  <a:schemeClr val="tx2"/>
                </a:solidFill>
              </a:rPr>
              <a:t> and Gilles Van </a:t>
            </a:r>
            <a:r>
              <a:rPr lang="en-US" sz="2500" dirty="0" err="1">
                <a:solidFill>
                  <a:schemeClr val="tx2"/>
                </a:solidFill>
              </a:rPr>
              <a:t>Assche</a:t>
            </a:r>
            <a:r>
              <a:rPr lang="en-US" sz="2500" dirty="0">
                <a:solidFill>
                  <a:schemeClr val="tx2"/>
                </a:solidFill>
              </a:rPr>
              <a:t>, </a:t>
            </a:r>
            <a:r>
              <a:rPr lang="en-US" sz="2500" dirty="0" err="1">
                <a:solidFill>
                  <a:schemeClr val="tx2"/>
                </a:solidFill>
              </a:rPr>
              <a:t>Michaël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Peeters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35" y="44624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7736852" y="209946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 (</a:t>
            </a:r>
            <a:r>
              <a:rPr lang="en-US" sz="2400">
                <a:solidFill>
                  <a:srgbClr val="222222"/>
                </a:solidFill>
                <a:latin typeface="Arial" panose="020B0604020202020204" pitchFamily="34" charset="0"/>
              </a:rPr>
              <a:t>Keccak</a:t>
            </a:r>
            <a:r>
              <a:rPr lang="en-US" altLang="en-US" sz="2400" b="1"/>
              <a:t>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1642212" y="3868031"/>
            <a:ext cx="9363000" cy="2246769"/>
            <a:chOff x="432424" y="5182335"/>
            <a:chExt cx="8279152" cy="2246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Let </a:t>
              </a:r>
              <a:r>
                <a:rPr lang="en-US" altLang="en-US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dirty="0"/>
                <a:t> be the input string</a:t>
              </a:r>
              <a:r>
                <a:rPr lang="en-US" altLang="en-US"/>
                <a:t>; </a:t>
              </a:r>
              <a:r>
                <a:rPr lang="en-US" altLang="en-US" dirty="0">
                  <a:latin typeface="Times New Roman" charset="0"/>
                </a:rPr>
                <a:t>d</a:t>
              </a:r>
              <a:r>
                <a:rPr lang="en-US" altLang="en-US"/>
                <a:t> </a:t>
              </a:r>
              <a:r>
                <a:rPr lang="en-US" altLang="en-US" dirty="0"/>
                <a:t>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b = r + c, where c </a:t>
              </a:r>
              <a:r>
                <a:rPr lang="en-US" altLang="en-US"/>
                <a:t>= 2</a:t>
              </a:r>
              <a:r>
                <a:rPr lang="en-US" altLang="en-US" dirty="0">
                  <a:latin typeface="Times New Roman" charset="0"/>
                </a:rPr>
                <a:t>d</a:t>
              </a:r>
              <a:endParaRPr lang="en-US" altLang="zh-CN" dirty="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dirty="0">
                  <a:latin typeface="Times New Roman" charset="0"/>
                </a:rPr>
                <a:t>r is called </a:t>
              </a:r>
              <a:r>
                <a:rPr lang="en-US" altLang="en-US" b="1" dirty="0">
                  <a:latin typeface="Times New Roman" charset="0"/>
                </a:rPr>
                <a:t>rate</a:t>
              </a:r>
              <a:r>
                <a:rPr lang="en-US" altLang="en-US" dirty="0">
                  <a:latin typeface="Times New Roman" charset="0"/>
                </a:rPr>
                <a:t> and c </a:t>
              </a:r>
              <a:r>
                <a:rPr lang="en-US" altLang="en-US" b="1" dirty="0">
                  <a:latin typeface="Times New Roman" charset="0"/>
                </a:rPr>
                <a:t>capacity</a:t>
              </a:r>
              <a:endParaRPr lang="en-US" altLang="en-US" b="1" dirty="0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 Where </a:t>
              </a:r>
            </a:p>
            <a:p>
              <a:pPr>
                <a:defRPr/>
              </a:pPr>
              <a:r>
                <a:rPr lang="en-US" altLang="en-US" dirty="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203112" progId="Equation.DSMT4">
                    <p:embed/>
                  </p:oleObj>
                </mc:Choice>
                <mc:Fallback>
                  <p:oleObj name="Equation" r:id="rId3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70E4E2-CF54-4F0A-BABB-64840A6C0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4" y="580784"/>
            <a:ext cx="8027981" cy="3287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581" y="1483430"/>
            <a:ext cx="3182936" cy="167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3BF26-B278-4C5F-97D5-8897EA3C7B91}"/>
              </a:ext>
            </a:extLst>
          </p:cNvPr>
          <p:cNvSpPr/>
          <p:nvPr/>
        </p:nvSpPr>
        <p:spPr>
          <a:xfrm>
            <a:off x="920788" y="5949280"/>
            <a:ext cx="11040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Bertoni, G., Daemen, J., Peeters, M., Van Assche, G., &amp; Van Keer, R. (2012). Keccak implementation overview. </a:t>
            </a:r>
            <a:r>
              <a:rPr lang="en-US" sz="1600" i="1">
                <a:solidFill>
                  <a:srgbClr val="222222"/>
                </a:solidFill>
                <a:latin typeface="Arial" panose="020B0604020202020204" pitchFamily="34" charset="0"/>
              </a:rPr>
              <a:t>URL: http://keccak. neokeon. org/Keccak-implementation-3.2. pdf</a:t>
            </a:r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7C18-53E1-496F-AF7B-5E1153640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400" y="3424045"/>
            <a:ext cx="2555338" cy="2567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/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/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/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/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EF4894-6530-4CFB-B19F-7C357DD7174A}"/>
              </a:ext>
            </a:extLst>
          </p:cNvPr>
          <p:cNvSpPr txBox="1"/>
          <p:nvPr/>
        </p:nvSpPr>
        <p:spPr>
          <a:xfrm>
            <a:off x="9536040" y="129988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(block 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33C4-B012-490D-B945-F051D96ED14A}"/>
              </a:ext>
            </a:extLst>
          </p:cNvPr>
          <p:cNvSpPr txBox="1"/>
          <p:nvPr/>
        </p:nvSpPr>
        <p:spPr>
          <a:xfrm>
            <a:off x="8612003" y="304883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c=2d = 2.(output length)</a:t>
            </a:r>
          </a:p>
        </p:txBody>
      </p:sp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317B07A9-5635-4F80-A4AD-B9A56B0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37" y="-83037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667C-0650-4050-A2D2-CE8A362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8" y="945356"/>
            <a:ext cx="8061920" cy="4967287"/>
          </a:xfrm>
        </p:spPr>
        <p:txBody>
          <a:bodyPr/>
          <a:lstStyle/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/>
              <a:t>Ex. </a:t>
            </a:r>
            <a:r>
              <a:rPr lang="en-US" altLang="zh-CN" sz="2800" i="1">
                <a:latin typeface="Times New Roman" pitchFamily="18" charset="0"/>
              </a:rPr>
              <a:t>d </a:t>
            </a:r>
            <a:r>
              <a:rPr lang="en-US" altLang="zh-CN" sz="2800" i="1" dirty="0">
                <a:latin typeface="Times New Roman" pitchFamily="18" charset="0"/>
              </a:rPr>
              <a:t>= </a:t>
            </a:r>
            <a:r>
              <a:rPr lang="en-US" altLang="zh-CN" sz="2800" dirty="0">
                <a:latin typeface="Times New Roman" pitchFamily="18" charset="0"/>
              </a:rPr>
              <a:t>512, then c = 1024</a:t>
            </a:r>
            <a:r>
              <a:rPr lang="en-US" altLang="zh-CN" sz="2800">
                <a:latin typeface="Times New Roman" pitchFamily="18" charset="0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zh-CN" sz="2800">
                <a:latin typeface="Times New Roman" pitchFamily="18" charset="0"/>
              </a:rPr>
              <a:t>Choose </a:t>
            </a:r>
            <a:r>
              <a:rPr lang="en-US" altLang="zh-CN" sz="2800" dirty="0">
                <a:latin typeface="Times New Roman" pitchFamily="18" charset="0"/>
              </a:rPr>
              <a:t>b = 1600, then r = 576.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93C55-8662-4C88-9289-26E3E7848FD7}"/>
              </a:ext>
            </a:extLst>
          </p:cNvPr>
          <p:cNvGrpSpPr/>
          <p:nvPr/>
        </p:nvGrpSpPr>
        <p:grpSpPr>
          <a:xfrm>
            <a:off x="610828" y="2060848"/>
            <a:ext cx="5964801" cy="1064363"/>
            <a:chOff x="664684" y="6367446"/>
            <a:chExt cx="5029200" cy="1064363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8AC7431-6A29-4E48-9436-0EF686A69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9866" imgH="203112" progId="Equation.DSMT4">
                    <p:embed/>
                  </p:oleObj>
                </mc:Choice>
                <mc:Fallback>
                  <p:oleObj name="Equation" r:id="rId2" imgW="1459866" imgH="20311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8AC7431-6A29-4E48-9436-0EF686A69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E11CF48-5337-49A0-83FE-6FD61C65CD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73631"/>
                </p:ext>
              </p:extLst>
            </p:nvPr>
          </p:nvGraphicFramePr>
          <p:xfrm>
            <a:off x="664684" y="6963496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400" imgH="203200" progId="Equation.DSMT4">
                    <p:embed/>
                  </p:oleObj>
                </mc:Choice>
                <mc:Fallback>
                  <p:oleObj name="Equation" r:id="rId4" imgW="2184400" imgH="2032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CE11CF48-5337-49A0-83FE-6FD61C65C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4" y="6963496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CD7C37-6DA4-403D-9C39-D2B942B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32" y="1390649"/>
            <a:ext cx="5438775" cy="407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E78D8-1C9B-4D67-BD12-DC85A6FC935E}"/>
              </a:ext>
            </a:extLst>
          </p:cNvPr>
          <p:cNvCxnSpPr/>
          <p:nvPr/>
        </p:nvCxnSpPr>
        <p:spPr bwMode="auto">
          <a:xfrm flipH="1">
            <a:off x="6397112" y="4471935"/>
            <a:ext cx="35703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21265-CC14-47EF-BC5B-9F6FE2D3B5E0}"/>
              </a:ext>
            </a:extLst>
          </p:cNvPr>
          <p:cNvSpPr txBox="1"/>
          <p:nvPr/>
        </p:nvSpPr>
        <p:spPr>
          <a:xfrm>
            <a:off x="6115168" y="4869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/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/>
                  <a:t>=…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blipFill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CB1704-BB5D-4019-9D24-D4AE830DA3F9}"/>
              </a:ext>
            </a:extLst>
          </p:cNvPr>
          <p:cNvSpPr/>
          <p:nvPr/>
        </p:nvSpPr>
        <p:spPr>
          <a:xfrm>
            <a:off x="335360" y="827523"/>
            <a:ext cx="98193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Let </a:t>
            </a:r>
            <a:r>
              <a:rPr lang="en-US" altLang="en-US" sz="26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en-US" sz="2600" dirty="0"/>
              <a:t> be the input string</a:t>
            </a:r>
            <a:r>
              <a:rPr lang="en-US" altLang="en-US" sz="2600"/>
              <a:t>; </a:t>
            </a:r>
            <a:r>
              <a:rPr lang="en-US" altLang="en-US" sz="2600" dirty="0">
                <a:latin typeface="Times New Roman" charset="0"/>
              </a:rPr>
              <a:t>d</a:t>
            </a:r>
            <a:r>
              <a:rPr lang="en-US" altLang="en-US" sz="2600"/>
              <a:t> </a:t>
            </a:r>
            <a:r>
              <a:rPr lang="en-US" altLang="en-US" sz="2600" dirty="0"/>
              <a:t>= the hash length.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b = r + c, where c </a:t>
            </a:r>
            <a:r>
              <a:rPr lang="en-US" altLang="en-US" sz="2600"/>
              <a:t>= 2</a:t>
            </a:r>
            <a:r>
              <a:rPr lang="en-US" altLang="en-US" sz="2600" dirty="0">
                <a:latin typeface="Times New Roman" charset="0"/>
              </a:rPr>
              <a:t>d</a:t>
            </a:r>
            <a:endParaRPr lang="en-US" altLang="zh-CN" sz="2600" dirty="0">
              <a:latin typeface="Times New Roman" charset="0"/>
              <a:ea typeface="宋体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en-US" sz="2600">
                <a:latin typeface="Times New Roman" charset="0"/>
              </a:rPr>
              <a:t>r (</a:t>
            </a:r>
            <a:r>
              <a:rPr lang="en-US" b="1"/>
              <a:t>block size</a:t>
            </a:r>
            <a:r>
              <a:rPr lang="en-US" altLang="en-US" sz="2600">
                <a:latin typeface="Times New Roman" charset="0"/>
              </a:rPr>
              <a:t>) </a:t>
            </a:r>
            <a:r>
              <a:rPr lang="en-US" altLang="en-US" sz="2600" dirty="0">
                <a:latin typeface="Times New Roman" charset="0"/>
              </a:rPr>
              <a:t>is </a:t>
            </a:r>
            <a:r>
              <a:rPr lang="en-US" altLang="en-US" sz="2600">
                <a:latin typeface="Times New Roman" charset="0"/>
              </a:rPr>
              <a:t>called </a:t>
            </a:r>
            <a:r>
              <a:rPr lang="en-US" altLang="en-US" sz="2600" b="1">
                <a:latin typeface="Times New Roman" charset="0"/>
              </a:rPr>
              <a:t>rate</a:t>
            </a:r>
            <a:r>
              <a:rPr lang="en-US" b="1"/>
              <a:t>, </a:t>
            </a:r>
            <a:r>
              <a:rPr lang="en-US" altLang="en-US" sz="2600">
                <a:latin typeface="Times New Roman" charset="0"/>
              </a:rPr>
              <a:t> and c=2d </a:t>
            </a:r>
            <a:r>
              <a:rPr lang="en-US" altLang="en-US" sz="2600" b="1" dirty="0">
                <a:latin typeface="Times New Roman" charset="0"/>
              </a:rPr>
              <a:t>capacity</a:t>
            </a:r>
            <a:endParaRPr lang="en-US" altLang="en-US" sz="2600" b="1" dirty="0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 </a:t>
            </a:r>
            <a:r>
              <a:rPr lang="en-US" altLang="en-US" sz="2600"/>
              <a:t>Where </a:t>
            </a:r>
            <a:endParaRPr lang="en-US" alt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E84E8-A02C-4EBD-9CE2-60EBEB0EA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50" y="4019606"/>
            <a:ext cx="5641596" cy="23617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9399D74-DCDE-43C5-BAF7-3984F20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57514"/>
            <a:ext cx="6858000" cy="7921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Setup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3FEB8326-0888-4011-8459-699DC33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8712968" cy="496728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Pad M by </a:t>
            </a:r>
            <a:r>
              <a:rPr lang="en-US" altLang="en-US" sz="2400"/>
              <a:t>appending </a:t>
            </a:r>
            <a:r>
              <a:rPr lang="en-US" altLang="en-US" sz="2400">
                <a:solidFill>
                  <a:srgbClr val="FF0000"/>
                </a:solidFill>
              </a:rPr>
              <a:t>1{0}*1 </a:t>
            </a:r>
            <a:r>
              <a:rPr lang="en-US" altLang="en-US" sz="2400" dirty="0"/>
              <a:t>to </a:t>
            </a:r>
            <a:r>
              <a:rPr lang="en-US" altLang="zh-CN" sz="2400" dirty="0"/>
              <a:t>produce</a:t>
            </a:r>
            <a:r>
              <a:rPr lang="en-US" altLang="en-US" sz="2400" dirty="0"/>
              <a:t> M’ such that |M’| is divisible by r.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zh-CN" sz="2400" dirty="0">
                <a:ea typeface="宋体" charset="-122"/>
              </a:rPr>
              <a:t>Divide M’ into N = |M’|/r blocks: M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 …, M</a:t>
            </a:r>
            <a:r>
              <a:rPr lang="en-US" altLang="zh-CN" sz="2400" baseline="-25000" dirty="0">
                <a:ea typeface="宋体" charset="-122"/>
              </a:rPr>
              <a:t>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A be a b-bit string and denote A as a 5X5 matrix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i,j,k</a:t>
            </a:r>
            <a:r>
              <a:rPr lang="en-US" altLang="en-US" sz="2400" dirty="0"/>
              <a:t> denote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bit in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i,j</a:t>
            </a:r>
            <a:endParaRPr lang="en-US" altLang="en-US" sz="2400" baseline="-25000" dirty="0"/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f</a:t>
            </a:r>
            <a:r>
              <a:rPr lang="en-US" altLang="en-US" sz="2400" baseline="-25000" dirty="0"/>
              <a:t>b </a:t>
            </a:r>
            <a:r>
              <a:rPr lang="en-US" altLang="en-US" sz="2400" dirty="0"/>
              <a:t>be a fixed-length permutation on b-bit inputs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pfx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c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sfx</a:t>
            </a:r>
            <a:r>
              <a:rPr lang="en-US" altLang="en-US" sz="2400" baseline="-25000" dirty="0" err="1"/>
              <a:t>c</a:t>
            </a:r>
            <a:endParaRPr lang="en-US" altLang="en-US" sz="2400" dirty="0"/>
          </a:p>
          <a:p>
            <a:pPr>
              <a:buFont typeface="Wingdings" charset="2"/>
              <a:buChar char="l"/>
              <a:defRPr/>
            </a:pPr>
            <a:endParaRPr lang="en-US" altLang="en-US" sz="2800" dirty="0"/>
          </a:p>
          <a:p>
            <a:pPr>
              <a:buFont typeface="Wingdings" charset="2"/>
              <a:buChar char="l"/>
              <a:defRPr/>
            </a:pPr>
            <a:endParaRPr lang="en-US" altLang="en-US" sz="2800" dirty="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 dirty="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E43-4648-4294-A818-BF96F41B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199" y="1052736"/>
            <a:ext cx="4181809" cy="4201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/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en-US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  <a:blipFill>
                <a:blip r:embed="rId3"/>
                <a:stretch>
                  <a:fillRect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E52D-BEA7-4C20-B514-D10B1A9A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" y="1033355"/>
            <a:ext cx="8158413" cy="376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033355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53136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AFACA-D424-4853-A3A5-4590F64083A4}"/>
              </a:ext>
            </a:extLst>
          </p:cNvPr>
          <p:cNvSpPr/>
          <p:nvPr/>
        </p:nvSpPr>
        <p:spPr>
          <a:xfrm>
            <a:off x="6096000" y="5350627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https://chemejon.io/sha-3-explained/</a:t>
            </a:r>
          </a:p>
        </p:txBody>
      </p:sp>
    </p:spTree>
    <p:extLst>
      <p:ext uri="{BB962C8B-B14F-4D97-AF65-F5344CB8AC3E}">
        <p14:creationId xmlns:p14="http://schemas.microsoft.com/office/powerpoint/2010/main" val="305225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36F8-218B-BADB-2944-3153F872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2564904"/>
            <a:ext cx="2531331" cy="40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4E6E8-01E8-85B6-CC8A-9EE2F995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" y="3256569"/>
            <a:ext cx="9468101" cy="2188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5FCB6-8776-1E29-9FD1-CA7F7A6AC83E}"/>
              </a:ext>
            </a:extLst>
          </p:cNvPr>
          <p:cNvCxnSpPr>
            <a:cxnSpLocks/>
          </p:cNvCxnSpPr>
          <p:nvPr/>
        </p:nvCxnSpPr>
        <p:spPr bwMode="auto">
          <a:xfrm>
            <a:off x="2927648" y="393305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8F1B6-7E78-4CE4-003A-8846384FA236}"/>
              </a:ext>
            </a:extLst>
          </p:cNvPr>
          <p:cNvCxnSpPr>
            <a:cxnSpLocks/>
          </p:cNvCxnSpPr>
          <p:nvPr/>
        </p:nvCxnSpPr>
        <p:spPr bwMode="auto">
          <a:xfrm>
            <a:off x="3143672" y="5373216"/>
            <a:ext cx="22322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328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A5DB-048D-016E-4845-1E2E723D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682905"/>
            <a:ext cx="2681533" cy="53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1296-8971-A0D3-D95A-05C3C69B8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9" y="3429000"/>
            <a:ext cx="7312410" cy="758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70D96-8959-C980-B833-CD2714DF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59" y="4140298"/>
            <a:ext cx="10513169" cy="14879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87CCFF-C105-80B8-2788-5A0703F95B48}"/>
              </a:ext>
            </a:extLst>
          </p:cNvPr>
          <p:cNvCxnSpPr/>
          <p:nvPr/>
        </p:nvCxnSpPr>
        <p:spPr bwMode="auto">
          <a:xfrm>
            <a:off x="6888088" y="5085184"/>
            <a:ext cx="29523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074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0A90-A0E2-E91E-1326-6C9C140B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727982"/>
            <a:ext cx="2602171" cy="45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AFB-029F-301B-8996-F80253F36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3389640"/>
            <a:ext cx="8928992" cy="10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3E17A-D659-3380-EBAE-81E3B64A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759214"/>
            <a:ext cx="2448272" cy="41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311EC-A364-9F1F-99AA-4C3D63603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0" y="3568750"/>
            <a:ext cx="11017219" cy="100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4E4A2D-B381-3C1C-0356-29A3B43A63DE}"/>
              </a:ext>
            </a:extLst>
          </p:cNvPr>
          <p:cNvSpPr txBox="1"/>
          <p:nvPr/>
        </p:nvSpPr>
        <p:spPr>
          <a:xfrm>
            <a:off x="7799512" y="444518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“.” “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89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9AED-AD25-CA66-AA30-EBA2EB8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908596"/>
            <a:ext cx="2641254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8DB17-EDFB-8E88-E9A9-C412AB08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5" y="3697376"/>
            <a:ext cx="10934165" cy="17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360" y="3579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1196752"/>
            <a:ext cx="8278688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SHA2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essage authentication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DAB8-4F45-1D37-F41E-F3862C28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5" y="1215019"/>
            <a:ext cx="2678593" cy="384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BA94-5958-52E7-1BFF-7955F37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88" y="1215019"/>
            <a:ext cx="4032448" cy="327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962CA-0AE4-3C33-F92F-11EDF4540A1E}"/>
              </a:ext>
            </a:extLst>
          </p:cNvPr>
          <p:cNvSpPr txBox="1"/>
          <p:nvPr/>
        </p:nvSpPr>
        <p:spPr>
          <a:xfrm>
            <a:off x="364215" y="163848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round constant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DBFA86-ABD2-3864-A226-560EE15A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26" y="4988323"/>
            <a:ext cx="11559393" cy="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28675" name="Content Placeholder 4">
            <a:extLst>
              <a:ext uri="{FF2B5EF4-FFF2-40B4-BE49-F238E27FC236}">
                <a16:creationId xmlns:a16="http://schemas.microsoft.com/office/drawing/2014/main" id="{0B1DC91A-CF9F-4102-A935-37E7C060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6638" y="2160588"/>
            <a:ext cx="2819400" cy="963612"/>
          </a:xfrm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7B87E930-B99D-4CE6-AA3B-C4C8ADDE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24076"/>
            <a:ext cx="2378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>
            <a:extLst>
              <a:ext uri="{FF2B5EF4-FFF2-40B4-BE49-F238E27FC236}">
                <a16:creationId xmlns:a16="http://schemas.microsoft.com/office/drawing/2014/main" id="{278EF9B9-34D3-47E1-9BCB-4AD9AAD3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85" y="3151188"/>
            <a:ext cx="72850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>
            <a:extLst>
              <a:ext uri="{FF2B5EF4-FFF2-40B4-BE49-F238E27FC236}">
                <a16:creationId xmlns:a16="http://schemas.microsoft.com/office/drawing/2014/main" id="{D07B8859-EA7C-4519-974C-8BD6F19A4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1270000"/>
            <a:ext cx="4803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8">
            <a:extLst>
              <a:ext uri="{FF2B5EF4-FFF2-40B4-BE49-F238E27FC236}">
                <a16:creationId xmlns:a16="http://schemas.microsoft.com/office/drawing/2014/main" id="{A9ADCCCA-E4BE-4144-A1CD-17481BFD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43013"/>
            <a:ext cx="134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Absorb: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53451686-9F13-4837-BF0A-74A2EF4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2160589"/>
            <a:ext cx="1477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Squeeze: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8D2C10B-5009-4F7E-9118-B4973AA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96" y="-64790"/>
            <a:ext cx="7543800" cy="868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SHA-3 Hash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44136BFA-1365-4085-B74C-A32E9F39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523387"/>
            <a:ext cx="9793088" cy="48831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/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Permitation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blipFill>
                <a:blip r:embed="rId3"/>
                <a:stretch>
                  <a:fillRect l="-415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A87718D7-CF1E-4BB0-B886-DEC7EEE6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4996"/>
            <a:ext cx="10441159" cy="54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8E5FCA-8B97-4B82-AF24-48520007660D}"/>
              </a:ext>
            </a:extLst>
          </p:cNvPr>
          <p:cNvSpPr txBox="1">
            <a:spLocks/>
          </p:cNvSpPr>
          <p:nvPr/>
        </p:nvSpPr>
        <p:spPr>
          <a:xfrm>
            <a:off x="2783632" y="116633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SHA-3 Hash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C136B8B8-1A63-421C-93D6-7AF5D940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58905"/>
            <a:ext cx="9323014" cy="49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123F6E-4811-4E9C-8270-0A6DA4710B18}"/>
              </a:ext>
            </a:extLst>
          </p:cNvPr>
          <p:cNvSpPr txBox="1">
            <a:spLocks/>
          </p:cNvSpPr>
          <p:nvPr/>
        </p:nvSpPr>
        <p:spPr>
          <a:xfrm>
            <a:off x="1631504" y="-3289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SHA-3 Hash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9CD740-6CF9-4225-823F-8DF44BD4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5796"/>
            <a:ext cx="10776520" cy="792163"/>
          </a:xfrm>
        </p:spPr>
        <p:txBody>
          <a:bodyPr/>
          <a:lstStyle/>
          <a:p>
            <a:r>
              <a:rPr lang="en-US" altLang="en-US" sz="3500" dirty="0"/>
              <a:t>The Sponge Construction</a:t>
            </a:r>
            <a:r>
              <a:rPr lang="en-US" altLang="en-US" sz="3500"/>
              <a:t>: Used </a:t>
            </a:r>
            <a:r>
              <a:rPr lang="en-US" altLang="en-US" sz="3500" dirty="0"/>
              <a:t>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D7E3078-0023-4094-816A-AE1471F6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50107"/>
            <a:ext cx="856895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9E2DE64B-3E11-4E34-BB8D-F55C1562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76" y="4018769"/>
            <a:ext cx="10340416" cy="1752600"/>
          </a:xfrm>
        </p:spPr>
        <p:txBody>
          <a:bodyPr/>
          <a:lstStyle/>
          <a:p>
            <a:r>
              <a:rPr lang="en-US" altLang="en-US" sz="2400"/>
              <a:t>Each round, the next r bits of message is XOR’ed into the first r bits of the state, and a function f is applied to the state.</a:t>
            </a:r>
          </a:p>
          <a:p>
            <a:r>
              <a:rPr lang="en-US" altLang="en-US" sz="2400"/>
              <a:t>After message is consumed, output r bits of each round as the hash output; continue applying f to get new states </a:t>
            </a:r>
          </a:p>
          <a:p>
            <a:r>
              <a:rPr lang="en-US" altLang="en-US" sz="2400"/>
              <a:t>SHA-3 uses 1600 bits for state size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1A84DDA0-284B-4907-8CC4-B7D05255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6042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022AA57-DDDD-4771-BB90-F39F7E6E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737"/>
            <a:ext cx="11277600" cy="496728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The Weakest Link Principle: </a:t>
            </a:r>
          </a:p>
          <a:p>
            <a:pPr lvl="1" eaLnBrk="1" hangingPunct="1"/>
            <a:r>
              <a:rPr lang="en-US" altLang="en-US" sz="2600" dirty="0"/>
              <a:t>A system is only as secure as its weakest link.</a:t>
            </a:r>
          </a:p>
          <a:p>
            <a:pPr eaLnBrk="1" hangingPunct="1"/>
            <a:r>
              <a:rPr lang="en-US" altLang="en-US" sz="2600" dirty="0"/>
              <a:t>Hence all links in a system should have similar levels of security.</a:t>
            </a:r>
          </a:p>
          <a:p>
            <a:pPr eaLnBrk="1" hangingPunct="1"/>
            <a:r>
              <a:rPr lang="en-US" altLang="en-US" sz="2600" dirty="0"/>
              <a:t>Because of the birthday attack, the length of hash outputs in general should double the key length of block ciphers </a:t>
            </a:r>
          </a:p>
          <a:p>
            <a:pPr lvl="1" eaLnBrk="1" hangingPunct="1"/>
            <a:r>
              <a:rPr lang="en-US" altLang="en-US" sz="2600" dirty="0"/>
              <a:t>SHA-224 matches the 112-bit strength of triple-DES (encryption 3 times using DES)</a:t>
            </a:r>
          </a:p>
          <a:p>
            <a:pPr lvl="1" eaLnBrk="1" hangingPunct="1"/>
            <a:r>
              <a:rPr lang="en-US" altLang="en-US" sz="2600" dirty="0"/>
              <a:t>SHA-256, SHA-384, SHA-512 match the new key lengths (128,192,256) in AES</a:t>
            </a:r>
          </a:p>
          <a:p>
            <a:pPr lvl="1" eaLnBrk="1" hangingPunct="1"/>
            <a:r>
              <a:rPr lang="en-US" altLang="en-US" sz="2600" dirty="0"/>
              <a:t> SHAKE: </a:t>
            </a:r>
            <a:r>
              <a:rPr lang="en-US" altLang="en-US" sz="2600" dirty="0" err="1">
                <a:solidFill>
                  <a:srgbClr val="FF0000"/>
                </a:solidFill>
              </a:rPr>
              <a:t>ouput</a:t>
            </a:r>
            <a:r>
              <a:rPr lang="en-US" altLang="en-US" sz="2600" dirty="0">
                <a:solidFill>
                  <a:srgbClr val="FF0000"/>
                </a:solidFill>
              </a:rPr>
              <a:t> length 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1AAFD7CB-9528-4B21-8F9B-34CA1F52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16" y="69561"/>
            <a:ext cx="10657184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Limitation of Using Hash Functions for Authentication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0702C86A-4B39-4483-B326-73D7683D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3333440"/>
            <a:ext cx="11158264" cy="3384376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Require an authentic channel to transmit the hash of a message</a:t>
            </a:r>
          </a:p>
          <a:p>
            <a:pPr lvl="1" eaLnBrk="1" hangingPunct="1"/>
            <a:r>
              <a:rPr lang="en-US" altLang="en-US" sz="2600" dirty="0"/>
              <a:t>Without such a channel, it is insecure, because anyone can compute the hash value of any message, as the hash function is public</a:t>
            </a:r>
          </a:p>
          <a:p>
            <a:pPr lvl="1" eaLnBrk="1" hangingPunct="1"/>
            <a:r>
              <a:rPr lang="en-US" altLang="en-US" sz="2600" dirty="0"/>
              <a:t>Such a channel may not always exist</a:t>
            </a:r>
          </a:p>
          <a:p>
            <a:pPr eaLnBrk="1" hangingPunct="1"/>
            <a:r>
              <a:rPr lang="en-US" altLang="en-US" sz="2600" dirty="0"/>
              <a:t>How to address this?</a:t>
            </a:r>
          </a:p>
          <a:p>
            <a:pPr lvl="1" eaLnBrk="1" hangingPunct="1"/>
            <a:r>
              <a:rPr lang="en-US" altLang="en-US" sz="2600" dirty="0"/>
              <a:t>use more than one hash functions</a:t>
            </a:r>
          </a:p>
          <a:p>
            <a:pPr lvl="1" eaLnBrk="1" hangingPunct="1"/>
            <a:r>
              <a:rPr lang="en-US" altLang="en-US" sz="2600" dirty="0"/>
              <a:t>use a key to select which one to use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62247-98C3-F997-555B-381419D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15" y="864931"/>
            <a:ext cx="8352928" cy="12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kern="0" dirty="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 kern="0" dirty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kern="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kern="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109F-51C3-7437-F29B-96A2BAD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1757134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A95E-79DB-FE32-C9FA-3AF17E89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5" y="1687362"/>
            <a:ext cx="1257554" cy="1310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46AF-364D-A573-3835-0FBC3FA77BA6}"/>
              </a:ext>
            </a:extLst>
          </p:cNvPr>
          <p:cNvCxnSpPr/>
          <p:nvPr/>
        </p:nvCxnSpPr>
        <p:spPr bwMode="auto">
          <a:xfrm>
            <a:off x="2835767" y="2421144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/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/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D473D-E1FD-ED08-F973-E9BA735EF840}"/>
              </a:ext>
            </a:extLst>
          </p:cNvPr>
          <p:cNvSpPr txBox="1"/>
          <p:nvPr/>
        </p:nvSpPr>
        <p:spPr>
          <a:xfrm>
            <a:off x="7943972" y="3067823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7B47-CB17-BA30-79E4-86430CCD7F21}"/>
              </a:ext>
            </a:extLst>
          </p:cNvPr>
          <p:cNvCxnSpPr/>
          <p:nvPr/>
        </p:nvCxnSpPr>
        <p:spPr bwMode="auto">
          <a:xfrm>
            <a:off x="2835767" y="3233249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MAC.svg">
            <a:extLst>
              <a:ext uri="{FF2B5EF4-FFF2-40B4-BE49-F238E27FC236}">
                <a16:creationId xmlns:a16="http://schemas.microsoft.com/office/drawing/2014/main" id="{3B987BC9-6759-436B-BDE0-3C5B355C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79" y="1293846"/>
            <a:ext cx="8258328" cy="4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39803A-1C5F-45ED-A59D-667A7DEA6CA2}"/>
              </a:ext>
            </a:extLst>
          </p:cNvPr>
          <p:cNvSpPr/>
          <p:nvPr/>
        </p:nvSpPr>
        <p:spPr>
          <a:xfrm>
            <a:off x="1719940" y="5908008"/>
            <a:ext cx="959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https://en.wikipedia.org/wiki/Message_authentication_code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A51C-6573-4018-B2C9-B5C07117A108}"/>
              </a:ext>
            </a:extLst>
          </p:cNvPr>
          <p:cNvSpPr txBox="1"/>
          <p:nvPr/>
        </p:nvSpPr>
        <p:spPr>
          <a:xfrm>
            <a:off x="5897472" y="357004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2979F-91B9-44F8-B424-48A82019A2B1}"/>
              </a:ext>
            </a:extLst>
          </p:cNvPr>
          <p:cNvCxnSpPr/>
          <p:nvPr/>
        </p:nvCxnSpPr>
        <p:spPr bwMode="auto">
          <a:xfrm flipH="1">
            <a:off x="1199456" y="3570046"/>
            <a:ext cx="2376264" cy="43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0D14B6-4965-4149-97EE-245DD768A9FA}"/>
              </a:ext>
            </a:extLst>
          </p:cNvPr>
          <p:cNvSpPr txBox="1"/>
          <p:nvPr/>
        </p:nvSpPr>
        <p:spPr>
          <a:xfrm>
            <a:off x="43462" y="3834346"/>
            <a:ext cx="1596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Collision </a:t>
            </a:r>
          </a:p>
          <a:p>
            <a:r>
              <a:rPr lang="en-US"/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103209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1C4FA-4A0D-4A97-8E8F-5CA0D86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11377264" cy="5072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B3F3E-34ED-6FC8-140A-373FAEA6C208}"/>
              </a:ext>
            </a:extLst>
          </p:cNvPr>
          <p:cNvSpPr txBox="1"/>
          <p:nvPr/>
        </p:nvSpPr>
        <p:spPr>
          <a:xfrm>
            <a:off x="191344" y="6007768"/>
            <a:ext cx="125293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CMAC: </a:t>
            </a:r>
            <a:r>
              <a:rPr lang="en-US" sz="2600" dirty="0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://csrc.nist.gov/pubs/sp/800/38/b/upd1/final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-6232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 dirty="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76672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  <a:br>
              <a:rPr lang="en-US" altLang="en-US" dirty="0"/>
            </a:br>
            <a:r>
              <a:rPr lang="en-US" altLang="en-US" dirty="0"/>
              <a:t>CMAC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0E4E-077F-D614-413A-2954482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109949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848" y="705066"/>
            <a:ext cx="7344816" cy="792163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Message Authentication Code</a:t>
            </a:r>
            <a:br>
              <a:rPr lang="en-US" alt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GMAC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07BBE3-A4AC-31CA-8063-394759B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480" y="169775"/>
            <a:ext cx="8592326" cy="66967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47BB33-434F-E2F6-DAA0-B3FAD13C1871}"/>
              </a:ext>
            </a:extLst>
          </p:cNvPr>
          <p:cNvCxnSpPr/>
          <p:nvPr/>
        </p:nvCxnSpPr>
        <p:spPr bwMode="auto">
          <a:xfrm>
            <a:off x="23011" y="2564904"/>
            <a:ext cx="11377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C5E98-704E-EE91-5F81-87ED09C79666}"/>
              </a:ext>
            </a:extLst>
          </p:cNvPr>
          <p:cNvSpPr txBox="1"/>
          <p:nvPr/>
        </p:nvSpPr>
        <p:spPr>
          <a:xfrm>
            <a:off x="293847" y="3717032"/>
            <a:ext cx="11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EEFE-593E-13DA-3056-F518FB9D6E24}"/>
              </a:ext>
            </a:extLst>
          </p:cNvPr>
          <p:cNvSpPr txBox="1"/>
          <p:nvPr/>
        </p:nvSpPr>
        <p:spPr>
          <a:xfrm>
            <a:off x="142710" y="4960034"/>
            <a:ext cx="198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(C, auth tag)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/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|| …||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46EBCA-9B6D-13CE-FA13-56BE8117DE9A}"/>
              </a:ext>
            </a:extLst>
          </p:cNvPr>
          <p:cNvSpPr txBox="1"/>
          <p:nvPr/>
        </p:nvSpPr>
        <p:spPr>
          <a:xfrm>
            <a:off x="6023992" y="18890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8096-D2F0-0D69-CAAD-3248615914DD}"/>
              </a:ext>
            </a:extLst>
          </p:cNvPr>
          <p:cNvSpPr txBox="1"/>
          <p:nvPr/>
        </p:nvSpPr>
        <p:spPr>
          <a:xfrm>
            <a:off x="6690263" y="3713890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5633F-3A6F-6645-EA6B-7028E187CFA8}"/>
              </a:ext>
            </a:extLst>
          </p:cNvPr>
          <p:cNvSpPr txBox="1"/>
          <p:nvPr/>
        </p:nvSpPr>
        <p:spPr>
          <a:xfrm>
            <a:off x="7943334" y="2051517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4FD-3991-E95B-E9CB-9BAFAE694EE8}"/>
              </a:ext>
            </a:extLst>
          </p:cNvPr>
          <p:cNvSpPr txBox="1"/>
          <p:nvPr/>
        </p:nvSpPr>
        <p:spPr>
          <a:xfrm>
            <a:off x="7635399" y="592343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1E3E-813C-DB56-4B56-93BE122A1903}"/>
              </a:ext>
            </a:extLst>
          </p:cNvPr>
          <p:cNvSpPr txBox="1"/>
          <p:nvPr/>
        </p:nvSpPr>
        <p:spPr>
          <a:xfrm>
            <a:off x="6657499" y="375263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409D0-AE62-4A2C-2353-5EB1BB72DAFD}"/>
              </a:ext>
            </a:extLst>
          </p:cNvPr>
          <p:cNvSpPr txBox="1"/>
          <p:nvPr/>
        </p:nvSpPr>
        <p:spPr>
          <a:xfrm>
            <a:off x="9407435" y="708718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91D0D-5E8F-E67F-9A02-E8DD6CA8BE0A}"/>
              </a:ext>
            </a:extLst>
          </p:cNvPr>
          <p:cNvSpPr txBox="1"/>
          <p:nvPr/>
        </p:nvSpPr>
        <p:spPr>
          <a:xfrm>
            <a:off x="9491226" y="2606886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11AFC-1D4F-12C4-1C88-FC840935A115}"/>
              </a:ext>
            </a:extLst>
          </p:cNvPr>
          <p:cNvSpPr txBox="1"/>
          <p:nvPr/>
        </p:nvSpPr>
        <p:spPr>
          <a:xfrm>
            <a:off x="6974252" y="248717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BB84B-C73A-277F-9085-BB15D8F635AB}"/>
              </a:ext>
            </a:extLst>
          </p:cNvPr>
          <p:cNvSpPr txBox="1"/>
          <p:nvPr/>
        </p:nvSpPr>
        <p:spPr>
          <a:xfrm>
            <a:off x="262474" y="5788463"/>
            <a:ext cx="502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https://csrc.nist.gov/pubs/sp/800/38/d/final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/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 19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𝑀𝑢𝑙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blipFill>
                <a:blip r:embed="rId5"/>
                <a:stretch>
                  <a:fillRect l="-6623" t="-6369"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6C4F87-92E8-049B-D2FB-AEF060FA6245}"/>
              </a:ext>
            </a:extLst>
          </p:cNvPr>
          <p:cNvSpPr txBox="1"/>
          <p:nvPr/>
        </p:nvSpPr>
        <p:spPr>
          <a:xfrm>
            <a:off x="256480" y="6125234"/>
            <a:ext cx="968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https://csrc.nist.gov/projects/crypto-publication-review-project</a:t>
            </a:r>
          </a:p>
        </p:txBody>
      </p:sp>
    </p:spTree>
    <p:extLst>
      <p:ext uri="{BB962C8B-B14F-4D97-AF65-F5344CB8AC3E}">
        <p14:creationId xmlns:p14="http://schemas.microsoft.com/office/powerpoint/2010/main" val="215355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120" y="476672"/>
            <a:ext cx="10153128" cy="792163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Keyed-Hash Message Authentication Code</a:t>
            </a:r>
            <a:br>
              <a:rPr lang="en-US" altLang="en-US" dirty="0"/>
            </a:br>
            <a:r>
              <a:rPr lang="en-US" altLang="en-US" dirty="0"/>
              <a:t>HMAC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365D593-02F0-40EF-B38F-D9839913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52736"/>
            <a:ext cx="11064552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hash family (H) use for message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MAC(K,M) =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sender and the receiver share secret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sender sends (M, </a:t>
            </a:r>
            <a:r>
              <a:rPr lang="en-US" altLang="en-US" sz="2600" dirty="0" err="1"/>
              <a:t>H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(M))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receiver receives (X,Y) and verifies that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To be secure, an adversary shouldn’t be able to come up with (X’,Y’) such that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(X’)=Y’.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4E354-B2EA-47DD-761A-C3BCB824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7" y="4575311"/>
            <a:ext cx="1193399" cy="1145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6A406-FF3E-2A72-1779-5FEDEAA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564763"/>
            <a:ext cx="1171333" cy="1220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78BF28-C45D-A665-D6DA-1CA1E9BD33EA}"/>
              </a:ext>
            </a:extLst>
          </p:cNvPr>
          <p:cNvCxnSpPr/>
          <p:nvPr/>
        </p:nvCxnSpPr>
        <p:spPr bwMode="auto">
          <a:xfrm>
            <a:off x="3085628" y="549130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/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/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/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/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?=tag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66EB205-B836-4368-BB64-A87D59C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813"/>
            <a:ext cx="7344816" cy="792163"/>
          </a:xfrm>
        </p:spPr>
        <p:txBody>
          <a:bodyPr/>
          <a:lstStyle/>
          <a:p>
            <a:r>
              <a:rPr lang="en-US" altLang="en-US" dirty="0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D6BCD9-A8E5-4EB2-8B5C-148A885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lang="en-US" altLang="en-US" sz="2600" dirty="0"/>
              <a:t>Resist the Existential Forgery under Chosen Plaintext Attack</a:t>
            </a:r>
          </a:p>
          <a:p>
            <a:pPr lvl="1"/>
            <a:r>
              <a:rPr lang="en-US" altLang="en-US" sz="2600" dirty="0"/>
              <a:t>Challenger chooses a random key K</a:t>
            </a:r>
          </a:p>
          <a:p>
            <a:pPr lvl="1"/>
            <a:r>
              <a:rPr lang="en-US" altLang="en-US" sz="2600" dirty="0"/>
              <a:t>Adversary chooses a number of messages M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M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.., M</a:t>
            </a:r>
            <a:r>
              <a:rPr lang="en-US" altLang="en-US" sz="2600" baseline="-25000" dirty="0"/>
              <a:t>n</a:t>
            </a:r>
            <a:r>
              <a:rPr lang="en-US" altLang="en-US" sz="2600" dirty="0"/>
              <a:t>, and obtains </a:t>
            </a:r>
            <a:r>
              <a:rPr lang="en-US" altLang="en-US" sz="2600" dirty="0" err="1"/>
              <a:t>t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=MAC(</a:t>
            </a:r>
            <a:r>
              <a:rPr lang="en-US" altLang="en-US" sz="2600" dirty="0" err="1"/>
              <a:t>K,M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) for 1</a:t>
            </a:r>
            <a:r>
              <a:rPr lang="en-US" altLang="en-US" sz="2600" dirty="0">
                <a:sym typeface="Symbol" panose="05050102010706020507" pitchFamily="18" charset="2"/>
              </a:rPr>
              <a:t>jn</a:t>
            </a:r>
            <a:endParaRPr lang="en-US" altLang="en-US" sz="2600" dirty="0"/>
          </a:p>
          <a:p>
            <a:pPr lvl="1"/>
            <a:r>
              <a:rPr lang="en-US" altLang="en-US" sz="2600" dirty="0"/>
              <a:t>Adversary outputs M’ and t’</a:t>
            </a:r>
          </a:p>
          <a:p>
            <a:pPr lvl="1"/>
            <a:r>
              <a:rPr lang="en-US" altLang="en-US" sz="2600" dirty="0"/>
              <a:t>Adversary wins if </a:t>
            </a:r>
            <a:r>
              <a:rPr lang="en-US" altLang="en-US" sz="2600" dirty="0">
                <a:sym typeface="Symbol" panose="05050102010706020507" pitchFamily="18" charset="2"/>
              </a:rPr>
              <a:t>j </a:t>
            </a:r>
            <a:r>
              <a:rPr lang="en-US" altLang="en-US" sz="2600" dirty="0"/>
              <a:t>M’≠</a:t>
            </a:r>
            <a:r>
              <a:rPr lang="en-US" altLang="en-US" sz="2600" dirty="0" err="1"/>
              <a:t>M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, and t’=MAC(K,M’)</a:t>
            </a:r>
          </a:p>
          <a:p>
            <a:pPr lvl="1"/>
            <a:endParaRPr lang="en-US" altLang="en-US" sz="2600" dirty="0"/>
          </a:p>
          <a:p>
            <a:r>
              <a:rPr lang="en-US" altLang="en-US" sz="2600" dirty="0"/>
              <a:t>Basically, adversary cannot create the MAC for a message for which it hasn’t seen an MAC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1860179-C6CC-45F4-942D-9F9BA6A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0"/>
            <a:ext cx="8316416" cy="792163"/>
          </a:xfrm>
        </p:spPr>
        <p:txBody>
          <a:bodyPr/>
          <a:lstStyle/>
          <a:p>
            <a:r>
              <a:rPr lang="en-US" altLang="en-US" sz="3500" dirty="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286DFC-A6C4-4310-B891-AC58A853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Let h be a one-way hash function (SHA2)</a:t>
            </a:r>
          </a:p>
          <a:p>
            <a:r>
              <a:rPr lang="en-US" altLang="en-US" sz="2600" dirty="0"/>
              <a:t>MAC(K,M) </a:t>
            </a:r>
            <a:r>
              <a:rPr lang="en-US" altLang="en-US" sz="2600" dirty="0">
                <a:solidFill>
                  <a:srgbClr val="FF0000"/>
                </a:solidFill>
              </a:rPr>
              <a:t>= h(K || M), </a:t>
            </a:r>
            <a:r>
              <a:rPr lang="en-US" altLang="en-US" sz="2600" dirty="0"/>
              <a:t>where || denote concatenation</a:t>
            </a:r>
          </a:p>
          <a:p>
            <a:pPr lvl="1"/>
            <a:r>
              <a:rPr lang="en-US" altLang="en-US" sz="2600" dirty="0">
                <a:solidFill>
                  <a:srgbClr val="FF0000"/>
                </a:solidFill>
              </a:rPr>
              <a:t>Insecure as MAC</a:t>
            </a:r>
          </a:p>
          <a:p>
            <a:pPr lvl="1"/>
            <a:r>
              <a:rPr lang="en-US" altLang="en-US" sz="2600" dirty="0"/>
              <a:t>Because of the </a:t>
            </a:r>
            <a:r>
              <a:rPr lang="en-US" altLang="en-US" sz="2600" dirty="0">
                <a:solidFill>
                  <a:srgbClr val="FF0000"/>
                </a:solidFill>
              </a:rPr>
              <a:t>Merkle-</a:t>
            </a:r>
            <a:r>
              <a:rPr lang="en-US" altLang="en-US" sz="2600" dirty="0" err="1">
                <a:solidFill>
                  <a:srgbClr val="FF0000"/>
                </a:solidFill>
              </a:rPr>
              <a:t>Damgard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construction for hash functions, given M and t=h(K || M), adversary can compute M’=M||Pad(M)||X and t’, such that h(K||M’) = t’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EFC8EEC9-41CA-489B-A4CF-25CF2492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22834"/>
            <a:ext cx="10920535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Constructing MAC from Cryptographic Hash Functions</a:t>
            </a:r>
            <a:br>
              <a:rPr lang="en-US" altLang="en-US" sz="3500" dirty="0"/>
            </a:br>
            <a:r>
              <a:rPr lang="en-US" altLang="en-US" sz="3500" dirty="0"/>
              <a:t>HMAC</a:t>
            </a:r>
            <a:endParaRPr lang="en-AU" alt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</p:spPr>
            <p:txBody>
              <a:bodyPr/>
              <a:lstStyle/>
              <a:p>
                <a:pPr eaLnBrk="1" hangingPunct="1"/>
                <a:r>
                  <a:rPr lang="en-AU" altLang="en-US" sz="2400" dirty="0"/>
                  <a:t>K</a:t>
                </a:r>
                <a:r>
                  <a:rPr lang="en-AU" altLang="en-US" sz="2400" baseline="30000" dirty="0"/>
                  <a:t>+</a:t>
                </a:r>
                <a:r>
                  <a:rPr lang="en-AU" altLang="en-US" sz="2400" dirty="0"/>
                  <a:t> =</a:t>
                </a:r>
                <a14:m>
                  <m:oMath xmlns:m="http://schemas.openxmlformats.org/officeDocument/2006/math"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(</a:t>
                </a:r>
                <a:r>
                  <a:rPr lang="en-AU" altLang="en-US" sz="2400" dirty="0"/>
                  <a:t>to B bytes, the input block size of the hash function)</a:t>
                </a:r>
              </a:p>
              <a:p>
                <a:pPr eaLnBrk="1" hangingPunct="1"/>
                <a:r>
                  <a:rPr lang="en-US" altLang="en-US" sz="2400" dirty="0" err="1"/>
                  <a:t>ipad</a:t>
                </a:r>
                <a:r>
                  <a:rPr lang="en-US" altLang="en-US" sz="2400" dirty="0"/>
                  <a:t> = 0x36 </a:t>
                </a:r>
                <a:r>
                  <a:rPr lang="en-US" altLang="en-US" sz="2400" dirty="0" err="1"/>
                  <a:t>0x36</a:t>
                </a:r>
                <a:r>
                  <a:rPr lang="en-US" altLang="en-US" sz="2400" dirty="0"/>
                  <a:t> … 0x36 (repeated B times)</a:t>
                </a:r>
              </a:p>
              <a:p>
                <a:pPr eaLnBrk="1" hangingPunct="1"/>
                <a:r>
                  <a:rPr lang="en-US" altLang="en-US" sz="2400" dirty="0" err="1"/>
                  <a:t>opad</a:t>
                </a:r>
                <a:r>
                  <a:rPr lang="en-US" altLang="en-US" sz="2400" dirty="0"/>
                  <a:t> = 0x5C </a:t>
                </a:r>
                <a:r>
                  <a:rPr lang="en-US" altLang="en-US" sz="2400" dirty="0" err="1"/>
                  <a:t>0x5C</a:t>
                </a:r>
                <a:r>
                  <a:rPr lang="en-US" altLang="en-US" sz="2400" dirty="0"/>
                  <a:t> …. 0x5C (repeated B times). 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  <a:blipFill>
                <a:blip r:embed="rId3"/>
                <a:stretch>
                  <a:fillRect l="-1236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Text Box 4">
            <a:extLst>
              <a:ext uri="{FF2B5EF4-FFF2-40B4-BE49-F238E27FC236}">
                <a16:creationId xmlns:a16="http://schemas.microsoft.com/office/drawing/2014/main" id="{79F99FAC-CB4C-4A0C-955A-8005C03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7" y="1226219"/>
            <a:ext cx="8236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dirty="0">
                <a:latin typeface="Arial" panose="020B0604020202020204" pitchFamily="34" charset="0"/>
              </a:rPr>
              <a:t>HMAC</a:t>
            </a:r>
            <a:r>
              <a:rPr lang="en-AU" altLang="en-US" baseline="-25000" dirty="0">
                <a:latin typeface="Arial" panose="020B0604020202020204" pitchFamily="34" charset="0"/>
              </a:rPr>
              <a:t>K</a:t>
            </a:r>
            <a:r>
              <a:rPr lang="en-AU" altLang="en-US" dirty="0">
                <a:latin typeface="Arial" panose="020B0604020202020204" pitchFamily="34" charset="0"/>
              </a:rPr>
              <a:t>[M] = Hash[(K</a:t>
            </a:r>
            <a:r>
              <a:rPr lang="en-AU" altLang="en-US" baseline="30000" dirty="0">
                <a:latin typeface="Arial" panose="020B0604020202020204" pitchFamily="34" charset="0"/>
              </a:rPr>
              <a:t>+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latin typeface="Arial" panose="020B0604020202020204" pitchFamily="34" charset="0"/>
              </a:rPr>
              <a:t>opad</a:t>
            </a:r>
            <a:r>
              <a:rPr lang="en-AU" altLang="en-US" dirty="0">
                <a:latin typeface="Arial" panose="020B0604020202020204" pitchFamily="34" charset="0"/>
              </a:rPr>
              <a:t>) ||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 dirty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913330A9-F2EA-47F6-AE4F-1AD474AC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51" y="4052769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high level, </a:t>
            </a: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H(K || H(K || M))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Authentication and Integrity checking</a:t>
            </a:r>
            <a:endParaRPr lang="zh-CN" altLang="en-US" sz="3200" dirty="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87688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8F6898DB-F395-4F81-95EB-53CF56C9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79" y="2332889"/>
            <a:ext cx="7226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h(K, M) = h[(</a:t>
            </a:r>
            <a:r>
              <a:rPr lang="en-AU" altLang="en-US" dirty="0">
                <a:latin typeface="Arial" panose="020B0604020202020204" pitchFamily="34" charset="0"/>
              </a:rPr>
              <a:t>K</a:t>
            </a:r>
            <a:r>
              <a:rPr lang="en-AU" altLang="en-US" baseline="30000" dirty="0">
                <a:latin typeface="Arial" panose="020B0604020202020204" pitchFamily="34" charset="0"/>
              </a:rPr>
              <a:t>+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latin typeface="Arial" panose="020B0604020202020204" pitchFamily="34" charset="0"/>
              </a:rPr>
              <a:t>opad</a:t>
            </a:r>
            <a:r>
              <a:rPr lang="en-AU" altLang="en-US" dirty="0">
                <a:latin typeface="Arial" panose="020B0604020202020204" pitchFamily="34" charset="0"/>
              </a:rPr>
              <a:t>) ||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 dirty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/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AU" altLang="en-US" dirty="0"/>
                  <a:t>K</a:t>
                </a:r>
                <a:r>
                  <a:rPr lang="en-AU" altLang="en-US" baseline="30000" dirty="0"/>
                  <a:t>+</a:t>
                </a:r>
                <a:r>
                  <a:rPr lang="en-AU" altLang="en-US" dirty="0"/>
                  <a:t> =</a:t>
                </a:r>
                <a14:m>
                  <m:oMath xmlns:m="http://schemas.openxmlformats.org/officeDocument/2006/math">
                    <m:r>
                      <a:rPr lang="en-AU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AU" altLang="en-US" dirty="0"/>
                  <a:t>to B bytes, the input </a:t>
                </a:r>
                <a:r>
                  <a:rPr lang="en-AU" altLang="en-US" dirty="0">
                    <a:solidFill>
                      <a:srgbClr val="FF0000"/>
                    </a:solidFill>
                  </a:rPr>
                  <a:t>block size </a:t>
                </a:r>
                <a:r>
                  <a:rPr lang="en-AU" altLang="en-US" dirty="0"/>
                  <a:t>of the hash function)</a:t>
                </a:r>
              </a:p>
              <a:p>
                <a:pPr eaLnBrk="1" hangingPunct="1"/>
                <a:r>
                  <a:rPr lang="en-US" altLang="en-US" sz="2800" dirty="0" err="1"/>
                  <a:t>ipad</a:t>
                </a:r>
                <a:r>
                  <a:rPr lang="en-US" altLang="en-US" sz="2800" dirty="0"/>
                  <a:t> = 0x36 </a:t>
                </a:r>
                <a:r>
                  <a:rPr lang="en-US" altLang="en-US" sz="2800" dirty="0" err="1"/>
                  <a:t>0x36</a:t>
                </a:r>
                <a:r>
                  <a:rPr lang="en-US" altLang="en-US" sz="2800" dirty="0"/>
                  <a:t> … 0x36 (repeated B times)</a:t>
                </a:r>
              </a:p>
              <a:p>
                <a:pPr eaLnBrk="1" hangingPunct="1"/>
                <a:r>
                  <a:rPr lang="en-US" altLang="en-US" sz="2800" dirty="0" err="1"/>
                  <a:t>opad</a:t>
                </a:r>
                <a:r>
                  <a:rPr lang="en-US" altLang="en-US" sz="2800" dirty="0"/>
                  <a:t> = 0x5C </a:t>
                </a:r>
                <a:r>
                  <a:rPr lang="en-US" altLang="en-US" sz="2800" dirty="0" err="1"/>
                  <a:t>0x5C</a:t>
                </a:r>
                <a:r>
                  <a:rPr lang="en-US" altLang="en-US" sz="2800" dirty="0"/>
                  <a:t> …. 0x5C (repeated B times). </a:t>
                </a:r>
                <a:endParaRPr lang="en-AU" alt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  <a:blipFill>
                <a:blip r:embed="rId8"/>
                <a:stretch>
                  <a:fillRect l="-1279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C2E12-303A-7986-78AD-BEEE47BBA209}"/>
              </a:ext>
            </a:extLst>
          </p:cNvPr>
          <p:cNvSpPr txBox="1"/>
          <p:nvPr/>
        </p:nvSpPr>
        <p:spPr>
          <a:xfrm>
            <a:off x="1422280" y="5044147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0384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199456" y="807127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802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6369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0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HMAC Security</a:t>
            </a:r>
            <a:endParaRPr lang="en-AU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990600"/>
            <a:ext cx="10333148" cy="4876800"/>
          </a:xfrm>
        </p:spPr>
        <p:txBody>
          <a:bodyPr/>
          <a:lstStyle/>
          <a:p>
            <a:pPr eaLnBrk="1" hangingPunct="1"/>
            <a:r>
              <a:rPr lang="en-AU" altLang="en-US" dirty="0"/>
              <a:t>If used with a secure hash functions (e.g., SHA3-256)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871296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Dictionary attacks on hash function</a:t>
            </a:r>
            <a:endParaRPr lang="en-AU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449272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 dirty="0"/>
              <a:t>h(</a:t>
            </a:r>
            <a:r>
              <a:rPr lang="en-AU" altLang="en-US" dirty="0">
                <a:solidFill>
                  <a:srgbClr val="FF0000"/>
                </a:solidFill>
              </a:rPr>
              <a:t>password</a:t>
            </a:r>
            <a:r>
              <a:rPr lang="en-AU" altLang="en-US" dirty="0"/>
              <a:t>)= b1b6a3de29ab907153614683d357b2db943a317d036ff25f7022d4707109005a </a:t>
            </a:r>
          </a:p>
          <a:p>
            <a:pPr marL="0" indent="0" eaLnBrk="1" hangingPunct="1">
              <a:buNone/>
            </a:pPr>
            <a:r>
              <a:rPr lang="en-AU" altLang="en-US" dirty="0"/>
              <a:t>password=?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90557CF7-CA04-44ED-A396-067F195573A2}"/>
              </a:ext>
            </a:extLst>
          </p:cNvPr>
          <p:cNvSpPr/>
          <p:nvPr/>
        </p:nvSpPr>
        <p:spPr>
          <a:xfrm>
            <a:off x="8679334" y="5661248"/>
            <a:ext cx="304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https://hashkiller.io/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53A7-101C-47AE-A341-06A2C204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64186"/>
              </p:ext>
            </p:extLst>
          </p:nvPr>
        </p:nvGraphicFramePr>
        <p:xfrm>
          <a:off x="3728640" y="2852328"/>
          <a:ext cx="7623945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789">
                  <a:extLst>
                    <a:ext uri="{9D8B030D-6E8A-4147-A177-3AD203B41FA5}">
                      <a16:colId xmlns:a16="http://schemas.microsoft.com/office/drawing/2014/main" val="841929240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3965117068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2917749154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4227910253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156474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Guest password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sha384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B0F0"/>
                          </a:solidFill>
                        </a:rPr>
                        <a:t>sha512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abc123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abcd1234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66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5B6D4-F8BD-4D4E-9DBE-036C88A5A2B5}"/>
              </a:ext>
            </a:extLst>
          </p:cNvPr>
          <p:cNvSpPr txBox="1"/>
          <p:nvPr/>
        </p:nvSpPr>
        <p:spPr>
          <a:xfrm>
            <a:off x="5087888" y="4703358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42007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90" y="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>
                <a:latin typeface="+mj-lt"/>
              </a:rPr>
              <a:t>SHA-1, SHA-2,</a:t>
            </a:r>
            <a:r>
              <a:rPr lang="en-US" altLang="zh-CN" sz="3600" dirty="0">
                <a:ea typeface="宋体" charset="-122"/>
              </a:rPr>
              <a:t> SHA-3</a:t>
            </a:r>
            <a:endParaRPr lang="en-US" altLang="zh-CN" sz="3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209800" y="5969914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https://en.wikipedia.org/wiki/Secure_Hash_Algorithms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110348"/>
            <a:ext cx="8784654" cy="46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32582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>
                <a:latin typeface="+mj-lt"/>
              </a:rPr>
              <a:t>SHA-1</a:t>
            </a:r>
            <a:r>
              <a:rPr lang="en-US" altLang="zh-CN" sz="3600">
                <a:latin typeface="+mj-lt"/>
              </a:rPr>
              <a:t>, SHA-2</a:t>
            </a:r>
            <a:endParaRPr lang="en-US" altLang="zh-CN" sz="36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C0F7-BBEA-4F17-A4D8-8345BFD4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50432"/>
            <a:ext cx="90487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3ABC7-8CF6-42CF-B07F-1AF02BB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941257"/>
            <a:ext cx="8077200" cy="2201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A4A4-2482-4245-9143-6F16A0954785}"/>
              </a:ext>
            </a:extLst>
          </p:cNvPr>
          <p:cNvSpPr/>
          <p:nvPr/>
        </p:nvSpPr>
        <p:spPr>
          <a:xfrm>
            <a:off x="8205664" y="4203601"/>
            <a:ext cx="236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Merkle-Damgard Construction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886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 dirty="0"/>
                  <a:t>without knowing the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 dirty="0"/>
                  <a:t> </a:t>
                </a: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blipFill>
                <a:blip r:embed="rId3"/>
                <a:stretch>
                  <a:fillRect l="-778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75792" y="-27557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5" y="1029131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𝑝𝑎𝑑𝑑𝑒𝑑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  <a:blipFill>
                <a:blip r:embed="rId6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392" y="2988314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/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IV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blipFill>
                <a:blip r:embed="rId9"/>
                <a:stretch>
                  <a:fillRect l="-383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435" y="81279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ea typeface="宋体" charset="-122"/>
              </a:rPr>
              <a:t>Length extension attack on SHA2 </a:t>
            </a:r>
            <a:endParaRPr lang="zh-CN" altLang="en-US" sz="3200" dirty="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94829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DC6D4A-D698-4DF7-911E-8F09245F4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23" y="3474887"/>
            <a:ext cx="1171331" cy="1071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FCC38B-1E6D-44D0-89D4-092FC29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" y="3616432"/>
            <a:ext cx="1193399" cy="1145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FEE35E-9378-4BE3-84FB-043335F00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9435" y="3560205"/>
            <a:ext cx="1171333" cy="1220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/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/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/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𝑝𝑎𝑑𝑑𝑖𝑛𝑔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blipFill>
                <a:blip r:embed="rId12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93B35-2F0A-4C9C-A540-0B937945530C}"/>
              </a:ext>
            </a:extLst>
          </p:cNvPr>
          <p:cNvCxnSpPr>
            <a:cxnSpLocks/>
          </p:cNvCxnSpPr>
          <p:nvPr/>
        </p:nvCxnSpPr>
        <p:spPr bwMode="auto">
          <a:xfrm>
            <a:off x="1907582" y="4278528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/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E09A6-2359-4157-80FC-00BF2BB23847}"/>
              </a:ext>
            </a:extLst>
          </p:cNvPr>
          <p:cNvCxnSpPr>
            <a:cxnSpLocks/>
          </p:cNvCxnSpPr>
          <p:nvPr/>
        </p:nvCxnSpPr>
        <p:spPr bwMode="auto">
          <a:xfrm>
            <a:off x="7399804" y="4189264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/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blipFill>
                <a:blip r:embed="rId1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  <a:blipFill>
                <a:blip r:embed="rId1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5671" y="4643660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/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7276A060-1775-463A-989B-8B2EF2186F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2053" y="4663112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/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06990F-1E66-49EC-BD6F-7F7A9F98CE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7799" y="4889076"/>
            <a:ext cx="0" cy="1420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A9234A-0801-4E57-8C72-852FC77B33AD}"/>
              </a:ext>
            </a:extLst>
          </p:cNvPr>
          <p:cNvCxnSpPr>
            <a:cxnSpLocks/>
          </p:cNvCxnSpPr>
          <p:nvPr/>
        </p:nvCxnSpPr>
        <p:spPr bwMode="auto">
          <a:xfrm>
            <a:off x="8517799" y="4833817"/>
            <a:ext cx="639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/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3" grpId="0"/>
      <p:bldP spid="36" grpId="0"/>
      <p:bldP spid="41" grpId="0"/>
      <p:bldP spid="43" grpId="0"/>
      <p:bldP spid="44" grpId="0"/>
      <p:bldP spid="30" grpId="0"/>
      <p:bldP spid="47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002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4" y="1052736"/>
            <a:ext cx="10588432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uses a </a:t>
            </a:r>
            <a:r>
              <a:rPr lang="en-US" altLang="en-US" sz="2600" b="1" dirty="0"/>
              <a:t>sponge construction</a:t>
            </a:r>
            <a:r>
              <a:rPr lang="en-US" altLang="en-US" sz="2600" dirty="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1127448" y="3645024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https://nvlpubs.nist.gov/nistpubs/FIPS/NIST.FIPS.202.pdf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13" ma:contentTypeDescription="Tạo tài liệu mới." ma:contentTypeScope="" ma:versionID="d2da20aa82bfb8bda7a70e3b324f632a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58939678e2101ea34ad3848921093f12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B0742-64A1-4832-9820-30D6B82C82D4}">
  <ds:schemaRefs>
    <ds:schemaRef ds:uri="http://schemas.microsoft.com/office/2006/metadata/properties"/>
    <ds:schemaRef ds:uri="http://schemas.microsoft.com/office/infopath/2007/PartnerControls"/>
    <ds:schemaRef ds:uri="b7308f7f-e392-4099-b1f6-a4ca59cf6c45"/>
    <ds:schemaRef ds:uri="069f7987-d72c-4517-9067-339cdb157c25"/>
  </ds:schemaRefs>
</ds:datastoreItem>
</file>

<file path=customXml/itemProps2.xml><?xml version="1.0" encoding="utf-8"?>
<ds:datastoreItem xmlns:ds="http://schemas.openxmlformats.org/officeDocument/2006/customXml" ds:itemID="{FE5013EB-2B40-46F7-B2FB-815767C66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3E249-09B6-4132-B005-22A59F7F01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1858</Words>
  <Application>Microsoft Office PowerPoint</Application>
  <PresentationFormat>Widescreen</PresentationFormat>
  <Paragraphs>258</Paragraphs>
  <Slides>39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2_Standarddesign</vt:lpstr>
      <vt:lpstr>  NT219- Cryptography    </vt:lpstr>
      <vt:lpstr>Outline</vt:lpstr>
      <vt:lpstr>Textbooks and References</vt:lpstr>
      <vt:lpstr>PowerPoint Presentation</vt:lpstr>
      <vt:lpstr>PowerPoint Presentation</vt:lpstr>
      <vt:lpstr>PowerPoint Presentation</vt:lpstr>
      <vt:lpstr>PowerPoint Presentation</vt:lpstr>
      <vt:lpstr>Length extension attack on SHA2 </vt:lpstr>
      <vt:lpstr>SHA3 Standard</vt:lpstr>
      <vt:lpstr>NIST SHA-3</vt:lpstr>
      <vt:lpstr>SHA3 Standard</vt:lpstr>
      <vt:lpstr>Example</vt:lpstr>
      <vt:lpstr>Setup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SHA-3 Hash</vt:lpstr>
      <vt:lpstr>PowerPoint Presentation</vt:lpstr>
      <vt:lpstr>PowerPoint Presentation</vt:lpstr>
      <vt:lpstr>The Sponge Construction: Used by SHA-3</vt:lpstr>
      <vt:lpstr>Choosing the length of Hash outputs</vt:lpstr>
      <vt:lpstr>Limitation of Using Hash Functions for Authentication</vt:lpstr>
      <vt:lpstr>Message Authentication Code</vt:lpstr>
      <vt:lpstr>Message Authentication Code</vt:lpstr>
      <vt:lpstr>Message Authentication Code CMAC</vt:lpstr>
      <vt:lpstr>Message Authentication Code GMAC </vt:lpstr>
      <vt:lpstr>Keyed-Hash Message Authentication Code HMAC</vt:lpstr>
      <vt:lpstr>Security Requirements for MAC</vt:lpstr>
      <vt:lpstr>Constructing MAC from Hash Functions</vt:lpstr>
      <vt:lpstr>Constructing MAC from Cryptographic Hash Functions HMAC</vt:lpstr>
      <vt:lpstr>Authentication and Integrity checking</vt:lpstr>
      <vt:lpstr>PowerPoint Presentation</vt:lpstr>
      <vt:lpstr>HMAC Security</vt:lpstr>
      <vt:lpstr>Dictionary attacks on hash function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865</cp:revision>
  <cp:lastPrinted>1999-07-26T11:07:16Z</cp:lastPrinted>
  <dcterms:created xsi:type="dcterms:W3CDTF">1999-06-21T09:15:32Z</dcterms:created>
  <dcterms:modified xsi:type="dcterms:W3CDTF">2024-05-22T15:56:19Z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