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831"/>
    <a:srgbClr val="D9B19F"/>
    <a:srgbClr val="404040"/>
    <a:srgbClr val="969696"/>
    <a:srgbClr val="FFFFFF"/>
    <a:srgbClr val="E7C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33"/>
  </p:normalViewPr>
  <p:slideViewPr>
    <p:cSldViewPr snapToGrid="0">
      <p:cViewPr>
        <p:scale>
          <a:sx n="43" d="100"/>
          <a:sy n="43" d="100"/>
        </p:scale>
        <p:origin x="14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6854-A303-4130-A6EB-280E1CE5DB55}" type="datetimeFigureOut">
              <a:rPr lang="vi-VN" smtClean="0"/>
              <a:t>27/5/25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B63B-62A2-496A-8E62-FD8E46DC19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59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911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821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732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643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553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464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374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1285" algn="l" defTabSz="350782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B63B-62A2-496A-8E62-FD8E46DC19A1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81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93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16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91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2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7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4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09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591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6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78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4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7A01-3607-4F67-BD28-898B3BDB0F1F}" type="datetimeFigureOut">
              <a:rPr lang="vi-VN" smtClean="0"/>
              <a:t>27/5/25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BC34-8B9B-426B-9BAC-C99237A3A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12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F03FC1-CEDD-2052-9B38-3C04FF09107C}"/>
              </a:ext>
            </a:extLst>
          </p:cNvPr>
          <p:cNvGrpSpPr/>
          <p:nvPr/>
        </p:nvGrpSpPr>
        <p:grpSpPr>
          <a:xfrm>
            <a:off x="126301" y="12664552"/>
            <a:ext cx="17698694" cy="7139288"/>
            <a:chOff x="583501" y="13121752"/>
            <a:chExt cx="17698694" cy="7139288"/>
          </a:xfrm>
        </p:grpSpPr>
        <p:pic>
          <p:nvPicPr>
            <p:cNvPr id="12" name="Picture 11" descr="A diagram of a graph representation&#10;&#10;AI-generated content may be incorrect.">
              <a:extLst>
                <a:ext uri="{FF2B5EF4-FFF2-40B4-BE49-F238E27FC236}">
                  <a16:creationId xmlns:a16="http://schemas.microsoft.com/office/drawing/2014/main" id="{3DADB14A-DF24-A8AC-22D1-A2000E4B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" y="13121752"/>
              <a:ext cx="17698694" cy="698851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EF8A0C-3D8D-0B84-F759-4B677104E66E}"/>
                </a:ext>
              </a:extLst>
            </p:cNvPr>
            <p:cNvSpPr txBox="1"/>
            <p:nvPr/>
          </p:nvSpPr>
          <p:spPr>
            <a:xfrm>
              <a:off x="1080305" y="19737820"/>
              <a:ext cx="1665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Fig.1</a:t>
              </a:r>
              <a:r>
                <a:rPr lang="en-US" sz="2800" b="0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Overview of MAGIC’s detection pipeline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D56441-A910-A3E0-EB1F-A8AB6A31DE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1"/>
            <a:ext cx="23880771" cy="2561556"/>
          </a:xfrm>
          <a:prstGeom prst="rect">
            <a:avLst/>
          </a:prstGeom>
          <a:solidFill>
            <a:srgbClr val="D79831"/>
          </a:solidFill>
          <a:ln>
            <a:solidFill>
              <a:srgbClr val="D79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noProof="1">
                <a:latin typeface="+mj-lt"/>
              </a:rPr>
              <a:t> Final Project in NT230 course: Malware’s Modus Operandi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02773-D0EB-FC6C-A9B5-B146F53154EA}"/>
              </a:ext>
            </a:extLst>
          </p:cNvPr>
          <p:cNvSpPr>
            <a:spLocks/>
          </p:cNvSpPr>
          <p:nvPr/>
        </p:nvSpPr>
        <p:spPr>
          <a:xfrm>
            <a:off x="0" y="2567874"/>
            <a:ext cx="30240288" cy="50357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5331B-7E15-EB56-E2ED-B5426C04F62B}"/>
              </a:ext>
            </a:extLst>
          </p:cNvPr>
          <p:cNvSpPr txBox="1">
            <a:spLocks/>
          </p:cNvSpPr>
          <p:nvPr/>
        </p:nvSpPr>
        <p:spPr>
          <a:xfrm>
            <a:off x="4150768" y="2952092"/>
            <a:ext cx="21937164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0" b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APT Attack Detection</a:t>
            </a:r>
            <a:endParaRPr lang="vi-VN" sz="11000" b="1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ECDEE-9B04-1567-3B42-19C2B2CECB8A}"/>
              </a:ext>
            </a:extLst>
          </p:cNvPr>
          <p:cNvSpPr txBox="1">
            <a:spLocks/>
          </p:cNvSpPr>
          <p:nvPr/>
        </p:nvSpPr>
        <p:spPr>
          <a:xfrm>
            <a:off x="406518" y="5003174"/>
            <a:ext cx="2926090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noProof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Lại Quan Thiên - 22521385, Trần Thế Hữu Phúc - 22521143</a:t>
            </a:r>
          </a:p>
          <a:p>
            <a:pPr algn="ctr">
              <a:spcAft>
                <a:spcPts val="600"/>
              </a:spcAft>
            </a:pPr>
            <a:r>
              <a:rPr lang="en-US" sz="4400" noProof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Mai Nguyễn Nam Phương - 22521164, Hồ Diệp Huy - 22520541</a:t>
            </a:r>
          </a:p>
          <a:p>
            <a:pPr algn="ctr">
              <a:spcBef>
                <a:spcPts val="600"/>
              </a:spcBef>
            </a:pPr>
            <a:r>
              <a:rPr lang="en-US" sz="4400" b="1" noProof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Group ID: G03 - Project ID: S20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C8B38-6084-433B-AE48-73C5ACDA0981}"/>
              </a:ext>
            </a:extLst>
          </p:cNvPr>
          <p:cNvSpPr/>
          <p:nvPr/>
        </p:nvSpPr>
        <p:spPr>
          <a:xfrm>
            <a:off x="1" y="40772159"/>
            <a:ext cx="30240287" cy="20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79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noProof="1">
                <a:solidFill>
                  <a:schemeClr val="tx1"/>
                </a:solidFill>
                <a:effectLst/>
                <a:latin typeface="+mj-lt"/>
              </a:rPr>
              <a:t>A project at </a:t>
            </a:r>
            <a:r>
              <a:rPr lang="en-US" sz="4000" b="1" noProof="1">
                <a:solidFill>
                  <a:schemeClr val="tx1"/>
                </a:solidFill>
                <a:latin typeface="+mj-lt"/>
              </a:rPr>
              <a:t>NT230</a:t>
            </a:r>
            <a:r>
              <a:rPr lang="en-US" sz="4000" b="1" i="0" noProof="1">
                <a:solidFill>
                  <a:schemeClr val="tx1"/>
                </a:solidFill>
                <a:effectLst/>
                <a:latin typeface="+mj-lt"/>
              </a:rPr>
              <a:t> course – Semester 2 – School Year of 2024-2025, UIT-VNUHCM – Copyright: UIT InSecLab</a:t>
            </a:r>
            <a:endParaRPr lang="en-US" sz="4000" b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AutoShape 4" descr="Logo UIT PITO">
            <a:extLst>
              <a:ext uri="{FF2B5EF4-FFF2-40B4-BE49-F238E27FC236}">
                <a16:creationId xmlns:a16="http://schemas.microsoft.com/office/drawing/2014/main" id="{5DF7ECF1-7058-980D-23D2-B4C442B7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6950" y="21267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73226F4-402E-F20A-732E-DAD24105D7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271925" y="315399"/>
            <a:ext cx="5822058" cy="1968977"/>
            <a:chOff x="24117779" y="296290"/>
            <a:chExt cx="5822058" cy="1968977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84BCEEC-C35C-74CF-5D52-1B948122620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7167" y="539247"/>
              <a:ext cx="1543283" cy="154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6AA66A3-BF1D-5696-0BB0-EF60673C148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779" y="539247"/>
              <a:ext cx="1908527" cy="154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Khoa Mạng máy tính và Truyền thông - UIT.NC">
              <a:extLst>
                <a:ext uri="{FF2B5EF4-FFF2-40B4-BE49-F238E27FC236}">
                  <a16:creationId xmlns:a16="http://schemas.microsoft.com/office/drawing/2014/main" id="{3F95E8CA-ACF8-FBA3-636C-AD0444B6277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311" y="296290"/>
              <a:ext cx="1908526" cy="1968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6C4F62-EC6A-7D59-68F8-06F518B56624}"/>
              </a:ext>
            </a:extLst>
          </p:cNvPr>
          <p:cNvGrpSpPr/>
          <p:nvPr/>
        </p:nvGrpSpPr>
        <p:grpSpPr>
          <a:xfrm>
            <a:off x="17824996" y="12596099"/>
            <a:ext cx="11842428" cy="16276689"/>
            <a:chOff x="1102457" y="24028145"/>
            <a:chExt cx="12112098" cy="1432770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7D73968-60B1-121A-5E82-4D8374AD07F5}"/>
                </a:ext>
              </a:extLst>
            </p:cNvPr>
            <p:cNvSpPr/>
            <p:nvPr/>
          </p:nvSpPr>
          <p:spPr>
            <a:xfrm>
              <a:off x="1102457" y="24552927"/>
              <a:ext cx="12112098" cy="13802924"/>
            </a:xfrm>
            <a:prstGeom prst="roundRect">
              <a:avLst>
                <a:gd name="adj" fmla="val 2226"/>
              </a:avLst>
            </a:prstGeom>
            <a:noFill/>
            <a:ln w="57150">
              <a:solidFill>
                <a:srgbClr val="D798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8" name="Rectangle: Rounded Corners 12">
              <a:extLst>
                <a:ext uri="{FF2B5EF4-FFF2-40B4-BE49-F238E27FC236}">
                  <a16:creationId xmlns:a16="http://schemas.microsoft.com/office/drawing/2014/main" id="{99F50B38-C32E-1A1A-BF31-BC4C41703549}"/>
                </a:ext>
              </a:extLst>
            </p:cNvPr>
            <p:cNvSpPr/>
            <p:nvPr/>
          </p:nvSpPr>
          <p:spPr>
            <a:xfrm>
              <a:off x="2480052" y="24028145"/>
              <a:ext cx="9450282" cy="97336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tIns="0" rIns="365760" bIns="0" rtlCol="0" anchor="ctr"/>
            <a:lstStyle/>
            <a:p>
              <a:pPr algn="ctr"/>
              <a:r>
                <a:rPr lang="en-US" sz="5600" b="1" noProof="1">
                  <a:solidFill>
                    <a:srgbClr val="D7983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 and Results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60C886-759F-C271-504F-5C3D06A1C496}"/>
                </a:ext>
              </a:extLst>
            </p:cNvPr>
            <p:cNvSpPr txBox="1"/>
            <p:nvPr/>
          </p:nvSpPr>
          <p:spPr>
            <a:xfrm>
              <a:off x="1568797" y="25005306"/>
              <a:ext cx="11175652" cy="1326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1. Evaluation with Model Trained on </a:t>
              </a:r>
              <a:r>
                <a:rPr lang="en-US" sz="3800" b="1" dirty="0" err="1">
                  <a:latin typeface="Cambria" panose="02040503050406030204" pitchFamily="18" charset="0"/>
                </a:rPr>
                <a:t>Streamspot</a:t>
              </a:r>
              <a:r>
                <a:rPr lang="en-US" sz="3800" b="1" dirty="0">
                  <a:latin typeface="Cambria" panose="02040503050406030204" pitchFamily="18" charset="0"/>
                </a:rPr>
                <a:t> Wget and DARPA Datasets (as in the Paper)</a:t>
              </a:r>
            </a:p>
            <a:p>
              <a:pPr marL="571500" indent="-571500" algn="just">
                <a:lnSpc>
                  <a:spcPct val="12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MAGIC showed excellent performance on the 5 original datasets (</a:t>
              </a:r>
              <a:r>
                <a:rPr lang="en-US" sz="3800" dirty="0" err="1">
                  <a:latin typeface="Cambria" panose="02040503050406030204" pitchFamily="18" charset="0"/>
                </a:rPr>
                <a:t>Streamspot</a:t>
              </a:r>
              <a:r>
                <a:rPr lang="en-US" sz="3800" dirty="0">
                  <a:latin typeface="Cambria" panose="02040503050406030204" pitchFamily="18" charset="0"/>
                </a:rPr>
                <a:t>, Wget, </a:t>
              </a:r>
              <a:r>
                <a:rPr lang="en-US" sz="3800" b="1" dirty="0" err="1">
                  <a:latin typeface="Cambria" panose="02040503050406030204" pitchFamily="18" charset="0"/>
                </a:rPr>
                <a:t>D</a:t>
              </a:r>
              <a:r>
                <a:rPr lang="en-US" sz="3800" dirty="0" err="1">
                  <a:latin typeface="Cambria" panose="02040503050406030204" pitchFamily="18" charset="0"/>
                </a:rPr>
                <a:t>.Trace</a:t>
              </a:r>
              <a:r>
                <a:rPr lang="en-US" sz="3800" dirty="0">
                  <a:latin typeface="Cambria" panose="02040503050406030204" pitchFamily="18" charset="0"/>
                </a:rPr>
                <a:t>, </a:t>
              </a:r>
              <a:r>
                <a:rPr lang="en-US" sz="3800" b="1" dirty="0" err="1">
                  <a:latin typeface="Cambria" panose="02040503050406030204" pitchFamily="18" charset="0"/>
                </a:rPr>
                <a:t>D</a:t>
              </a:r>
              <a:r>
                <a:rPr lang="en-US" sz="3800" dirty="0" err="1">
                  <a:latin typeface="Cambria" panose="02040503050406030204" pitchFamily="18" charset="0"/>
                </a:rPr>
                <a:t>.Theia</a:t>
              </a:r>
              <a:r>
                <a:rPr lang="en-US" sz="3800" dirty="0">
                  <a:latin typeface="Cambria" panose="02040503050406030204" pitchFamily="18" charset="0"/>
                </a:rPr>
                <a:t>, </a:t>
              </a:r>
              <a:r>
                <a:rPr lang="en-US" sz="3800" b="1" dirty="0" err="1">
                  <a:latin typeface="Cambria" panose="02040503050406030204" pitchFamily="18" charset="0"/>
                </a:rPr>
                <a:t>D</a:t>
              </a:r>
              <a:r>
                <a:rPr lang="en-US" sz="3800" dirty="0" err="1">
                  <a:latin typeface="Cambria" panose="02040503050406030204" pitchFamily="18" charset="0"/>
                </a:rPr>
                <a:t>.Cadets</a:t>
              </a:r>
              <a:r>
                <a:rPr lang="en-US" sz="3800" dirty="0">
                  <a:latin typeface="Cambria" panose="02040503050406030204" pitchFamily="18" charset="0"/>
                </a:rPr>
                <a:t>), with AUC &gt; 0.97 (avg. ~0.99),    F1-score between 0.94–0.99, and consistently high Precision (&gt;0.91) and Recall (&gt;0.97).        This confirms its strong anomaly detection in both batch-level and entity-level scenarios.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2. Evaluation with Model Trained on </a:t>
              </a:r>
              <a:r>
                <a:rPr lang="en-US" sz="3800" b="1" dirty="0" err="1">
                  <a:latin typeface="Cambria" panose="02040503050406030204" pitchFamily="18" charset="0"/>
                </a:rPr>
                <a:t>FiveDirections</a:t>
              </a:r>
              <a:r>
                <a:rPr lang="en-US" sz="3800" b="1" dirty="0">
                  <a:latin typeface="Cambria" panose="02040503050406030204" pitchFamily="18" charset="0"/>
                </a:rPr>
                <a:t> Dataset (Group-Added)</a:t>
              </a:r>
            </a:p>
            <a:p>
              <a:pPr marL="571500" indent="-571500" algn="just">
                <a:lnSpc>
                  <a:spcPct val="12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On the custom dataset (</a:t>
              </a:r>
              <a:r>
                <a:rPr lang="en-US" sz="3800" dirty="0" err="1">
                  <a:latin typeface="Cambria" panose="02040503050406030204" pitchFamily="18" charset="0"/>
                </a:rPr>
                <a:t>FiveDirections</a:t>
              </a:r>
              <a:r>
                <a:rPr lang="en-US" sz="3800" dirty="0">
                  <a:latin typeface="Cambria" panose="02040503050406030204" pitchFamily="18" charset="0"/>
                </a:rPr>
                <a:t>), MAGIC reached AUC ~0.75 but Recall = 0 (no malicious nodes detected), despite Precision = 1.0. This suggests a major feature distribution gap and highlights the need for improved masking or self-supervision to generalize on real-world data.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In summary: </a:t>
              </a:r>
              <a:r>
                <a:rPr lang="en-US" sz="3800" dirty="0">
                  <a:latin typeface="Cambria" panose="02040503050406030204" pitchFamily="18" charset="0"/>
                </a:rPr>
                <a:t>MAGIC is highly effective on standard datasets, but applying it to enterprise data like </a:t>
              </a:r>
              <a:r>
                <a:rPr lang="en-US" sz="3800" dirty="0" err="1">
                  <a:latin typeface="Cambria" panose="02040503050406030204" pitchFamily="18" charset="0"/>
                </a:rPr>
                <a:t>FiveDirections</a:t>
              </a:r>
              <a:r>
                <a:rPr lang="en-US" sz="3800" dirty="0">
                  <a:latin typeface="Cambria" panose="02040503050406030204" pitchFamily="18" charset="0"/>
                </a:rPr>
                <a:t> requires parameter and masking adjustments to preserve both Precision and Recall.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5D2F904-7178-B5FC-C746-4FAF99121FF0}"/>
              </a:ext>
            </a:extLst>
          </p:cNvPr>
          <p:cNvGrpSpPr/>
          <p:nvPr/>
        </p:nvGrpSpPr>
        <p:grpSpPr>
          <a:xfrm>
            <a:off x="583501" y="19808401"/>
            <a:ext cx="16652874" cy="20572100"/>
            <a:chOff x="14004904" y="14950354"/>
            <a:chExt cx="15132927" cy="2340907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F7E200-84EA-F1A1-E51D-9098BDF9D717}"/>
                </a:ext>
              </a:extLst>
            </p:cNvPr>
            <p:cNvGrpSpPr/>
            <p:nvPr/>
          </p:nvGrpSpPr>
          <p:grpSpPr>
            <a:xfrm>
              <a:off x="14004904" y="14950354"/>
              <a:ext cx="15132927" cy="23409072"/>
              <a:chOff x="14004904" y="15329851"/>
              <a:chExt cx="15132927" cy="23409072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AB77046-3800-B5CB-A67F-8AB4230A33BB}"/>
                  </a:ext>
                </a:extLst>
              </p:cNvPr>
              <p:cNvSpPr/>
              <p:nvPr/>
            </p:nvSpPr>
            <p:spPr>
              <a:xfrm>
                <a:off x="14004904" y="15860949"/>
                <a:ext cx="15132927" cy="22877974"/>
              </a:xfrm>
              <a:prstGeom prst="roundRect">
                <a:avLst>
                  <a:gd name="adj" fmla="val 1974"/>
                </a:avLst>
              </a:prstGeom>
              <a:noFill/>
              <a:ln w="57150">
                <a:solidFill>
                  <a:srgbClr val="D798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55" name="Rectangle: Rounded Corners 12">
                <a:extLst>
                  <a:ext uri="{FF2B5EF4-FFF2-40B4-BE49-F238E27FC236}">
                    <a16:creationId xmlns:a16="http://schemas.microsoft.com/office/drawing/2014/main" id="{E5E9C593-8CAE-447A-D494-229F142D521C}"/>
                  </a:ext>
                </a:extLst>
              </p:cNvPr>
              <p:cNvSpPr/>
              <p:nvPr/>
            </p:nvSpPr>
            <p:spPr>
              <a:xfrm>
                <a:off x="14436237" y="15329851"/>
                <a:ext cx="4688820" cy="97336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8100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0" rIns="365760" bIns="0" rtlCol="0" anchor="ctr"/>
              <a:lstStyle/>
              <a:p>
                <a:pPr algn="ctr"/>
                <a:r>
                  <a:rPr lang="en-US" sz="5600" b="1" noProof="1">
                    <a:solidFill>
                      <a:srgbClr val="D798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Methodology</a:t>
                </a:r>
              </a:p>
            </p:txBody>
          </p:sp>
        </p:grp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54792985-B8F8-69A2-3FBA-476D4ED7BA10}"/>
                </a:ext>
              </a:extLst>
            </p:cNvPr>
            <p:cNvSpPr txBox="1"/>
            <p:nvPr/>
          </p:nvSpPr>
          <p:spPr>
            <a:xfrm>
              <a:off x="14436236" y="15923714"/>
              <a:ext cx="14235255" cy="2238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3800" dirty="0">
                  <a:latin typeface="Cambria" panose="02040503050406030204" pitchFamily="18" charset="0"/>
                </a:rPr>
                <a:t>The methodology of MAGIC outlines a self-supervised APT detection framework that combines masked graph representation learning with outlier detection. It includes four key components: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1. Provenance Graph Construction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Log Parsing</a:t>
              </a:r>
              <a:r>
                <a:rPr lang="en-US" sz="3800" dirty="0">
                  <a:latin typeface="Cambria" panose="02040503050406030204" pitchFamily="18" charset="0"/>
                </a:rPr>
                <a:t>: Extracts system entities and interactions; labels are generated and encoded.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Initial Embedding</a:t>
              </a:r>
              <a:r>
                <a:rPr lang="en-US" sz="3800" dirty="0">
                  <a:latin typeface="Cambria" panose="02040503050406030204" pitchFamily="18" charset="0"/>
                </a:rPr>
                <a:t>: Converts labels into fixed-size feature vectors.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Noise Reduction</a:t>
              </a:r>
              <a:r>
                <a:rPr lang="en-US" sz="3800" dirty="0">
                  <a:latin typeface="Cambria" panose="02040503050406030204" pitchFamily="18" charset="0"/>
                </a:rPr>
                <a:t>: Merges redundant edges to simplify the graph while preserving key information.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2. Graph Representation Module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Feature Masking</a:t>
              </a:r>
              <a:r>
                <a:rPr lang="en-US" sz="3800" dirty="0">
                  <a:latin typeface="Cambria" panose="02040503050406030204" pitchFamily="18" charset="0"/>
                </a:rPr>
                <a:t>: Randomly hides node embeddings during training.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Graph Encoder</a:t>
              </a:r>
              <a:r>
                <a:rPr lang="en-US" sz="3800" dirty="0">
                  <a:latin typeface="Cambria" panose="02040503050406030204" pitchFamily="18" charset="0"/>
                </a:rPr>
                <a:t>: Uses Graph Attention Networks (GATs) to aggregate features and generate node and system state embeddings.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latin typeface="Cambria" panose="02040503050406030204" pitchFamily="18" charset="0"/>
                </a:rPr>
                <a:t>Graph Decoder</a:t>
              </a:r>
              <a:r>
                <a:rPr lang="en-US" sz="3800" dirty="0">
                  <a:latin typeface="Cambria" panose="02040503050406030204" pitchFamily="18" charset="0"/>
                </a:rPr>
                <a:t>: Reconstructs masked features and graph structure, guided by two self-supervised loss functions—feature reconstruction loss (</a:t>
              </a:r>
              <a:r>
                <a:rPr lang="en-US" sz="3800" b="1" dirty="0" err="1">
                  <a:latin typeface="Cambria" panose="02040503050406030204" pitchFamily="18" charset="0"/>
                </a:rPr>
                <a:t>Lfr</a:t>
              </a:r>
              <a:r>
                <a:rPr lang="en-US" sz="3800" dirty="0">
                  <a:latin typeface="Cambria" panose="02040503050406030204" pitchFamily="18" charset="0"/>
                </a:rPr>
                <a:t>) and structure reconstruction loss (</a:t>
              </a:r>
              <a:r>
                <a:rPr lang="en-US" sz="3800" b="1" dirty="0" err="1">
                  <a:latin typeface="Cambria" panose="02040503050406030204" pitchFamily="18" charset="0"/>
                </a:rPr>
                <a:t>Lsr</a:t>
              </a:r>
              <a:r>
                <a:rPr lang="en-US" sz="3800" dirty="0">
                  <a:latin typeface="Cambria" panose="02040503050406030204" pitchFamily="18" charset="0"/>
                </a:rPr>
                <a:t>). The total loss is       </a:t>
              </a:r>
              <a:r>
                <a:rPr lang="en-US" sz="3800" b="1" dirty="0">
                  <a:latin typeface="Cambria" panose="02040503050406030204" pitchFamily="18" charset="0"/>
                </a:rPr>
                <a:t>L = </a:t>
              </a:r>
              <a:r>
                <a:rPr lang="en-US" sz="3800" b="1" dirty="0" err="1">
                  <a:latin typeface="Cambria" panose="02040503050406030204" pitchFamily="18" charset="0"/>
                </a:rPr>
                <a:t>Lfr</a:t>
              </a:r>
              <a:r>
                <a:rPr lang="en-US" sz="3800" b="1" dirty="0">
                  <a:latin typeface="Cambria" panose="02040503050406030204" pitchFamily="18" charset="0"/>
                </a:rPr>
                <a:t> + </a:t>
              </a:r>
              <a:r>
                <a:rPr lang="en-US" sz="3800" b="1" dirty="0" err="1">
                  <a:latin typeface="Cambria" panose="02040503050406030204" pitchFamily="18" charset="0"/>
                </a:rPr>
                <a:t>Lsr</a:t>
              </a:r>
              <a:r>
                <a:rPr lang="en-US" sz="3800" dirty="0">
                  <a:latin typeface="Cambria" panose="02040503050406030204" pitchFamily="18" charset="0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3. Detection Module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Stores benign embeddings in a </a:t>
              </a:r>
              <a:r>
                <a:rPr lang="en-US" sz="3800" b="1" dirty="0">
                  <a:latin typeface="Cambria" panose="02040503050406030204" pitchFamily="18" charset="0"/>
                </a:rPr>
                <a:t>K-D Tree</a:t>
              </a:r>
              <a:r>
                <a:rPr lang="en-US" sz="3800" dirty="0">
                  <a:latin typeface="Cambria" panose="02040503050406030204" pitchFamily="18" charset="0"/>
                </a:rPr>
                <a:t>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During inference, calculates anomaly scores based on nearest neighbors.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Supports: </a:t>
              </a:r>
              <a:r>
                <a:rPr lang="en-US" sz="3800" b="1" dirty="0">
                  <a:latin typeface="Cambria" panose="02040503050406030204" pitchFamily="18" charset="0"/>
                </a:rPr>
                <a:t>Batched detection - </a:t>
              </a:r>
              <a:r>
                <a:rPr lang="en-US" sz="3800" dirty="0">
                  <a:latin typeface="Cambria" panose="02040503050406030204" pitchFamily="18" charset="0"/>
                </a:rPr>
                <a:t>Identifies potential APT activity across batches of logs and </a:t>
              </a:r>
              <a:r>
                <a:rPr lang="en-US" sz="3800" b="1" dirty="0">
                  <a:latin typeface="Cambria" panose="02040503050406030204" pitchFamily="18" charset="0"/>
                </a:rPr>
                <a:t>Entity-level detection -</a:t>
              </a:r>
              <a:r>
                <a:rPr lang="en-US" sz="3800" dirty="0">
                  <a:latin typeface="Cambria" panose="02040503050406030204" pitchFamily="18" charset="0"/>
                </a:rPr>
                <a:t> Pinpoints specific malicious entities.</a:t>
              </a:r>
            </a:p>
            <a:p>
              <a:pPr algn="just">
                <a:lnSpc>
                  <a:spcPct val="120000"/>
                </a:lnSpc>
              </a:pPr>
              <a:r>
                <a:rPr lang="en-US" sz="3800" b="1" dirty="0">
                  <a:latin typeface="Cambria" panose="02040503050406030204" pitchFamily="18" charset="0"/>
                </a:rPr>
                <a:t>4. Model Adaptation Mechanism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Uses analyst feedback (e.g., false positives) to retrain the model.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Continuously updates benign behavior patterns.</a:t>
              </a:r>
            </a:p>
            <a:p>
              <a:pPr marL="1028700" lvl="1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3800" dirty="0">
                  <a:latin typeface="Cambria" panose="02040503050406030204" pitchFamily="18" charset="0"/>
                </a:rPr>
                <a:t>Employs a </a:t>
              </a:r>
              <a:r>
                <a:rPr lang="en-US" sz="3800" b="1" dirty="0">
                  <a:latin typeface="Cambria" panose="02040503050406030204" pitchFamily="18" charset="0"/>
                </a:rPr>
                <a:t>discounting mechanism</a:t>
              </a:r>
              <a:r>
                <a:rPr lang="en-US" sz="3800" dirty="0">
                  <a:latin typeface="Cambria" panose="02040503050406030204" pitchFamily="18" charset="0"/>
                </a:rPr>
                <a:t> to remove outdated embeddings.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8458F17-81D0-BF80-EAB3-2936433882F4}"/>
              </a:ext>
            </a:extLst>
          </p:cNvPr>
          <p:cNvGrpSpPr/>
          <p:nvPr/>
        </p:nvGrpSpPr>
        <p:grpSpPr>
          <a:xfrm>
            <a:off x="583501" y="7755606"/>
            <a:ext cx="29077002" cy="4790256"/>
            <a:chOff x="1080305" y="9360459"/>
            <a:chExt cx="28083394" cy="40364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F46E32A-D083-F71B-E24A-E9A79C2A8E49}"/>
                </a:ext>
              </a:extLst>
            </p:cNvPr>
            <p:cNvGrpSpPr/>
            <p:nvPr/>
          </p:nvGrpSpPr>
          <p:grpSpPr>
            <a:xfrm>
              <a:off x="1080305" y="9360459"/>
              <a:ext cx="28083394" cy="4036403"/>
              <a:chOff x="1080305" y="9292281"/>
              <a:chExt cx="28083394" cy="4036403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6C8123AE-7ACB-D411-AC58-3A298CFA4516}"/>
                  </a:ext>
                </a:extLst>
              </p:cNvPr>
              <p:cNvSpPr/>
              <p:nvPr/>
            </p:nvSpPr>
            <p:spPr>
              <a:xfrm>
                <a:off x="1080305" y="9694747"/>
                <a:ext cx="28083394" cy="3633937"/>
              </a:xfrm>
              <a:prstGeom prst="roundRect">
                <a:avLst>
                  <a:gd name="adj" fmla="val 5612"/>
                </a:avLst>
              </a:prstGeom>
              <a:noFill/>
              <a:ln w="57150">
                <a:solidFill>
                  <a:srgbClr val="D798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54" name="Rectangle: Rounded Corners 12">
                <a:extLst>
                  <a:ext uri="{FF2B5EF4-FFF2-40B4-BE49-F238E27FC236}">
                    <a16:creationId xmlns:a16="http://schemas.microsoft.com/office/drawing/2014/main" id="{8C82FE08-F405-172C-DD85-BE3369B86D4B}"/>
                  </a:ext>
                </a:extLst>
              </p:cNvPr>
              <p:cNvSpPr/>
              <p:nvPr/>
            </p:nvSpPr>
            <p:spPr>
              <a:xfrm>
                <a:off x="1533789" y="9292281"/>
                <a:ext cx="4723451" cy="7078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8100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0" rIns="365760" bIns="0" rtlCol="0" anchor="ctr"/>
              <a:lstStyle/>
              <a:p>
                <a:pPr algn="ctr"/>
                <a:r>
                  <a:rPr lang="en-US" sz="5600" b="1" noProof="1">
                    <a:solidFill>
                      <a:srgbClr val="D798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Introduction</a:t>
                </a:r>
              </a:p>
            </p:txBody>
          </p:sp>
        </p:grp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D1CAF59-9B53-857D-D7D3-518D4A2E902E}"/>
                </a:ext>
              </a:extLst>
            </p:cNvPr>
            <p:cNvSpPr txBox="1"/>
            <p:nvPr/>
          </p:nvSpPr>
          <p:spPr>
            <a:xfrm>
              <a:off x="1545094" y="10087010"/>
              <a:ext cx="27126397" cy="2979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3800" dirty="0">
                  <a:latin typeface="Cambria" panose="02040503050406030204" pitchFamily="18" charset="0"/>
                </a:rPr>
                <a:t>The content discusses </a:t>
              </a:r>
              <a:r>
                <a:rPr lang="en-US" sz="3800" b="1" dirty="0">
                  <a:latin typeface="Cambria" panose="02040503050406030204" pitchFamily="18" charset="0"/>
                </a:rPr>
                <a:t>Advanced Persistent Threats (APTs) </a:t>
              </a:r>
              <a:r>
                <a:rPr lang="en-US" sz="3800" dirty="0">
                  <a:latin typeface="Cambria" panose="02040503050406030204" pitchFamily="18" charset="0"/>
                </a:rPr>
                <a:t>— stealthy and sophisticated cyber-attacks that are hard to detect.             A common detection method is </a:t>
              </a:r>
              <a:r>
                <a:rPr lang="en-US" sz="3800" b="1" dirty="0">
                  <a:latin typeface="Cambria" panose="02040503050406030204" pitchFamily="18" charset="0"/>
                </a:rPr>
                <a:t>data provenance analysis using provenance graphs</a:t>
              </a:r>
              <a:r>
                <a:rPr lang="en-US" sz="3800" dirty="0">
                  <a:latin typeface="Cambria" panose="02040503050406030204" pitchFamily="18" charset="0"/>
                </a:rPr>
                <a:t>, which extract contextual data from audit logs for fine-grained analysis. To improve detection, the paper proposes </a:t>
              </a:r>
              <a:r>
                <a:rPr lang="en-US" sz="3800" b="1" dirty="0">
                  <a:latin typeface="Cambria" panose="02040503050406030204" pitchFamily="18" charset="0"/>
                </a:rPr>
                <a:t>MAGIC</a:t>
              </a:r>
              <a:r>
                <a:rPr lang="en-US" sz="3800" dirty="0">
                  <a:latin typeface="Cambria" panose="02040503050406030204" pitchFamily="18" charset="0"/>
                </a:rPr>
                <a:t>, a </a:t>
              </a:r>
              <a:r>
                <a:rPr lang="en-US" sz="3800" b="1" dirty="0">
                  <a:latin typeface="Cambria" panose="02040503050406030204" pitchFamily="18" charset="0"/>
                </a:rPr>
                <a:t>self-supervised APT detection method</a:t>
              </a:r>
              <a:r>
                <a:rPr lang="en-US" sz="3800" dirty="0">
                  <a:latin typeface="Cambria" panose="02040503050406030204" pitchFamily="18" charset="0"/>
                </a:rPr>
                <a:t>. MAGIC uses </a:t>
              </a:r>
              <a:r>
                <a:rPr lang="en-US" sz="3800" b="1" dirty="0">
                  <a:latin typeface="Cambria" panose="02040503050406030204" pitchFamily="18" charset="0"/>
                </a:rPr>
                <a:t>masked graph representation learning</a:t>
              </a:r>
              <a:r>
                <a:rPr lang="en-US" sz="3800" dirty="0">
                  <a:latin typeface="Cambria" panose="02040503050406030204" pitchFamily="18" charset="0"/>
                </a:rPr>
                <a:t> and </a:t>
              </a:r>
              <a:r>
                <a:rPr lang="en-US" sz="3800" b="1" dirty="0">
                  <a:latin typeface="Cambria" panose="02040503050406030204" pitchFamily="18" charset="0"/>
                </a:rPr>
                <a:t>outlier detection</a:t>
              </a:r>
              <a:r>
                <a:rPr lang="en-US" sz="3800" dirty="0">
                  <a:latin typeface="Cambria" panose="02040503050406030204" pitchFamily="18" charset="0"/>
                </a:rPr>
                <a:t> to identify malicious entities. It supports </a:t>
              </a:r>
              <a:r>
                <a:rPr lang="en-US" sz="3800" b="1" dirty="0">
                  <a:latin typeface="Cambria" panose="02040503050406030204" pitchFamily="18" charset="0"/>
                </a:rPr>
                <a:t>multi-granularity detection</a:t>
              </a:r>
              <a:r>
                <a:rPr lang="en-US" sz="3800" dirty="0">
                  <a:latin typeface="Cambria" panose="02040503050406030204" pitchFamily="18" charset="0"/>
                </a:rPr>
                <a:t>, models normal behaviors, extracts deep features efficiently and detects anomalies in provenance graphs.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544B37-5252-7854-7AAA-02A5DFC30D6B}"/>
              </a:ext>
            </a:extLst>
          </p:cNvPr>
          <p:cNvGrpSpPr/>
          <p:nvPr/>
        </p:nvGrpSpPr>
        <p:grpSpPr>
          <a:xfrm>
            <a:off x="15414453" y="29451835"/>
            <a:ext cx="16652874" cy="5298068"/>
            <a:chOff x="15414453" y="29318485"/>
            <a:chExt cx="16652874" cy="52980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513A2-2000-A13A-1F1A-1451AF2BF6FD}"/>
                </a:ext>
              </a:extLst>
            </p:cNvPr>
            <p:cNvSpPr txBox="1"/>
            <p:nvPr/>
          </p:nvSpPr>
          <p:spPr>
            <a:xfrm>
              <a:off x="15414453" y="34093333"/>
              <a:ext cx="1665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Fig.2</a:t>
              </a:r>
              <a:r>
                <a:rPr lang="en-US" sz="2800" b="0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Standard Datasets Performance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E9018A-4544-8118-FA48-B6CADE2FD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24993" y="29318485"/>
              <a:ext cx="11831794" cy="477484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6FB745-A448-FA19-75D0-16A2072D7EFC}"/>
              </a:ext>
            </a:extLst>
          </p:cNvPr>
          <p:cNvGrpSpPr/>
          <p:nvPr/>
        </p:nvGrpSpPr>
        <p:grpSpPr>
          <a:xfrm>
            <a:off x="15438999" y="35100349"/>
            <a:ext cx="16652874" cy="5317035"/>
            <a:chOff x="15438999" y="34966999"/>
            <a:chExt cx="16652874" cy="531703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E13032-A48F-6807-CB95-25B02D9A9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24993" y="34966999"/>
              <a:ext cx="11831794" cy="47938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6207A8-596F-A3D6-8953-9D65A8520226}"/>
                </a:ext>
              </a:extLst>
            </p:cNvPr>
            <p:cNvSpPr txBox="1"/>
            <p:nvPr/>
          </p:nvSpPr>
          <p:spPr>
            <a:xfrm>
              <a:off x="15438999" y="39760814"/>
              <a:ext cx="1665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Fig.3</a:t>
              </a:r>
              <a:r>
                <a:rPr lang="en-US" sz="2800" b="0" i="1" noProof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Custom Dataset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6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587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Lonely Wolf</dc:creator>
  <cp:lastModifiedBy>Trần Thế Hữu Phúc</cp:lastModifiedBy>
  <cp:revision>15</cp:revision>
  <dcterms:created xsi:type="dcterms:W3CDTF">2022-11-19T02:58:11Z</dcterms:created>
  <dcterms:modified xsi:type="dcterms:W3CDTF">2025-05-27T03:46:46Z</dcterms:modified>
</cp:coreProperties>
</file>