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983"/>
    <a:srgbClr val="3FCDFF"/>
    <a:srgbClr val="1DC4FF"/>
    <a:srgbClr val="43CEFF"/>
    <a:srgbClr val="548428"/>
    <a:srgbClr val="34E885"/>
    <a:srgbClr val="C3AEE0"/>
    <a:srgbClr val="E6E6E6"/>
    <a:srgbClr val="5C7AFF"/>
    <a:srgbClr val="B0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>
      <p:cViewPr>
        <p:scale>
          <a:sx n="100" d="100"/>
          <a:sy n="100" d="100"/>
        </p:scale>
        <p:origin x="-210" y="-13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E722-F049-4AAE-BBD3-8A696B6582F4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3F7B-6299-4C65-8734-415E5FE87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797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044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54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29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905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3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70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70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DD1B-6DBD-4C67-82CA-2D2AD6682E71}" type="datetimeFigureOut">
              <a:rPr lang="fr-FR" smtClean="0"/>
              <a:t>18/04/2022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23C2-5C1D-40A9-AAAA-9D9D0FEFB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7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360696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avec coins arrondis en diagonale 14"/>
          <p:cNvSpPr/>
          <p:nvPr userDrawn="1"/>
        </p:nvSpPr>
        <p:spPr>
          <a:xfrm>
            <a:off x="6594648" y="3456384"/>
            <a:ext cx="5406008" cy="2592288"/>
          </a:xfrm>
          <a:prstGeom prst="round2DiagRect">
            <a:avLst/>
          </a:prstGeom>
          <a:solidFill>
            <a:srgbClr val="ACD983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 userDrawn="1"/>
        </p:nvSpPr>
        <p:spPr>
          <a:xfrm>
            <a:off x="7896200" y="191047"/>
            <a:ext cx="3897932" cy="3049313"/>
          </a:xfrm>
          <a:prstGeom prst="rect">
            <a:avLst/>
          </a:prstGeom>
          <a:solidFill>
            <a:srgbClr val="ACD98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209088" y="6239718"/>
            <a:ext cx="2180968" cy="365125"/>
          </a:xfrm>
          <a:prstGeom prst="rect">
            <a:avLst/>
          </a:prstGeom>
          <a:ln cap="flat"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07/01/2022 – 19/01/2022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22948" y="6239718"/>
            <a:ext cx="41148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MENIER Thomas </a:t>
            </a:r>
            <a:r>
              <a:rPr lang="fr-FR" dirty="0" err="1" smtClean="0"/>
              <a:t>Wanchaï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934636" y="6239717"/>
            <a:ext cx="2131541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Durée : 12 jours</a:t>
            </a:r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0" y="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 userDrawn="1"/>
        </p:nvCxnSpPr>
        <p:spPr>
          <a:xfrm>
            <a:off x="0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 userDrawn="1"/>
        </p:nvCxnSpPr>
        <p:spPr>
          <a:xfrm>
            <a:off x="0" y="6858000"/>
            <a:ext cx="1236069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Demi-cadre 37"/>
          <p:cNvSpPr/>
          <p:nvPr userDrawn="1"/>
        </p:nvSpPr>
        <p:spPr>
          <a:xfrm rot="10800000">
            <a:off x="11246197" y="5811046"/>
            <a:ext cx="1114499" cy="1046954"/>
          </a:xfrm>
          <a:prstGeom prst="halfFrame">
            <a:avLst/>
          </a:prstGeom>
          <a:solidFill>
            <a:srgbClr val="3FCDFF"/>
          </a:solidFill>
          <a:ln w="1905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2" name="Connecteur droit 41"/>
          <p:cNvCxnSpPr/>
          <p:nvPr userDrawn="1"/>
        </p:nvCxnSpPr>
        <p:spPr>
          <a:xfrm>
            <a:off x="12360696" y="0"/>
            <a:ext cx="0" cy="68580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Rectangle à coins arrondis 44"/>
          <p:cNvSpPr/>
          <p:nvPr userDrawn="1"/>
        </p:nvSpPr>
        <p:spPr>
          <a:xfrm>
            <a:off x="8379007" y="298171"/>
            <a:ext cx="2952328" cy="1204309"/>
          </a:xfrm>
          <a:prstGeom prst="roundRect">
            <a:avLst/>
          </a:prstGeom>
          <a:solidFill>
            <a:srgbClr val="DEEBF7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ZoneTexte 45"/>
          <p:cNvSpPr txBox="1"/>
          <p:nvPr userDrawn="1"/>
        </p:nvSpPr>
        <p:spPr>
          <a:xfrm>
            <a:off x="8451015" y="370179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Cascadia Mono" panose="020B0609020000020004" pitchFamily="49" charset="0"/>
                <a:cs typeface="Cascadia Mono" panose="020B0609020000020004" pitchFamily="49" charset="0"/>
              </a:rPr>
              <a:t>Outils</a:t>
            </a:r>
            <a:endParaRPr lang="fr-FR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0" name="Accolade ouvrante 49"/>
          <p:cNvSpPr/>
          <p:nvPr userDrawn="1"/>
        </p:nvSpPr>
        <p:spPr>
          <a:xfrm rot="5400000">
            <a:off x="9702182" y="518708"/>
            <a:ext cx="305977" cy="2559632"/>
          </a:xfrm>
          <a:prstGeom prst="leftBrace">
            <a:avLst>
              <a:gd name="adj1" fmla="val 151828"/>
              <a:gd name="adj2" fmla="val 50110"/>
            </a:avLst>
          </a:prstGeom>
          <a:ln w="38100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Accolade ouvrante 64"/>
          <p:cNvSpPr/>
          <p:nvPr userDrawn="1"/>
        </p:nvSpPr>
        <p:spPr>
          <a:xfrm rot="5400000">
            <a:off x="9769903" y="1335744"/>
            <a:ext cx="185698" cy="1080120"/>
          </a:xfrm>
          <a:prstGeom prst="leftBrace">
            <a:avLst>
              <a:gd name="adj1" fmla="val 151710"/>
              <a:gd name="adj2" fmla="val 50000"/>
            </a:avLst>
          </a:prstGeom>
          <a:ln w="28575">
            <a:solidFill>
              <a:srgbClr val="1D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avec coins rognés du même côté 66"/>
          <p:cNvSpPr/>
          <p:nvPr userDrawn="1"/>
        </p:nvSpPr>
        <p:spPr>
          <a:xfrm>
            <a:off x="8162983" y="1968654"/>
            <a:ext cx="3384376" cy="1100310"/>
          </a:xfrm>
          <a:prstGeom prst="snip2SameRect">
            <a:avLst/>
          </a:prstGeom>
          <a:solidFill>
            <a:srgbClr val="DEEBF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/>
          <p:cNvSpPr txBox="1"/>
          <p:nvPr userDrawn="1"/>
        </p:nvSpPr>
        <p:spPr>
          <a:xfrm>
            <a:off x="8620184" y="2024105"/>
            <a:ext cx="253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latin typeface="Gill Sans MT" panose="020B0502020104020203" pitchFamily="34" charset="0"/>
              </a:rPr>
              <a:t>Méthodes utilisées</a:t>
            </a:r>
            <a:endParaRPr lang="fr-FR" sz="1600" dirty="0">
              <a:latin typeface="Gill Sans MT" panose="020B0502020104020203" pitchFamily="34" charset="0"/>
            </a:endParaRPr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360040" y="1080120"/>
            <a:ext cx="6984776" cy="2088232"/>
          </a:xfrm>
          <a:prstGeom prst="round2DiagRect">
            <a:avLst/>
          </a:prstGeom>
          <a:solidFill>
            <a:srgbClr val="3FCDFF"/>
          </a:solidFill>
          <a:ln>
            <a:solidFill>
              <a:srgbClr val="1DC4FF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576064" y="122413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0" dirty="0" smtClean="0">
                <a:latin typeface="Gill Sans MT" panose="020B0502020104020203" pitchFamily="34" charset="0"/>
              </a:rPr>
              <a:t>Cahier des charges</a:t>
            </a:r>
            <a:endParaRPr lang="fr-FR" sz="2400" b="0" dirty="0">
              <a:latin typeface="Gill Sans MT" panose="020B0502020104020203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60040" y="3456384"/>
            <a:ext cx="5688632" cy="2592288"/>
          </a:xfrm>
          <a:prstGeom prst="rect">
            <a:avLst/>
          </a:prstGeom>
          <a:solidFill>
            <a:srgbClr val="ACD983"/>
          </a:solidFill>
          <a:ln w="28575">
            <a:gradFill flip="none" rotWithShape="1">
              <a:gsLst>
                <a:gs pos="0">
                  <a:srgbClr val="548428"/>
                </a:gs>
                <a:gs pos="100000">
                  <a:srgbClr val="ACD983"/>
                </a:gs>
              </a:gsLst>
              <a:lin ang="135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432048" y="3528391"/>
            <a:ext cx="217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ill Sans MT" panose="020B0502020104020203" pitchFamily="34" charset="0"/>
              </a:rPr>
              <a:t>Livrables finaux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3" name="Bande diagonale 12"/>
          <p:cNvSpPr/>
          <p:nvPr userDrawn="1"/>
        </p:nvSpPr>
        <p:spPr>
          <a:xfrm>
            <a:off x="6594649" y="3456384"/>
            <a:ext cx="1400883" cy="1296144"/>
          </a:xfrm>
          <a:prstGeom prst="diagStripe">
            <a:avLst/>
          </a:prstGeom>
          <a:solidFill>
            <a:srgbClr val="3FCD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/>
          <p:cNvSpPr txBox="1"/>
          <p:nvPr userDrawn="1"/>
        </p:nvSpPr>
        <p:spPr>
          <a:xfrm>
            <a:off x="8769797" y="3528391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Gill Sans MT" panose="020B0502020104020203" pitchFamily="34" charset="0"/>
              </a:rPr>
              <a:t>Compétences</a:t>
            </a:r>
            <a:r>
              <a:rPr lang="fr-FR" sz="2400" baseline="0" dirty="0" smtClean="0">
                <a:latin typeface="Gill Sans MT" panose="020B0502020104020203" pitchFamily="34" charset="0"/>
              </a:rPr>
              <a:t> acquises</a:t>
            </a:r>
            <a:endParaRPr lang="fr-FR" sz="24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976941" y="84782"/>
            <a:ext cx="615905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Conception</a:t>
            </a:r>
            <a:r>
              <a:rPr lang="fr-FR" sz="5400" b="1" cap="none" spc="0" baseline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 de BD</a:t>
            </a:r>
            <a:endParaRPr lang="fr-F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</a:endParaRPr>
          </a:p>
        </p:txBody>
      </p:sp>
      <p:sp>
        <p:nvSpPr>
          <p:cNvPr id="19" name="ZoneTexte 18"/>
          <p:cNvSpPr txBox="1"/>
          <p:nvPr userDrawn="1"/>
        </p:nvSpPr>
        <p:spPr>
          <a:xfrm>
            <a:off x="551385" y="1646399"/>
            <a:ext cx="6871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1" dirty="0" smtClean="0"/>
              <a:t>&gt; </a:t>
            </a:r>
            <a:r>
              <a:rPr lang="fr-FR" b="0" dirty="0" smtClean="0"/>
              <a:t> Créer une base de données et la maquette d’une application, à l’aide</a:t>
            </a:r>
            <a:r>
              <a:rPr lang="fr-FR" b="0" baseline="0" dirty="0" smtClean="0"/>
              <a:t>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fr-FR" b="0" baseline="0" dirty="0" smtClean="0"/>
              <a:t>   </a:t>
            </a:r>
            <a:r>
              <a:rPr lang="fr-FR" b="0" dirty="0" smtClean="0"/>
              <a:t>d’une</a:t>
            </a:r>
            <a:r>
              <a:rPr lang="fr-FR" b="0" baseline="0" dirty="0" smtClean="0"/>
              <a:t> demande d’un  client fictif, spécifiant ses besoins précis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 </a:t>
            </a:r>
            <a:r>
              <a:rPr lang="fr-FR" b="0" baseline="0" dirty="0" smtClean="0"/>
              <a:t>Réaliser le MCD associé et créer la BD à l’aide de </a:t>
            </a:r>
            <a:r>
              <a:rPr lang="fr-FR" b="0" baseline="0" dirty="0" err="1" smtClean="0"/>
              <a:t>Win’Design</a:t>
            </a:r>
            <a:endParaRPr lang="fr-FR" b="0" dirty="0" smtClean="0"/>
          </a:p>
          <a:p>
            <a:pPr>
              <a:lnSpc>
                <a:spcPct val="150000"/>
              </a:lnSpc>
            </a:pPr>
            <a:r>
              <a:rPr lang="fr-FR" b="1" dirty="0" smtClean="0"/>
              <a:t>&gt;</a:t>
            </a:r>
            <a:r>
              <a:rPr lang="fr-FR" b="1" baseline="0" dirty="0" smtClean="0"/>
              <a:t>  </a:t>
            </a:r>
            <a:r>
              <a:rPr lang="fr-FR" b="0" baseline="0" dirty="0" smtClean="0"/>
              <a:t>Travail en binôme (avec GUIMBEAU Alex)</a:t>
            </a:r>
            <a:endParaRPr lang="fr-FR" b="0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8379007" y="2334489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 smtClean="0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Modèle conceptuel de données (MCD)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159" y="464826"/>
            <a:ext cx="897305" cy="92755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22" y="639976"/>
            <a:ext cx="915019" cy="7747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" r="801"/>
          <a:stretch/>
        </p:blipFill>
        <p:spPr>
          <a:xfrm>
            <a:off x="2607574" y="3933055"/>
            <a:ext cx="3212809" cy="1947352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612182" y="4181102"/>
            <a:ext cx="1815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Le</a:t>
            </a:r>
            <a:r>
              <a:rPr lang="fr-FR" sz="1600" baseline="0" dirty="0" smtClean="0"/>
              <a:t> MCD et les fichiers créant la base de données en la remplissant avec un jeu de données pertinent</a:t>
            </a:r>
            <a:endParaRPr lang="fr-FR" sz="1600" dirty="0"/>
          </a:p>
        </p:txBody>
      </p:sp>
      <p:sp>
        <p:nvSpPr>
          <p:cNvPr id="34" name="ZoneTexte 33"/>
          <p:cNvSpPr txBox="1"/>
          <p:nvPr userDrawn="1"/>
        </p:nvSpPr>
        <p:spPr>
          <a:xfrm>
            <a:off x="6615236" y="4145862"/>
            <a:ext cx="558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                </a:t>
            </a:r>
            <a:r>
              <a:rPr lang="fr-FR" sz="1600" dirty="0" smtClean="0"/>
              <a:t> Modélisation</a:t>
            </a:r>
            <a:r>
              <a:rPr lang="fr-FR" sz="1600" baseline="0" dirty="0" smtClean="0"/>
              <a:t> d’un problème</a:t>
            </a:r>
          </a:p>
          <a:p>
            <a:endParaRPr lang="fr-FR" sz="1600" baseline="0" dirty="0" smtClean="0"/>
          </a:p>
          <a:p>
            <a:r>
              <a:rPr lang="fr-FR" sz="1600" baseline="0" dirty="0" smtClean="0"/>
              <a:t>             </a:t>
            </a:r>
            <a:r>
              <a:rPr lang="fr-FR" sz="1600" baseline="0" dirty="0" smtClean="0"/>
              <a:t>Division des tâches et fonctions à réaliser en équipe</a:t>
            </a:r>
          </a:p>
          <a:p>
            <a:endParaRPr lang="fr-FR" sz="1600" baseline="0" dirty="0" smtClean="0"/>
          </a:p>
          <a:p>
            <a:r>
              <a:rPr lang="fr-FR" sz="1600" dirty="0" smtClean="0"/>
              <a:t>        </a:t>
            </a:r>
            <a:r>
              <a:rPr lang="fr-FR" sz="1600" dirty="0" err="1" smtClean="0"/>
              <a:t>Think</a:t>
            </a:r>
            <a:r>
              <a:rPr lang="fr-FR" sz="1600" dirty="0" smtClean="0"/>
              <a:t> </a:t>
            </a:r>
            <a:r>
              <a:rPr lang="fr-FR" sz="1600" dirty="0" err="1" smtClean="0"/>
              <a:t>twice</a:t>
            </a:r>
            <a:r>
              <a:rPr lang="fr-FR" sz="1600" dirty="0" smtClean="0"/>
              <a:t>, code once</a:t>
            </a:r>
          </a:p>
          <a:p>
            <a:r>
              <a:rPr lang="fr-FR" sz="1600" dirty="0" smtClean="0"/>
              <a:t>        </a:t>
            </a:r>
            <a:r>
              <a:rPr lang="fr-FR" sz="1600" dirty="0" err="1" smtClean="0"/>
              <a:t>Réflexionen</a:t>
            </a:r>
            <a:r>
              <a:rPr lang="fr-FR" sz="1600" baseline="0" dirty="0" smtClean="0"/>
              <a:t> amont sur les relations avant de faire la base</a:t>
            </a:r>
            <a:endParaRPr lang="fr-FR" sz="1600" dirty="0"/>
          </a:p>
        </p:txBody>
      </p:sp>
      <p:pic>
        <p:nvPicPr>
          <p:cNvPr id="35" name="Image 3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47" y="4176479"/>
            <a:ext cx="306085" cy="306085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83" y="4611624"/>
            <a:ext cx="384744" cy="384744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45" y="5187414"/>
            <a:ext cx="427955" cy="4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8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2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MT</vt:lpstr>
      <vt:lpstr>Noto Mono</vt:lpstr>
      <vt:lpstr>Wingdings</vt:lpstr>
      <vt:lpstr>Thème Office</vt:lpstr>
      <vt:lpstr>Présentation PowerPoint</vt:lpstr>
    </vt:vector>
  </TitlesOfParts>
  <Company>IUT de Bordeaux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Menier</dc:creator>
  <cp:lastModifiedBy>Thomas Menier</cp:lastModifiedBy>
  <cp:revision>44</cp:revision>
  <dcterms:created xsi:type="dcterms:W3CDTF">2022-03-18T10:38:09Z</dcterms:created>
  <dcterms:modified xsi:type="dcterms:W3CDTF">2022-04-18T12:15:04Z</dcterms:modified>
</cp:coreProperties>
</file>