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7" r:id="rId4"/>
    <p:sldId id="260"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p:cViewPr varScale="1">
        <p:scale>
          <a:sx n="72" d="100"/>
          <a:sy n="72" d="100"/>
        </p:scale>
        <p:origin x="7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CB360-6E12-4EA2-821C-AD6F48B54A91}" type="datetimeFigureOut">
              <a:rPr lang="en-GB" smtClean="0"/>
              <a:t>11/02/2024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4C92E-0930-4C3B-9CE7-2073DDB2120F}" type="slidenum">
              <a:rPr lang="en-GB" smtClean="0"/>
              <a:t>‹#›</a:t>
            </a:fld>
            <a:endParaRPr lang="en-GB"/>
          </a:p>
        </p:txBody>
      </p:sp>
    </p:spTree>
    <p:extLst>
      <p:ext uri="{BB962C8B-B14F-4D97-AF65-F5344CB8AC3E}">
        <p14:creationId xmlns:p14="http://schemas.microsoft.com/office/powerpoint/2010/main" val="74541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öhne"/>
            </a:endParaRPr>
          </a:p>
          <a:p>
            <a:r>
              <a:rPr lang="en-GB" dirty="0">
                <a:latin typeface="Söhne"/>
              </a:rPr>
              <a:t>The SVM classifier consistently achieved the highest accuracy across various configurations.</a:t>
            </a:r>
          </a:p>
          <a:p>
            <a:r>
              <a:rPr lang="en-GB" dirty="0">
                <a:latin typeface="Söhne"/>
              </a:rPr>
              <a:t>Particularly, the SVM classifier with HOG feature descriptor and a larger image size (128x128) demonstrated the best performance.</a:t>
            </a:r>
          </a:p>
          <a:p>
            <a:r>
              <a:rPr lang="en-GB" dirty="0">
                <a:latin typeface="Söhne"/>
              </a:rPr>
              <a:t>SVM outperformed RF and AdaBoost in terms of accuracy, albeit with slightly longer computational time.</a:t>
            </a:r>
          </a:p>
          <a:p>
            <a:endParaRPr lang="en-GB" dirty="0"/>
          </a:p>
          <a:p>
            <a:endParaRPr lang="en-GB" dirty="0"/>
          </a:p>
        </p:txBody>
      </p:sp>
      <p:sp>
        <p:nvSpPr>
          <p:cNvPr id="4" name="Slide Number Placeholder 3"/>
          <p:cNvSpPr>
            <a:spLocks noGrp="1"/>
          </p:cNvSpPr>
          <p:nvPr>
            <p:ph type="sldNum" sz="quarter" idx="5"/>
          </p:nvPr>
        </p:nvSpPr>
        <p:spPr/>
        <p:txBody>
          <a:bodyPr/>
          <a:lstStyle/>
          <a:p>
            <a:fld id="{9334C92E-0930-4C3B-9CE7-2073DDB2120F}" type="slidenum">
              <a:rPr lang="en-GB" smtClean="0"/>
              <a:t>4</a:t>
            </a:fld>
            <a:endParaRPr lang="en-GB"/>
          </a:p>
        </p:txBody>
      </p:sp>
    </p:spTree>
    <p:extLst>
      <p:ext uri="{BB962C8B-B14F-4D97-AF65-F5344CB8AC3E}">
        <p14:creationId xmlns:p14="http://schemas.microsoft.com/office/powerpoint/2010/main" val="289061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0D0D0D"/>
                </a:solidFill>
                <a:effectLst/>
                <a:latin typeface="Söhne"/>
              </a:rPr>
              <a:t>Class 0 (glioma): 295 correct predictions, 4 misclassifications as class 1, 0 misclassifications as class 2, and 1 misclassification as class 3.</a:t>
            </a:r>
          </a:p>
          <a:p>
            <a:pPr algn="l">
              <a:buFont typeface="Arial" panose="020B0604020202020204" pitchFamily="34" charset="0"/>
              <a:buChar char="•"/>
            </a:pPr>
            <a:r>
              <a:rPr lang="en-GB" b="0" i="0" dirty="0">
                <a:solidFill>
                  <a:srgbClr val="0D0D0D"/>
                </a:solidFill>
                <a:effectLst/>
                <a:latin typeface="Söhne"/>
              </a:rPr>
              <a:t>Class 1 (meningioma): 89 correct predictions, 101 misclassifications as class 0, 84 misclassifications as class 2, and 32 misclassifications as class 3.</a:t>
            </a:r>
          </a:p>
          <a:p>
            <a:pPr algn="l">
              <a:buFont typeface="Arial" panose="020B0604020202020204" pitchFamily="34" charset="0"/>
              <a:buChar char="•"/>
            </a:pPr>
            <a:r>
              <a:rPr lang="en-GB" b="0" i="0" dirty="0">
                <a:solidFill>
                  <a:srgbClr val="0D0D0D"/>
                </a:solidFill>
                <a:effectLst/>
                <a:latin typeface="Söhne"/>
              </a:rPr>
              <a:t>Class 2 (</a:t>
            </a:r>
            <a:r>
              <a:rPr lang="en-GB" b="0" i="0" dirty="0" err="1">
                <a:solidFill>
                  <a:srgbClr val="0D0D0D"/>
                </a:solidFill>
                <a:effectLst/>
                <a:latin typeface="Söhne"/>
              </a:rPr>
              <a:t>notumor</a:t>
            </a:r>
            <a:r>
              <a:rPr lang="en-GB" b="0" i="0" dirty="0">
                <a:solidFill>
                  <a:srgbClr val="0D0D0D"/>
                </a:solidFill>
                <a:effectLst/>
                <a:latin typeface="Söhne"/>
              </a:rPr>
              <a:t>): 405 correct predictions, no misclassifications.</a:t>
            </a:r>
          </a:p>
          <a:p>
            <a:pPr algn="l">
              <a:buFont typeface="Arial" panose="020B0604020202020204" pitchFamily="34" charset="0"/>
              <a:buChar char="•"/>
            </a:pPr>
            <a:r>
              <a:rPr lang="en-GB" b="0" i="0" dirty="0">
                <a:solidFill>
                  <a:srgbClr val="0D0D0D"/>
                </a:solidFill>
                <a:effectLst/>
                <a:latin typeface="Söhne"/>
              </a:rPr>
              <a:t>Class 3 (pituitary): 298 correct predictions, 2 misclassifications as class 0.</a:t>
            </a:r>
          </a:p>
          <a:p>
            <a:endParaRPr lang="en-GB" dirty="0"/>
          </a:p>
        </p:txBody>
      </p:sp>
      <p:sp>
        <p:nvSpPr>
          <p:cNvPr id="4" name="Slide Number Placeholder 3"/>
          <p:cNvSpPr>
            <a:spLocks noGrp="1"/>
          </p:cNvSpPr>
          <p:nvPr>
            <p:ph type="sldNum" sz="quarter" idx="5"/>
          </p:nvPr>
        </p:nvSpPr>
        <p:spPr/>
        <p:txBody>
          <a:bodyPr/>
          <a:lstStyle/>
          <a:p>
            <a:fld id="{9334C92E-0930-4C3B-9CE7-2073DDB2120F}" type="slidenum">
              <a:rPr lang="en-GB" smtClean="0"/>
              <a:t>5</a:t>
            </a:fld>
            <a:endParaRPr lang="en-GB"/>
          </a:p>
        </p:txBody>
      </p:sp>
    </p:spTree>
    <p:extLst>
      <p:ext uri="{BB962C8B-B14F-4D97-AF65-F5344CB8AC3E}">
        <p14:creationId xmlns:p14="http://schemas.microsoft.com/office/powerpoint/2010/main" val="192214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latin typeface="Söhne"/>
              </a:rPr>
              <a:t>this indicates that the model is improving its ability to make accurate predictions on the training data without encountering sudden increases in loss, which could signal overfitting.</a:t>
            </a:r>
            <a:endParaRPr lang="en-GB" dirty="0"/>
          </a:p>
        </p:txBody>
      </p:sp>
      <p:sp>
        <p:nvSpPr>
          <p:cNvPr id="4" name="Slide Number Placeholder 3"/>
          <p:cNvSpPr>
            <a:spLocks noGrp="1"/>
          </p:cNvSpPr>
          <p:nvPr>
            <p:ph type="sldNum" sz="quarter" idx="5"/>
          </p:nvPr>
        </p:nvSpPr>
        <p:spPr/>
        <p:txBody>
          <a:bodyPr/>
          <a:lstStyle/>
          <a:p>
            <a:fld id="{9334C92E-0930-4C3B-9CE7-2073DDB2120F}" type="slidenum">
              <a:rPr lang="en-GB" smtClean="0"/>
              <a:t>9</a:t>
            </a:fld>
            <a:endParaRPr lang="en-GB"/>
          </a:p>
        </p:txBody>
      </p:sp>
    </p:spTree>
    <p:extLst>
      <p:ext uri="{BB962C8B-B14F-4D97-AF65-F5344CB8AC3E}">
        <p14:creationId xmlns:p14="http://schemas.microsoft.com/office/powerpoint/2010/main" val="265464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4528-550B-A001-7BC4-60E7B9BB5A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3A5D96-06B1-2B76-01DE-91AD8E8E3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63D1A35-050B-2520-9E69-0B1CF45B5259}"/>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5" name="Footer Placeholder 4">
            <a:extLst>
              <a:ext uri="{FF2B5EF4-FFF2-40B4-BE49-F238E27FC236}">
                <a16:creationId xmlns:a16="http://schemas.microsoft.com/office/drawing/2014/main" id="{E043F905-8E8C-DC6C-DDDD-17CD76A8A4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449220-D931-5777-CCB9-835AB0873F96}"/>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253814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425F-738E-C672-4332-76F4FDB02E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7BD9BA-D25D-1A27-9128-EBFF6DE765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63BC8E-10F9-2D3C-F156-4FB25946A0A2}"/>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5" name="Footer Placeholder 4">
            <a:extLst>
              <a:ext uri="{FF2B5EF4-FFF2-40B4-BE49-F238E27FC236}">
                <a16:creationId xmlns:a16="http://schemas.microsoft.com/office/drawing/2014/main" id="{AB0F2440-0EAE-D13D-4FD6-45B8B7A573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E59738-11AD-B9BC-EAEF-71DC88F93ADD}"/>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2756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60ED1-1498-239D-6BBA-514A72EF4C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6EC720-86DA-CBA2-00E0-C687ECDF7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B879F8-717A-3237-8566-17161A48D448}"/>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5" name="Footer Placeholder 4">
            <a:extLst>
              <a:ext uri="{FF2B5EF4-FFF2-40B4-BE49-F238E27FC236}">
                <a16:creationId xmlns:a16="http://schemas.microsoft.com/office/drawing/2014/main" id="{4A2BB02B-D916-0651-7D69-96BC4D113B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89728D-FA93-8904-2042-91C6AF2D7D58}"/>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310513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03CE-AB2E-EC31-B834-AE5C62AE18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E17424-7CAD-466E-4B6D-B9EA49CD10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9F0E24-A09A-1A84-E5F5-41B8558859BB}"/>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5" name="Footer Placeholder 4">
            <a:extLst>
              <a:ext uri="{FF2B5EF4-FFF2-40B4-BE49-F238E27FC236}">
                <a16:creationId xmlns:a16="http://schemas.microsoft.com/office/drawing/2014/main" id="{10DF0913-608D-76A0-6E1C-7F03AA5630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73E875-5A95-6F31-7420-3FA7DBF5AB84}"/>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167103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BF86-0EF3-A2AD-FB4C-70EBCD6D3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FE12CA-002C-F90C-4733-DE81B3EEB1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A62CD-A8DA-4D4E-55C5-B2DE15F5CE69}"/>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5" name="Footer Placeholder 4">
            <a:extLst>
              <a:ext uri="{FF2B5EF4-FFF2-40B4-BE49-F238E27FC236}">
                <a16:creationId xmlns:a16="http://schemas.microsoft.com/office/drawing/2014/main" id="{4C0CCCDF-ECA7-A247-9762-43DB718C1D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DF611-7B10-DDB0-98AF-7E348E897159}"/>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405306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5310-25EF-2F03-A2EB-3A27BB5165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B7D87C-EBE7-1AA4-16F0-614D35E34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C8ADA7-BF49-D1FC-CCFF-76A382A01F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F12063-666A-C723-145D-7B5EFBD027E4}"/>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6" name="Footer Placeholder 5">
            <a:extLst>
              <a:ext uri="{FF2B5EF4-FFF2-40B4-BE49-F238E27FC236}">
                <a16:creationId xmlns:a16="http://schemas.microsoft.com/office/drawing/2014/main" id="{BDDED528-68CC-7048-CF05-0A7B27223D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6CBFA6-D4EF-D0C1-09B5-D34CF13C4EAE}"/>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96341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7F92-7943-CB60-F152-3C23FEAFE3B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8C6D68-6CF0-EC64-984E-A703F8BB0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9F538-7A50-8B0E-E622-FCB9BB5D6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F2F34E2-8227-C6D6-2CDF-2C48B03A4B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B7376-D525-F934-C7DE-A4EA378290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F168627-CF01-E02A-E465-65E0E11D3F4B}"/>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8" name="Footer Placeholder 7">
            <a:extLst>
              <a:ext uri="{FF2B5EF4-FFF2-40B4-BE49-F238E27FC236}">
                <a16:creationId xmlns:a16="http://schemas.microsoft.com/office/drawing/2014/main" id="{917FF95F-D13E-88C5-743E-8517E678381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F0DE3F-75AB-3124-9E2A-1B1986C12692}"/>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272101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34EB-170E-CE67-1F1A-0DA2E00460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EAAC0AA-5B47-8290-2571-832586DD4EAC}"/>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4" name="Footer Placeholder 3">
            <a:extLst>
              <a:ext uri="{FF2B5EF4-FFF2-40B4-BE49-F238E27FC236}">
                <a16:creationId xmlns:a16="http://schemas.microsoft.com/office/drawing/2014/main" id="{8588062F-58B0-C7FC-30C4-088289072A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302B843-96D8-2086-DA25-E769138F16C1}"/>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369399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68A94-7D54-59BE-A3AE-FCFB74FCBF63}"/>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3" name="Footer Placeholder 2">
            <a:extLst>
              <a:ext uri="{FF2B5EF4-FFF2-40B4-BE49-F238E27FC236}">
                <a16:creationId xmlns:a16="http://schemas.microsoft.com/office/drawing/2014/main" id="{9C31D012-EFA7-3CA1-A49C-9B2CFA6212F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C8DEA2A-4C21-2D0C-DB9D-EF64FF43ADED}"/>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390800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8090-7C5F-F150-0EE5-4E19027A5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323A04-C365-4D5D-F511-290A0EF83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A0C607E-A096-0ED5-90D2-8FA64C2CB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DDEB1-C01E-D04B-E596-B83B218A06C6}"/>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6" name="Footer Placeholder 5">
            <a:extLst>
              <a:ext uri="{FF2B5EF4-FFF2-40B4-BE49-F238E27FC236}">
                <a16:creationId xmlns:a16="http://schemas.microsoft.com/office/drawing/2014/main" id="{8CF14950-569D-FAE2-F9A4-179691B3EA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57750B-F9ED-5B2B-9A19-09F1C3F0B9DE}"/>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370520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B0FF-E386-1290-39CE-AAAF78A57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C117C8A-190E-AC87-22E3-6F8AA1080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84DB1F-C415-07CD-13F5-5118EC12E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296D2-54F2-1BF0-A05F-3695702BAA4B}"/>
              </a:ext>
            </a:extLst>
          </p:cNvPr>
          <p:cNvSpPr>
            <a:spLocks noGrp="1"/>
          </p:cNvSpPr>
          <p:nvPr>
            <p:ph type="dt" sz="half" idx="10"/>
          </p:nvPr>
        </p:nvSpPr>
        <p:spPr/>
        <p:txBody>
          <a:bodyPr/>
          <a:lstStyle/>
          <a:p>
            <a:fld id="{2A592678-2603-4A1E-B686-7A71CCC296D5}" type="datetimeFigureOut">
              <a:rPr lang="en-GB" smtClean="0"/>
              <a:t>11/02/2024</a:t>
            </a:fld>
            <a:endParaRPr lang="en-GB"/>
          </a:p>
        </p:txBody>
      </p:sp>
      <p:sp>
        <p:nvSpPr>
          <p:cNvPr id="6" name="Footer Placeholder 5">
            <a:extLst>
              <a:ext uri="{FF2B5EF4-FFF2-40B4-BE49-F238E27FC236}">
                <a16:creationId xmlns:a16="http://schemas.microsoft.com/office/drawing/2014/main" id="{C44CB2B5-2180-A866-52DD-779FAE7531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22DC20-2F7C-9966-472D-238F0B4ABB0D}"/>
              </a:ext>
            </a:extLst>
          </p:cNvPr>
          <p:cNvSpPr>
            <a:spLocks noGrp="1"/>
          </p:cNvSpPr>
          <p:nvPr>
            <p:ph type="sldNum" sz="quarter" idx="12"/>
          </p:nvPr>
        </p:nvSpPr>
        <p:spPr/>
        <p:txBody>
          <a:bodyPr/>
          <a:lstStyle/>
          <a:p>
            <a:fld id="{63B7DCF5-D452-47C1-B712-7F0102E533F2}" type="slidenum">
              <a:rPr lang="en-GB" smtClean="0"/>
              <a:t>‹#›</a:t>
            </a:fld>
            <a:endParaRPr lang="en-GB"/>
          </a:p>
        </p:txBody>
      </p:sp>
    </p:spTree>
    <p:extLst>
      <p:ext uri="{BB962C8B-B14F-4D97-AF65-F5344CB8AC3E}">
        <p14:creationId xmlns:p14="http://schemas.microsoft.com/office/powerpoint/2010/main" val="106244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3CE495-3401-1C73-F041-873BEE438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6B1555-DD59-50FE-1F01-A90511DB2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CB873E-5744-26F2-8CF0-88E6972C0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592678-2603-4A1E-B686-7A71CCC296D5}" type="datetimeFigureOut">
              <a:rPr lang="en-GB" smtClean="0"/>
              <a:t>11/02/2024</a:t>
            </a:fld>
            <a:endParaRPr lang="en-GB"/>
          </a:p>
        </p:txBody>
      </p:sp>
      <p:sp>
        <p:nvSpPr>
          <p:cNvPr id="5" name="Footer Placeholder 4">
            <a:extLst>
              <a:ext uri="{FF2B5EF4-FFF2-40B4-BE49-F238E27FC236}">
                <a16:creationId xmlns:a16="http://schemas.microsoft.com/office/drawing/2014/main" id="{693BC65F-93BA-50E8-0DCA-1E299D1C5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B3AD2A5-7B97-8FED-86F1-097E5DE91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B7DCF5-D452-47C1-B712-7F0102E533F2}" type="slidenum">
              <a:rPr lang="en-GB" smtClean="0"/>
              <a:t>‹#›</a:t>
            </a:fld>
            <a:endParaRPr lang="en-GB"/>
          </a:p>
        </p:txBody>
      </p:sp>
    </p:spTree>
    <p:extLst>
      <p:ext uri="{BB962C8B-B14F-4D97-AF65-F5344CB8AC3E}">
        <p14:creationId xmlns:p14="http://schemas.microsoft.com/office/powerpoint/2010/main" val="1308775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EDFF2-CB90-F72D-F7A5-C330CC90A0F7}"/>
              </a:ext>
            </a:extLst>
          </p:cNvPr>
          <p:cNvSpPr>
            <a:spLocks noGrp="1"/>
          </p:cNvSpPr>
          <p:nvPr>
            <p:ph type="ctrTitle"/>
          </p:nvPr>
        </p:nvSpPr>
        <p:spPr>
          <a:xfrm>
            <a:off x="8115300" y="1562669"/>
            <a:ext cx="3389515" cy="2380681"/>
          </a:xfrm>
        </p:spPr>
        <p:txBody>
          <a:bodyPr anchor="b">
            <a:normAutofit/>
          </a:bodyPr>
          <a:lstStyle/>
          <a:p>
            <a:r>
              <a:rPr lang="en-GB" sz="25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Leveraging Machine Learning and Deep Learning for Brain Tumor Detection and Classification from MRI Images</a:t>
            </a:r>
            <a:endParaRPr lang="en-GB" sz="2500">
              <a:solidFill>
                <a:schemeClr val="tx1">
                  <a:lumMod val="85000"/>
                  <a:lumOff val="15000"/>
                </a:schemeClr>
              </a:solidFill>
            </a:endParaRPr>
          </a:p>
        </p:txBody>
      </p:sp>
      <p:sp>
        <p:nvSpPr>
          <p:cNvPr id="3" name="Subtitle 2">
            <a:extLst>
              <a:ext uri="{FF2B5EF4-FFF2-40B4-BE49-F238E27FC236}">
                <a16:creationId xmlns:a16="http://schemas.microsoft.com/office/drawing/2014/main" id="{30CF4A25-C396-DF57-01E8-ABC54DC1395C}"/>
              </a:ext>
            </a:extLst>
          </p:cNvPr>
          <p:cNvSpPr>
            <a:spLocks noGrp="1"/>
          </p:cNvSpPr>
          <p:nvPr>
            <p:ph type="subTitle" idx="1"/>
          </p:nvPr>
        </p:nvSpPr>
        <p:spPr>
          <a:xfrm>
            <a:off x="8362951" y="4216344"/>
            <a:ext cx="2895600" cy="1289676"/>
          </a:xfrm>
        </p:spPr>
        <p:txBody>
          <a:bodyPr anchor="t">
            <a:normAutofit/>
          </a:bodyPr>
          <a:lstStyle/>
          <a:p>
            <a:r>
              <a:rPr lang="en-GB" sz="16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Wanda Handal</a:t>
            </a:r>
            <a:br>
              <a:rPr lang="en-GB" sz="16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GB" sz="16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6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February 2024</a:t>
            </a:r>
            <a:endParaRPr lang="en-GB" sz="1600">
              <a:solidFill>
                <a:schemeClr val="tx1">
                  <a:lumMod val="85000"/>
                  <a:lumOff val="15000"/>
                </a:schemeClr>
              </a:solidFill>
            </a:endParaRPr>
          </a:p>
        </p:txBody>
      </p:sp>
      <p:pic>
        <p:nvPicPr>
          <p:cNvPr id="4" name="Picture 3" descr="A collage of images of a brain&#10;&#10;Description automatically generated">
            <a:extLst>
              <a:ext uri="{FF2B5EF4-FFF2-40B4-BE49-F238E27FC236}">
                <a16:creationId xmlns:a16="http://schemas.microsoft.com/office/drawing/2014/main" id="{924C40C0-8B87-D741-69FD-FDA0480E18CC}"/>
              </a:ext>
            </a:extLst>
          </p:cNvPr>
          <p:cNvPicPr>
            <a:picLocks noChangeAspect="1"/>
          </p:cNvPicPr>
          <p:nvPr/>
        </p:nvPicPr>
        <p:blipFill rotWithShape="1">
          <a:blip r:embed="rId2">
            <a:extLst>
              <a:ext uri="{28A0092B-C50C-407E-A947-70E740481C1C}">
                <a14:useLocalDpi xmlns:a14="http://schemas.microsoft.com/office/drawing/2010/main" val="0"/>
              </a:ext>
            </a:extLst>
          </a:blip>
          <a:srcRect t="5819" b="4940"/>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118933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D8A8-D0AC-E2B2-0018-DA289E3D26E5}"/>
              </a:ext>
            </a:extLst>
          </p:cNvPr>
          <p:cNvSpPr>
            <a:spLocks noGrp="1"/>
          </p:cNvSpPr>
          <p:nvPr>
            <p:ph type="title"/>
          </p:nvPr>
        </p:nvSpPr>
        <p:spPr/>
        <p:txBody>
          <a:bodyPr/>
          <a:lstStyle/>
          <a:p>
            <a:r>
              <a:rPr lang="en-GB" dirty="0"/>
              <a:t>ML Classifier &amp; Feature descriptors VS CNN</a:t>
            </a:r>
          </a:p>
        </p:txBody>
      </p:sp>
      <p:sp>
        <p:nvSpPr>
          <p:cNvPr id="3" name="Content Placeholder 2">
            <a:extLst>
              <a:ext uri="{FF2B5EF4-FFF2-40B4-BE49-F238E27FC236}">
                <a16:creationId xmlns:a16="http://schemas.microsoft.com/office/drawing/2014/main" id="{D8F61A54-DAC2-14C4-1B80-F8576C0F2B88}"/>
              </a:ext>
            </a:extLst>
          </p:cNvPr>
          <p:cNvSpPr>
            <a:spLocks noGrp="1"/>
          </p:cNvSpPr>
          <p:nvPr>
            <p:ph idx="1"/>
          </p:nvPr>
        </p:nvSpPr>
        <p:spPr/>
        <p:txBody>
          <a:bodyPr>
            <a:normAutofit/>
          </a:bodyPr>
          <a:lstStyle/>
          <a:p>
            <a:pPr algn="l"/>
            <a:r>
              <a:rPr lang="en-GB" sz="1800" b="1" i="0" dirty="0">
                <a:solidFill>
                  <a:srgbClr val="0D0D0D"/>
                </a:solidFill>
                <a:effectLst/>
                <a:latin typeface="Söhne"/>
              </a:rPr>
              <a:t>Overall Comparison:</a:t>
            </a:r>
            <a:endParaRPr lang="en-GB" sz="1800" b="0" i="0" dirty="0">
              <a:solidFill>
                <a:srgbClr val="0D0D0D"/>
              </a:solidFill>
              <a:effectLst/>
              <a:latin typeface="Söhne"/>
            </a:endParaRPr>
          </a:p>
          <a:p>
            <a:pPr algn="l">
              <a:buFont typeface="Arial" panose="020B0604020202020204" pitchFamily="34" charset="0"/>
              <a:buChar char="•"/>
            </a:pPr>
            <a:r>
              <a:rPr lang="en-GB" sz="1800" b="1" i="0" dirty="0">
                <a:solidFill>
                  <a:srgbClr val="0D0D0D"/>
                </a:solidFill>
                <a:effectLst/>
                <a:latin typeface="Söhne"/>
              </a:rPr>
              <a:t>Accuracy:</a:t>
            </a:r>
            <a:r>
              <a:rPr lang="en-GB" sz="1800" b="0" i="0" dirty="0">
                <a:solidFill>
                  <a:srgbClr val="0D0D0D"/>
                </a:solidFill>
                <a:effectLst/>
                <a:latin typeface="Söhne"/>
              </a:rPr>
              <a:t> CNN outperformed traditional classifiers, demonstrating superior accuracy in classifying brain </a:t>
            </a:r>
            <a:r>
              <a:rPr lang="en-GB" sz="1800" b="0" i="0" dirty="0" err="1">
                <a:solidFill>
                  <a:srgbClr val="0D0D0D"/>
                </a:solidFill>
                <a:effectLst/>
                <a:latin typeface="Söhne"/>
              </a:rPr>
              <a:t>tumor</a:t>
            </a:r>
            <a:r>
              <a:rPr lang="en-GB" sz="1800" b="0" i="0" dirty="0">
                <a:solidFill>
                  <a:srgbClr val="0D0D0D"/>
                </a:solidFill>
                <a:effectLst/>
                <a:latin typeface="Söhne"/>
              </a:rPr>
              <a:t> images.</a:t>
            </a:r>
          </a:p>
          <a:p>
            <a:pPr algn="l">
              <a:buFont typeface="Arial" panose="020B0604020202020204" pitchFamily="34" charset="0"/>
              <a:buChar char="•"/>
            </a:pPr>
            <a:r>
              <a:rPr lang="en-GB" sz="1800" b="1" i="0" dirty="0">
                <a:solidFill>
                  <a:srgbClr val="0D0D0D"/>
                </a:solidFill>
                <a:effectLst/>
                <a:latin typeface="Söhne"/>
              </a:rPr>
              <a:t>Training Time:</a:t>
            </a:r>
            <a:r>
              <a:rPr lang="en-GB" sz="1800" b="0" i="0" dirty="0">
                <a:solidFill>
                  <a:srgbClr val="0D0D0D"/>
                </a:solidFill>
                <a:effectLst/>
                <a:latin typeface="Söhne"/>
              </a:rPr>
              <a:t> Traditional classifiers generally had faster training times compared to CNN, particularly for smaller image sizes.</a:t>
            </a:r>
          </a:p>
          <a:p>
            <a:pPr algn="l">
              <a:buFont typeface="Arial" panose="020B0604020202020204" pitchFamily="34" charset="0"/>
              <a:buChar char="•"/>
            </a:pPr>
            <a:r>
              <a:rPr lang="en-GB" sz="1800" b="1" i="0" dirty="0">
                <a:solidFill>
                  <a:srgbClr val="0D0D0D"/>
                </a:solidFill>
                <a:effectLst/>
                <a:latin typeface="Söhne"/>
              </a:rPr>
              <a:t>Resource Requirements:</a:t>
            </a:r>
            <a:r>
              <a:rPr lang="en-GB" sz="1800" b="0" i="0" dirty="0">
                <a:solidFill>
                  <a:srgbClr val="0D0D0D"/>
                </a:solidFill>
                <a:effectLst/>
                <a:latin typeface="Söhne"/>
              </a:rPr>
              <a:t> CNN models require more extensive datasets and computational resources for training but offer the potential for higher accuracy and automated feature learning.</a:t>
            </a:r>
          </a:p>
          <a:p>
            <a:pPr algn="l">
              <a:buFont typeface="Arial" panose="020B0604020202020204" pitchFamily="34" charset="0"/>
              <a:buChar char="•"/>
            </a:pPr>
            <a:endParaRPr lang="en-GB" sz="1800" dirty="0">
              <a:solidFill>
                <a:srgbClr val="0D0D0D"/>
              </a:solidFill>
              <a:latin typeface="Söhne"/>
            </a:endParaRPr>
          </a:p>
          <a:p>
            <a:pPr algn="l">
              <a:buFont typeface="Arial" panose="020B0604020202020204" pitchFamily="34" charset="0"/>
              <a:buChar char="•"/>
            </a:pPr>
            <a:r>
              <a:rPr lang="en-GB" sz="1800" b="0" i="0" dirty="0">
                <a:solidFill>
                  <a:srgbClr val="0D0D0D"/>
                </a:solidFill>
                <a:effectLst/>
                <a:latin typeface="Söhne"/>
              </a:rPr>
              <a:t>While traditional machine learning classifiers provide reasonable performance, CNNs offer a compelling alternative with their ability to learn complex features directly from image data. The choice between traditional classifiers and CNNs </a:t>
            </a:r>
            <a:r>
              <a:rPr lang="en-GB" sz="1800" b="0" i="0" u="sng" dirty="0">
                <a:solidFill>
                  <a:srgbClr val="0D0D0D"/>
                </a:solidFill>
                <a:effectLst/>
                <a:latin typeface="Söhne"/>
              </a:rPr>
              <a:t>depends on factors such as dataset size, computational resources, and the desired balance between accuracy and efficiency in brain </a:t>
            </a:r>
            <a:r>
              <a:rPr lang="en-GB" sz="1800" b="0" i="0" u="sng" dirty="0" err="1">
                <a:solidFill>
                  <a:srgbClr val="0D0D0D"/>
                </a:solidFill>
                <a:effectLst/>
                <a:latin typeface="Söhne"/>
              </a:rPr>
              <a:t>tumor</a:t>
            </a:r>
            <a:r>
              <a:rPr lang="en-GB" sz="1800" b="0" i="0" u="sng" dirty="0">
                <a:solidFill>
                  <a:srgbClr val="0D0D0D"/>
                </a:solidFill>
                <a:effectLst/>
                <a:latin typeface="Söhne"/>
              </a:rPr>
              <a:t> classification tasks</a:t>
            </a:r>
            <a:r>
              <a:rPr lang="en-GB" sz="1800" b="0" i="0" dirty="0">
                <a:solidFill>
                  <a:srgbClr val="0D0D0D"/>
                </a:solidFill>
                <a:effectLst/>
                <a:latin typeface="Söhne"/>
              </a:rPr>
              <a:t>.</a:t>
            </a:r>
          </a:p>
          <a:p>
            <a:endParaRPr lang="en-GB" sz="1800" dirty="0"/>
          </a:p>
        </p:txBody>
      </p:sp>
    </p:spTree>
    <p:extLst>
      <p:ext uri="{BB962C8B-B14F-4D97-AF65-F5344CB8AC3E}">
        <p14:creationId xmlns:p14="http://schemas.microsoft.com/office/powerpoint/2010/main" val="112663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EFA5E-AEA7-3E22-36D0-48C855C58ED2}"/>
              </a:ext>
            </a:extLst>
          </p:cNvPr>
          <p:cNvSpPr>
            <a:spLocks noGrp="1"/>
          </p:cNvSpPr>
          <p:nvPr>
            <p:ph type="title"/>
          </p:nvPr>
        </p:nvSpPr>
        <p:spPr>
          <a:xfrm>
            <a:off x="7320466" y="609600"/>
            <a:ext cx="4140014" cy="1330839"/>
          </a:xfrm>
        </p:spPr>
        <p:txBody>
          <a:bodyPr>
            <a:normAutofit/>
          </a:bodyPr>
          <a:lstStyle/>
          <a:p>
            <a:r>
              <a:rPr lang="en-GB"/>
              <a:t>About our Dataset</a:t>
            </a:r>
            <a:endParaRPr lang="en-GB" dirty="0"/>
          </a:p>
        </p:txBody>
      </p:sp>
      <p:pic>
        <p:nvPicPr>
          <p:cNvPr id="5" name="Picture 4" descr="A collage of images of a brain&#10;&#10;Description automatically generated">
            <a:extLst>
              <a:ext uri="{FF2B5EF4-FFF2-40B4-BE49-F238E27FC236}">
                <a16:creationId xmlns:a16="http://schemas.microsoft.com/office/drawing/2014/main" id="{5F23D32D-A04B-D846-2F08-4DEF913215AE}"/>
              </a:ext>
            </a:extLst>
          </p:cNvPr>
          <p:cNvPicPr>
            <a:picLocks noChangeAspect="1"/>
          </p:cNvPicPr>
          <p:nvPr/>
        </p:nvPicPr>
        <p:blipFill rotWithShape="1">
          <a:blip r:embed="rId2">
            <a:extLst>
              <a:ext uri="{28A0092B-C50C-407E-A947-70E740481C1C}">
                <a14:useLocalDpi xmlns:a14="http://schemas.microsoft.com/office/drawing/2010/main" val="0"/>
              </a:ext>
            </a:extLst>
          </a:blip>
          <a:srcRect t="882" r="3" b="3"/>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001F2AB9-FD3F-8109-3ACF-F8503DDCA9AD}"/>
              </a:ext>
            </a:extLst>
          </p:cNvPr>
          <p:cNvSpPr>
            <a:spLocks noGrp="1"/>
          </p:cNvSpPr>
          <p:nvPr>
            <p:ph idx="1"/>
          </p:nvPr>
        </p:nvSpPr>
        <p:spPr>
          <a:xfrm>
            <a:off x="7320465" y="2194102"/>
            <a:ext cx="4140013" cy="3908586"/>
          </a:xfrm>
        </p:spPr>
        <p:txBody>
          <a:bodyPr>
            <a:normAutofit/>
          </a:bodyPr>
          <a:lstStyle/>
          <a:p>
            <a:pPr>
              <a:buFont typeface="+mj-lt"/>
              <a:buAutoNum type="arabicPeriod"/>
            </a:pPr>
            <a:r>
              <a:rPr lang="en-GB" sz="2000" b="0" i="0">
                <a:effectLst/>
                <a:latin typeface="Inter"/>
              </a:rPr>
              <a:t>This dataset contains </a:t>
            </a:r>
            <a:r>
              <a:rPr lang="en-GB" sz="2000" b="1" i="0">
                <a:effectLst/>
                <a:latin typeface="Inter"/>
              </a:rPr>
              <a:t>7023</a:t>
            </a:r>
            <a:r>
              <a:rPr lang="en-GB" sz="2000" b="0" i="0">
                <a:effectLst/>
                <a:latin typeface="Inter"/>
              </a:rPr>
              <a:t> images of human brain MRI images which are classified into 4 classes: </a:t>
            </a:r>
            <a:r>
              <a:rPr lang="en-GB" sz="2000" b="1" i="0">
                <a:effectLst/>
                <a:latin typeface="Inter"/>
              </a:rPr>
              <a:t>glioma</a:t>
            </a:r>
            <a:r>
              <a:rPr lang="en-GB" sz="2000" b="0" i="0">
                <a:effectLst/>
                <a:latin typeface="Inter"/>
              </a:rPr>
              <a:t> - </a:t>
            </a:r>
            <a:r>
              <a:rPr lang="en-GB" sz="2000" b="1" i="0">
                <a:effectLst/>
                <a:latin typeface="Inter"/>
              </a:rPr>
              <a:t>meningioma</a:t>
            </a:r>
            <a:r>
              <a:rPr lang="en-GB" sz="2000" b="0" i="0">
                <a:effectLst/>
                <a:latin typeface="Inter"/>
              </a:rPr>
              <a:t> - </a:t>
            </a:r>
            <a:r>
              <a:rPr lang="en-GB" sz="2000" b="1" i="0">
                <a:effectLst/>
                <a:latin typeface="Inter"/>
              </a:rPr>
              <a:t>no tumor</a:t>
            </a:r>
            <a:r>
              <a:rPr lang="en-GB" sz="2000" b="0" i="0">
                <a:effectLst/>
                <a:latin typeface="Inter"/>
              </a:rPr>
              <a:t> and </a:t>
            </a:r>
            <a:r>
              <a:rPr lang="en-GB" sz="2000" b="1" i="0">
                <a:effectLst/>
                <a:latin typeface="Inter"/>
              </a:rPr>
              <a:t>pituitary</a:t>
            </a:r>
            <a:r>
              <a:rPr lang="en-GB" sz="2000" b="0" i="0">
                <a:effectLst/>
                <a:latin typeface="Inter"/>
              </a:rPr>
              <a:t>.</a:t>
            </a:r>
          </a:p>
          <a:p>
            <a:pPr>
              <a:buFont typeface="+mj-lt"/>
              <a:buAutoNum type="arabicPeriod"/>
            </a:pPr>
            <a:r>
              <a:rPr lang="en-GB" sz="2000">
                <a:latin typeface="Inter"/>
              </a:rPr>
              <a:t>Dataset is divided into 2 folders: </a:t>
            </a:r>
          </a:p>
          <a:p>
            <a:pPr lvl="1">
              <a:buFont typeface="+mj-lt"/>
              <a:buAutoNum type="arabicPeriod"/>
            </a:pPr>
            <a:r>
              <a:rPr lang="en-GB" sz="2000" b="0" i="0">
                <a:effectLst/>
                <a:latin typeface="Inter"/>
              </a:rPr>
              <a:t>Training set</a:t>
            </a:r>
            <a:r>
              <a:rPr lang="en-GB" sz="2000">
                <a:latin typeface="Inter"/>
              </a:rPr>
              <a:t>: has a total of </a:t>
            </a:r>
            <a:r>
              <a:rPr lang="en-GB" sz="2000" b="0" i="0">
                <a:effectLst/>
                <a:latin typeface="Courier New" panose="02070309020205020404" pitchFamily="49" charset="0"/>
              </a:rPr>
              <a:t>4569</a:t>
            </a:r>
            <a:endParaRPr lang="en-GB" sz="2000">
              <a:latin typeface="Inter"/>
            </a:endParaRPr>
          </a:p>
          <a:p>
            <a:pPr lvl="1">
              <a:buFont typeface="+mj-lt"/>
              <a:buAutoNum type="arabicPeriod"/>
            </a:pPr>
            <a:r>
              <a:rPr lang="en-GB" sz="2000" b="0" i="0">
                <a:effectLst/>
                <a:latin typeface="Inter"/>
              </a:rPr>
              <a:t>Testing set has a total of </a:t>
            </a:r>
            <a:r>
              <a:rPr lang="en-GB" sz="2000" b="0" i="0">
                <a:effectLst/>
                <a:latin typeface="Courier New" panose="02070309020205020404" pitchFamily="49" charset="0"/>
              </a:rPr>
              <a:t>1311</a:t>
            </a:r>
            <a:endParaRPr lang="en-GB" sz="2000">
              <a:latin typeface="Söhne"/>
            </a:endParaRPr>
          </a:p>
          <a:p>
            <a:pPr marL="457200" lvl="1" indent="0">
              <a:buNone/>
            </a:pPr>
            <a:endParaRPr lang="en-GB" sz="2000" b="0" i="0">
              <a:effectLst/>
              <a:latin typeface="Söhne"/>
            </a:endParaRPr>
          </a:p>
          <a:p>
            <a:pPr marL="457200" lvl="1" indent="0">
              <a:buNone/>
            </a:pPr>
            <a:endParaRPr lang="en-GB" sz="2000" b="0" i="0">
              <a:effectLst/>
              <a:latin typeface="Söhne"/>
            </a:endParaRPr>
          </a:p>
        </p:txBody>
      </p:sp>
    </p:spTree>
    <p:extLst>
      <p:ext uri="{BB962C8B-B14F-4D97-AF65-F5344CB8AC3E}">
        <p14:creationId xmlns:p14="http://schemas.microsoft.com/office/powerpoint/2010/main" val="187717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4A338-E726-BB86-DE6A-EE4F6454A8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C4E00-F2BE-DEEC-581C-D7CDAB209A18}"/>
              </a:ext>
            </a:extLst>
          </p:cNvPr>
          <p:cNvSpPr>
            <a:spLocks noGrp="1"/>
          </p:cNvSpPr>
          <p:nvPr>
            <p:ph type="title"/>
          </p:nvPr>
        </p:nvSpPr>
        <p:spPr/>
        <p:txBody>
          <a:bodyPr/>
          <a:lstStyle/>
          <a:p>
            <a:r>
              <a:rPr lang="en-GB" b="1" i="0" dirty="0">
                <a:solidFill>
                  <a:srgbClr val="0D0D0D"/>
                </a:solidFill>
                <a:effectLst/>
                <a:latin typeface="Söhne"/>
              </a:rPr>
              <a:t>Classification with ML Classifiers and Feature Descriptors</a:t>
            </a:r>
            <a:endParaRPr lang="en-GB" dirty="0"/>
          </a:p>
        </p:txBody>
      </p:sp>
      <p:sp>
        <p:nvSpPr>
          <p:cNvPr id="3" name="Content Placeholder 2">
            <a:extLst>
              <a:ext uri="{FF2B5EF4-FFF2-40B4-BE49-F238E27FC236}">
                <a16:creationId xmlns:a16="http://schemas.microsoft.com/office/drawing/2014/main" id="{32E99263-E24A-84CB-297F-876E36E9D7D1}"/>
              </a:ext>
            </a:extLst>
          </p:cNvPr>
          <p:cNvSpPr>
            <a:spLocks noGrp="1"/>
          </p:cNvSpPr>
          <p:nvPr>
            <p:ph idx="1"/>
          </p:nvPr>
        </p:nvSpPr>
        <p:spPr/>
        <p:txBody>
          <a:bodyPr>
            <a:normAutofit lnSpcReduction="10000"/>
          </a:bodyPr>
          <a:lstStyle/>
          <a:p>
            <a:pPr algn="l">
              <a:buFont typeface="+mj-lt"/>
              <a:buAutoNum type="arabicPeriod"/>
            </a:pPr>
            <a:r>
              <a:rPr lang="en-GB" sz="1800" b="1" i="0" dirty="0">
                <a:solidFill>
                  <a:srgbClr val="0D0D0D"/>
                </a:solidFill>
                <a:effectLst/>
                <a:latin typeface="Söhne"/>
              </a:rPr>
              <a:t>Importing Necessary Libraries:</a:t>
            </a:r>
            <a:r>
              <a:rPr lang="en-GB" sz="1800" b="0" i="0" dirty="0">
                <a:solidFill>
                  <a:srgbClr val="0D0D0D"/>
                </a:solidFill>
                <a:effectLst/>
                <a:latin typeface="Söhne"/>
              </a:rPr>
              <a:t> These libraries encompass prominent tools for machine learning, image processing, and visualization, such as Scikit-learn, NumPy, OpenCV, Matplotlib, and TensorFlow.</a:t>
            </a:r>
          </a:p>
          <a:p>
            <a:pPr algn="l">
              <a:buFont typeface="+mj-lt"/>
              <a:buAutoNum type="arabicPeriod"/>
            </a:pPr>
            <a:r>
              <a:rPr lang="en-GB" sz="1800" b="1" i="0" dirty="0">
                <a:solidFill>
                  <a:srgbClr val="0D0D0D"/>
                </a:solidFill>
                <a:effectLst/>
                <a:latin typeface="Söhne"/>
              </a:rPr>
              <a:t>Function for Extracting Labels:</a:t>
            </a:r>
            <a:r>
              <a:rPr lang="en-GB" sz="1800" b="0" i="0" dirty="0">
                <a:solidFill>
                  <a:srgbClr val="0D0D0D"/>
                </a:solidFill>
                <a:effectLst/>
                <a:latin typeface="Söhne"/>
              </a:rPr>
              <a:t> We define a function dedicated to extracting labels from image filenames. This function plays a crucial role in associating each image with its corresponding class, facilitating supervised learning tasks.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
              <a:tabLst/>
            </a:pPr>
            <a:r>
              <a:rPr lang="en-GB" sz="1800" b="1" i="0" dirty="0">
                <a:solidFill>
                  <a:srgbClr val="0D0D0D"/>
                </a:solidFill>
                <a:effectLst/>
                <a:latin typeface="Söhne"/>
              </a:rPr>
              <a:t>Function for Extracting Features:</a:t>
            </a:r>
            <a:r>
              <a:rPr lang="en-GB" sz="1800" b="0" i="0" dirty="0">
                <a:solidFill>
                  <a:srgbClr val="0D0D0D"/>
                </a:solidFill>
                <a:effectLst/>
                <a:latin typeface="Söhne"/>
              </a:rPr>
              <a:t> Another pivotal function is introduced for extracting features using various descriptors. This function iterates through each image, resizes it, and computes features based on the selected descriptor type.</a:t>
            </a:r>
            <a:endParaRPr kumimoji="0" lang="en-US" altLang="en-US" sz="1700" b="0" i="0" u="none" strike="noStrike" cap="none" normalizeH="0" baseline="0" dirty="0">
              <a:ln>
                <a:noFill/>
              </a:ln>
              <a:solidFill>
                <a:schemeClr val="tx1"/>
              </a:solidFill>
              <a:effectLst/>
              <a:latin typeface="Aldhabi" panose="020F0502020204030204" pitchFamily="2" charset="-78"/>
              <a:cs typeface="Aldhabi" panose="020F0502020204030204" pitchFamily="2" charset="-78"/>
            </a:endParaRPr>
          </a:p>
          <a:p>
            <a:pPr marL="457200" lvl="1" indent="0" eaLnBrk="0" fontAlgn="base" hangingPunct="0">
              <a:lnSpc>
                <a:spcPct val="100000"/>
              </a:lnSpc>
              <a:spcBef>
                <a:spcPct val="0"/>
              </a:spcBef>
              <a:spcAft>
                <a:spcPct val="0"/>
              </a:spcAft>
              <a:buFontTx/>
              <a:buChar char="•"/>
            </a:pPr>
            <a:r>
              <a:rPr kumimoji="0" lang="en-US" altLang="en-US" sz="1300" b="0" i="0" u="none" strike="noStrike" cap="none" normalizeH="0" baseline="0" dirty="0">
                <a:ln>
                  <a:noFill/>
                </a:ln>
                <a:solidFill>
                  <a:srgbClr val="0D0D0D"/>
                </a:solidFill>
                <a:effectLst/>
                <a:latin typeface="Söhne"/>
                <a:cs typeface="Aldhabi" panose="020F0502020204030204" pitchFamily="2" charset="-78"/>
              </a:rPr>
              <a:t>For instance, the HOG (Histogram of Oriented Gradients) feature descriptor is suitable for capturing gradient information in images, which is effective for identifying texture and shape patterns in brain tumor images.</a:t>
            </a:r>
          </a:p>
          <a:p>
            <a:pPr marL="457200" lvl="1" indent="0" eaLnBrk="0" fontAlgn="base" hangingPunct="0">
              <a:lnSpc>
                <a:spcPct val="100000"/>
              </a:lnSpc>
              <a:spcBef>
                <a:spcPct val="0"/>
              </a:spcBef>
              <a:spcAft>
                <a:spcPct val="0"/>
              </a:spcAft>
              <a:buFontTx/>
              <a:buChar char="•"/>
            </a:pPr>
            <a:r>
              <a:rPr kumimoji="0" lang="en-US" altLang="en-US" sz="1300" b="0" i="0" u="none" strike="noStrike" cap="none" normalizeH="0" baseline="0" dirty="0">
                <a:ln>
                  <a:noFill/>
                </a:ln>
                <a:solidFill>
                  <a:srgbClr val="0D0D0D"/>
                </a:solidFill>
                <a:effectLst/>
                <a:latin typeface="Söhne"/>
                <a:cs typeface="Aldhabi" panose="020F0502020204030204" pitchFamily="2" charset="-78"/>
              </a:rPr>
              <a:t>Similarly, the LBP (Local Binary Patterns) descriptor is adept at encoding local texture information, making it valuable for discerning texture variations indicative of different tumor types.</a:t>
            </a:r>
          </a:p>
          <a:p>
            <a:pPr marL="457200" lvl="1" indent="0" eaLnBrk="0" fontAlgn="base" hangingPunct="0">
              <a:lnSpc>
                <a:spcPct val="100000"/>
              </a:lnSpc>
              <a:spcBef>
                <a:spcPct val="0"/>
              </a:spcBef>
              <a:spcAft>
                <a:spcPct val="0"/>
              </a:spcAft>
              <a:buFontTx/>
              <a:buChar char="•"/>
            </a:pPr>
            <a:r>
              <a:rPr kumimoji="0" lang="en-US" altLang="en-US" sz="1300" b="0" i="0" u="none" strike="noStrike" cap="none" normalizeH="0" baseline="0" dirty="0">
                <a:ln>
                  <a:noFill/>
                </a:ln>
                <a:solidFill>
                  <a:srgbClr val="0D0D0D"/>
                </a:solidFill>
                <a:effectLst/>
                <a:latin typeface="Söhne"/>
                <a:cs typeface="Aldhabi" panose="020F0502020204030204" pitchFamily="2" charset="-78"/>
              </a:rPr>
              <a:t>The inclusion of </a:t>
            </a:r>
            <a:r>
              <a:rPr kumimoji="0" lang="en-US" altLang="en-US" sz="1300" b="1" i="0" u="none" strike="noStrike" cap="none" normalizeH="0" baseline="0" dirty="0">
                <a:ln>
                  <a:noFill/>
                </a:ln>
                <a:solidFill>
                  <a:srgbClr val="0D0D0D"/>
                </a:solidFill>
                <a:effectLst/>
                <a:latin typeface="Söhne"/>
                <a:cs typeface="Aldhabi" panose="020F0502020204030204" pitchFamily="2" charset="-78"/>
              </a:rPr>
              <a:t>'</a:t>
            </a:r>
            <a:r>
              <a:rPr kumimoji="0" lang="en-US" altLang="en-US" sz="1300" b="1" i="0" u="none" strike="noStrike" cap="none" normalizeH="0" baseline="0" dirty="0" err="1">
                <a:ln>
                  <a:noFill/>
                </a:ln>
                <a:solidFill>
                  <a:srgbClr val="0D0D0D"/>
                </a:solidFill>
                <a:effectLst/>
                <a:latin typeface="Söhne"/>
                <a:cs typeface="Aldhabi" panose="020F0502020204030204" pitchFamily="2" charset="-78"/>
              </a:rPr>
              <a:t>img</a:t>
            </a:r>
            <a:r>
              <a:rPr kumimoji="0" lang="en-US" altLang="en-US" sz="1300" b="1" i="0" u="none" strike="noStrike" cap="none" normalizeH="0" baseline="0" dirty="0">
                <a:ln>
                  <a:noFill/>
                </a:ln>
                <a:solidFill>
                  <a:srgbClr val="0D0D0D"/>
                </a:solidFill>
                <a:effectLst/>
                <a:latin typeface="Söhne"/>
                <a:cs typeface="Aldhabi" panose="020F0502020204030204" pitchFamily="2" charset="-78"/>
              </a:rPr>
              <a:t>'</a:t>
            </a:r>
            <a:r>
              <a:rPr kumimoji="0" lang="en-US" altLang="en-US" sz="1300" b="0" i="0" u="none" strike="noStrike" cap="none" normalizeH="0" baseline="0" dirty="0">
                <a:ln>
                  <a:noFill/>
                </a:ln>
                <a:solidFill>
                  <a:srgbClr val="0D0D0D"/>
                </a:solidFill>
                <a:effectLst/>
                <a:latin typeface="Söhne"/>
                <a:cs typeface="Aldhabi" panose="020F0502020204030204" pitchFamily="2" charset="-78"/>
              </a:rPr>
              <a:t> as a feature type allows for directly using raw pixel values as features, which might capture more nuanced information specific to each image.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700" dirty="0">
              <a:solidFill>
                <a:srgbClr val="0D0D0D"/>
              </a:solidFill>
              <a:latin typeface="Söhne"/>
              <a:cs typeface="Aldhabi" panose="020F0502020204030204" pitchFamily="2" charset="-78"/>
            </a:endParaRPr>
          </a:p>
          <a:p>
            <a:pPr marL="342900" indent="-342900" eaLnBrk="0" fontAlgn="base" hangingPunct="0">
              <a:lnSpc>
                <a:spcPct val="100000"/>
              </a:lnSpc>
              <a:spcBef>
                <a:spcPct val="0"/>
              </a:spcBef>
              <a:spcAft>
                <a:spcPct val="0"/>
              </a:spcAft>
              <a:buFont typeface="+mj-lt"/>
              <a:buAutoNum type="arabicPeriod" startAt="4"/>
            </a:pPr>
            <a:r>
              <a:rPr lang="en-GB" sz="1800" b="1" i="0" dirty="0">
                <a:solidFill>
                  <a:srgbClr val="0D0D0D"/>
                </a:solidFill>
                <a:effectLst/>
                <a:latin typeface="Söhne"/>
              </a:rPr>
              <a:t>Data Preparation:</a:t>
            </a:r>
            <a:r>
              <a:rPr lang="en-GB" sz="1800" b="0" i="0" dirty="0">
                <a:solidFill>
                  <a:srgbClr val="0D0D0D"/>
                </a:solidFill>
                <a:effectLst/>
                <a:latin typeface="Söhne"/>
              </a:rPr>
              <a:t> This stage involves unzipping and preparing the dataset for subsequent processing. The dataset is partitioned into training, validation, and testing sets, ensuring an effective distribution of data for model training, validation, and evaluation phases.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rgbClr val="0D0D0D"/>
              </a:solidFill>
              <a:effectLst/>
              <a:latin typeface="Söhne"/>
              <a:cs typeface="Aldhabi" panose="020F0502020204030204" pitchFamily="2"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ldhabi" panose="020F0502020204030204" pitchFamily="2" charset="-78"/>
              <a:cs typeface="Aldhabi" panose="020F0502020204030204" pitchFamily="2" charset="-78"/>
            </a:endParaRPr>
          </a:p>
          <a:p>
            <a:pPr algn="l">
              <a:buFont typeface="+mj-lt"/>
              <a:buAutoNum type="arabicPeriod"/>
            </a:pPr>
            <a:endParaRPr lang="en-GB" sz="1800" b="0" i="0" dirty="0">
              <a:solidFill>
                <a:srgbClr val="0D0D0D"/>
              </a:solidFill>
              <a:effectLst/>
              <a:latin typeface="Söhne"/>
            </a:endParaRPr>
          </a:p>
        </p:txBody>
      </p:sp>
    </p:spTree>
    <p:extLst>
      <p:ext uri="{BB962C8B-B14F-4D97-AF65-F5344CB8AC3E}">
        <p14:creationId xmlns:p14="http://schemas.microsoft.com/office/powerpoint/2010/main" val="23054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E088A9-AC14-666C-B544-C1D6CAFAA1D9}"/>
              </a:ext>
            </a:extLst>
          </p:cNvPr>
          <p:cNvSpPr>
            <a:spLocks noGrp="1"/>
          </p:cNvSpPr>
          <p:nvPr>
            <p:ph type="title"/>
          </p:nvPr>
        </p:nvSpPr>
        <p:spPr>
          <a:xfrm>
            <a:off x="5894962" y="479493"/>
            <a:ext cx="5198340" cy="1406014"/>
          </a:xfrm>
        </p:spPr>
        <p:txBody>
          <a:bodyPr>
            <a:normAutofit fontScale="90000"/>
          </a:bodyPr>
          <a:lstStyle/>
          <a:p>
            <a:r>
              <a:rPr lang="en-GB" b="1" i="0" dirty="0">
                <a:solidFill>
                  <a:srgbClr val="0D0D0D"/>
                </a:solidFill>
                <a:effectLst/>
                <a:latin typeface="Söhne"/>
              </a:rPr>
              <a:t>Classification with ML Classifiers and Feature Descriptors</a:t>
            </a:r>
            <a:endParaRPr lang="en-GB"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44A11F-F95A-BEB7-678F-E34B3F8B627C}"/>
              </a:ext>
            </a:extLst>
          </p:cNvPr>
          <p:cNvSpPr>
            <a:spLocks noGrp="1"/>
          </p:cNvSpPr>
          <p:nvPr>
            <p:ph idx="1"/>
          </p:nvPr>
        </p:nvSpPr>
        <p:spPr>
          <a:xfrm>
            <a:off x="5894961" y="1984443"/>
            <a:ext cx="6020591" cy="4192520"/>
          </a:xfrm>
        </p:spPr>
        <p:txBody>
          <a:bodyPr>
            <a:normAutofit fontScale="92500" lnSpcReduction="20000"/>
          </a:bodyPr>
          <a:lstStyle/>
          <a:p>
            <a:pPr marL="514350" indent="-514350">
              <a:buFont typeface="+mj-lt"/>
              <a:buAutoNum type="arabicPeriod"/>
            </a:pPr>
            <a:r>
              <a:rPr lang="en-GB" sz="1500" b="1" dirty="0">
                <a:latin typeface="Söhne"/>
              </a:rPr>
              <a:t>Comprehensive Evaluation of Machine Learning Classifiers:</a:t>
            </a:r>
          </a:p>
          <a:p>
            <a:r>
              <a:rPr lang="en-GB" sz="1500" dirty="0">
                <a:latin typeface="Söhne"/>
              </a:rPr>
              <a:t>SVM, RF, and AdaBoost classifiers were evaluated across different image sizes and feature descriptors.</a:t>
            </a:r>
          </a:p>
          <a:p>
            <a:r>
              <a:rPr lang="en-GB" sz="1500" dirty="0">
                <a:latin typeface="Söhne"/>
              </a:rPr>
              <a:t>Performance metrics included accuracy and elapsed time.</a:t>
            </a:r>
          </a:p>
          <a:p>
            <a:pPr marL="514350" indent="-514350">
              <a:buFont typeface="+mj-lt"/>
              <a:buAutoNum type="arabicPeriod" startAt="2"/>
            </a:pPr>
            <a:r>
              <a:rPr lang="en-GB" sz="1500" b="1" dirty="0">
                <a:latin typeface="Söhne"/>
              </a:rPr>
              <a:t>Comparison of Results:</a:t>
            </a:r>
          </a:p>
          <a:p>
            <a:endParaRPr lang="en-GB" sz="900" dirty="0">
              <a:latin typeface="Söhne"/>
            </a:endParaRPr>
          </a:p>
          <a:p>
            <a:r>
              <a:rPr lang="en-GB" sz="1500" dirty="0">
                <a:latin typeface="Söhne"/>
              </a:rPr>
              <a:t>The SVM classifier consistently achieved the highest accuracy across various configurations.</a:t>
            </a:r>
          </a:p>
          <a:p>
            <a:r>
              <a:rPr lang="en-GB" sz="1500" dirty="0">
                <a:latin typeface="Söhne"/>
              </a:rPr>
              <a:t>Particularly, the SVM classifier with HOG feature descriptor and a larger image size (128x128) demonstrated the best performance.</a:t>
            </a:r>
          </a:p>
          <a:p>
            <a:pPr marL="0" indent="0">
              <a:buNone/>
            </a:pPr>
            <a:endParaRPr lang="en-GB" sz="1500" dirty="0">
              <a:latin typeface="Söhne"/>
            </a:endParaRPr>
          </a:p>
          <a:p>
            <a:pPr marL="514350" indent="-514350">
              <a:buFont typeface="+mj-lt"/>
              <a:buAutoNum type="arabicPeriod" startAt="3"/>
            </a:pPr>
            <a:r>
              <a:rPr lang="en-GB" sz="1500" b="1" dirty="0">
                <a:latin typeface="Söhne"/>
              </a:rPr>
              <a:t>Conclusion:</a:t>
            </a:r>
          </a:p>
          <a:p>
            <a:endParaRPr lang="en-GB" sz="1500" dirty="0">
              <a:latin typeface="Söhne"/>
            </a:endParaRPr>
          </a:p>
          <a:p>
            <a:r>
              <a:rPr lang="en-GB" sz="1500" dirty="0">
                <a:latin typeface="Söhne"/>
              </a:rPr>
              <a:t>Based on the evaluation results, the SVM classifier, especially with HOG features and larger image sizes, is recommended for accurate classification of brain </a:t>
            </a:r>
            <a:r>
              <a:rPr lang="en-GB" sz="1500" dirty="0" err="1">
                <a:latin typeface="Söhne"/>
              </a:rPr>
              <a:t>tumor</a:t>
            </a:r>
            <a:r>
              <a:rPr lang="en-GB" sz="1500" dirty="0">
                <a:latin typeface="Söhne"/>
              </a:rPr>
              <a:t> images.</a:t>
            </a:r>
          </a:p>
          <a:p>
            <a:r>
              <a:rPr lang="en-GB" sz="1500" dirty="0">
                <a:latin typeface="Söhne"/>
              </a:rPr>
              <a:t>Despite requiring slightly more computational time than RF, SVM's superior accuracy makes it the preferred choice for this classification task.</a:t>
            </a:r>
          </a:p>
        </p:txBody>
      </p:sp>
      <p:graphicFrame>
        <p:nvGraphicFramePr>
          <p:cNvPr id="5" name="Table 4">
            <a:extLst>
              <a:ext uri="{FF2B5EF4-FFF2-40B4-BE49-F238E27FC236}">
                <a16:creationId xmlns:a16="http://schemas.microsoft.com/office/drawing/2014/main" id="{AAF79FD3-29BD-E3B2-D63B-233D8438F009}"/>
              </a:ext>
            </a:extLst>
          </p:cNvPr>
          <p:cNvGraphicFramePr>
            <a:graphicFrameLocks noGrp="1"/>
          </p:cNvGraphicFramePr>
          <p:nvPr>
            <p:extLst>
              <p:ext uri="{D42A27DB-BD31-4B8C-83A1-F6EECF244321}">
                <p14:modId xmlns:p14="http://schemas.microsoft.com/office/powerpoint/2010/main" val="1463422142"/>
              </p:ext>
            </p:extLst>
          </p:nvPr>
        </p:nvGraphicFramePr>
        <p:xfrm>
          <a:off x="1156555" y="511293"/>
          <a:ext cx="3870639" cy="5665677"/>
        </p:xfrm>
        <a:graphic>
          <a:graphicData uri="http://schemas.openxmlformats.org/drawingml/2006/table">
            <a:tbl>
              <a:tblPr firstRow="1" firstCol="1" bandRow="1">
                <a:noFill/>
                <a:tableStyleId>{5C22544A-7EE6-4342-B048-85BDC9FD1C3A}</a:tableStyleId>
              </a:tblPr>
              <a:tblGrid>
                <a:gridCol w="876599">
                  <a:extLst>
                    <a:ext uri="{9D8B030D-6E8A-4147-A177-3AD203B41FA5}">
                      <a16:colId xmlns:a16="http://schemas.microsoft.com/office/drawing/2014/main" val="230175012"/>
                    </a:ext>
                  </a:extLst>
                </a:gridCol>
                <a:gridCol w="766752">
                  <a:extLst>
                    <a:ext uri="{9D8B030D-6E8A-4147-A177-3AD203B41FA5}">
                      <a16:colId xmlns:a16="http://schemas.microsoft.com/office/drawing/2014/main" val="4014141335"/>
                    </a:ext>
                  </a:extLst>
                </a:gridCol>
                <a:gridCol w="768734">
                  <a:extLst>
                    <a:ext uri="{9D8B030D-6E8A-4147-A177-3AD203B41FA5}">
                      <a16:colId xmlns:a16="http://schemas.microsoft.com/office/drawing/2014/main" val="3458819396"/>
                    </a:ext>
                  </a:extLst>
                </a:gridCol>
                <a:gridCol w="729277">
                  <a:extLst>
                    <a:ext uri="{9D8B030D-6E8A-4147-A177-3AD203B41FA5}">
                      <a16:colId xmlns:a16="http://schemas.microsoft.com/office/drawing/2014/main" val="4009531515"/>
                    </a:ext>
                  </a:extLst>
                </a:gridCol>
                <a:gridCol w="729277">
                  <a:extLst>
                    <a:ext uri="{9D8B030D-6E8A-4147-A177-3AD203B41FA5}">
                      <a16:colId xmlns:a16="http://schemas.microsoft.com/office/drawing/2014/main" val="2025308266"/>
                    </a:ext>
                  </a:extLst>
                </a:gridCol>
              </a:tblGrid>
              <a:tr h="587625">
                <a:tc>
                  <a:txBody>
                    <a:bodyPr/>
                    <a:lstStyle/>
                    <a:p>
                      <a:pPr algn="r">
                        <a:lnSpc>
                          <a:spcPct val="107000"/>
                        </a:lnSpc>
                        <a:spcAft>
                          <a:spcPts val="800"/>
                        </a:spcAft>
                      </a:pPr>
                      <a:r>
                        <a:rPr lang="en-GB" sz="900" b="1" kern="0">
                          <a:solidFill>
                            <a:schemeClr val="tx1">
                              <a:lumMod val="75000"/>
                              <a:lumOff val="25000"/>
                            </a:schemeClr>
                          </a:solidFill>
                          <a:effectLst/>
                        </a:rPr>
                        <a:t>Classifier</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lnSpc>
                          <a:spcPct val="107000"/>
                        </a:lnSpc>
                        <a:spcAft>
                          <a:spcPts val="800"/>
                        </a:spcAft>
                      </a:pPr>
                      <a:r>
                        <a:rPr lang="en-GB" sz="900" b="1" kern="0">
                          <a:solidFill>
                            <a:schemeClr val="tx1">
                              <a:lumMod val="75000"/>
                              <a:lumOff val="25000"/>
                            </a:schemeClr>
                          </a:solidFill>
                          <a:effectLst/>
                        </a:rPr>
                        <a:t>Feature Descriptor</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lnSpc>
                          <a:spcPct val="107000"/>
                        </a:lnSpc>
                        <a:spcAft>
                          <a:spcPts val="800"/>
                        </a:spcAft>
                      </a:pPr>
                      <a:r>
                        <a:rPr lang="en-GB" sz="900" b="1" kern="0">
                          <a:solidFill>
                            <a:schemeClr val="tx1">
                              <a:lumMod val="75000"/>
                              <a:lumOff val="25000"/>
                            </a:schemeClr>
                          </a:solidFill>
                          <a:effectLst/>
                        </a:rPr>
                        <a:t>Image Size (pixels)</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lnSpc>
                          <a:spcPct val="107000"/>
                        </a:lnSpc>
                        <a:spcAft>
                          <a:spcPts val="800"/>
                        </a:spcAft>
                      </a:pPr>
                      <a:r>
                        <a:rPr lang="en-GB" sz="900" b="1" kern="0">
                          <a:solidFill>
                            <a:schemeClr val="tx1">
                              <a:lumMod val="75000"/>
                              <a:lumOff val="25000"/>
                            </a:schemeClr>
                          </a:solidFill>
                          <a:effectLst/>
                        </a:rPr>
                        <a:t>Accuracy</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lnSpc>
                          <a:spcPct val="107000"/>
                        </a:lnSpc>
                        <a:spcAft>
                          <a:spcPts val="800"/>
                        </a:spcAft>
                      </a:pPr>
                      <a:r>
                        <a:rPr lang="en-GB" sz="900" b="1" kern="0">
                          <a:solidFill>
                            <a:schemeClr val="tx1">
                              <a:lumMod val="75000"/>
                              <a:lumOff val="25000"/>
                            </a:schemeClr>
                          </a:solidFill>
                          <a:effectLst/>
                        </a:rPr>
                        <a:t>Elapsed Time (seconds)</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640092847"/>
                  </a:ext>
                </a:extLst>
              </a:tr>
              <a:tr h="282114">
                <a:tc>
                  <a:txBody>
                    <a:bodyPr/>
                    <a:lstStyle/>
                    <a:p>
                      <a:pPr algn="r">
                        <a:lnSpc>
                          <a:spcPct val="107000"/>
                        </a:lnSpc>
                        <a:spcAft>
                          <a:spcPts val="800"/>
                        </a:spcAft>
                      </a:pPr>
                      <a:r>
                        <a:rPr lang="en-GB" sz="900" b="1" kern="0">
                          <a:solidFill>
                            <a:schemeClr val="tx1">
                              <a:lumMod val="75000"/>
                              <a:lumOff val="25000"/>
                            </a:schemeClr>
                          </a:solidFill>
                          <a:effectLst/>
                        </a:rPr>
                        <a:t>SVM</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32</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0.769</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1.797</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705035910"/>
                  </a:ext>
                </a:extLst>
              </a:tr>
              <a:tr h="282114">
                <a:tc>
                  <a:txBody>
                    <a:bodyPr/>
                    <a:lstStyle/>
                    <a:p>
                      <a:pPr algn="r">
                        <a:lnSpc>
                          <a:spcPct val="107000"/>
                        </a:lnSpc>
                        <a:spcAft>
                          <a:spcPts val="800"/>
                        </a:spcAft>
                      </a:pPr>
                      <a:r>
                        <a:rPr lang="en-GB" sz="900" b="1" kern="0">
                          <a:solidFill>
                            <a:schemeClr val="tx1">
                              <a:lumMod val="75000"/>
                              <a:lumOff val="25000"/>
                            </a:schemeClr>
                          </a:solidFill>
                          <a:effectLst/>
                        </a:rPr>
                        <a:t>RF</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32</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0.753</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4.276</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287196801"/>
                  </a:ext>
                </a:extLst>
              </a:tr>
              <a:tr h="282114">
                <a:tc>
                  <a:txBody>
                    <a:bodyPr/>
                    <a:lstStyle/>
                    <a:p>
                      <a:pPr algn="r">
                        <a:lnSpc>
                          <a:spcPct val="107000"/>
                        </a:lnSpc>
                        <a:spcAft>
                          <a:spcPts val="800"/>
                        </a:spcAft>
                      </a:pPr>
                      <a:r>
                        <a:rPr lang="en-GB" sz="900" b="1" kern="0">
                          <a:solidFill>
                            <a:schemeClr val="tx1">
                              <a:lumMod val="75000"/>
                              <a:lumOff val="25000"/>
                            </a:schemeClr>
                          </a:solidFill>
                          <a:effectLst/>
                        </a:rPr>
                        <a:t>Adaboost</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32</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0.658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11.041</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176676732"/>
                  </a:ext>
                </a:extLst>
              </a:tr>
              <a:tr h="282114">
                <a:tc>
                  <a:txBody>
                    <a:bodyPr/>
                    <a:lstStyle/>
                    <a:p>
                      <a:pPr algn="r">
                        <a:lnSpc>
                          <a:spcPct val="107000"/>
                        </a:lnSpc>
                        <a:spcAft>
                          <a:spcPts val="800"/>
                        </a:spcAft>
                      </a:pPr>
                      <a:r>
                        <a:rPr lang="en-GB" sz="900" b="1" kern="0">
                          <a:solidFill>
                            <a:schemeClr val="tx1">
                              <a:lumMod val="75000"/>
                              <a:lumOff val="25000"/>
                            </a:schemeClr>
                          </a:solidFill>
                          <a:effectLst/>
                        </a:rPr>
                        <a:t>SVM</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32</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0.683</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6.518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163313195"/>
                  </a:ext>
                </a:extLst>
              </a:tr>
              <a:tr h="282114">
                <a:tc>
                  <a:txBody>
                    <a:bodyPr/>
                    <a:lstStyle/>
                    <a:p>
                      <a:pPr algn="r">
                        <a:lnSpc>
                          <a:spcPct val="107000"/>
                        </a:lnSpc>
                        <a:spcAft>
                          <a:spcPts val="800"/>
                        </a:spcAft>
                      </a:pPr>
                      <a:r>
                        <a:rPr lang="en-GB" sz="900" b="1" kern="0">
                          <a:solidFill>
                            <a:schemeClr val="tx1">
                              <a:lumMod val="75000"/>
                              <a:lumOff val="25000"/>
                            </a:schemeClr>
                          </a:solidFill>
                          <a:effectLst/>
                        </a:rPr>
                        <a:t>RF</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32</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0.792</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5.640</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723702151"/>
                  </a:ext>
                </a:extLst>
              </a:tr>
              <a:tr h="282114">
                <a:tc>
                  <a:txBody>
                    <a:bodyPr/>
                    <a:lstStyle/>
                    <a:p>
                      <a:pPr algn="r">
                        <a:lnSpc>
                          <a:spcPct val="107000"/>
                        </a:lnSpc>
                        <a:spcAft>
                          <a:spcPts val="800"/>
                        </a:spcAft>
                      </a:pPr>
                      <a:r>
                        <a:rPr lang="en-GB" sz="900" b="1" kern="0">
                          <a:solidFill>
                            <a:schemeClr val="tx1">
                              <a:lumMod val="75000"/>
                              <a:lumOff val="25000"/>
                            </a:schemeClr>
                          </a:solidFill>
                          <a:effectLst/>
                        </a:rPr>
                        <a:t>Adaboost</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32</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0.694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14.227</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973717994"/>
                  </a:ext>
                </a:extLst>
              </a:tr>
              <a:tr h="282114">
                <a:tc>
                  <a:txBody>
                    <a:bodyPr/>
                    <a:lstStyle/>
                    <a:p>
                      <a:pPr algn="r">
                        <a:lnSpc>
                          <a:spcPct val="107000"/>
                        </a:lnSpc>
                        <a:spcAft>
                          <a:spcPts val="800"/>
                        </a:spcAft>
                      </a:pPr>
                      <a:r>
                        <a:rPr lang="en-GB" sz="900" b="1" kern="0">
                          <a:solidFill>
                            <a:schemeClr val="tx1">
                              <a:lumMod val="75000"/>
                              <a:lumOff val="25000"/>
                            </a:schemeClr>
                          </a:solidFill>
                          <a:effectLst/>
                        </a:rPr>
                        <a:t>SVM</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64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0.829</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10.374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76151441"/>
                  </a:ext>
                </a:extLst>
              </a:tr>
              <a:tr h="282114">
                <a:tc>
                  <a:txBody>
                    <a:bodyPr/>
                    <a:lstStyle/>
                    <a:p>
                      <a:pPr algn="r">
                        <a:lnSpc>
                          <a:spcPct val="107000"/>
                        </a:lnSpc>
                        <a:spcAft>
                          <a:spcPts val="800"/>
                        </a:spcAft>
                      </a:pPr>
                      <a:r>
                        <a:rPr lang="en-GB" sz="900" b="1" kern="0">
                          <a:solidFill>
                            <a:schemeClr val="tx1">
                              <a:lumMod val="75000"/>
                              <a:lumOff val="25000"/>
                            </a:schemeClr>
                          </a:solidFill>
                          <a:effectLst/>
                        </a:rPr>
                        <a:t>RF</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64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0.770</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8.663</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651640164"/>
                  </a:ext>
                </a:extLst>
              </a:tr>
              <a:tr h="282114">
                <a:tc>
                  <a:txBody>
                    <a:bodyPr/>
                    <a:lstStyle/>
                    <a:p>
                      <a:pPr algn="r">
                        <a:lnSpc>
                          <a:spcPct val="107000"/>
                        </a:lnSpc>
                        <a:spcAft>
                          <a:spcPts val="800"/>
                        </a:spcAft>
                      </a:pPr>
                      <a:r>
                        <a:rPr lang="en-GB" sz="900" b="1" kern="0">
                          <a:solidFill>
                            <a:schemeClr val="tx1">
                              <a:lumMod val="75000"/>
                              <a:lumOff val="25000"/>
                            </a:schemeClr>
                          </a:solidFill>
                          <a:effectLst/>
                        </a:rPr>
                        <a:t>Adaboost</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64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0.679</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44.203</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7504328"/>
                  </a:ext>
                </a:extLst>
              </a:tr>
              <a:tr h="282114">
                <a:tc>
                  <a:txBody>
                    <a:bodyPr/>
                    <a:lstStyle/>
                    <a:p>
                      <a:pPr algn="r">
                        <a:lnSpc>
                          <a:spcPct val="107000"/>
                        </a:lnSpc>
                        <a:spcAft>
                          <a:spcPts val="800"/>
                        </a:spcAft>
                      </a:pPr>
                      <a:r>
                        <a:rPr lang="en-GB" sz="900" b="1" kern="0">
                          <a:solidFill>
                            <a:schemeClr val="tx1">
                              <a:lumMod val="75000"/>
                              <a:lumOff val="25000"/>
                            </a:schemeClr>
                          </a:solidFill>
                          <a:effectLst/>
                        </a:rPr>
                        <a:t>SVM</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64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0.745</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61.649</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42384496"/>
                  </a:ext>
                </a:extLst>
              </a:tr>
              <a:tr h="282114">
                <a:tc>
                  <a:txBody>
                    <a:bodyPr/>
                    <a:lstStyle/>
                    <a:p>
                      <a:pPr algn="r">
                        <a:lnSpc>
                          <a:spcPct val="107000"/>
                        </a:lnSpc>
                        <a:spcAft>
                          <a:spcPts val="800"/>
                        </a:spcAft>
                      </a:pPr>
                      <a:r>
                        <a:rPr lang="en-GB" sz="900" b="1" kern="0">
                          <a:solidFill>
                            <a:schemeClr val="tx1">
                              <a:lumMod val="75000"/>
                              <a:lumOff val="25000"/>
                            </a:schemeClr>
                          </a:solidFill>
                          <a:effectLst/>
                        </a:rPr>
                        <a:t>RF</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64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0.787</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11.668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54665862"/>
                  </a:ext>
                </a:extLst>
              </a:tr>
              <a:tr h="282114">
                <a:tc>
                  <a:txBody>
                    <a:bodyPr/>
                    <a:lstStyle/>
                    <a:p>
                      <a:pPr algn="r">
                        <a:lnSpc>
                          <a:spcPct val="107000"/>
                        </a:lnSpc>
                        <a:spcAft>
                          <a:spcPts val="800"/>
                        </a:spcAft>
                      </a:pPr>
                      <a:r>
                        <a:rPr lang="en-GB" sz="900" b="1" kern="0">
                          <a:solidFill>
                            <a:schemeClr val="tx1">
                              <a:lumMod val="75000"/>
                              <a:lumOff val="25000"/>
                            </a:schemeClr>
                          </a:solidFill>
                          <a:effectLst/>
                        </a:rPr>
                        <a:t>Adaboost</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64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0.685</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65.366</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101985438"/>
                  </a:ext>
                </a:extLst>
              </a:tr>
              <a:tr h="282114">
                <a:tc>
                  <a:txBody>
                    <a:bodyPr/>
                    <a:lstStyle/>
                    <a:p>
                      <a:pPr algn="r">
                        <a:lnSpc>
                          <a:spcPct val="107000"/>
                        </a:lnSpc>
                        <a:spcAft>
                          <a:spcPts val="800"/>
                        </a:spcAft>
                      </a:pPr>
                      <a:r>
                        <a:rPr lang="en-GB" sz="900" b="1" kern="0">
                          <a:solidFill>
                            <a:schemeClr val="tx1">
                              <a:lumMod val="75000"/>
                              <a:lumOff val="25000"/>
                            </a:schemeClr>
                          </a:solidFill>
                          <a:effectLst/>
                        </a:rPr>
                        <a:t>SVM</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128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0.838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72.986</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28813708"/>
                  </a:ext>
                </a:extLst>
              </a:tr>
              <a:tr h="282114">
                <a:tc>
                  <a:txBody>
                    <a:bodyPr/>
                    <a:lstStyle/>
                    <a:p>
                      <a:pPr algn="r">
                        <a:lnSpc>
                          <a:spcPct val="107000"/>
                        </a:lnSpc>
                        <a:spcAft>
                          <a:spcPts val="800"/>
                        </a:spcAft>
                      </a:pPr>
                      <a:r>
                        <a:rPr lang="en-GB" sz="900" b="1" kern="0">
                          <a:solidFill>
                            <a:schemeClr val="tx1">
                              <a:lumMod val="75000"/>
                              <a:lumOff val="25000"/>
                            </a:schemeClr>
                          </a:solidFill>
                          <a:effectLst/>
                        </a:rPr>
                        <a:t>RF</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128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0.779</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17.836</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941297456"/>
                  </a:ext>
                </a:extLst>
              </a:tr>
              <a:tr h="282114">
                <a:tc>
                  <a:txBody>
                    <a:bodyPr/>
                    <a:lstStyle/>
                    <a:p>
                      <a:pPr algn="r">
                        <a:lnSpc>
                          <a:spcPct val="107000"/>
                        </a:lnSpc>
                        <a:spcAft>
                          <a:spcPts val="800"/>
                        </a:spcAft>
                      </a:pPr>
                      <a:r>
                        <a:rPr lang="en-GB" sz="900" b="1" kern="0">
                          <a:solidFill>
                            <a:schemeClr val="tx1">
                              <a:lumMod val="75000"/>
                              <a:lumOff val="25000"/>
                            </a:schemeClr>
                          </a:solidFill>
                          <a:effectLst/>
                        </a:rPr>
                        <a:t>Adaboost</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HOG</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128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0.729</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172.434</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857657191"/>
                  </a:ext>
                </a:extLst>
              </a:tr>
              <a:tr h="282114">
                <a:tc>
                  <a:txBody>
                    <a:bodyPr/>
                    <a:lstStyle/>
                    <a:p>
                      <a:pPr algn="r">
                        <a:lnSpc>
                          <a:spcPct val="107000"/>
                        </a:lnSpc>
                        <a:spcAft>
                          <a:spcPts val="800"/>
                        </a:spcAft>
                      </a:pPr>
                      <a:r>
                        <a:rPr lang="en-GB" sz="900" b="1" kern="0">
                          <a:solidFill>
                            <a:schemeClr val="tx1">
                              <a:lumMod val="75000"/>
                              <a:lumOff val="25000"/>
                            </a:schemeClr>
                          </a:solidFill>
                          <a:effectLst/>
                        </a:rPr>
                        <a:t>SVM</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128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0.770</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453.243</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868474472"/>
                  </a:ext>
                </a:extLst>
              </a:tr>
              <a:tr h="282114">
                <a:tc>
                  <a:txBody>
                    <a:bodyPr/>
                    <a:lstStyle/>
                    <a:p>
                      <a:pPr algn="r">
                        <a:lnSpc>
                          <a:spcPct val="107000"/>
                        </a:lnSpc>
                        <a:spcAft>
                          <a:spcPts val="800"/>
                        </a:spcAft>
                      </a:pPr>
                      <a:r>
                        <a:rPr lang="en-GB" sz="900" b="1" kern="0">
                          <a:solidFill>
                            <a:schemeClr val="tx1">
                              <a:lumMod val="75000"/>
                              <a:lumOff val="25000"/>
                            </a:schemeClr>
                          </a:solidFill>
                          <a:effectLst/>
                        </a:rPr>
                        <a:t>RF</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128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0.773</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nSpc>
                          <a:spcPct val="107000"/>
                        </a:lnSpc>
                        <a:spcAft>
                          <a:spcPts val="800"/>
                        </a:spcAft>
                      </a:pPr>
                      <a:r>
                        <a:rPr lang="en-GB" sz="900" b="1" kern="0">
                          <a:solidFill>
                            <a:schemeClr val="tx1">
                              <a:lumMod val="75000"/>
                              <a:lumOff val="25000"/>
                            </a:schemeClr>
                          </a:solidFill>
                          <a:effectLst/>
                        </a:rPr>
                        <a:t>23.382</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164598061"/>
                  </a:ext>
                </a:extLst>
              </a:tr>
              <a:tr h="282114">
                <a:tc>
                  <a:txBody>
                    <a:bodyPr/>
                    <a:lstStyle/>
                    <a:p>
                      <a:pPr algn="r">
                        <a:lnSpc>
                          <a:spcPct val="107000"/>
                        </a:lnSpc>
                        <a:spcAft>
                          <a:spcPts val="800"/>
                        </a:spcAft>
                      </a:pPr>
                      <a:r>
                        <a:rPr lang="en-GB" sz="900" b="1" kern="0">
                          <a:solidFill>
                            <a:schemeClr val="tx1">
                              <a:lumMod val="75000"/>
                              <a:lumOff val="25000"/>
                            </a:schemeClr>
                          </a:solidFill>
                          <a:effectLst/>
                        </a:rPr>
                        <a:t>Adaboost</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171314" marT="57105" marB="57105"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LBP</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128</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nSpc>
                          <a:spcPct val="107000"/>
                        </a:lnSpc>
                        <a:spcAft>
                          <a:spcPts val="800"/>
                        </a:spcAft>
                      </a:pPr>
                      <a:r>
                        <a:rPr lang="en-GB" sz="900" b="1" kern="0">
                          <a:solidFill>
                            <a:schemeClr val="tx1">
                              <a:lumMod val="75000"/>
                              <a:lumOff val="25000"/>
                            </a:schemeClr>
                          </a:solidFill>
                          <a:effectLst/>
                        </a:rPr>
                        <a:t>0.719</a:t>
                      </a:r>
                      <a:endParaRPr lang="en-GB" sz="900" b="1" kern="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nSpc>
                          <a:spcPct val="107000"/>
                        </a:lnSpc>
                        <a:spcAft>
                          <a:spcPts val="800"/>
                        </a:spcAft>
                      </a:pPr>
                      <a:r>
                        <a:rPr lang="en-GB" sz="900" b="1" kern="0" dirty="0">
                          <a:solidFill>
                            <a:schemeClr val="tx1">
                              <a:lumMod val="75000"/>
                              <a:lumOff val="25000"/>
                            </a:schemeClr>
                          </a:solidFill>
                          <a:effectLst/>
                        </a:rPr>
                        <a:t>267.866</a:t>
                      </a:r>
                      <a:endParaRPr lang="en-GB" sz="900" b="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210" marR="5948" marT="57105" marB="57105"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038839383"/>
                  </a:ext>
                </a:extLst>
              </a:tr>
            </a:tbl>
          </a:graphicData>
        </a:graphic>
      </p:graphicFrame>
    </p:spTree>
    <p:extLst>
      <p:ext uri="{BB962C8B-B14F-4D97-AF65-F5344CB8AC3E}">
        <p14:creationId xmlns:p14="http://schemas.microsoft.com/office/powerpoint/2010/main" val="63467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ECA950-9C5B-7C16-145A-7A8E57352297}"/>
              </a:ext>
            </a:extLst>
          </p:cNvPr>
          <p:cNvSpPr>
            <a:spLocks noGrp="1"/>
          </p:cNvSpPr>
          <p:nvPr>
            <p:ph type="title"/>
          </p:nvPr>
        </p:nvSpPr>
        <p:spPr>
          <a:xfrm>
            <a:off x="5894962" y="479493"/>
            <a:ext cx="5458838" cy="1325563"/>
          </a:xfrm>
        </p:spPr>
        <p:txBody>
          <a:bodyPr>
            <a:normAutofit fontScale="90000"/>
          </a:bodyPr>
          <a:lstStyle/>
          <a:p>
            <a:r>
              <a:rPr lang="en-GB" b="1" i="0" dirty="0">
                <a:solidFill>
                  <a:srgbClr val="0D0D0D"/>
                </a:solidFill>
                <a:effectLst/>
                <a:latin typeface="Söhne"/>
              </a:rPr>
              <a:t>Classification with ML Classifiers and Feature Descriptors</a:t>
            </a:r>
            <a:endParaRPr lang="en-GB"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hart with numbers and a yellow square&#10;&#10;Description automatically generated with medium confidence">
            <a:extLst>
              <a:ext uri="{FF2B5EF4-FFF2-40B4-BE49-F238E27FC236}">
                <a16:creationId xmlns:a16="http://schemas.microsoft.com/office/drawing/2014/main" id="{E7EB4DC2-471A-D22A-A93C-FE6437CAC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2" y="1304083"/>
            <a:ext cx="4777381" cy="40800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0F2AEF2C-EB69-C91B-38DA-98232F097BA8}"/>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GB" b="0" i="0" dirty="0">
                <a:effectLst/>
                <a:latin typeface="Söhne"/>
              </a:rPr>
              <a:t>Example of Confusion Matrix for SVM Classifier with HOG Feature Descriptor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D0D0D"/>
                </a:solidFill>
                <a:effectLst/>
                <a:uLnTx/>
                <a:uFillTx/>
                <a:latin typeface="Söhne"/>
                <a:ea typeface="+mn-ea"/>
                <a:cs typeface="+mn-cs"/>
              </a:rPr>
              <a:t>Class 0 (glioma): 295 correct predictions, 4 misclassifications as class 1, 0 misclassifications as class 2, and 1 misclassification as class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D0D0D"/>
                </a:solidFill>
                <a:effectLst/>
                <a:uLnTx/>
                <a:uFillTx/>
                <a:latin typeface="Söhne"/>
                <a:ea typeface="+mn-ea"/>
                <a:cs typeface="+mn-cs"/>
              </a:rPr>
              <a:t>Class 1 (meningioma): 89 correct predictions, 101 misclassifications as class 0, 84 misclassifications as class 2, and 32 misclassifications as class 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D0D0D"/>
                </a:solidFill>
                <a:effectLst/>
                <a:uLnTx/>
                <a:uFillTx/>
                <a:latin typeface="Söhne"/>
                <a:ea typeface="+mn-ea"/>
                <a:cs typeface="+mn-cs"/>
              </a:rPr>
              <a:t>Class 2 (</a:t>
            </a:r>
            <a:r>
              <a:rPr kumimoji="0" lang="en-GB" sz="1200" b="0" i="0" u="none" strike="noStrike" kern="1200" cap="none" spc="0" normalizeH="0" baseline="0" noProof="0" dirty="0" err="1">
                <a:ln>
                  <a:noFill/>
                </a:ln>
                <a:solidFill>
                  <a:srgbClr val="0D0D0D"/>
                </a:solidFill>
                <a:effectLst/>
                <a:uLnTx/>
                <a:uFillTx/>
                <a:latin typeface="Söhne"/>
                <a:ea typeface="+mn-ea"/>
                <a:cs typeface="+mn-cs"/>
              </a:rPr>
              <a:t>notumor</a:t>
            </a:r>
            <a:r>
              <a:rPr kumimoji="0" lang="en-GB" sz="1200" b="0" i="0" u="none" strike="noStrike" kern="1200" cap="none" spc="0" normalizeH="0" baseline="0" noProof="0" dirty="0">
                <a:ln>
                  <a:noFill/>
                </a:ln>
                <a:solidFill>
                  <a:srgbClr val="0D0D0D"/>
                </a:solidFill>
                <a:effectLst/>
                <a:uLnTx/>
                <a:uFillTx/>
                <a:latin typeface="Söhne"/>
                <a:ea typeface="+mn-ea"/>
                <a:cs typeface="+mn-cs"/>
              </a:rPr>
              <a:t>): 405 correct predictions, no misclassifications.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D0D0D"/>
                </a:solidFill>
                <a:effectLst/>
                <a:uLnTx/>
                <a:uFillTx/>
                <a:latin typeface="Söhne"/>
                <a:ea typeface="+mn-ea"/>
                <a:cs typeface="+mn-cs"/>
              </a:rPr>
              <a:t>Class 3 (pituitary): 298 correct predictions, 2 misclassifications as class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tos" panose="02110004020202020204"/>
              <a:ea typeface="+mn-ea"/>
              <a:cs typeface="+mn-cs"/>
            </a:endParaRPr>
          </a:p>
          <a:p>
            <a:endParaRPr lang="en-GB" dirty="0"/>
          </a:p>
        </p:txBody>
      </p:sp>
    </p:spTree>
    <p:extLst>
      <p:ext uri="{BB962C8B-B14F-4D97-AF65-F5344CB8AC3E}">
        <p14:creationId xmlns:p14="http://schemas.microsoft.com/office/powerpoint/2010/main" val="268959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050E-80B1-5510-27C9-9536F3A0C2CF}"/>
              </a:ext>
            </a:extLst>
          </p:cNvPr>
          <p:cNvSpPr>
            <a:spLocks noGrp="1"/>
          </p:cNvSpPr>
          <p:nvPr>
            <p:ph type="title"/>
          </p:nvPr>
        </p:nvSpPr>
        <p:spPr/>
        <p:txBody>
          <a:bodyPr/>
          <a:lstStyle/>
          <a:p>
            <a:r>
              <a:rPr lang="en-GB" b="0" i="0" dirty="0">
                <a:solidFill>
                  <a:srgbClr val="0D0D0D"/>
                </a:solidFill>
                <a:effectLst/>
                <a:latin typeface="Söhne"/>
              </a:rPr>
              <a:t>Classification with Deep Learning: Convolutional Neural Networks </a:t>
            </a:r>
            <a:endParaRPr lang="en-GB" dirty="0"/>
          </a:p>
        </p:txBody>
      </p:sp>
      <p:sp>
        <p:nvSpPr>
          <p:cNvPr id="3" name="Content Placeholder 2">
            <a:extLst>
              <a:ext uri="{FF2B5EF4-FFF2-40B4-BE49-F238E27FC236}">
                <a16:creationId xmlns:a16="http://schemas.microsoft.com/office/drawing/2014/main" id="{F912FA88-0B98-D305-AED4-12D5CF1B1057}"/>
              </a:ext>
            </a:extLst>
          </p:cNvPr>
          <p:cNvSpPr>
            <a:spLocks noGrp="1"/>
          </p:cNvSpPr>
          <p:nvPr>
            <p:ph idx="1"/>
          </p:nvPr>
        </p:nvSpPr>
        <p:spPr/>
        <p:txBody>
          <a:bodyPr>
            <a:normAutofit/>
          </a:bodyPr>
          <a:lstStyle/>
          <a:p>
            <a:pPr marL="342900" indent="-342900">
              <a:buFont typeface="+mj-lt"/>
              <a:buAutoNum type="arabicPeriod"/>
            </a:pPr>
            <a:r>
              <a:rPr lang="en-GB" sz="1800" b="0" i="0" dirty="0">
                <a:solidFill>
                  <a:srgbClr val="0D0D0D"/>
                </a:solidFill>
                <a:effectLst/>
                <a:latin typeface="Söhne"/>
              </a:rPr>
              <a:t>Importing libraries for DL</a:t>
            </a:r>
            <a:endParaRPr lang="en-GB" sz="1800" dirty="0">
              <a:latin typeface="Söhne"/>
            </a:endParaRPr>
          </a:p>
          <a:p>
            <a:pPr marL="342900" indent="-342900">
              <a:buFont typeface="+mj-lt"/>
              <a:buAutoNum type="arabicPeriod"/>
            </a:pPr>
            <a:r>
              <a:rPr lang="en-GB" sz="1800" b="0" i="0" dirty="0">
                <a:solidFill>
                  <a:srgbClr val="0D0D0D"/>
                </a:solidFill>
                <a:effectLst/>
                <a:latin typeface="Söhne"/>
              </a:rPr>
              <a:t>Preprocessing and loading datasets: </a:t>
            </a:r>
          </a:p>
          <a:p>
            <a:pPr marL="457200" lvl="1" indent="0">
              <a:buNone/>
            </a:pPr>
            <a:r>
              <a:rPr lang="en-GB" sz="1800" dirty="0">
                <a:latin typeface="Söhne"/>
              </a:rPr>
              <a:t>Validation Split: 20% of the training data was reserved for validation to evaluate model performance.</a:t>
            </a:r>
          </a:p>
          <a:p>
            <a:pPr marL="342900" indent="-342900">
              <a:buFont typeface="+mj-lt"/>
              <a:buAutoNum type="arabicPeriod" startAt="3"/>
            </a:pPr>
            <a:r>
              <a:rPr lang="en-GB" sz="1800" b="0" i="0" dirty="0">
                <a:solidFill>
                  <a:srgbClr val="0D0D0D"/>
                </a:solidFill>
                <a:effectLst/>
                <a:latin typeface="Söhne"/>
              </a:rPr>
              <a:t>Model architecture :</a:t>
            </a:r>
          </a:p>
          <a:p>
            <a:pPr marL="800100" lvl="1" indent="-342900">
              <a:buFont typeface="+mj-lt"/>
              <a:buAutoNum type="arabicPeriod"/>
            </a:pPr>
            <a:r>
              <a:rPr lang="en-GB" sz="1800" dirty="0" err="1">
                <a:latin typeface="Söhne"/>
              </a:rPr>
              <a:t>MobileNet</a:t>
            </a:r>
            <a:r>
              <a:rPr lang="en-GB" sz="1800" dirty="0">
                <a:latin typeface="Söhne"/>
              </a:rPr>
              <a:t> CNN: A lightweight CNN architecture designed for mobile devices.</a:t>
            </a:r>
          </a:p>
          <a:p>
            <a:pPr marL="800100" lvl="1" indent="-342900">
              <a:buFont typeface="+mj-lt"/>
              <a:buAutoNum type="arabicPeriod"/>
            </a:pPr>
            <a:r>
              <a:rPr lang="en-GB" sz="1800" dirty="0">
                <a:latin typeface="Söhne"/>
              </a:rPr>
              <a:t>Adaptation: The </a:t>
            </a:r>
            <a:r>
              <a:rPr lang="en-GB" sz="1800" dirty="0" err="1">
                <a:latin typeface="Söhne"/>
              </a:rPr>
              <a:t>MobileNet</a:t>
            </a:r>
            <a:r>
              <a:rPr lang="en-GB" sz="1800" dirty="0">
                <a:latin typeface="Söhne"/>
              </a:rPr>
              <a:t> model was adapted for brain </a:t>
            </a:r>
            <a:r>
              <a:rPr lang="en-GB" sz="1800" dirty="0" err="1">
                <a:latin typeface="Söhne"/>
              </a:rPr>
              <a:t>tumor</a:t>
            </a:r>
            <a:r>
              <a:rPr lang="en-GB" sz="1800" dirty="0">
                <a:latin typeface="Söhne"/>
              </a:rPr>
              <a:t> classification by replacing the final dense layer with 4 neurons corresponding to the 4 </a:t>
            </a:r>
            <a:r>
              <a:rPr lang="en-GB" sz="1800" dirty="0" err="1">
                <a:latin typeface="Söhne"/>
              </a:rPr>
              <a:t>tumor</a:t>
            </a:r>
            <a:r>
              <a:rPr lang="en-GB" sz="1800" dirty="0">
                <a:latin typeface="Söhne"/>
              </a:rPr>
              <a:t> classes. </a:t>
            </a:r>
          </a:p>
          <a:p>
            <a:pPr marL="800100" lvl="1" indent="-342900">
              <a:buFont typeface="+mj-lt"/>
              <a:buAutoNum type="arabicPeriod"/>
            </a:pPr>
            <a:r>
              <a:rPr lang="en-GB" sz="1800" dirty="0">
                <a:latin typeface="Söhne"/>
              </a:rPr>
              <a:t>Number of Epochs and Callbacks:</a:t>
            </a:r>
          </a:p>
          <a:p>
            <a:pPr marL="914400" lvl="2" indent="0">
              <a:buNone/>
            </a:pPr>
            <a:r>
              <a:rPr lang="en-GB" sz="1400" dirty="0">
                <a:latin typeface="Söhne"/>
              </a:rPr>
              <a:t>Epochs: The model was trained for 7 epochs.</a:t>
            </a:r>
          </a:p>
          <a:p>
            <a:pPr marL="800100" lvl="1" indent="-342900">
              <a:buFont typeface="+mj-lt"/>
              <a:buAutoNum type="arabicPeriod"/>
            </a:pPr>
            <a:r>
              <a:rPr lang="en-GB" sz="1800" dirty="0">
                <a:latin typeface="Söhne"/>
              </a:rPr>
              <a:t>Compilation of the Model:</a:t>
            </a:r>
          </a:p>
          <a:p>
            <a:pPr marL="1257300" lvl="2" indent="-342900">
              <a:buFont typeface="+mj-lt"/>
              <a:buAutoNum type="arabicPeriod"/>
            </a:pPr>
            <a:r>
              <a:rPr lang="en-GB" sz="1400" dirty="0">
                <a:latin typeface="Söhne"/>
              </a:rPr>
              <a:t>Optimizer: Here, SGD with a learning rate of 1e-3 was used. Determines how the model is updated based on the loss function. </a:t>
            </a:r>
          </a:p>
          <a:p>
            <a:pPr marL="1257300" lvl="2" indent="-342900">
              <a:buFont typeface="+mj-lt"/>
              <a:buAutoNum type="arabicPeriod"/>
            </a:pPr>
            <a:r>
              <a:rPr lang="en-GB" sz="1400" dirty="0">
                <a:latin typeface="Söhne"/>
              </a:rPr>
              <a:t>Loss Function:  For Categorical classification (</a:t>
            </a:r>
            <a:r>
              <a:rPr lang="en-GB" sz="1400" dirty="0" err="1">
                <a:latin typeface="Söhne"/>
              </a:rPr>
              <a:t>categorical_crossentropy</a:t>
            </a:r>
            <a:r>
              <a:rPr lang="en-GB" sz="1400" dirty="0">
                <a:latin typeface="Söhne"/>
              </a:rPr>
              <a:t>): measures the difference between the model's predictions and the actual labels.</a:t>
            </a:r>
          </a:p>
          <a:p>
            <a:pPr marL="1257300" lvl="2" indent="-342900">
              <a:buFont typeface="+mj-lt"/>
              <a:buAutoNum type="arabicPeriod"/>
            </a:pPr>
            <a:r>
              <a:rPr lang="en-GB" sz="1400" dirty="0">
                <a:latin typeface="Söhne"/>
              </a:rPr>
              <a:t>Metrics: Accuracy is used to evaluate model performance during training as it is a common metric.</a:t>
            </a:r>
          </a:p>
          <a:p>
            <a:pPr marL="800100" lvl="1" indent="-342900">
              <a:buFont typeface="+mj-lt"/>
              <a:buAutoNum type="arabicPeriod"/>
            </a:pPr>
            <a:endParaRPr lang="en-GB" sz="1800" dirty="0">
              <a:latin typeface="Söhne"/>
            </a:endParaRPr>
          </a:p>
          <a:p>
            <a:pPr marL="0" indent="0">
              <a:buNone/>
            </a:pPr>
            <a:endParaRPr lang="en-GB" sz="1800" b="0" i="0" dirty="0">
              <a:solidFill>
                <a:srgbClr val="0D0D0D"/>
              </a:solidFill>
              <a:effectLst/>
              <a:latin typeface="Söhne"/>
            </a:endParaRPr>
          </a:p>
        </p:txBody>
      </p:sp>
    </p:spTree>
    <p:extLst>
      <p:ext uri="{BB962C8B-B14F-4D97-AF65-F5344CB8AC3E}">
        <p14:creationId xmlns:p14="http://schemas.microsoft.com/office/powerpoint/2010/main" val="368068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976E-F084-DCED-B811-B2E453C6E666}"/>
              </a:ext>
            </a:extLst>
          </p:cNvPr>
          <p:cNvSpPr>
            <a:spLocks noGrp="1"/>
          </p:cNvSpPr>
          <p:nvPr>
            <p:ph type="title"/>
          </p:nvPr>
        </p:nvSpPr>
        <p:spPr/>
        <p:txBody>
          <a:bodyPr/>
          <a:lstStyle/>
          <a:p>
            <a:r>
              <a:rPr lang="en-GB" dirty="0"/>
              <a:t>CNN </a:t>
            </a:r>
            <a:r>
              <a:rPr lang="en-GB" b="0" i="0" dirty="0">
                <a:solidFill>
                  <a:srgbClr val="0D0D0D"/>
                </a:solidFill>
                <a:effectLst/>
                <a:latin typeface="Söhne"/>
              </a:rPr>
              <a:t>Model Training and Evaluation</a:t>
            </a:r>
            <a:endParaRPr lang="en-GB" dirty="0"/>
          </a:p>
        </p:txBody>
      </p:sp>
      <p:sp>
        <p:nvSpPr>
          <p:cNvPr id="3" name="Content Placeholder 2">
            <a:extLst>
              <a:ext uri="{FF2B5EF4-FFF2-40B4-BE49-F238E27FC236}">
                <a16:creationId xmlns:a16="http://schemas.microsoft.com/office/drawing/2014/main" id="{138715F2-3BF0-D33C-8D4D-9AFF3E14CD0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GB" b="1" i="0" dirty="0">
                <a:solidFill>
                  <a:srgbClr val="0D0D0D"/>
                </a:solidFill>
                <a:effectLst/>
                <a:latin typeface="Söhne"/>
              </a:rPr>
              <a:t>Training Process:</a:t>
            </a:r>
            <a:endParaRPr lang="en-GB" b="0" i="0" dirty="0">
              <a:solidFill>
                <a:srgbClr val="0D0D0D"/>
              </a:solidFill>
              <a:effectLst/>
              <a:latin typeface="Söhne"/>
            </a:endParaRPr>
          </a:p>
          <a:p>
            <a:pPr marL="742950" lvl="1" indent="-285750" algn="l">
              <a:buFont typeface="Arial" panose="020B0604020202020204" pitchFamily="34" charset="0"/>
              <a:buChar char="•"/>
            </a:pPr>
            <a:r>
              <a:rPr lang="en-GB" b="0" i="0" dirty="0">
                <a:solidFill>
                  <a:srgbClr val="0D0D0D"/>
                </a:solidFill>
                <a:effectLst/>
                <a:latin typeface="Söhne"/>
              </a:rPr>
              <a:t>Epoch-wise Performance:</a:t>
            </a:r>
          </a:p>
          <a:p>
            <a:pPr marL="1143000" lvl="2" indent="-228600" algn="l">
              <a:buFont typeface="Arial" panose="020B0604020202020204" pitchFamily="34" charset="0"/>
              <a:buChar char="•"/>
            </a:pPr>
            <a:r>
              <a:rPr lang="en-GB" b="1" i="0" dirty="0">
                <a:solidFill>
                  <a:srgbClr val="0D0D0D"/>
                </a:solidFill>
                <a:effectLst/>
                <a:latin typeface="Söhne"/>
              </a:rPr>
              <a:t>Epoch 1:</a:t>
            </a:r>
            <a:r>
              <a:rPr lang="en-GB" b="0" i="0" dirty="0">
                <a:solidFill>
                  <a:srgbClr val="0D0D0D"/>
                </a:solidFill>
                <a:effectLst/>
                <a:latin typeface="Söhne"/>
              </a:rPr>
              <a:t> Initial loss of 0.6134 and accuracy of 80.28%, with validation loss of 0.5424 and validation accuracy of 81.79%.</a:t>
            </a:r>
          </a:p>
          <a:p>
            <a:pPr marL="1143000" lvl="2" indent="-228600" algn="l">
              <a:buFont typeface="Arial" panose="020B0604020202020204" pitchFamily="34" charset="0"/>
              <a:buChar char="•"/>
            </a:pPr>
            <a:r>
              <a:rPr lang="en-GB" b="1" i="0" dirty="0">
                <a:solidFill>
                  <a:srgbClr val="0D0D0D"/>
                </a:solidFill>
                <a:effectLst/>
                <a:latin typeface="Söhne"/>
              </a:rPr>
              <a:t>Epoch 2:</a:t>
            </a:r>
            <a:r>
              <a:rPr lang="en-GB" b="0" i="0" dirty="0">
                <a:solidFill>
                  <a:srgbClr val="0D0D0D"/>
                </a:solidFill>
                <a:effectLst/>
                <a:latin typeface="Söhne"/>
              </a:rPr>
              <a:t> Loss reduced to 0.2216 and accuracy improved to 92.17%, with validation loss of 0.2242 and validation accuracy of 92.21%.</a:t>
            </a:r>
          </a:p>
          <a:p>
            <a:pPr marL="1143000" lvl="2" indent="-228600" algn="l">
              <a:buFont typeface="Arial" panose="020B0604020202020204" pitchFamily="34" charset="0"/>
              <a:buChar char="•"/>
            </a:pPr>
            <a:r>
              <a:rPr lang="en-GB" b="1" i="0" dirty="0">
                <a:solidFill>
                  <a:srgbClr val="0D0D0D"/>
                </a:solidFill>
                <a:effectLst/>
                <a:latin typeface="Söhne"/>
              </a:rPr>
              <a:t>Epoch 3:</a:t>
            </a:r>
            <a:r>
              <a:rPr lang="en-GB" b="0" i="0" dirty="0">
                <a:solidFill>
                  <a:srgbClr val="0D0D0D"/>
                </a:solidFill>
                <a:effectLst/>
                <a:latin typeface="Söhne"/>
              </a:rPr>
              <a:t> Further improvements in loss (0.1336) and accuracy (95.40%), with validation loss of 0.1914 and validation accuracy of 93.26%.</a:t>
            </a:r>
          </a:p>
          <a:p>
            <a:pPr marL="1143000" lvl="2" indent="-228600" algn="l">
              <a:buFont typeface="Arial" panose="020B0604020202020204" pitchFamily="34" charset="0"/>
              <a:buChar char="•"/>
            </a:pPr>
            <a:r>
              <a:rPr lang="en-GB" b="1" i="0" dirty="0">
                <a:solidFill>
                  <a:srgbClr val="0D0D0D"/>
                </a:solidFill>
                <a:effectLst/>
                <a:latin typeface="Söhne"/>
              </a:rPr>
              <a:t>Epoch 4-7:</a:t>
            </a:r>
            <a:r>
              <a:rPr lang="en-GB" b="0" i="0" dirty="0">
                <a:solidFill>
                  <a:srgbClr val="0D0D0D"/>
                </a:solidFill>
                <a:effectLst/>
                <a:latin typeface="Söhne"/>
              </a:rPr>
              <a:t> Continuing trend of decreasing loss and increasing accuracy, with final epoch achieving a loss of 0.0335 and accuracy of 99.32%.</a:t>
            </a:r>
          </a:p>
          <a:p>
            <a:pPr algn="l">
              <a:buFont typeface="Arial" panose="020B0604020202020204" pitchFamily="34" charset="0"/>
              <a:buChar char="•"/>
            </a:pPr>
            <a:r>
              <a:rPr lang="en-GB" b="1" i="0" dirty="0">
                <a:solidFill>
                  <a:srgbClr val="0D0D0D"/>
                </a:solidFill>
                <a:effectLst/>
                <a:latin typeface="Söhne"/>
              </a:rPr>
              <a:t>Model Evaluation:</a:t>
            </a:r>
            <a:endParaRPr lang="en-GB" b="0" i="0" dirty="0">
              <a:solidFill>
                <a:srgbClr val="0D0D0D"/>
              </a:solidFill>
              <a:effectLst/>
              <a:latin typeface="Söhne"/>
            </a:endParaRPr>
          </a:p>
          <a:p>
            <a:pPr marL="742950" lvl="1" indent="-285750" algn="l">
              <a:buFont typeface="Arial" panose="020B0604020202020204" pitchFamily="34" charset="0"/>
              <a:buChar char="•"/>
            </a:pPr>
            <a:r>
              <a:rPr lang="en-GB" b="0" i="0" dirty="0">
                <a:solidFill>
                  <a:srgbClr val="0D0D0D"/>
                </a:solidFill>
                <a:effectLst/>
                <a:latin typeface="Söhne"/>
              </a:rPr>
              <a:t>Testing Dataset: The trained model was evaluated on the testing dataset to assess its performance on unseen data.</a:t>
            </a:r>
          </a:p>
          <a:p>
            <a:pPr marL="742950" lvl="1" indent="-285750" algn="l">
              <a:buFont typeface="Arial" panose="020B0604020202020204" pitchFamily="34" charset="0"/>
              <a:buChar char="•"/>
            </a:pPr>
            <a:r>
              <a:rPr lang="en-GB" b="0" i="0" dirty="0">
                <a:solidFill>
                  <a:srgbClr val="0D0D0D"/>
                </a:solidFill>
                <a:effectLst/>
                <a:latin typeface="Söhne"/>
              </a:rPr>
              <a:t>Evaluation Metrics: Achieved a testing accuracy of approximately 94.4%, indicating effective classification of brain </a:t>
            </a:r>
            <a:r>
              <a:rPr lang="en-GB" b="0" i="0" dirty="0" err="1">
                <a:solidFill>
                  <a:srgbClr val="0D0D0D"/>
                </a:solidFill>
                <a:effectLst/>
                <a:latin typeface="Söhne"/>
              </a:rPr>
              <a:t>tumor</a:t>
            </a:r>
            <a:r>
              <a:rPr lang="en-GB" b="0" i="0" dirty="0">
                <a:solidFill>
                  <a:srgbClr val="0D0D0D"/>
                </a:solidFill>
                <a:effectLst/>
                <a:latin typeface="Söhne"/>
              </a:rPr>
              <a:t> images.</a:t>
            </a:r>
          </a:p>
          <a:p>
            <a:endParaRPr lang="en-GB" dirty="0"/>
          </a:p>
        </p:txBody>
      </p:sp>
    </p:spTree>
    <p:extLst>
      <p:ext uri="{BB962C8B-B14F-4D97-AF65-F5344CB8AC3E}">
        <p14:creationId xmlns:p14="http://schemas.microsoft.com/office/powerpoint/2010/main" val="362353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F85121-9742-8893-FD64-D25FA3EE947F}"/>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5F80C2-5A49-E5D0-3004-14ECA721670B}"/>
              </a:ext>
            </a:extLst>
          </p:cNvPr>
          <p:cNvSpPr>
            <a:spLocks noGrp="1"/>
          </p:cNvSpPr>
          <p:nvPr>
            <p:ph type="title"/>
          </p:nvPr>
        </p:nvSpPr>
        <p:spPr>
          <a:xfrm>
            <a:off x="5894962" y="479493"/>
            <a:ext cx="5458838" cy="1325563"/>
          </a:xfrm>
        </p:spPr>
        <p:txBody>
          <a:bodyPr>
            <a:normAutofit/>
          </a:bodyPr>
          <a:lstStyle/>
          <a:p>
            <a:r>
              <a:rPr lang="en-GB" sz="4100" b="0" i="0" dirty="0">
                <a:effectLst/>
                <a:latin typeface="Söhne"/>
              </a:rPr>
              <a:t>CNN Model Evaluation: Epoch Accuracy</a:t>
            </a:r>
            <a:endParaRPr lang="en-GB" sz="4100" dirty="0"/>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graph with numbers and lines&#10;&#10;Description automatically generated">
            <a:extLst>
              <a:ext uri="{FF2B5EF4-FFF2-40B4-BE49-F238E27FC236}">
                <a16:creationId xmlns:a16="http://schemas.microsoft.com/office/drawing/2014/main" id="{74B8365B-F18F-7E54-A573-A8AA35DB927C}"/>
              </a:ext>
            </a:extLst>
          </p:cNvPr>
          <p:cNvPicPr>
            <a:picLocks noChangeAspect="1"/>
          </p:cNvPicPr>
          <p:nvPr/>
        </p:nvPicPr>
        <p:blipFill>
          <a:blip r:embed="rId2"/>
          <a:stretch>
            <a:fillRect/>
          </a:stretch>
        </p:blipFill>
        <p:spPr>
          <a:xfrm>
            <a:off x="703182" y="1821338"/>
            <a:ext cx="4777381" cy="304557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Content Placeholder 9">
            <a:extLst>
              <a:ext uri="{FF2B5EF4-FFF2-40B4-BE49-F238E27FC236}">
                <a16:creationId xmlns:a16="http://schemas.microsoft.com/office/drawing/2014/main" id="{D7E27117-EFB3-50C4-7438-66EB77A5FCBA}"/>
              </a:ext>
            </a:extLst>
          </p:cNvPr>
          <p:cNvSpPr>
            <a:spLocks noGrp="1"/>
          </p:cNvSpPr>
          <p:nvPr>
            <p:ph idx="1"/>
          </p:nvPr>
        </p:nvSpPr>
        <p:spPr>
          <a:xfrm>
            <a:off x="5894962" y="1984443"/>
            <a:ext cx="5458838" cy="4192520"/>
          </a:xfrm>
        </p:spPr>
        <p:txBody>
          <a:bodyPr>
            <a:normAutofit/>
          </a:bodyPr>
          <a:lstStyle/>
          <a:p>
            <a:pPr algn="l">
              <a:buFont typeface="Arial" panose="020B0604020202020204" pitchFamily="34" charset="0"/>
              <a:buChar char="•"/>
            </a:pPr>
            <a:r>
              <a:rPr lang="en-GB" sz="1800" b="1" i="0" dirty="0">
                <a:solidFill>
                  <a:srgbClr val="0D0D0D"/>
                </a:solidFill>
                <a:effectLst/>
                <a:latin typeface="Söhne"/>
              </a:rPr>
              <a:t>Increasing Trend</a:t>
            </a:r>
            <a:r>
              <a:rPr lang="en-GB" sz="1800" b="0" i="0" dirty="0">
                <a:solidFill>
                  <a:srgbClr val="0D0D0D"/>
                </a:solidFill>
                <a:effectLst/>
                <a:latin typeface="Söhne"/>
              </a:rPr>
              <a:t>: indicating that the model's ability to predict the correct labels improves with each training iteration.</a:t>
            </a:r>
          </a:p>
          <a:p>
            <a:pPr algn="l">
              <a:buFont typeface="Arial" panose="020B0604020202020204" pitchFamily="34" charset="0"/>
              <a:buChar char="•"/>
            </a:pPr>
            <a:r>
              <a:rPr lang="en-GB" sz="1800" b="1" i="0" dirty="0">
                <a:solidFill>
                  <a:srgbClr val="0D0D0D"/>
                </a:solidFill>
                <a:effectLst/>
                <a:latin typeface="Söhne"/>
              </a:rPr>
              <a:t>Alignment with Loss: </a:t>
            </a:r>
            <a:r>
              <a:rPr lang="en-GB" sz="1800" b="0" i="0" dirty="0">
                <a:solidFill>
                  <a:srgbClr val="0D0D0D"/>
                </a:solidFill>
                <a:effectLst/>
                <a:latin typeface="Söhne"/>
              </a:rPr>
              <a:t>The increase in accuracy aligns well with the decrease in loss, suggesting that as the model learns to reduce its prediction errors</a:t>
            </a:r>
          </a:p>
          <a:p>
            <a:pPr algn="l">
              <a:buFont typeface="Arial" panose="020B0604020202020204" pitchFamily="34" charset="0"/>
              <a:buChar char="•"/>
            </a:pPr>
            <a:r>
              <a:rPr lang="en-GB" sz="1800" b="1" i="0" dirty="0">
                <a:solidFill>
                  <a:srgbClr val="0D0D0D"/>
                </a:solidFill>
                <a:effectLst/>
                <a:latin typeface="Söhne"/>
              </a:rPr>
              <a:t>Plateau</a:t>
            </a:r>
            <a:r>
              <a:rPr lang="en-GB" sz="1800" b="0" i="0" dirty="0">
                <a:solidFill>
                  <a:srgbClr val="0D0D0D"/>
                </a:solidFill>
                <a:effectLst/>
                <a:latin typeface="Söhne"/>
              </a:rPr>
              <a:t>: Towards the later epochs, specifically from Epoch 5 to Epoch 7, the accuracy appears to plateau around 95%, suggesting that the model's performance may not improve significantly beyond this point, at least with the current training configuration.</a:t>
            </a:r>
          </a:p>
          <a:p>
            <a:endParaRPr lang="en-US" sz="1800" dirty="0"/>
          </a:p>
        </p:txBody>
      </p:sp>
    </p:spTree>
    <p:extLst>
      <p:ext uri="{BB962C8B-B14F-4D97-AF65-F5344CB8AC3E}">
        <p14:creationId xmlns:p14="http://schemas.microsoft.com/office/powerpoint/2010/main" val="87371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7678DD-331E-6570-2215-663AE83D292E}"/>
              </a:ext>
            </a:extLst>
          </p:cNvPr>
          <p:cNvSpPr>
            <a:spLocks noGrp="1"/>
          </p:cNvSpPr>
          <p:nvPr>
            <p:ph type="title"/>
          </p:nvPr>
        </p:nvSpPr>
        <p:spPr>
          <a:xfrm>
            <a:off x="5894962" y="479493"/>
            <a:ext cx="5458838" cy="1325563"/>
          </a:xfrm>
        </p:spPr>
        <p:txBody>
          <a:bodyPr>
            <a:normAutofit/>
          </a:bodyPr>
          <a:lstStyle/>
          <a:p>
            <a:r>
              <a:rPr lang="en-GB" sz="4400" b="0" i="0" dirty="0">
                <a:effectLst/>
                <a:latin typeface="Söhne"/>
              </a:rPr>
              <a:t>CNN Model Evaluation: Epoch Loss</a:t>
            </a:r>
            <a:endParaRPr lang="en-GB" dirty="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graph with numbers and lines&#10;&#10;Description automatically generated">
            <a:extLst>
              <a:ext uri="{FF2B5EF4-FFF2-40B4-BE49-F238E27FC236}">
                <a16:creationId xmlns:a16="http://schemas.microsoft.com/office/drawing/2014/main" id="{9440CBA6-88B5-9E86-7FCA-77BB04B6F249}"/>
              </a:ext>
            </a:extLst>
          </p:cNvPr>
          <p:cNvPicPr>
            <a:picLocks noChangeAspect="1"/>
          </p:cNvPicPr>
          <p:nvPr/>
        </p:nvPicPr>
        <p:blipFill>
          <a:blip r:embed="rId3"/>
          <a:stretch>
            <a:fillRect/>
          </a:stretch>
        </p:blipFill>
        <p:spPr>
          <a:xfrm>
            <a:off x="703182" y="1881055"/>
            <a:ext cx="4777381" cy="29261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53E63E05-DBC6-3520-FE5E-B50FD82C9287}"/>
              </a:ext>
            </a:extLst>
          </p:cNvPr>
          <p:cNvSpPr>
            <a:spLocks noGrp="1"/>
          </p:cNvSpPr>
          <p:nvPr>
            <p:ph idx="1"/>
          </p:nvPr>
        </p:nvSpPr>
        <p:spPr>
          <a:xfrm>
            <a:off x="5894962" y="1984443"/>
            <a:ext cx="5458838" cy="4192520"/>
          </a:xfrm>
        </p:spPr>
        <p:txBody>
          <a:bodyPr>
            <a:normAutofit/>
          </a:bodyPr>
          <a:lstStyle/>
          <a:p>
            <a:pPr algn="l">
              <a:buFont typeface="Arial" panose="020B0604020202020204" pitchFamily="34" charset="0"/>
              <a:buChar char="•"/>
            </a:pPr>
            <a:r>
              <a:rPr lang="en-GB" sz="1800" b="1" i="0" dirty="0">
                <a:solidFill>
                  <a:srgbClr val="0D0D0D"/>
                </a:solidFill>
                <a:effectLst/>
                <a:latin typeface="Söhne"/>
              </a:rPr>
              <a:t>Decreasing Trend:</a:t>
            </a:r>
            <a:r>
              <a:rPr lang="en-GB" sz="1800" b="0" i="0" dirty="0">
                <a:solidFill>
                  <a:srgbClr val="0D0D0D"/>
                </a:solidFill>
                <a:effectLst/>
                <a:latin typeface="Söhne"/>
              </a:rPr>
              <a:t> The epoch loss consistently decreases from Epoch 1 to Epoch 7, indicating that the model's predictions become progressively closer to the actual labels in the training data.</a:t>
            </a:r>
          </a:p>
          <a:p>
            <a:pPr algn="l">
              <a:buFont typeface="Arial" panose="020B0604020202020204" pitchFamily="34" charset="0"/>
              <a:buChar char="•"/>
            </a:pPr>
            <a:r>
              <a:rPr lang="en-GB" sz="1800" b="1" i="0" dirty="0">
                <a:solidFill>
                  <a:srgbClr val="0D0D0D"/>
                </a:solidFill>
                <a:effectLst/>
                <a:latin typeface="Söhne"/>
              </a:rPr>
              <a:t>Overfitting:</a:t>
            </a:r>
            <a:r>
              <a:rPr lang="en-GB" sz="1800" b="0" i="0" dirty="0">
                <a:solidFill>
                  <a:srgbClr val="0D0D0D"/>
                </a:solidFill>
                <a:effectLst/>
                <a:latin typeface="Söhne"/>
              </a:rPr>
              <a:t> There are no evident signs of overfitting, as the loss continues to decrease without significant fluctuations or sudden increases, which would suggest that the model is memorizing the training data.</a:t>
            </a:r>
          </a:p>
          <a:p>
            <a:endParaRPr lang="en-US" sz="1800" dirty="0"/>
          </a:p>
        </p:txBody>
      </p:sp>
    </p:spTree>
    <p:extLst>
      <p:ext uri="{BB962C8B-B14F-4D97-AF65-F5344CB8AC3E}">
        <p14:creationId xmlns:p14="http://schemas.microsoft.com/office/powerpoint/2010/main" val="3304184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TotalTime>
  <Words>1442</Words>
  <Application>Microsoft Office PowerPoint</Application>
  <PresentationFormat>Widescreen</PresentationFormat>
  <Paragraphs>180</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Aldhabi</vt:lpstr>
      <vt:lpstr>Aptos</vt:lpstr>
      <vt:lpstr>Aptos Display</vt:lpstr>
      <vt:lpstr>Arial</vt:lpstr>
      <vt:lpstr>Calibri</vt:lpstr>
      <vt:lpstr>Courier New</vt:lpstr>
      <vt:lpstr>Inter</vt:lpstr>
      <vt:lpstr>Söhne</vt:lpstr>
      <vt:lpstr>Office Theme</vt:lpstr>
      <vt:lpstr>Leveraging Machine Learning and Deep Learning for Brain Tumor Detection and Classification from MRI Images</vt:lpstr>
      <vt:lpstr>About our Dataset</vt:lpstr>
      <vt:lpstr>Classification with ML Classifiers and Feature Descriptors</vt:lpstr>
      <vt:lpstr>Classification with ML Classifiers and Feature Descriptors</vt:lpstr>
      <vt:lpstr>Classification with ML Classifiers and Feature Descriptors</vt:lpstr>
      <vt:lpstr>Classification with Deep Learning: Convolutional Neural Networks </vt:lpstr>
      <vt:lpstr>CNN Model Training and Evaluation</vt:lpstr>
      <vt:lpstr>CNN Model Evaluation: Epoch Accuracy</vt:lpstr>
      <vt:lpstr>CNN Model Evaluation: Epoch Loss</vt:lpstr>
      <vt:lpstr>ML Classifier &amp; Feature descriptors VS CNN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and Deep Learning for Brain Tumor Detection and Classification from MRI Images</dc:title>
  <dc:creator>wanda handal</dc:creator>
  <cp:lastModifiedBy>wanda handal</cp:lastModifiedBy>
  <cp:revision>1</cp:revision>
  <dcterms:created xsi:type="dcterms:W3CDTF">2024-02-11T15:41:29Z</dcterms:created>
  <dcterms:modified xsi:type="dcterms:W3CDTF">2024-02-11T17:37:27Z</dcterms:modified>
</cp:coreProperties>
</file>